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XOl2iIhLvIaSKguDEOghTbp+0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N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In 2022, the Mall of Istanbul achieved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$702K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in total sales, a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0.6%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increase from last year, demonstrating resilience in a challenging economic environment. The average transaction value slightly decreased by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1.3%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$76.3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, suggesting stable transaction numbers but reduced spending per visit, possibly due to inflation or changing consumer behavior. The average items per transaction remained steady at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3.02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, indicating consistent purchasing patterns.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Monthly sales showed significant fluctuations, with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May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July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December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surpassing targets, while several months underperformed. Seasonal trends and promotions heavily influenced these variations, highlighting opportunities to smooth out sales throughout the year.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Category performance varied, with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Books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+18.4%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),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Souvenir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+14.3%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), and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Cosmetics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+7.4%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) leading growth, while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Food &amp; Beverage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-3.5%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),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Technology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-1.7%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), and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Clothing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-1.5%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) underperformed. This shift suggests evolving customer preferences.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Payment methods were dominated by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cash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44.4%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), followed by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credit cards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35.5%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) and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debit cards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20.0%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), underscoring the need for robust digital payment systems and potential to encourage more cashless transactions for better data capture and operational efficiency.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In 2022, Mall of Istanbul grew modestly, with total customers increasing by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1.9%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9,202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. Monthly performance fluctuated, with strong growth in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March (+8.3%)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April (+7.2%)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, but declines in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January (-4.8%)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September (-4.9%)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indicate areas for improvement.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The customer base is predominantly female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(59.8%)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with an average age of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43.5 years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. Age distribution is balanced across key segments: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19.2%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are aged 35-44, another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19.2%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are 45-54,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19.1%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are 25-34,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19.1%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are 55-64,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13.5%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are 18-24, and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9.9%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are 65+. These demographics highlight the need for tailored marketing strategies.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Average sales per age and gender show that customers aged 55-64 are the highest spenders, with females averaging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$82.9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and males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$81.5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per transaction. Younger males (25-34) also spend significantly, averaging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$87.7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per transaction.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Clothing remains the top sales category, despite an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8.9% 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decline in female sales. Male clothing sales grew by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10.8%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, and both genders showed increased interest in shoes and technology. Cosmetics and souvenirs saw substantial growth among female customers, up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14.3%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20.1%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, respectively.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NO">
                <a:latin typeface="Montserrat"/>
                <a:ea typeface="Montserrat"/>
                <a:cs typeface="Montserrat"/>
                <a:sym typeface="Montserrat"/>
              </a:rPr>
              <a:t>Key Insight</a:t>
            </a:r>
            <a:r>
              <a:rPr lang="sv-NO">
                <a:latin typeface="Montserrat"/>
                <a:ea typeface="Montserrat"/>
                <a:cs typeface="Montserrat"/>
                <a:sym typeface="Montserrat"/>
              </a:rPr>
              <a:t>: Addressing the decline in female clothing sales and leveraging the spending power of key age groups, particularly 55-64, will be essential for growth in 2023.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lodrät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rät rubrik och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innehåll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snittsrubrik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vå delar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ämförelse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ast rubrik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med bild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ed bild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rot="5400000">
            <a:off x="1735220" y="1513433"/>
            <a:ext cx="1323300" cy="649200"/>
          </a:xfrm>
          <a:prstGeom prst="triangle">
            <a:avLst>
              <a:gd fmla="val 50921" name="adj"/>
            </a:avLst>
          </a:prstGeom>
          <a:solidFill>
            <a:srgbClr val="C5E0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6204" y="0"/>
            <a:ext cx="2132400" cy="68580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5400000">
            <a:off x="1245249" y="1505357"/>
            <a:ext cx="1323300" cy="649200"/>
          </a:xfrm>
          <a:prstGeom prst="triangle">
            <a:avLst>
              <a:gd fmla="val 50921" name="adj"/>
            </a:avLst>
          </a:prstGeom>
          <a:solidFill>
            <a:srgbClr val="9FC7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1" y="0"/>
            <a:ext cx="1660425" cy="6858000"/>
          </a:xfrm>
          <a:prstGeom prst="rect">
            <a:avLst/>
          </a:prstGeom>
          <a:solidFill>
            <a:srgbClr val="9FC7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16149" y="1511695"/>
            <a:ext cx="1323300" cy="649200"/>
          </a:xfrm>
          <a:prstGeom prst="triangle">
            <a:avLst>
              <a:gd fmla="val 50921" name="adj"/>
            </a:avLst>
          </a:prstGeom>
          <a:solidFill>
            <a:srgbClr val="8DB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-1570647" y="0"/>
            <a:ext cx="2702365" cy="6858000"/>
            <a:chOff x="3261614" y="0"/>
            <a:chExt cx="2702365" cy="6858000"/>
          </a:xfrm>
        </p:grpSpPr>
        <p:sp>
          <p:nvSpPr>
            <p:cNvPr id="94" name="Google Shape;94;p1"/>
            <p:cNvSpPr/>
            <p:nvPr/>
          </p:nvSpPr>
          <p:spPr>
            <a:xfrm>
              <a:off x="4848466" y="0"/>
              <a:ext cx="1115513" cy="6858000"/>
            </a:xfrm>
            <a:prstGeom prst="rect">
              <a:avLst/>
            </a:prstGeom>
            <a:solidFill>
              <a:srgbClr val="8DB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3261614" y="2736501"/>
              <a:ext cx="2626614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-3094" y="0"/>
            <a:ext cx="1191968" cy="6858000"/>
            <a:chOff x="-197812" y="0"/>
            <a:chExt cx="4125570" cy="6858000"/>
          </a:xfrm>
        </p:grpSpPr>
        <p:sp>
          <p:nvSpPr>
            <p:cNvPr id="97" name="Google Shape;97;p1"/>
            <p:cNvSpPr/>
            <p:nvPr/>
          </p:nvSpPr>
          <p:spPr>
            <a:xfrm>
              <a:off x="-197812" y="0"/>
              <a:ext cx="2139667" cy="6858000"/>
            </a:xfrm>
            <a:prstGeom prst="rect">
              <a:avLst/>
            </a:prstGeom>
            <a:solidFill>
              <a:srgbClr val="76946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1117600" y="850900"/>
              <a:ext cx="698500" cy="178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182880" y="2729802"/>
              <a:ext cx="2652014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787400" y="2313418"/>
              <a:ext cx="147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 rot="5400000">
              <a:off x="2142758" y="701822"/>
              <a:ext cx="1323300" cy="2246700"/>
            </a:xfrm>
            <a:prstGeom prst="triangle">
              <a:avLst>
                <a:gd fmla="val 52763" name="adj"/>
              </a:avLst>
            </a:prstGeom>
            <a:solidFill>
              <a:srgbClr val="76946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2797670" y="2486962"/>
            <a:ext cx="896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-NO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RETAIL PERFORMANCE REVIEW 2022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NO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Data-Driven Analysis &amp; Insights Report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9577550" y="6072200"/>
            <a:ext cx="248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N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INDIVIDUAL PROJECT BY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N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YEN HOANG - DA25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8802124" y="0"/>
            <a:ext cx="3552586" cy="6858000"/>
            <a:chOff x="9131300" y="0"/>
            <a:chExt cx="3194290" cy="6858000"/>
          </a:xfrm>
        </p:grpSpPr>
        <p:sp>
          <p:nvSpPr>
            <p:cNvPr id="109" name="Google Shape;109;p2"/>
            <p:cNvSpPr/>
            <p:nvPr/>
          </p:nvSpPr>
          <p:spPr>
            <a:xfrm>
              <a:off x="9131300" y="0"/>
              <a:ext cx="3048000" cy="685800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10411867" y="850871"/>
              <a:ext cx="774600" cy="17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sv-NO" sz="1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9404490" y="2349994"/>
              <a:ext cx="2921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sv-NO" sz="15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Recommendations</a:t>
              </a: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9603139" y="2766377"/>
              <a:ext cx="24117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NO" sz="15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Provides recommendations based on sales and customer data to drive growth, improve performance, and optimize strategies.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6094451" y="0"/>
            <a:ext cx="3684059" cy="6858000"/>
            <a:chOff x="6077458" y="0"/>
            <a:chExt cx="3684059" cy="6858000"/>
          </a:xfrm>
        </p:grpSpPr>
        <p:grpSp>
          <p:nvGrpSpPr>
            <p:cNvPr id="114" name="Google Shape;114;p2"/>
            <p:cNvGrpSpPr/>
            <p:nvPr/>
          </p:nvGrpSpPr>
          <p:grpSpPr>
            <a:xfrm>
              <a:off x="6077458" y="0"/>
              <a:ext cx="3048000" cy="6858000"/>
              <a:chOff x="6077458" y="0"/>
              <a:chExt cx="3048000" cy="6858000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6077458" y="0"/>
                <a:ext cx="3048000" cy="6858000"/>
              </a:xfrm>
              <a:prstGeom prst="rect">
                <a:avLst/>
              </a:prstGeom>
              <a:solidFill>
                <a:srgbClr val="9FC78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"/>
              <p:cNvSpPr txBox="1"/>
              <p:nvPr/>
            </p:nvSpPr>
            <p:spPr>
              <a:xfrm>
                <a:off x="7191502" y="850900"/>
                <a:ext cx="978000" cy="17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10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3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7" name="Google Shape;117;p2"/>
              <p:cNvSpPr txBox="1"/>
              <p:nvPr/>
            </p:nvSpPr>
            <p:spPr>
              <a:xfrm>
                <a:off x="6537190" y="2350147"/>
                <a:ext cx="2184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Analysis &amp; Insights</a:t>
                </a:r>
                <a:endParaRPr sz="11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8" name="Google Shape;118;p2"/>
              <p:cNvSpPr txBox="1"/>
              <p:nvPr/>
            </p:nvSpPr>
            <p:spPr>
              <a:xfrm>
                <a:off x="6165850" y="2773078"/>
                <a:ext cx="2876700" cy="12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NO" sz="1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Examines financial performance and category sales alongside customer demographics and spending behaviors.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19" name="Google Shape;119;p2"/>
            <p:cNvSpPr/>
            <p:nvPr/>
          </p:nvSpPr>
          <p:spPr>
            <a:xfrm rot="5400000">
              <a:off x="8775225" y="1391276"/>
              <a:ext cx="1323440" cy="649143"/>
            </a:xfrm>
            <a:prstGeom prst="triangle">
              <a:avLst>
                <a:gd fmla="val 50921" name="adj"/>
              </a:avLst>
            </a:prstGeom>
            <a:solidFill>
              <a:srgbClr val="9FC7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3047329" y="0"/>
            <a:ext cx="3678350" cy="6858000"/>
            <a:chOff x="3047329" y="0"/>
            <a:chExt cx="3678350" cy="6858000"/>
          </a:xfrm>
        </p:grpSpPr>
        <p:grpSp>
          <p:nvGrpSpPr>
            <p:cNvPr id="121" name="Google Shape;121;p2"/>
            <p:cNvGrpSpPr/>
            <p:nvPr/>
          </p:nvGrpSpPr>
          <p:grpSpPr>
            <a:xfrm>
              <a:off x="3047329" y="0"/>
              <a:ext cx="3048000" cy="6858000"/>
              <a:chOff x="3048508" y="0"/>
              <a:chExt cx="3048000" cy="6858000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3048508" y="0"/>
                <a:ext cx="3048000" cy="6858000"/>
              </a:xfrm>
              <a:prstGeom prst="rect">
                <a:avLst/>
              </a:prstGeom>
              <a:solidFill>
                <a:srgbClr val="8DB0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"/>
              <p:cNvSpPr txBox="1"/>
              <p:nvPr/>
            </p:nvSpPr>
            <p:spPr>
              <a:xfrm>
                <a:off x="4211066" y="850900"/>
                <a:ext cx="641400" cy="17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10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" name="Google Shape;124;p2"/>
              <p:cNvSpPr txBox="1"/>
              <p:nvPr/>
            </p:nvSpPr>
            <p:spPr>
              <a:xfrm>
                <a:off x="3853307" y="2350147"/>
                <a:ext cx="1562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Methodology</a:t>
                </a:r>
                <a:endParaRPr sz="11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" name="Google Shape;125;p2"/>
              <p:cNvSpPr txBox="1"/>
              <p:nvPr/>
            </p:nvSpPr>
            <p:spPr>
              <a:xfrm>
                <a:off x="3261614" y="2773077"/>
                <a:ext cx="2626500" cy="12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NO" sz="1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Describes the process of data collection, ETL operations, and how the data was analyzed and visualized.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26" name="Google Shape;126;p2"/>
            <p:cNvSpPr/>
            <p:nvPr/>
          </p:nvSpPr>
          <p:spPr>
            <a:xfrm rot="5400000">
              <a:off x="5739388" y="1391277"/>
              <a:ext cx="1323440" cy="649143"/>
            </a:xfrm>
            <a:prstGeom prst="triangle">
              <a:avLst>
                <a:gd fmla="val 50921" name="adj"/>
              </a:avLst>
            </a:prstGeom>
            <a:solidFill>
              <a:srgbClr val="8DB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0" y="0"/>
            <a:ext cx="3685235" cy="6858000"/>
            <a:chOff x="0" y="0"/>
            <a:chExt cx="3685235" cy="6858000"/>
          </a:xfrm>
        </p:grpSpPr>
        <p:grpSp>
          <p:nvGrpSpPr>
            <p:cNvPr id="128" name="Google Shape;128;p2"/>
            <p:cNvGrpSpPr/>
            <p:nvPr/>
          </p:nvGrpSpPr>
          <p:grpSpPr>
            <a:xfrm>
              <a:off x="0" y="0"/>
              <a:ext cx="3048000" cy="6858000"/>
              <a:chOff x="0" y="0"/>
              <a:chExt cx="3048000" cy="6858000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0" y="0"/>
                <a:ext cx="3048000" cy="6858000"/>
              </a:xfrm>
              <a:prstGeom prst="rect">
                <a:avLst/>
              </a:prstGeom>
              <a:solidFill>
                <a:srgbClr val="76946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"/>
              <p:cNvSpPr txBox="1"/>
              <p:nvPr/>
            </p:nvSpPr>
            <p:spPr>
              <a:xfrm>
                <a:off x="1129792" y="850900"/>
                <a:ext cx="698400" cy="17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10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" name="Google Shape;131;p2"/>
              <p:cNvSpPr txBox="1"/>
              <p:nvPr/>
            </p:nvSpPr>
            <p:spPr>
              <a:xfrm>
                <a:off x="182880" y="2766378"/>
                <a:ext cx="2652000" cy="78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NO" sz="1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Provides an overview of the report’s purpose and objectives.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" name="Google Shape;132;p2"/>
              <p:cNvSpPr txBox="1"/>
              <p:nvPr/>
            </p:nvSpPr>
            <p:spPr>
              <a:xfrm>
                <a:off x="848360" y="2349994"/>
                <a:ext cx="1473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Introduction</a:t>
                </a:r>
                <a:endParaRPr sz="11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3" name="Google Shape;133;p2"/>
            <p:cNvSpPr/>
            <p:nvPr/>
          </p:nvSpPr>
          <p:spPr>
            <a:xfrm rot="5400000">
              <a:off x="2698943" y="1391277"/>
              <a:ext cx="1323440" cy="649143"/>
            </a:xfrm>
            <a:prstGeom prst="triangle">
              <a:avLst>
                <a:gd fmla="val 50921" name="adj"/>
              </a:avLst>
            </a:prstGeom>
            <a:solidFill>
              <a:srgbClr val="76946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/>
        </p:nvSpPr>
        <p:spPr>
          <a:xfrm>
            <a:off x="5039350" y="1581900"/>
            <a:ext cx="5614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NO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we enter 2023, this report serves as a comprehensive wrap-up of the Mall of Istanbul's retail performance for the year 2022. It offers an in-depth review of financial metrics and customer dynamics, providing crucial insights into the mall's performance over the past year.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NO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analysis is specifically designed to inform strategic decision-making and guide planning efforts for future growth, using the lessons learned from 2022 to shape a successful path forward in 2023.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" name="Google Shape;139;p3"/>
          <p:cNvGrpSpPr/>
          <p:nvPr/>
        </p:nvGrpSpPr>
        <p:grpSpPr>
          <a:xfrm>
            <a:off x="0" y="0"/>
            <a:ext cx="3685235" cy="6858000"/>
            <a:chOff x="0" y="0"/>
            <a:chExt cx="3685235" cy="6858000"/>
          </a:xfrm>
        </p:grpSpPr>
        <p:grpSp>
          <p:nvGrpSpPr>
            <p:cNvPr id="140" name="Google Shape;140;p3"/>
            <p:cNvGrpSpPr/>
            <p:nvPr/>
          </p:nvGrpSpPr>
          <p:grpSpPr>
            <a:xfrm>
              <a:off x="0" y="0"/>
              <a:ext cx="3048000" cy="6858000"/>
              <a:chOff x="0" y="0"/>
              <a:chExt cx="3048000" cy="6858000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0" y="0"/>
                <a:ext cx="3048000" cy="6858000"/>
              </a:xfrm>
              <a:prstGeom prst="rect">
                <a:avLst/>
              </a:prstGeom>
              <a:solidFill>
                <a:srgbClr val="76946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1129792" y="850900"/>
                <a:ext cx="698400" cy="17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10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" name="Google Shape;143;p3"/>
              <p:cNvSpPr txBox="1"/>
              <p:nvPr/>
            </p:nvSpPr>
            <p:spPr>
              <a:xfrm>
                <a:off x="182880" y="2766378"/>
                <a:ext cx="2652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3"/>
              <p:cNvSpPr txBox="1"/>
              <p:nvPr/>
            </p:nvSpPr>
            <p:spPr>
              <a:xfrm>
                <a:off x="848360" y="2349994"/>
                <a:ext cx="1473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Introduction</a:t>
                </a:r>
                <a:endParaRPr sz="11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45" name="Google Shape;145;p3"/>
            <p:cNvSpPr/>
            <p:nvPr/>
          </p:nvSpPr>
          <p:spPr>
            <a:xfrm rot="5400000">
              <a:off x="2698985" y="1391179"/>
              <a:ext cx="1323300" cy="649200"/>
            </a:xfrm>
            <a:prstGeom prst="triangle">
              <a:avLst>
                <a:gd fmla="val 50921" name="adj"/>
              </a:avLst>
            </a:prstGeom>
            <a:solidFill>
              <a:srgbClr val="76946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/>
        </p:nvSpPr>
        <p:spPr>
          <a:xfrm>
            <a:off x="4340659" y="782121"/>
            <a:ext cx="65835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sv-NO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o"/>
            </a:pPr>
            <a:r>
              <a:rPr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was sourced from Kaggle as a CSV file, which included various retail performance metrics and customer information for Mall of Istanbul.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222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sv-NO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</a:pPr>
            <a:r>
              <a:rPr b="1"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ETL Process</a:t>
            </a:r>
            <a:r>
              <a:rPr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The data underwent an Extract, Transform, Load (ETL) process using Python. This included importing, cleaning, and transforming the data to filter, remove inconsistencies and standardize formats before saving it into a new CSV file.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222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sv-NO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Analysis: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</a:pPr>
            <a:r>
              <a:rPr b="1"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Dashboards</a:t>
            </a:r>
            <a:r>
              <a:rPr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Interactive dashboards were created using the cleaned data. These dashboards focused on two main areas: sales and financial performance, and customer insights.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222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sv-NO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Visualization Tools: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</a:pPr>
            <a:r>
              <a:rPr b="1"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Tableau</a:t>
            </a:r>
            <a:r>
              <a:rPr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Used for building and visualizing dashboards to gain insights into the mall’s financial performance and customer behavior.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4"/>
          <p:cNvGrpSpPr/>
          <p:nvPr/>
        </p:nvGrpSpPr>
        <p:grpSpPr>
          <a:xfrm>
            <a:off x="4" y="0"/>
            <a:ext cx="3678350" cy="6858000"/>
            <a:chOff x="3047329" y="0"/>
            <a:chExt cx="3678350" cy="6858000"/>
          </a:xfrm>
        </p:grpSpPr>
        <p:grpSp>
          <p:nvGrpSpPr>
            <p:cNvPr id="153" name="Google Shape;153;p4"/>
            <p:cNvGrpSpPr/>
            <p:nvPr/>
          </p:nvGrpSpPr>
          <p:grpSpPr>
            <a:xfrm>
              <a:off x="3047329" y="0"/>
              <a:ext cx="3048000" cy="6858000"/>
              <a:chOff x="3048508" y="0"/>
              <a:chExt cx="3048000" cy="6858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3048508" y="0"/>
                <a:ext cx="3048000" cy="6858000"/>
              </a:xfrm>
              <a:prstGeom prst="rect">
                <a:avLst/>
              </a:prstGeom>
              <a:solidFill>
                <a:srgbClr val="8DB0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4"/>
              <p:cNvSpPr txBox="1"/>
              <p:nvPr/>
            </p:nvSpPr>
            <p:spPr>
              <a:xfrm>
                <a:off x="4211066" y="850900"/>
                <a:ext cx="641400" cy="17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10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" name="Google Shape;156;p4"/>
              <p:cNvSpPr txBox="1"/>
              <p:nvPr/>
            </p:nvSpPr>
            <p:spPr>
              <a:xfrm>
                <a:off x="3853307" y="2350147"/>
                <a:ext cx="1562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Methodology</a:t>
                </a:r>
                <a:endParaRPr sz="11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57" name="Google Shape;157;p4"/>
            <p:cNvSpPr/>
            <p:nvPr/>
          </p:nvSpPr>
          <p:spPr>
            <a:xfrm rot="5400000">
              <a:off x="5739430" y="1391179"/>
              <a:ext cx="1323300" cy="649200"/>
            </a:xfrm>
            <a:prstGeom prst="triangle">
              <a:avLst>
                <a:gd fmla="val 50921" name="adj"/>
              </a:avLst>
            </a:prstGeom>
            <a:solidFill>
              <a:srgbClr val="8DB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4267101" y="104272"/>
            <a:ext cx="717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NO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SALES &amp; FINANCIAL DASHBOARD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099" y="512600"/>
            <a:ext cx="6995202" cy="39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4327675" y="4553975"/>
            <a:ext cx="33516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Financial Performance Overview: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Revenue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$702,000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ATV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$76.30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AIT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3.02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Monthly Revenue Performance: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Above Target: 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March, May, June, July, October, and December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Below target: 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January, February, April, August, September, and November.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8024700" y="4553975"/>
            <a:ext cx="32376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Sales by Category: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Categories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Clothing, Shoes, and Technology.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Bottom Categories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Souvenirs, Food &amp; Beverage, and Books.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Methods Distribution: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Cash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44.4%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 Card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35.5%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Debit Card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20%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1484864" y="6489263"/>
            <a:ext cx="70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NO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*Notes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7" name="Google Shape;167;p5"/>
          <p:cNvGrpSpPr/>
          <p:nvPr/>
        </p:nvGrpSpPr>
        <p:grpSpPr>
          <a:xfrm>
            <a:off x="1" y="0"/>
            <a:ext cx="3684058" cy="6858000"/>
            <a:chOff x="6077458" y="0"/>
            <a:chExt cx="3684058" cy="6858000"/>
          </a:xfrm>
        </p:grpSpPr>
        <p:grpSp>
          <p:nvGrpSpPr>
            <p:cNvPr id="168" name="Google Shape;168;p5"/>
            <p:cNvGrpSpPr/>
            <p:nvPr/>
          </p:nvGrpSpPr>
          <p:grpSpPr>
            <a:xfrm>
              <a:off x="6077458" y="0"/>
              <a:ext cx="3048000" cy="6858000"/>
              <a:chOff x="6077458" y="0"/>
              <a:chExt cx="3048000" cy="68580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6077458" y="0"/>
                <a:ext cx="3048000" cy="6858000"/>
              </a:xfrm>
              <a:prstGeom prst="rect">
                <a:avLst/>
              </a:prstGeom>
              <a:solidFill>
                <a:srgbClr val="9FC78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7191502" y="850900"/>
                <a:ext cx="978000" cy="17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10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3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1" name="Google Shape;171;p5"/>
              <p:cNvSpPr txBox="1"/>
              <p:nvPr/>
            </p:nvSpPr>
            <p:spPr>
              <a:xfrm>
                <a:off x="6537190" y="2350147"/>
                <a:ext cx="2184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Analysis &amp; Insights</a:t>
                </a:r>
                <a:endParaRPr sz="11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72" name="Google Shape;172;p5"/>
            <p:cNvSpPr/>
            <p:nvPr/>
          </p:nvSpPr>
          <p:spPr>
            <a:xfrm rot="5400000">
              <a:off x="8775267" y="1391178"/>
              <a:ext cx="1323300" cy="649200"/>
            </a:xfrm>
            <a:prstGeom prst="triangle">
              <a:avLst>
                <a:gd fmla="val 50921" name="adj"/>
              </a:avLst>
            </a:prstGeom>
            <a:solidFill>
              <a:srgbClr val="9FC7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/>
        </p:nvSpPr>
        <p:spPr>
          <a:xfrm>
            <a:off x="4277796" y="103937"/>
            <a:ext cx="75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NO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INSIGHTS DASHBOARD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7800" y="520850"/>
            <a:ext cx="7037899" cy="3999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4344425" y="4567650"/>
            <a:ext cx="34854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sv-N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ustomer Overview: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Customers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9202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Average Age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43.5 years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Percentage Change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Stable with minor declines.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Demographic Distribution: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Gender Distribution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40.2% male vs. 59.8% female.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 Distribution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Age groups between 25-64 (19.1-19.2%), 18-24 (13.5%), and 65+ (9.9%)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7944450" y="4567650"/>
            <a:ext cx="32196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Spending Behavior: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Average Sales by Age and Gender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The highest average spend is in the 55-64 age bracket ($164.40). Generally, females spend more than males.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Category Sales by Gender</a:t>
            </a: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Top categories (Clothing, Shoes, Technology)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Category Quantity by Gender: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o"/>
            </a:pPr>
            <a:r>
              <a:rPr lang="sv-NO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categories (Clothing, Cosmetics, Food &amp; Beverage).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11484864" y="6489263"/>
            <a:ext cx="70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NO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*Notes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" name="Google Shape;182;p7"/>
          <p:cNvGrpSpPr/>
          <p:nvPr/>
        </p:nvGrpSpPr>
        <p:grpSpPr>
          <a:xfrm>
            <a:off x="1" y="0"/>
            <a:ext cx="3684058" cy="6858000"/>
            <a:chOff x="6077458" y="0"/>
            <a:chExt cx="3684058" cy="6858000"/>
          </a:xfrm>
        </p:grpSpPr>
        <p:grpSp>
          <p:nvGrpSpPr>
            <p:cNvPr id="183" name="Google Shape;183;p7"/>
            <p:cNvGrpSpPr/>
            <p:nvPr/>
          </p:nvGrpSpPr>
          <p:grpSpPr>
            <a:xfrm>
              <a:off x="6077458" y="0"/>
              <a:ext cx="3048000" cy="6858000"/>
              <a:chOff x="6077458" y="0"/>
              <a:chExt cx="3048000" cy="68580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6077458" y="0"/>
                <a:ext cx="3048000" cy="6858000"/>
              </a:xfrm>
              <a:prstGeom prst="rect">
                <a:avLst/>
              </a:prstGeom>
              <a:solidFill>
                <a:srgbClr val="9FC78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7"/>
              <p:cNvSpPr txBox="1"/>
              <p:nvPr/>
            </p:nvSpPr>
            <p:spPr>
              <a:xfrm>
                <a:off x="7191502" y="850900"/>
                <a:ext cx="978000" cy="17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10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3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6" name="Google Shape;186;p7"/>
              <p:cNvSpPr txBox="1"/>
              <p:nvPr/>
            </p:nvSpPr>
            <p:spPr>
              <a:xfrm>
                <a:off x="6537190" y="2350147"/>
                <a:ext cx="2184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sv-NO" sz="1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Analysis &amp; Insights</a:t>
                </a:r>
                <a:endParaRPr sz="11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87" name="Google Shape;187;p7"/>
            <p:cNvSpPr/>
            <p:nvPr/>
          </p:nvSpPr>
          <p:spPr>
            <a:xfrm rot="5400000">
              <a:off x="8775267" y="1391178"/>
              <a:ext cx="1323300" cy="649200"/>
            </a:xfrm>
            <a:prstGeom prst="triangle">
              <a:avLst>
                <a:gd fmla="val 50921" name="adj"/>
              </a:avLst>
            </a:prstGeom>
            <a:solidFill>
              <a:srgbClr val="9FC7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4279124" y="535900"/>
            <a:ext cx="70473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</a:pPr>
            <a:r>
              <a:rPr b="1"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Enhance Female-Centric Offerings</a:t>
            </a:r>
            <a:r>
              <a:rPr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Female shoppers represent a significant portion of the customer base and tend to spend more. Expanding relevant stores and products, coupled with loyalty programs, can drive higher traffic and sales.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222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</a:pPr>
            <a:r>
              <a:rPr b="1"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Engage Younger Audiences</a:t>
            </a:r>
            <a:r>
              <a:rPr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Youth are a growing demographic with potential for increased spending, especially in technology. Targeted events and promotions can boost their engagement and spending, addressing underperforming categories.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222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</a:pPr>
            <a:r>
              <a:rPr b="1"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 High-Spending Older Adults</a:t>
            </a:r>
            <a:r>
              <a:rPr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The 55-64 age group has the highest average spend. Offering premium and health-focused products can tap into this lucrative segment and drive higher revenue.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222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</a:pPr>
            <a:r>
              <a:rPr b="1"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Address Monthly Sales Fluctuations</a:t>
            </a:r>
            <a:r>
              <a:rPr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Addressing sales dips in slower months with targeted promotions and events can help smooth out revenue fluctuations, maintaining steady sales throughout the year.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222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</a:pPr>
            <a:r>
              <a:rPr b="1"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Promote Cashless Payments</a:t>
            </a:r>
            <a:r>
              <a:rPr i="0" lang="sv-NO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Encouraging cashless transactions can streamline operations, enhance customer experience, and provide better data for understanding shopping behavior and improving strategies.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>
            <a:off x="3" y="0"/>
            <a:ext cx="3102934" cy="6858000"/>
            <a:chOff x="9131300" y="0"/>
            <a:chExt cx="3090571" cy="6858000"/>
          </a:xfrm>
        </p:grpSpPr>
        <p:sp>
          <p:nvSpPr>
            <p:cNvPr id="194" name="Google Shape;194;p9"/>
            <p:cNvSpPr/>
            <p:nvPr/>
          </p:nvSpPr>
          <p:spPr>
            <a:xfrm>
              <a:off x="9131300" y="0"/>
              <a:ext cx="3048000" cy="685800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10225505" y="875255"/>
              <a:ext cx="774600" cy="17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sv-NO" sz="1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6" name="Google Shape;196;p9"/>
            <p:cNvSpPr txBox="1"/>
            <p:nvPr/>
          </p:nvSpPr>
          <p:spPr>
            <a:xfrm>
              <a:off x="9300771" y="2349994"/>
              <a:ext cx="2921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sv-NO" sz="15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Recommendations</a:t>
              </a: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7" name="Google Shape;197;p9"/>
          <p:cNvSpPr/>
          <p:nvPr/>
        </p:nvSpPr>
        <p:spPr>
          <a:xfrm rot="5400000">
            <a:off x="2702914" y="1389775"/>
            <a:ext cx="1323300" cy="649200"/>
          </a:xfrm>
          <a:prstGeom prst="triangle">
            <a:avLst>
              <a:gd fmla="val 50921" name="adj"/>
            </a:avLst>
          </a:prstGeom>
          <a:solidFill>
            <a:srgbClr val="C5E0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 2013 – 2022">
  <a:themeElements>
    <a:clrScheme name="Tema Office 2013 –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2024-08-18T20:59:06Z</dcterms:created>
  <dc:creator>Yen</dc:creator>
</cp:coreProperties>
</file>