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DM Sans" charset="1" panose="00000000000000000000"/>
      <p:regular r:id="rId20"/>
    </p:embeddedFont>
    <p:embeddedFont>
      <p:font typeface="Canva Sans" charset="1" panose="020B0503030501040103"/>
      <p:regular r:id="rId21"/>
    </p:embeddedFont>
    <p:embeddedFont>
      <p:font typeface="Canva Sans Bold" charset="1" panose="020B0803030501040103"/>
      <p:regular r:id="rId22"/>
    </p:embeddedFont>
    <p:embeddedFont>
      <p:font typeface="Playfair Display Heavy" charset="1" panose="00000A00000000000000"/>
      <p:regular r:id="rId23"/>
    </p:embeddedFont>
    <p:embeddedFont>
      <p:font typeface="Times New Roman" charset="1" panose="02030502070405020303"/>
      <p:regular r:id="rId24"/>
    </p:embeddedFont>
    <p:embeddedFont>
      <p:font typeface="Times New Roman Bold" charset="1" panose="020308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31" Target="../media/image30.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3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Freeform 17" id="17"/>
          <p:cNvSpPr/>
          <p:nvPr/>
        </p:nvSpPr>
        <p:spPr>
          <a:xfrm flipH="false" flipV="false" rot="0">
            <a:off x="4432584" y="1910722"/>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543631" y="120585"/>
            <a:ext cx="2588232" cy="2588232"/>
          </a:xfrm>
          <a:custGeom>
            <a:avLst/>
            <a:gdLst/>
            <a:ahLst/>
            <a:cxnLst/>
            <a:rect r="r" b="b" t="t" l="l"/>
            <a:pathLst>
              <a:path h="2588232" w="2588232">
                <a:moveTo>
                  <a:pt x="0" y="0"/>
                </a:moveTo>
                <a:lnTo>
                  <a:pt x="2588231" y="0"/>
                </a:lnTo>
                <a:lnTo>
                  <a:pt x="2588231" y="2588231"/>
                </a:lnTo>
                <a:lnTo>
                  <a:pt x="0" y="2588231"/>
                </a:lnTo>
                <a:lnTo>
                  <a:pt x="0" y="0"/>
                </a:lnTo>
                <a:close/>
              </a:path>
            </a:pathLst>
          </a:custGeom>
          <a:blipFill>
            <a:blip r:embed="rId31"/>
            <a:stretch>
              <a:fillRect l="0" t="0" r="0" b="0"/>
            </a:stretch>
          </a:blipFill>
        </p:spPr>
      </p:sp>
      <p:sp>
        <p:nvSpPr>
          <p:cNvPr name="TextBox 19" id="19"/>
          <p:cNvSpPr txBox="true"/>
          <p:nvPr/>
        </p:nvSpPr>
        <p:spPr>
          <a:xfrm rot="0">
            <a:off x="3688802" y="3142362"/>
            <a:ext cx="10910396" cy="3027406"/>
          </a:xfrm>
          <a:prstGeom prst="rect">
            <a:avLst/>
          </a:prstGeom>
        </p:spPr>
        <p:txBody>
          <a:bodyPr anchor="t" rtlCol="false" tIns="0" lIns="0" bIns="0" rIns="0">
            <a:spAutoFit/>
          </a:bodyPr>
          <a:lstStyle/>
          <a:p>
            <a:pPr algn="ctr">
              <a:lnSpc>
                <a:spcPts val="5921"/>
              </a:lnSpc>
            </a:pPr>
            <a:r>
              <a:rPr lang="en-US" sz="6299">
                <a:solidFill>
                  <a:srgbClr val="000000"/>
                </a:solidFill>
                <a:latin typeface="DM Sans Bold"/>
              </a:rPr>
              <a:t>APLIKASI ADMINISTRASI GEREJA GKPI  JEMAAT KHUSUS PASAR SIPOHOLON BERBASIS WEBSITE</a:t>
            </a:r>
          </a:p>
        </p:txBody>
      </p:sp>
      <p:sp>
        <p:nvSpPr>
          <p:cNvPr name="TextBox 20" id="20"/>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Kelompok 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0" y="24141"/>
            <a:ext cx="17893274" cy="10715625"/>
          </a:xfrm>
          <a:prstGeom prst="rect">
            <a:avLst/>
          </a:prstGeom>
        </p:spPr>
        <p:txBody>
          <a:bodyPr anchor="t" rtlCol="false" tIns="0" lIns="0" bIns="0" rIns="0">
            <a:spAutoFit/>
          </a:bodyPr>
          <a:lstStyle/>
          <a:p>
            <a:pPr algn="l">
              <a:lnSpc>
                <a:spcPts val="4200"/>
              </a:lnSpc>
            </a:pPr>
            <a:r>
              <a:rPr lang="en-US" sz="3000">
                <a:solidFill>
                  <a:srgbClr val="000000"/>
                </a:solidFill>
                <a:latin typeface="Times New Roman Bold"/>
              </a:rPr>
              <a:t>Fitur Autentikasi</a:t>
            </a:r>
          </a:p>
          <a:p>
            <a:pPr algn="l">
              <a:lnSpc>
                <a:spcPts val="4200"/>
              </a:lnSpc>
            </a:pPr>
            <a:r>
              <a:rPr lang="en-US" sz="3000">
                <a:solidFill>
                  <a:srgbClr val="000000"/>
                </a:solidFill>
                <a:latin typeface="Times New Roman"/>
              </a:rPr>
              <a:t>User Interface: Halaman login yang memungkinkan pengguna memasukkan kredensial (username dan password) untuk masuk ke sistem.</a:t>
            </a:r>
          </a:p>
          <a:p>
            <a:pPr algn="l">
              <a:lnSpc>
                <a:spcPts val="4200"/>
              </a:lnSpc>
            </a:pPr>
            <a:r>
              <a:rPr lang="en-US" sz="3000">
                <a:solidFill>
                  <a:srgbClr val="000000"/>
                </a:solidFill>
                <a:latin typeface="Times New Roman"/>
              </a:rPr>
              <a:t>Database: Basis data yang menyimpan informasi akun pengguna, termasuk username dan password yang terenkripsi.</a:t>
            </a:r>
          </a:p>
          <a:p>
            <a:pPr algn="l">
              <a:lnSpc>
                <a:spcPts val="4200"/>
              </a:lnSpc>
            </a:pPr>
            <a:r>
              <a:rPr lang="en-US" sz="3000">
                <a:solidFill>
                  <a:srgbClr val="000000"/>
                </a:solidFill>
                <a:latin typeface="Times New Roman"/>
              </a:rPr>
              <a:t>Server: Komputer atau infrastruktur server yang memproses permintaan login, memverifikasi kredensial, dan memberikan akses ke pengguna yang terautentikasi.</a:t>
            </a:r>
          </a:p>
          <a:p>
            <a:pPr algn="l">
              <a:lnSpc>
                <a:spcPts val="4200"/>
              </a:lnSpc>
            </a:pPr>
            <a:r>
              <a:rPr lang="en-US" sz="3000">
                <a:solidFill>
                  <a:srgbClr val="000000"/>
                </a:solidFill>
                <a:latin typeface="Times New Roman"/>
              </a:rPr>
              <a:t>Pull &amp; Push Model: Ketika pengguna mencoba masuk, sistem akan "menarik" (pull) informasi akun dari database untuk memverifikasi kredensial. Setelah berhasil masuk, sistem dapat "mendorong" (push) notifikasi atau informasi lain ke antarmuka pengguna.</a:t>
            </a:r>
          </a:p>
          <a:p>
            <a:pPr algn="l">
              <a:lnSpc>
                <a:spcPts val="4200"/>
              </a:lnSpc>
            </a:pPr>
            <a:r>
              <a:rPr lang="en-US" sz="3000">
                <a:solidFill>
                  <a:srgbClr val="000000"/>
                </a:solidFill>
                <a:latin typeface="Times New Roman Bold"/>
              </a:rPr>
              <a:t>Fitur Mengelola Data Pelayan Gereja</a:t>
            </a:r>
          </a:p>
          <a:p>
            <a:pPr algn="l">
              <a:lnSpc>
                <a:spcPts val="4200"/>
              </a:lnSpc>
            </a:pPr>
            <a:r>
              <a:rPr lang="en-US" sz="3000">
                <a:solidFill>
                  <a:srgbClr val="000000"/>
                </a:solidFill>
                <a:latin typeface="Times New Roman"/>
              </a:rPr>
              <a:t>User Interface: Halaman web atau aplikasi yang memungkinkan pengguna (staf administrasi gereja) menambah, dan mengedit data pelayan gereja seperti nama, jabatan, alamat, dll.</a:t>
            </a:r>
          </a:p>
          <a:p>
            <a:pPr algn="l">
              <a:lnSpc>
                <a:spcPts val="4200"/>
              </a:lnSpc>
            </a:pPr>
            <a:r>
              <a:rPr lang="en-US" sz="3000">
                <a:solidFill>
                  <a:srgbClr val="000000"/>
                </a:solidFill>
                <a:latin typeface="Times New Roman"/>
              </a:rPr>
              <a:t>Database: Basis data yang menyimpan dan mengelola semua data pelayan gereja.</a:t>
            </a:r>
          </a:p>
          <a:p>
            <a:pPr algn="l">
              <a:lnSpc>
                <a:spcPts val="4200"/>
              </a:lnSpc>
            </a:pPr>
            <a:r>
              <a:rPr lang="en-US" sz="3000">
                <a:solidFill>
                  <a:srgbClr val="000000"/>
                </a:solidFill>
                <a:latin typeface="Times New Roman"/>
              </a:rPr>
              <a:t>Server: Komputer atau infrastruktur server yang menjalankan aplikasi dan mengelola database pelayan gereja.</a:t>
            </a:r>
          </a:p>
          <a:p>
            <a:pPr algn="l">
              <a:lnSpc>
                <a:spcPts val="4200"/>
              </a:lnSpc>
            </a:pPr>
            <a:r>
              <a:rPr lang="en-US" sz="3000">
                <a:solidFill>
                  <a:srgbClr val="000000"/>
                </a:solidFill>
                <a:latin typeface="Times New Roman"/>
              </a:rPr>
              <a:t>Pull &amp; Push Model: Ketika staf administrasi membutuhkan informasi pelayan gereja, mereka akan "menarik" (pull) data tersebut dari server. Sedangkan ketika ada perubahan data pelayan gereja, server dapat "mendorong" (push) pembaruan tersebut ke antarmuka pengguna</a:t>
            </a:r>
          </a:p>
          <a:p>
            <a:pPr algn="l" marL="0" indent="0" lvl="0">
              <a:lnSpc>
                <a:spcPts val="420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0" y="-73660"/>
            <a:ext cx="17893274" cy="10360660"/>
          </a:xfrm>
          <a:prstGeom prst="rect">
            <a:avLst/>
          </a:prstGeom>
        </p:spPr>
        <p:txBody>
          <a:bodyPr anchor="t" rtlCol="false" tIns="0" lIns="0" bIns="0" rIns="0">
            <a:spAutoFit/>
          </a:bodyPr>
          <a:lstStyle/>
          <a:p>
            <a:pPr algn="l">
              <a:lnSpc>
                <a:spcPts val="4340"/>
              </a:lnSpc>
            </a:pPr>
            <a:r>
              <a:rPr lang="en-US" sz="3100">
                <a:solidFill>
                  <a:srgbClr val="000000"/>
                </a:solidFill>
                <a:latin typeface="Times New Roman Bold"/>
              </a:rPr>
              <a:t>Fitur Mengelola Data Sektor</a:t>
            </a:r>
          </a:p>
          <a:p>
            <a:pPr algn="l">
              <a:lnSpc>
                <a:spcPts val="4340"/>
              </a:lnSpc>
            </a:pPr>
            <a:r>
              <a:rPr lang="en-US" sz="3100">
                <a:solidFill>
                  <a:srgbClr val="000000"/>
                </a:solidFill>
                <a:latin typeface="Times New Roman"/>
              </a:rPr>
              <a:t>User Interface: Halaman web atau aplikasi yang memungkinkan pengguna (staf administrasi gereja) menambah, dan mengedit data sektor seperti nama sektor, daftar anggota, dan informasi lainnya.</a:t>
            </a:r>
          </a:p>
          <a:p>
            <a:pPr algn="l">
              <a:lnSpc>
                <a:spcPts val="4340"/>
              </a:lnSpc>
            </a:pPr>
            <a:r>
              <a:rPr lang="en-US" sz="3100">
                <a:solidFill>
                  <a:srgbClr val="000000"/>
                </a:solidFill>
                <a:latin typeface="Times New Roman"/>
              </a:rPr>
              <a:t>Database: Basis data yang menyimpan dan mengelola semua data sektor gereja.</a:t>
            </a:r>
          </a:p>
          <a:p>
            <a:pPr algn="l">
              <a:lnSpc>
                <a:spcPts val="4340"/>
              </a:lnSpc>
            </a:pPr>
            <a:r>
              <a:rPr lang="en-US" sz="3100">
                <a:solidFill>
                  <a:srgbClr val="000000"/>
                </a:solidFill>
                <a:latin typeface="Times New Roman"/>
              </a:rPr>
              <a:t>Server: Komputer atau infrastruktur server yang menjalankan aplikasi dan mengelola database sektor gereja.</a:t>
            </a:r>
          </a:p>
          <a:p>
            <a:pPr algn="l">
              <a:lnSpc>
                <a:spcPts val="4340"/>
              </a:lnSpc>
            </a:pPr>
            <a:r>
              <a:rPr lang="en-US" sz="3100">
                <a:solidFill>
                  <a:srgbClr val="000000"/>
                </a:solidFill>
                <a:latin typeface="Times New Roman"/>
              </a:rPr>
              <a:t>Pull &amp; Push Model: Ketika staf administrasi membutuhkan informasi tentang sektor, mereka akan "menarik" (pull) data tersebut dari server. Sedangkan ketika ada perubahan data sektor, server dapat "mendorong" (push) pembaruan tersebut ke antarmuka pengguna</a:t>
            </a:r>
          </a:p>
          <a:p>
            <a:pPr algn="l">
              <a:lnSpc>
                <a:spcPts val="4340"/>
              </a:lnSpc>
            </a:pPr>
            <a:r>
              <a:rPr lang="en-US" sz="3100">
                <a:solidFill>
                  <a:srgbClr val="000000"/>
                </a:solidFill>
                <a:latin typeface="Times New Roman Bold"/>
              </a:rPr>
              <a:t> Fitur Mengelola Data Keluarga</a:t>
            </a:r>
          </a:p>
          <a:p>
            <a:pPr algn="l">
              <a:lnSpc>
                <a:spcPts val="4340"/>
              </a:lnSpc>
            </a:pPr>
            <a:r>
              <a:rPr lang="en-US" sz="3100">
                <a:solidFill>
                  <a:srgbClr val="000000"/>
                </a:solidFill>
                <a:latin typeface="Times New Roman"/>
              </a:rPr>
              <a:t>User Interface: Halaman web atau aplikasi yang memungkinkan pengguna (staf administrasi gereja) menambah, dan mengedit data keluarga jemaat seperti nama kepala keluarga, anggota keluarga, alamat, dll.</a:t>
            </a:r>
          </a:p>
          <a:p>
            <a:pPr algn="l">
              <a:lnSpc>
                <a:spcPts val="4340"/>
              </a:lnSpc>
            </a:pPr>
            <a:r>
              <a:rPr lang="en-US" sz="3100">
                <a:solidFill>
                  <a:srgbClr val="000000"/>
                </a:solidFill>
                <a:latin typeface="Times New Roman"/>
              </a:rPr>
              <a:t>Database: Basis data yang menyimpan dan mengelola semua data keluarga jemaat gereja.</a:t>
            </a:r>
          </a:p>
          <a:p>
            <a:pPr algn="l">
              <a:lnSpc>
                <a:spcPts val="4340"/>
              </a:lnSpc>
            </a:pPr>
            <a:r>
              <a:rPr lang="en-US" sz="3100">
                <a:solidFill>
                  <a:srgbClr val="000000"/>
                </a:solidFill>
                <a:latin typeface="Times New Roman"/>
              </a:rPr>
              <a:t>Server: Komputer atau infrastruktur server yang menjalankan aplikasi dan mengelola database keluarga jemaat.</a:t>
            </a:r>
          </a:p>
          <a:p>
            <a:pPr algn="l" marL="0" indent="0" lvl="0">
              <a:lnSpc>
                <a:spcPts val="4340"/>
              </a:lnSpc>
              <a:spcBef>
                <a:spcPct val="0"/>
              </a:spcBef>
            </a:pPr>
            <a:r>
              <a:rPr lang="en-US" sz="3100">
                <a:solidFill>
                  <a:srgbClr val="000000"/>
                </a:solidFill>
                <a:latin typeface="Times New Roman"/>
              </a:rPr>
              <a:t>Pull &amp; Push Model: Ketika staf administrasi membutuhkan informasi tentang keluarga jemaat, mereka akan "menarik" (pull) data tersebut dari server. Sedangkan ketika ada perubahan data keluarga, server dapat "mendorong" (push) pembaruan tersebut ke antarmuka pengguna.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197363" y="3720047"/>
            <a:ext cx="17893274" cy="1832625"/>
          </a:xfrm>
          <a:prstGeom prst="rect">
            <a:avLst/>
          </a:prstGeom>
        </p:spPr>
        <p:txBody>
          <a:bodyPr anchor="t" rtlCol="false" tIns="0" lIns="0" bIns="0" rIns="0">
            <a:spAutoFit/>
          </a:bodyPr>
          <a:lstStyle/>
          <a:p>
            <a:pPr algn="ctr" marL="0" indent="0" lvl="0">
              <a:lnSpc>
                <a:spcPts val="13439"/>
              </a:lnSpc>
              <a:spcBef>
                <a:spcPct val="0"/>
              </a:spcBef>
            </a:pPr>
            <a:r>
              <a:rPr lang="en-US" sz="9599">
                <a:solidFill>
                  <a:srgbClr val="000000"/>
                </a:solidFill>
                <a:latin typeface="Times New Roman Bold"/>
              </a:rPr>
              <a:t>DEMO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197363" y="3720047"/>
            <a:ext cx="17893274" cy="1832625"/>
          </a:xfrm>
          <a:prstGeom prst="rect">
            <a:avLst/>
          </a:prstGeom>
        </p:spPr>
        <p:txBody>
          <a:bodyPr anchor="t" rtlCol="false" tIns="0" lIns="0" bIns="0" rIns="0">
            <a:spAutoFit/>
          </a:bodyPr>
          <a:lstStyle/>
          <a:p>
            <a:pPr algn="ctr" marL="0" indent="0" lvl="0">
              <a:lnSpc>
                <a:spcPts val="13439"/>
              </a:lnSpc>
              <a:spcBef>
                <a:spcPct val="0"/>
              </a:spcBef>
            </a:pPr>
            <a:r>
              <a:rPr lang="en-US" sz="9599">
                <a:solidFill>
                  <a:srgbClr val="000000"/>
                </a:solidFill>
                <a:latin typeface="Times New Roman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28818" y="1181100"/>
            <a:ext cx="12108981" cy="909331"/>
          </a:xfrm>
          <a:prstGeom prst="rect">
            <a:avLst/>
          </a:prstGeom>
        </p:spPr>
        <p:txBody>
          <a:bodyPr anchor="t" rtlCol="false" tIns="0" lIns="0" bIns="0" rIns="0">
            <a:spAutoFit/>
          </a:bodyPr>
          <a:lstStyle/>
          <a:p>
            <a:pPr algn="l">
              <a:lnSpc>
                <a:spcPts val="6790"/>
              </a:lnSpc>
            </a:pPr>
            <a:r>
              <a:rPr lang="en-US" sz="7000">
                <a:solidFill>
                  <a:srgbClr val="000000"/>
                </a:solidFill>
                <a:latin typeface="DM Sans Bold"/>
              </a:rPr>
              <a:t>Group Members : </a:t>
            </a:r>
          </a:p>
        </p:txBody>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7" id="7"/>
          <p:cNvSpPr txBox="true"/>
          <p:nvPr/>
        </p:nvSpPr>
        <p:spPr>
          <a:xfrm rot="0">
            <a:off x="1086902" y="2789685"/>
            <a:ext cx="12108981" cy="4669531"/>
          </a:xfrm>
          <a:prstGeom prst="rect">
            <a:avLst/>
          </a:prstGeom>
        </p:spPr>
        <p:txBody>
          <a:bodyPr anchor="t" rtlCol="false" tIns="0" lIns="0" bIns="0" rIns="0">
            <a:spAutoFit/>
          </a:bodyPr>
          <a:lstStyle/>
          <a:p>
            <a:pPr algn="l" marL="1036416" indent="-518208" lvl="1">
              <a:lnSpc>
                <a:spcPts val="6192"/>
              </a:lnSpc>
              <a:buFont typeface="Arial"/>
              <a:buChar char="•"/>
            </a:pPr>
            <a:r>
              <a:rPr lang="en-US" sz="4800">
                <a:solidFill>
                  <a:srgbClr val="000000"/>
                </a:solidFill>
                <a:latin typeface="DM Sans"/>
              </a:rPr>
              <a:t>Aldo Darel  (11422004)</a:t>
            </a:r>
          </a:p>
          <a:p>
            <a:pPr algn="l" marL="1036416" indent="-518208" lvl="1">
              <a:lnSpc>
                <a:spcPts val="6192"/>
              </a:lnSpc>
              <a:buFont typeface="Arial"/>
              <a:buChar char="•"/>
            </a:pPr>
            <a:r>
              <a:rPr lang="en-US" sz="4800">
                <a:solidFill>
                  <a:srgbClr val="000000"/>
                </a:solidFill>
                <a:latin typeface="DM Sans"/>
              </a:rPr>
              <a:t>Mutiara Enjelina (11422008)</a:t>
            </a:r>
          </a:p>
          <a:p>
            <a:pPr algn="l" marL="1036416" indent="-518208" lvl="1">
              <a:lnSpc>
                <a:spcPts val="6192"/>
              </a:lnSpc>
              <a:buFont typeface="Arial"/>
              <a:buChar char="•"/>
            </a:pPr>
            <a:r>
              <a:rPr lang="en-US" sz="4800">
                <a:solidFill>
                  <a:srgbClr val="000000"/>
                </a:solidFill>
                <a:latin typeface="DM Sans"/>
              </a:rPr>
              <a:t>Yenita Sidabutar (11422022)</a:t>
            </a:r>
          </a:p>
          <a:p>
            <a:pPr algn="l" marL="1036416" indent="-518208" lvl="1">
              <a:lnSpc>
                <a:spcPts val="6192"/>
              </a:lnSpc>
              <a:buFont typeface="Arial"/>
              <a:buChar char="•"/>
            </a:pPr>
            <a:r>
              <a:rPr lang="en-US" sz="4800">
                <a:solidFill>
                  <a:srgbClr val="000000"/>
                </a:solidFill>
                <a:latin typeface="DM Sans"/>
              </a:rPr>
              <a:t>Handika Harahap (11422032)</a:t>
            </a:r>
          </a:p>
          <a:p>
            <a:pPr algn="l" marL="1036416" indent="-518208" lvl="1">
              <a:lnSpc>
                <a:spcPts val="6192"/>
              </a:lnSpc>
              <a:buFont typeface="Arial"/>
              <a:buChar char="•"/>
            </a:pPr>
            <a:r>
              <a:rPr lang="en-US" sz="4800">
                <a:solidFill>
                  <a:srgbClr val="000000"/>
                </a:solidFill>
                <a:latin typeface="DM Sans"/>
              </a:rPr>
              <a:t>Kevin Hutajulu (11422034)</a:t>
            </a:r>
          </a:p>
          <a:p>
            <a:pPr algn="l" marL="1036416" indent="-518208" lvl="1">
              <a:lnSpc>
                <a:spcPts val="6192"/>
              </a:lnSpc>
              <a:buFont typeface="Arial"/>
              <a:buChar char="•"/>
            </a:pPr>
            <a:r>
              <a:rPr lang="en-US" sz="4800">
                <a:solidFill>
                  <a:srgbClr val="000000"/>
                </a:solidFill>
                <a:latin typeface="DM Sans"/>
              </a:rPr>
              <a:t>Nicolas Simanjuntak (11422040)</a:t>
            </a:r>
          </a:p>
        </p:txBody>
      </p:sp>
      <p:sp>
        <p:nvSpPr>
          <p:cNvPr name="Freeform 8" id="8"/>
          <p:cNvSpPr/>
          <p:nvPr/>
        </p:nvSpPr>
        <p:spPr>
          <a:xfrm flipH="false" flipV="false" rot="0">
            <a:off x="15481218" y="239553"/>
            <a:ext cx="2588232" cy="2588232"/>
          </a:xfrm>
          <a:custGeom>
            <a:avLst/>
            <a:gdLst/>
            <a:ahLst/>
            <a:cxnLst/>
            <a:rect r="r" b="b" t="t" l="l"/>
            <a:pathLst>
              <a:path h="2588232" w="2588232">
                <a:moveTo>
                  <a:pt x="0" y="0"/>
                </a:moveTo>
                <a:lnTo>
                  <a:pt x="2588232" y="0"/>
                </a:lnTo>
                <a:lnTo>
                  <a:pt x="2588232" y="2588232"/>
                </a:lnTo>
                <a:lnTo>
                  <a:pt x="0" y="2588232"/>
                </a:lnTo>
                <a:lnTo>
                  <a:pt x="0" y="0"/>
                </a:lnTo>
                <a:close/>
              </a:path>
            </a:pathLst>
          </a:custGeom>
          <a:blipFill>
            <a:blip r:embed="rId10"/>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28818" y="1181100"/>
            <a:ext cx="12108981" cy="909331"/>
          </a:xfrm>
          <a:prstGeom prst="rect">
            <a:avLst/>
          </a:prstGeom>
        </p:spPr>
        <p:txBody>
          <a:bodyPr anchor="t" rtlCol="false" tIns="0" lIns="0" bIns="0" rIns="0">
            <a:spAutoFit/>
          </a:bodyPr>
          <a:lstStyle/>
          <a:p>
            <a:pPr algn="l">
              <a:lnSpc>
                <a:spcPts val="6790"/>
              </a:lnSpc>
            </a:pPr>
            <a:r>
              <a:rPr lang="en-US" sz="7000">
                <a:solidFill>
                  <a:srgbClr val="000000"/>
                </a:solidFill>
                <a:latin typeface="DM Sans Bold"/>
              </a:rPr>
              <a:t>Outline : </a:t>
            </a:r>
          </a:p>
        </p:txBody>
      </p:sp>
      <p:sp>
        <p:nvSpPr>
          <p:cNvPr name="Freeform 3" id="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7" id="7"/>
          <p:cNvSpPr txBox="true"/>
          <p:nvPr/>
        </p:nvSpPr>
        <p:spPr>
          <a:xfrm rot="0">
            <a:off x="1528818" y="2789200"/>
            <a:ext cx="12108981" cy="4669531"/>
          </a:xfrm>
          <a:prstGeom prst="rect">
            <a:avLst/>
          </a:prstGeom>
        </p:spPr>
        <p:txBody>
          <a:bodyPr anchor="t" rtlCol="false" tIns="0" lIns="0" bIns="0" rIns="0">
            <a:spAutoFit/>
          </a:bodyPr>
          <a:lstStyle/>
          <a:p>
            <a:pPr algn="l" marL="1036416" indent="-518208" lvl="1">
              <a:lnSpc>
                <a:spcPts val="6192"/>
              </a:lnSpc>
              <a:buFont typeface="Arial"/>
              <a:buChar char="•"/>
            </a:pPr>
            <a:r>
              <a:rPr lang="en-US" sz="4800">
                <a:solidFill>
                  <a:srgbClr val="000000"/>
                </a:solidFill>
                <a:latin typeface="DM Sans"/>
              </a:rPr>
              <a:t>Fungsi-fungsi yang akan dibangun</a:t>
            </a:r>
          </a:p>
          <a:p>
            <a:pPr algn="l" marL="1036416" indent="-518208" lvl="1">
              <a:lnSpc>
                <a:spcPts val="6192"/>
              </a:lnSpc>
              <a:buFont typeface="Arial"/>
              <a:buChar char="•"/>
            </a:pPr>
            <a:r>
              <a:rPr lang="en-US" sz="4800">
                <a:solidFill>
                  <a:srgbClr val="000000"/>
                </a:solidFill>
                <a:latin typeface="DM Sans"/>
              </a:rPr>
              <a:t>Monolith Architecture</a:t>
            </a:r>
          </a:p>
          <a:p>
            <a:pPr algn="l" marL="1036416" indent="-518208" lvl="1">
              <a:lnSpc>
                <a:spcPts val="6192"/>
              </a:lnSpc>
              <a:buFont typeface="Arial"/>
              <a:buChar char="•"/>
            </a:pPr>
            <a:r>
              <a:rPr lang="en-US" sz="4800">
                <a:solidFill>
                  <a:srgbClr val="000000"/>
                </a:solidFill>
                <a:latin typeface="DM Sans"/>
              </a:rPr>
              <a:t>Microservice Architecture</a:t>
            </a:r>
          </a:p>
          <a:p>
            <a:pPr algn="l" marL="1036416" indent="-518208" lvl="1">
              <a:lnSpc>
                <a:spcPts val="6192"/>
              </a:lnSpc>
              <a:buFont typeface="Arial"/>
              <a:buChar char="•"/>
            </a:pPr>
            <a:r>
              <a:rPr lang="en-US" sz="4800">
                <a:solidFill>
                  <a:srgbClr val="000000"/>
                </a:solidFill>
                <a:latin typeface="DM Sans"/>
              </a:rPr>
              <a:t>UI database server dan push and pull model dengan menggunakan microservice</a:t>
            </a:r>
          </a:p>
        </p:txBody>
      </p:sp>
      <p:sp>
        <p:nvSpPr>
          <p:cNvPr name="Freeform 8" id="8"/>
          <p:cNvSpPr/>
          <p:nvPr/>
        </p:nvSpPr>
        <p:spPr>
          <a:xfrm flipH="false" flipV="false" rot="0">
            <a:off x="15481218" y="239553"/>
            <a:ext cx="2588232" cy="2588232"/>
          </a:xfrm>
          <a:custGeom>
            <a:avLst/>
            <a:gdLst/>
            <a:ahLst/>
            <a:cxnLst/>
            <a:rect r="r" b="b" t="t" l="l"/>
            <a:pathLst>
              <a:path h="2588232" w="2588232">
                <a:moveTo>
                  <a:pt x="0" y="0"/>
                </a:moveTo>
                <a:lnTo>
                  <a:pt x="2588232" y="0"/>
                </a:lnTo>
                <a:lnTo>
                  <a:pt x="2588232" y="2588232"/>
                </a:lnTo>
                <a:lnTo>
                  <a:pt x="0" y="2588232"/>
                </a:lnTo>
                <a:lnTo>
                  <a:pt x="0" y="0"/>
                </a:lnTo>
                <a:close/>
              </a:path>
            </a:pathLst>
          </a:custGeom>
          <a:blipFill>
            <a:blip r:embed="rId10"/>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0" y="1791175"/>
            <a:ext cx="17654646" cy="1313955"/>
          </a:xfrm>
          <a:prstGeom prst="rect">
            <a:avLst/>
          </a:prstGeom>
        </p:spPr>
        <p:txBody>
          <a:bodyPr anchor="t" rtlCol="false" tIns="0" lIns="0" bIns="0" rIns="0">
            <a:spAutoFit/>
          </a:bodyPr>
          <a:lstStyle/>
          <a:p>
            <a:pPr algn="l">
              <a:lnSpc>
                <a:spcPts val="5044"/>
              </a:lnSpc>
            </a:pPr>
            <a:r>
              <a:rPr lang="en-US" sz="5200">
                <a:solidFill>
                  <a:srgbClr val="000000"/>
                </a:solidFill>
                <a:latin typeface="DM Sans Bold"/>
              </a:rPr>
              <a:t>Beberapa Fungsi yang akan kami bangun dalam website :</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9" id="9"/>
          <p:cNvSpPr txBox="true"/>
          <p:nvPr/>
        </p:nvSpPr>
        <p:spPr>
          <a:xfrm rot="0">
            <a:off x="434155" y="3532066"/>
            <a:ext cx="17853845" cy="65811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Dalam pembangunan website ini, kami  membuat beberapa function yang akan digunakan oleh user yaitu : </a:t>
            </a:r>
          </a:p>
          <a:p>
            <a:pPr algn="l" marL="734059" indent="-367030" lvl="1">
              <a:lnSpc>
                <a:spcPts val="4759"/>
              </a:lnSpc>
              <a:buFont typeface="Arial"/>
              <a:buChar char="•"/>
            </a:pPr>
            <a:r>
              <a:rPr lang="en-US" sz="3399">
                <a:solidFill>
                  <a:srgbClr val="000000"/>
                </a:solidFill>
                <a:latin typeface="Canva Sans"/>
              </a:rPr>
              <a:t>Hak akses Pendeta ( autentikasi, mengelola data pelayan)</a:t>
            </a:r>
          </a:p>
          <a:p>
            <a:pPr algn="l" marL="734059" indent="-367030" lvl="1">
              <a:lnSpc>
                <a:spcPts val="4759"/>
              </a:lnSpc>
              <a:buFont typeface="Arial"/>
              <a:buChar char="•"/>
            </a:pPr>
            <a:r>
              <a:rPr lang="en-US" sz="3399">
                <a:solidFill>
                  <a:srgbClr val="000000"/>
                </a:solidFill>
                <a:latin typeface="Canva Sans"/>
              </a:rPr>
              <a:t>Pengurus harian jemaat (mengelola data sektor, mengelola data keluarga, mengelola data jemaat.</a:t>
            </a:r>
          </a:p>
          <a:p>
            <a:pPr algn="l">
              <a:lnSpc>
                <a:spcPts val="4759"/>
              </a:lnSpc>
            </a:pPr>
          </a:p>
          <a:p>
            <a:pPr algn="l">
              <a:lnSpc>
                <a:spcPts val="4759"/>
              </a:lnSpc>
            </a:pPr>
            <a:r>
              <a:rPr lang="en-US" sz="3399">
                <a:solidFill>
                  <a:srgbClr val="000000"/>
                </a:solidFill>
                <a:latin typeface="Canva Sans"/>
              </a:rPr>
              <a:t>Dalam function autentikasi kami menggunakan framework bahasa pemograman PHP yaitu Laravel sedangkan dalam mengelola data pelayan, mengelola data sektor, mengelola data keluarga, dan mengelola data jemaat menggunakan bahasa pemograman Golang</a:t>
            </a:r>
          </a:p>
          <a:p>
            <a:pPr algn="l">
              <a:lnSpc>
                <a:spcPts val="4759"/>
              </a:lnSpc>
            </a:pPr>
          </a:p>
        </p:txBody>
      </p:sp>
      <p:sp>
        <p:nvSpPr>
          <p:cNvPr name="Freeform 10" id="10"/>
          <p:cNvSpPr/>
          <p:nvPr/>
        </p:nvSpPr>
        <p:spPr>
          <a:xfrm flipH="false" flipV="false" rot="0">
            <a:off x="15699768" y="224877"/>
            <a:ext cx="2588232" cy="2588232"/>
          </a:xfrm>
          <a:custGeom>
            <a:avLst/>
            <a:gdLst/>
            <a:ahLst/>
            <a:cxnLst/>
            <a:rect r="r" b="b" t="t" l="l"/>
            <a:pathLst>
              <a:path h="2588232" w="2588232">
                <a:moveTo>
                  <a:pt x="0" y="0"/>
                </a:moveTo>
                <a:lnTo>
                  <a:pt x="2588232" y="0"/>
                </a:lnTo>
                <a:lnTo>
                  <a:pt x="2588232" y="2588231"/>
                </a:lnTo>
                <a:lnTo>
                  <a:pt x="0" y="2588231"/>
                </a:lnTo>
                <a:lnTo>
                  <a:pt x="0" y="0"/>
                </a:lnTo>
                <a:close/>
              </a:path>
            </a:pathLst>
          </a:custGeom>
          <a:blipFill>
            <a:blip r:embed="rId1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8895" y="3866625"/>
            <a:ext cx="2000104" cy="200010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B7E2"/>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Canva Sans"/>
                </a:rPr>
                <a:t>Web UI</a:t>
              </a:r>
            </a:p>
          </p:txBody>
        </p:sp>
      </p:grpSp>
      <p:sp>
        <p:nvSpPr>
          <p:cNvPr name="AutoShape 5" id="5"/>
          <p:cNvSpPr/>
          <p:nvPr/>
        </p:nvSpPr>
        <p:spPr>
          <a:xfrm>
            <a:off x="2398999" y="4866677"/>
            <a:ext cx="1651838" cy="0"/>
          </a:xfrm>
          <a:prstGeom prst="line">
            <a:avLst/>
          </a:prstGeom>
          <a:ln cap="flat" w="38100">
            <a:solidFill>
              <a:srgbClr val="000000"/>
            </a:solidFill>
            <a:prstDash val="sysDot"/>
            <a:headEnd type="none" len="sm" w="sm"/>
            <a:tailEnd type="none" len="sm" w="sm"/>
          </a:ln>
        </p:spPr>
      </p:sp>
      <p:grpSp>
        <p:nvGrpSpPr>
          <p:cNvPr name="Group 6" id="6"/>
          <p:cNvGrpSpPr/>
          <p:nvPr/>
        </p:nvGrpSpPr>
        <p:grpSpPr>
          <a:xfrm rot="0">
            <a:off x="4504330" y="4366651"/>
            <a:ext cx="3086100" cy="1000052"/>
            <a:chOff x="0" y="0"/>
            <a:chExt cx="812800" cy="263388"/>
          </a:xfrm>
        </p:grpSpPr>
        <p:sp>
          <p:nvSpPr>
            <p:cNvPr name="Freeform 7" id="7"/>
            <p:cNvSpPr/>
            <p:nvPr/>
          </p:nvSpPr>
          <p:spPr>
            <a:xfrm flipH="false" flipV="false" rot="0">
              <a:off x="0" y="0"/>
              <a:ext cx="812800" cy="263388"/>
            </a:xfrm>
            <a:custGeom>
              <a:avLst/>
              <a:gdLst/>
              <a:ahLst/>
              <a:cxnLst/>
              <a:rect r="r" b="b" t="t" l="l"/>
              <a:pathLst>
                <a:path h="263388" w="812800">
                  <a:moveTo>
                    <a:pt x="0" y="0"/>
                  </a:moveTo>
                  <a:lnTo>
                    <a:pt x="812800" y="0"/>
                  </a:lnTo>
                  <a:lnTo>
                    <a:pt x="812800" y="263388"/>
                  </a:lnTo>
                  <a:lnTo>
                    <a:pt x="0" y="263388"/>
                  </a:lnTo>
                  <a:close/>
                </a:path>
              </a:pathLst>
            </a:custGeom>
            <a:solidFill>
              <a:srgbClr val="8AB7E2"/>
            </a:solidFill>
          </p:spPr>
        </p:sp>
        <p:sp>
          <p:nvSpPr>
            <p:cNvPr name="TextBox 8" id="8"/>
            <p:cNvSpPr txBox="true"/>
            <p:nvPr/>
          </p:nvSpPr>
          <p:spPr>
            <a:xfrm>
              <a:off x="0" y="-38100"/>
              <a:ext cx="812800" cy="301488"/>
            </a:xfrm>
            <a:prstGeom prst="rect">
              <a:avLst/>
            </a:prstGeom>
          </p:spPr>
          <p:txBody>
            <a:bodyPr anchor="ctr" rtlCol="false" tIns="50800" lIns="50800" bIns="50800" rIns="50800"/>
            <a:lstStyle/>
            <a:p>
              <a:pPr algn="ctr">
                <a:lnSpc>
                  <a:spcPts val="2659"/>
                </a:lnSpc>
              </a:pPr>
              <a:r>
                <a:rPr lang="en-US" sz="1899">
                  <a:solidFill>
                    <a:srgbClr val="000000"/>
                  </a:solidFill>
                  <a:latin typeface="Canva Sans Bold"/>
                </a:rPr>
                <a:t>REST API</a:t>
              </a:r>
            </a:p>
          </p:txBody>
        </p:sp>
      </p:grpSp>
      <p:sp>
        <p:nvSpPr>
          <p:cNvPr name="AutoShape 9" id="9"/>
          <p:cNvSpPr/>
          <p:nvPr/>
        </p:nvSpPr>
        <p:spPr>
          <a:xfrm flipV="true">
            <a:off x="7590430" y="934415"/>
            <a:ext cx="3291298" cy="3932262"/>
          </a:xfrm>
          <a:prstGeom prst="line">
            <a:avLst/>
          </a:prstGeom>
          <a:ln cap="flat" w="38100">
            <a:solidFill>
              <a:srgbClr val="000000"/>
            </a:solidFill>
            <a:prstDash val="sysDot"/>
            <a:headEnd type="none" len="sm" w="sm"/>
            <a:tailEnd type="none" len="sm" w="sm"/>
          </a:ln>
        </p:spPr>
      </p:sp>
      <p:grpSp>
        <p:nvGrpSpPr>
          <p:cNvPr name="Group 10" id="10"/>
          <p:cNvGrpSpPr/>
          <p:nvPr/>
        </p:nvGrpSpPr>
        <p:grpSpPr>
          <a:xfrm rot="0">
            <a:off x="10881728" y="0"/>
            <a:ext cx="1868829" cy="186882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0DDD"/>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Sector Service</a:t>
              </a:r>
            </a:p>
          </p:txBody>
        </p:sp>
      </p:grpSp>
      <p:sp>
        <p:nvSpPr>
          <p:cNvPr name="AutoShape 13" id="13"/>
          <p:cNvSpPr/>
          <p:nvPr/>
        </p:nvSpPr>
        <p:spPr>
          <a:xfrm>
            <a:off x="12750557" y="934415"/>
            <a:ext cx="1973088" cy="3865574"/>
          </a:xfrm>
          <a:prstGeom prst="line">
            <a:avLst/>
          </a:prstGeom>
          <a:ln cap="flat" w="38100">
            <a:solidFill>
              <a:srgbClr val="000000"/>
            </a:solidFill>
            <a:prstDash val="sysDot"/>
            <a:headEnd type="none" len="sm" w="sm"/>
            <a:tailEnd type="none" len="sm" w="sm"/>
          </a:ln>
        </p:spPr>
      </p:sp>
      <p:sp>
        <p:nvSpPr>
          <p:cNvPr name="AutoShape 14" id="14"/>
          <p:cNvSpPr/>
          <p:nvPr/>
        </p:nvSpPr>
        <p:spPr>
          <a:xfrm flipV="true">
            <a:off x="7590430" y="3145819"/>
            <a:ext cx="3291298" cy="1720858"/>
          </a:xfrm>
          <a:prstGeom prst="line">
            <a:avLst/>
          </a:prstGeom>
          <a:ln cap="flat" w="38100">
            <a:solidFill>
              <a:srgbClr val="000000"/>
            </a:solidFill>
            <a:prstDash val="sysDot"/>
            <a:headEnd type="none" len="sm" w="sm"/>
            <a:tailEnd type="none" len="sm" w="sm"/>
          </a:ln>
        </p:spPr>
      </p:sp>
      <p:grpSp>
        <p:nvGrpSpPr>
          <p:cNvPr name="Group 15" id="15"/>
          <p:cNvGrpSpPr/>
          <p:nvPr/>
        </p:nvGrpSpPr>
        <p:grpSpPr>
          <a:xfrm rot="0">
            <a:off x="10881728" y="2211404"/>
            <a:ext cx="1868829" cy="186882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0DDD"/>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Family Service</a:t>
              </a:r>
            </a:p>
          </p:txBody>
        </p:sp>
      </p:grpSp>
      <p:sp>
        <p:nvSpPr>
          <p:cNvPr name="AutoShape 18" id="18"/>
          <p:cNvSpPr/>
          <p:nvPr/>
        </p:nvSpPr>
        <p:spPr>
          <a:xfrm>
            <a:off x="12750557" y="3145819"/>
            <a:ext cx="1973088" cy="1654170"/>
          </a:xfrm>
          <a:prstGeom prst="line">
            <a:avLst/>
          </a:prstGeom>
          <a:ln cap="flat" w="38100">
            <a:solidFill>
              <a:srgbClr val="000000"/>
            </a:solidFill>
            <a:prstDash val="sysDot"/>
            <a:headEnd type="none" len="sm" w="sm"/>
            <a:tailEnd type="none" len="sm" w="sm"/>
          </a:ln>
        </p:spPr>
      </p:sp>
      <p:grpSp>
        <p:nvGrpSpPr>
          <p:cNvPr name="Group 19" id="19"/>
          <p:cNvGrpSpPr/>
          <p:nvPr/>
        </p:nvGrpSpPr>
        <p:grpSpPr>
          <a:xfrm rot="0">
            <a:off x="10885832" y="4385253"/>
            <a:ext cx="2023048" cy="1868829"/>
            <a:chOff x="0" y="0"/>
            <a:chExt cx="879873" cy="812800"/>
          </a:xfrm>
        </p:grpSpPr>
        <p:sp>
          <p:nvSpPr>
            <p:cNvPr name="Freeform 20" id="20"/>
            <p:cNvSpPr/>
            <p:nvPr/>
          </p:nvSpPr>
          <p:spPr>
            <a:xfrm flipH="false" flipV="false" rot="0">
              <a:off x="0" y="0"/>
              <a:ext cx="879873" cy="812800"/>
            </a:xfrm>
            <a:custGeom>
              <a:avLst/>
              <a:gdLst/>
              <a:ahLst/>
              <a:cxnLst/>
              <a:rect r="r" b="b" t="t" l="l"/>
              <a:pathLst>
                <a:path h="812800" w="879873">
                  <a:moveTo>
                    <a:pt x="439937" y="0"/>
                  </a:moveTo>
                  <a:cubicBezTo>
                    <a:pt x="196966" y="0"/>
                    <a:pt x="0" y="181951"/>
                    <a:pt x="0" y="406400"/>
                  </a:cubicBezTo>
                  <a:cubicBezTo>
                    <a:pt x="0" y="630849"/>
                    <a:pt x="196966" y="812800"/>
                    <a:pt x="439937" y="812800"/>
                  </a:cubicBezTo>
                  <a:cubicBezTo>
                    <a:pt x="682907" y="812800"/>
                    <a:pt x="879873" y="630849"/>
                    <a:pt x="879873" y="406400"/>
                  </a:cubicBezTo>
                  <a:cubicBezTo>
                    <a:pt x="879873" y="181951"/>
                    <a:pt x="682907" y="0"/>
                    <a:pt x="439937" y="0"/>
                  </a:cubicBezTo>
                  <a:close/>
                </a:path>
              </a:pathLst>
            </a:custGeom>
            <a:solidFill>
              <a:srgbClr val="3D0DDD"/>
            </a:solidFill>
          </p:spPr>
        </p:sp>
        <p:sp>
          <p:nvSpPr>
            <p:cNvPr name="TextBox 21" id="21"/>
            <p:cNvSpPr txBox="true"/>
            <p:nvPr/>
          </p:nvSpPr>
          <p:spPr>
            <a:xfrm>
              <a:off x="82488" y="38100"/>
              <a:ext cx="714897"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Congregation Service</a:t>
              </a:r>
            </a:p>
          </p:txBody>
        </p:sp>
      </p:grpSp>
      <p:sp>
        <p:nvSpPr>
          <p:cNvPr name="AutoShape 22" id="22"/>
          <p:cNvSpPr/>
          <p:nvPr/>
        </p:nvSpPr>
        <p:spPr>
          <a:xfrm>
            <a:off x="7590430" y="4866677"/>
            <a:ext cx="3295402" cy="452992"/>
          </a:xfrm>
          <a:prstGeom prst="line">
            <a:avLst/>
          </a:prstGeom>
          <a:ln cap="flat" w="38100">
            <a:solidFill>
              <a:srgbClr val="000000"/>
            </a:solidFill>
            <a:prstDash val="sysDot"/>
            <a:headEnd type="none" len="sm" w="sm"/>
            <a:tailEnd type="none" len="sm" w="sm"/>
          </a:ln>
        </p:spPr>
      </p:sp>
      <p:sp>
        <p:nvSpPr>
          <p:cNvPr name="AutoShape 23" id="23"/>
          <p:cNvSpPr/>
          <p:nvPr/>
        </p:nvSpPr>
        <p:spPr>
          <a:xfrm flipV="true">
            <a:off x="12908879" y="4799989"/>
            <a:ext cx="1715375" cy="519679"/>
          </a:xfrm>
          <a:prstGeom prst="line">
            <a:avLst/>
          </a:prstGeom>
          <a:ln cap="flat" w="38100">
            <a:solidFill>
              <a:srgbClr val="000000"/>
            </a:solidFill>
            <a:prstDash val="sysDot"/>
            <a:headEnd type="none" len="sm" w="sm"/>
            <a:tailEnd type="none" len="sm" w="sm"/>
          </a:ln>
        </p:spPr>
      </p:sp>
      <p:grpSp>
        <p:nvGrpSpPr>
          <p:cNvPr name="Group 24" id="24"/>
          <p:cNvGrpSpPr/>
          <p:nvPr/>
        </p:nvGrpSpPr>
        <p:grpSpPr>
          <a:xfrm rot="0">
            <a:off x="10881727" y="6393355"/>
            <a:ext cx="2227157" cy="1868830"/>
            <a:chOff x="0" y="0"/>
            <a:chExt cx="968645" cy="812800"/>
          </a:xfrm>
        </p:grpSpPr>
        <p:sp>
          <p:nvSpPr>
            <p:cNvPr name="Freeform 25" id="25"/>
            <p:cNvSpPr/>
            <p:nvPr/>
          </p:nvSpPr>
          <p:spPr>
            <a:xfrm flipH="false" flipV="false" rot="0">
              <a:off x="0" y="0"/>
              <a:ext cx="968645" cy="812800"/>
            </a:xfrm>
            <a:custGeom>
              <a:avLst/>
              <a:gdLst/>
              <a:ahLst/>
              <a:cxnLst/>
              <a:rect r="r" b="b" t="t" l="l"/>
              <a:pathLst>
                <a:path h="812800" w="968645">
                  <a:moveTo>
                    <a:pt x="484323" y="0"/>
                  </a:moveTo>
                  <a:cubicBezTo>
                    <a:pt x="216839" y="0"/>
                    <a:pt x="0" y="181951"/>
                    <a:pt x="0" y="406400"/>
                  </a:cubicBezTo>
                  <a:cubicBezTo>
                    <a:pt x="0" y="630849"/>
                    <a:pt x="216839" y="812800"/>
                    <a:pt x="484323" y="812800"/>
                  </a:cubicBezTo>
                  <a:cubicBezTo>
                    <a:pt x="751807" y="812800"/>
                    <a:pt x="968645" y="630849"/>
                    <a:pt x="968645" y="406400"/>
                  </a:cubicBezTo>
                  <a:cubicBezTo>
                    <a:pt x="968645" y="181951"/>
                    <a:pt x="751807" y="0"/>
                    <a:pt x="484323" y="0"/>
                  </a:cubicBezTo>
                  <a:close/>
                </a:path>
              </a:pathLst>
            </a:custGeom>
            <a:solidFill>
              <a:srgbClr val="3D0DDD"/>
            </a:solidFill>
          </p:spPr>
        </p:sp>
        <p:sp>
          <p:nvSpPr>
            <p:cNvPr name="TextBox 26" id="26"/>
            <p:cNvSpPr txBox="true"/>
            <p:nvPr/>
          </p:nvSpPr>
          <p:spPr>
            <a:xfrm>
              <a:off x="90810" y="38100"/>
              <a:ext cx="787024"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Authentication Service</a:t>
              </a:r>
            </a:p>
          </p:txBody>
        </p:sp>
      </p:grpSp>
      <p:sp>
        <p:nvSpPr>
          <p:cNvPr name="AutoShape 27" id="27"/>
          <p:cNvSpPr/>
          <p:nvPr/>
        </p:nvSpPr>
        <p:spPr>
          <a:xfrm>
            <a:off x="7590430" y="4866677"/>
            <a:ext cx="3291298" cy="2461093"/>
          </a:xfrm>
          <a:prstGeom prst="line">
            <a:avLst/>
          </a:prstGeom>
          <a:ln cap="flat" w="38100">
            <a:solidFill>
              <a:srgbClr val="000000"/>
            </a:solidFill>
            <a:prstDash val="sysDot"/>
            <a:headEnd type="none" len="sm" w="sm"/>
            <a:tailEnd type="none" len="sm" w="sm"/>
          </a:ln>
        </p:spPr>
      </p:sp>
      <p:sp>
        <p:nvSpPr>
          <p:cNvPr name="AutoShape 28" id="28"/>
          <p:cNvSpPr/>
          <p:nvPr/>
        </p:nvSpPr>
        <p:spPr>
          <a:xfrm flipV="true">
            <a:off x="13108885" y="4799989"/>
            <a:ext cx="1515369" cy="2527781"/>
          </a:xfrm>
          <a:prstGeom prst="line">
            <a:avLst/>
          </a:prstGeom>
          <a:ln cap="flat" w="38100">
            <a:solidFill>
              <a:srgbClr val="000000"/>
            </a:solidFill>
            <a:prstDash val="sysDot"/>
            <a:headEnd type="none" len="sm" w="sm"/>
            <a:tailEnd type="none" len="sm" w="sm"/>
          </a:ln>
        </p:spPr>
      </p:sp>
      <p:grpSp>
        <p:nvGrpSpPr>
          <p:cNvPr name="Group 29" id="29"/>
          <p:cNvGrpSpPr/>
          <p:nvPr/>
        </p:nvGrpSpPr>
        <p:grpSpPr>
          <a:xfrm rot="0">
            <a:off x="10959299" y="8401456"/>
            <a:ext cx="1713687" cy="171368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0DDD"/>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Minister Service</a:t>
              </a:r>
            </a:p>
          </p:txBody>
        </p:sp>
      </p:grpSp>
      <p:sp>
        <p:nvSpPr>
          <p:cNvPr name="AutoShape 32" id="32"/>
          <p:cNvSpPr/>
          <p:nvPr/>
        </p:nvSpPr>
        <p:spPr>
          <a:xfrm>
            <a:off x="7590430" y="4866677"/>
            <a:ext cx="3368869" cy="4391623"/>
          </a:xfrm>
          <a:prstGeom prst="line">
            <a:avLst/>
          </a:prstGeom>
          <a:ln cap="flat" w="38100">
            <a:solidFill>
              <a:srgbClr val="000000"/>
            </a:solidFill>
            <a:prstDash val="sysDot"/>
            <a:headEnd type="none" len="sm" w="sm"/>
            <a:tailEnd type="none" len="sm" w="sm"/>
          </a:ln>
        </p:spPr>
      </p:sp>
      <p:sp>
        <p:nvSpPr>
          <p:cNvPr name="AutoShape 33" id="33"/>
          <p:cNvSpPr/>
          <p:nvPr/>
        </p:nvSpPr>
        <p:spPr>
          <a:xfrm flipV="true">
            <a:off x="12672986" y="4799989"/>
            <a:ext cx="1951268" cy="4458311"/>
          </a:xfrm>
          <a:prstGeom prst="line">
            <a:avLst/>
          </a:prstGeom>
          <a:ln cap="flat" w="38100">
            <a:solidFill>
              <a:srgbClr val="000000"/>
            </a:solidFill>
            <a:prstDash val="sysDot"/>
            <a:headEnd type="none" len="sm" w="sm"/>
            <a:tailEnd type="none" len="sm" w="sm"/>
          </a:ln>
        </p:spPr>
      </p:sp>
      <p:sp>
        <p:nvSpPr>
          <p:cNvPr name="Freeform 34" id="34"/>
          <p:cNvSpPr/>
          <p:nvPr/>
        </p:nvSpPr>
        <p:spPr>
          <a:xfrm flipH="false" flipV="false" rot="0">
            <a:off x="15384085" y="210200"/>
            <a:ext cx="2588232" cy="2588232"/>
          </a:xfrm>
          <a:custGeom>
            <a:avLst/>
            <a:gdLst/>
            <a:ahLst/>
            <a:cxnLst/>
            <a:rect r="r" b="b" t="t" l="l"/>
            <a:pathLst>
              <a:path h="2588232" w="2588232">
                <a:moveTo>
                  <a:pt x="0" y="0"/>
                </a:moveTo>
                <a:lnTo>
                  <a:pt x="2588231" y="0"/>
                </a:lnTo>
                <a:lnTo>
                  <a:pt x="2588231" y="2588232"/>
                </a:lnTo>
                <a:lnTo>
                  <a:pt x="0" y="2588232"/>
                </a:lnTo>
                <a:lnTo>
                  <a:pt x="0" y="0"/>
                </a:lnTo>
                <a:close/>
              </a:path>
            </a:pathLst>
          </a:custGeom>
          <a:blipFill>
            <a:blip r:embed="rId2"/>
            <a:stretch>
              <a:fillRect l="0" t="0" r="0" b="0"/>
            </a:stretch>
          </a:blipFill>
        </p:spPr>
      </p:sp>
      <p:sp>
        <p:nvSpPr>
          <p:cNvPr name="Freeform 35" id="35"/>
          <p:cNvSpPr/>
          <p:nvPr/>
        </p:nvSpPr>
        <p:spPr>
          <a:xfrm flipH="false" flipV="false" rot="0">
            <a:off x="14624254" y="4000285"/>
            <a:ext cx="1599408" cy="1599408"/>
          </a:xfrm>
          <a:custGeom>
            <a:avLst/>
            <a:gdLst/>
            <a:ahLst/>
            <a:cxnLst/>
            <a:rect r="r" b="b" t="t" l="l"/>
            <a:pathLst>
              <a:path h="1599408" w="1599408">
                <a:moveTo>
                  <a:pt x="0" y="0"/>
                </a:moveTo>
                <a:lnTo>
                  <a:pt x="1599408" y="0"/>
                </a:lnTo>
                <a:lnTo>
                  <a:pt x="1599408" y="1599408"/>
                </a:lnTo>
                <a:lnTo>
                  <a:pt x="0" y="1599408"/>
                </a:lnTo>
                <a:lnTo>
                  <a:pt x="0" y="0"/>
                </a:lnTo>
                <a:close/>
              </a:path>
            </a:pathLst>
          </a:custGeom>
          <a:blipFill>
            <a:blip r:embed="rId3"/>
            <a:stretch>
              <a:fillRect l="0" t="0" r="0" b="0"/>
            </a:stretch>
          </a:blipFill>
        </p:spPr>
      </p:sp>
      <p:sp>
        <p:nvSpPr>
          <p:cNvPr name="TextBox 36" id="36"/>
          <p:cNvSpPr txBox="true"/>
          <p:nvPr/>
        </p:nvSpPr>
        <p:spPr>
          <a:xfrm rot="0">
            <a:off x="554985" y="565150"/>
            <a:ext cx="10326743" cy="527689"/>
          </a:xfrm>
          <a:prstGeom prst="rect">
            <a:avLst/>
          </a:prstGeom>
        </p:spPr>
        <p:txBody>
          <a:bodyPr anchor="t" rtlCol="false" tIns="0" lIns="0" bIns="0" rIns="0">
            <a:spAutoFit/>
          </a:bodyPr>
          <a:lstStyle/>
          <a:p>
            <a:pPr algn="l">
              <a:lnSpc>
                <a:spcPts val="3900"/>
              </a:lnSpc>
            </a:pPr>
            <a:r>
              <a:rPr lang="en-US" sz="3900">
                <a:solidFill>
                  <a:srgbClr val="6B002A"/>
                </a:solidFill>
                <a:latin typeface="Playfair Display Heavy"/>
              </a:rPr>
              <a:t>Monolith Architecture</a:t>
            </a:r>
          </a:p>
        </p:txBody>
      </p:sp>
      <p:sp>
        <p:nvSpPr>
          <p:cNvPr name="TextBox 37" id="37"/>
          <p:cNvSpPr txBox="true"/>
          <p:nvPr/>
        </p:nvSpPr>
        <p:spPr>
          <a:xfrm rot="0">
            <a:off x="14723645" y="5502330"/>
            <a:ext cx="1320879" cy="297179"/>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000000"/>
                </a:solidFill>
                <a:latin typeface="Canva Sans"/>
              </a:rPr>
              <a:t>db_keluarga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8895" y="3866625"/>
            <a:ext cx="2000104" cy="200010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B7E2"/>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Canva Sans"/>
                </a:rPr>
                <a:t>Web UI</a:t>
              </a:r>
            </a:p>
          </p:txBody>
        </p:sp>
      </p:grpSp>
      <p:sp>
        <p:nvSpPr>
          <p:cNvPr name="AutoShape 5" id="5"/>
          <p:cNvSpPr/>
          <p:nvPr/>
        </p:nvSpPr>
        <p:spPr>
          <a:xfrm>
            <a:off x="2398999" y="4866677"/>
            <a:ext cx="1651838" cy="0"/>
          </a:xfrm>
          <a:prstGeom prst="line">
            <a:avLst/>
          </a:prstGeom>
          <a:ln cap="flat" w="38100">
            <a:solidFill>
              <a:srgbClr val="000000"/>
            </a:solidFill>
            <a:prstDash val="sysDot"/>
            <a:headEnd type="none" len="sm" w="sm"/>
            <a:tailEnd type="none" len="sm" w="sm"/>
          </a:ln>
        </p:spPr>
      </p:sp>
      <p:grpSp>
        <p:nvGrpSpPr>
          <p:cNvPr name="Group 6" id="6"/>
          <p:cNvGrpSpPr/>
          <p:nvPr/>
        </p:nvGrpSpPr>
        <p:grpSpPr>
          <a:xfrm rot="0">
            <a:off x="4504330" y="4366651"/>
            <a:ext cx="3086100" cy="1000052"/>
            <a:chOff x="0" y="0"/>
            <a:chExt cx="812800" cy="263388"/>
          </a:xfrm>
        </p:grpSpPr>
        <p:sp>
          <p:nvSpPr>
            <p:cNvPr name="Freeform 7" id="7"/>
            <p:cNvSpPr/>
            <p:nvPr/>
          </p:nvSpPr>
          <p:spPr>
            <a:xfrm flipH="false" flipV="false" rot="0">
              <a:off x="0" y="0"/>
              <a:ext cx="812800" cy="263388"/>
            </a:xfrm>
            <a:custGeom>
              <a:avLst/>
              <a:gdLst/>
              <a:ahLst/>
              <a:cxnLst/>
              <a:rect r="r" b="b" t="t" l="l"/>
              <a:pathLst>
                <a:path h="263388" w="812800">
                  <a:moveTo>
                    <a:pt x="0" y="0"/>
                  </a:moveTo>
                  <a:lnTo>
                    <a:pt x="812800" y="0"/>
                  </a:lnTo>
                  <a:lnTo>
                    <a:pt x="812800" y="263388"/>
                  </a:lnTo>
                  <a:lnTo>
                    <a:pt x="0" y="263388"/>
                  </a:lnTo>
                  <a:close/>
                </a:path>
              </a:pathLst>
            </a:custGeom>
            <a:solidFill>
              <a:srgbClr val="8AB7E2"/>
            </a:solidFill>
          </p:spPr>
        </p:sp>
        <p:sp>
          <p:nvSpPr>
            <p:cNvPr name="TextBox 8" id="8"/>
            <p:cNvSpPr txBox="true"/>
            <p:nvPr/>
          </p:nvSpPr>
          <p:spPr>
            <a:xfrm>
              <a:off x="0" y="-38100"/>
              <a:ext cx="812800" cy="301488"/>
            </a:xfrm>
            <a:prstGeom prst="rect">
              <a:avLst/>
            </a:prstGeom>
          </p:spPr>
          <p:txBody>
            <a:bodyPr anchor="ctr" rtlCol="false" tIns="50800" lIns="50800" bIns="50800" rIns="50800"/>
            <a:lstStyle/>
            <a:p>
              <a:pPr algn="ctr">
                <a:lnSpc>
                  <a:spcPts val="2659"/>
                </a:lnSpc>
              </a:pPr>
              <a:r>
                <a:rPr lang="en-US" sz="1899">
                  <a:solidFill>
                    <a:srgbClr val="000000"/>
                  </a:solidFill>
                  <a:latin typeface="Canva Sans Bold"/>
                </a:rPr>
                <a:t>REST API</a:t>
              </a:r>
            </a:p>
          </p:txBody>
        </p:sp>
      </p:grpSp>
      <p:sp>
        <p:nvSpPr>
          <p:cNvPr name="AutoShape 9" id="9"/>
          <p:cNvSpPr/>
          <p:nvPr/>
        </p:nvSpPr>
        <p:spPr>
          <a:xfrm flipV="true">
            <a:off x="7590430" y="934415"/>
            <a:ext cx="3291298" cy="3932262"/>
          </a:xfrm>
          <a:prstGeom prst="line">
            <a:avLst/>
          </a:prstGeom>
          <a:ln cap="flat" w="38100">
            <a:solidFill>
              <a:srgbClr val="000000"/>
            </a:solidFill>
            <a:prstDash val="sysDot"/>
            <a:headEnd type="none" len="sm" w="sm"/>
            <a:tailEnd type="none" len="sm" w="sm"/>
          </a:ln>
        </p:spPr>
      </p:sp>
      <p:grpSp>
        <p:nvGrpSpPr>
          <p:cNvPr name="Group 10" id="10"/>
          <p:cNvGrpSpPr/>
          <p:nvPr/>
        </p:nvGrpSpPr>
        <p:grpSpPr>
          <a:xfrm rot="0">
            <a:off x="10881728" y="0"/>
            <a:ext cx="1868829" cy="186882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0DDD"/>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Sector Service</a:t>
              </a:r>
            </a:p>
          </p:txBody>
        </p:sp>
      </p:grpSp>
      <p:sp>
        <p:nvSpPr>
          <p:cNvPr name="AutoShape 13" id="13"/>
          <p:cNvSpPr/>
          <p:nvPr/>
        </p:nvSpPr>
        <p:spPr>
          <a:xfrm>
            <a:off x="12750557" y="934415"/>
            <a:ext cx="1965510" cy="0"/>
          </a:xfrm>
          <a:prstGeom prst="line">
            <a:avLst/>
          </a:prstGeom>
          <a:ln cap="flat" w="38100">
            <a:solidFill>
              <a:srgbClr val="000000"/>
            </a:solidFill>
            <a:prstDash val="sysDot"/>
            <a:headEnd type="none" len="sm" w="sm"/>
            <a:tailEnd type="none" len="sm" w="sm"/>
          </a:ln>
        </p:spPr>
      </p:sp>
      <p:sp>
        <p:nvSpPr>
          <p:cNvPr name="AutoShape 14" id="14"/>
          <p:cNvSpPr/>
          <p:nvPr/>
        </p:nvSpPr>
        <p:spPr>
          <a:xfrm flipV="true">
            <a:off x="7590430" y="3117740"/>
            <a:ext cx="3301927" cy="1748937"/>
          </a:xfrm>
          <a:prstGeom prst="line">
            <a:avLst/>
          </a:prstGeom>
          <a:ln cap="flat" w="38100">
            <a:solidFill>
              <a:srgbClr val="000000"/>
            </a:solidFill>
            <a:prstDash val="sysDot"/>
            <a:headEnd type="none" len="sm" w="sm"/>
            <a:tailEnd type="none" len="sm" w="sm"/>
          </a:ln>
        </p:spPr>
      </p:sp>
      <p:grpSp>
        <p:nvGrpSpPr>
          <p:cNvPr name="Group 15" id="15"/>
          <p:cNvGrpSpPr/>
          <p:nvPr/>
        </p:nvGrpSpPr>
        <p:grpSpPr>
          <a:xfrm rot="0">
            <a:off x="10892357" y="2116174"/>
            <a:ext cx="2003131" cy="200313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0DDD"/>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Family Service</a:t>
              </a:r>
            </a:p>
          </p:txBody>
        </p:sp>
      </p:grpSp>
      <p:sp>
        <p:nvSpPr>
          <p:cNvPr name="AutoShape 18" id="18"/>
          <p:cNvSpPr/>
          <p:nvPr/>
        </p:nvSpPr>
        <p:spPr>
          <a:xfrm>
            <a:off x="12895488" y="3117740"/>
            <a:ext cx="1820579" cy="28079"/>
          </a:xfrm>
          <a:prstGeom prst="line">
            <a:avLst/>
          </a:prstGeom>
          <a:ln cap="flat" w="38100">
            <a:solidFill>
              <a:srgbClr val="000000"/>
            </a:solidFill>
            <a:prstDash val="sysDot"/>
            <a:headEnd type="none" len="sm" w="sm"/>
            <a:tailEnd type="none" len="sm" w="sm"/>
          </a:ln>
        </p:spPr>
      </p:sp>
      <p:grpSp>
        <p:nvGrpSpPr>
          <p:cNvPr name="Group 19" id="19"/>
          <p:cNvGrpSpPr/>
          <p:nvPr/>
        </p:nvGrpSpPr>
        <p:grpSpPr>
          <a:xfrm rot="0">
            <a:off x="10881727" y="4366651"/>
            <a:ext cx="2003131" cy="200313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0DDD"/>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Congregation Service</a:t>
              </a:r>
            </a:p>
          </p:txBody>
        </p:sp>
      </p:grpSp>
      <p:sp>
        <p:nvSpPr>
          <p:cNvPr name="AutoShape 22" id="22"/>
          <p:cNvSpPr/>
          <p:nvPr/>
        </p:nvSpPr>
        <p:spPr>
          <a:xfrm>
            <a:off x="7590430" y="4866677"/>
            <a:ext cx="3291298" cy="501540"/>
          </a:xfrm>
          <a:prstGeom prst="line">
            <a:avLst/>
          </a:prstGeom>
          <a:ln cap="flat" w="38100">
            <a:solidFill>
              <a:srgbClr val="000000"/>
            </a:solidFill>
            <a:prstDash val="sysDot"/>
            <a:headEnd type="none" len="sm" w="sm"/>
            <a:tailEnd type="none" len="sm" w="sm"/>
          </a:ln>
        </p:spPr>
      </p:sp>
      <p:sp>
        <p:nvSpPr>
          <p:cNvPr name="AutoShape 23" id="23"/>
          <p:cNvSpPr/>
          <p:nvPr/>
        </p:nvSpPr>
        <p:spPr>
          <a:xfrm flipV="true">
            <a:off x="12884859" y="5301065"/>
            <a:ext cx="1711848" cy="67151"/>
          </a:xfrm>
          <a:prstGeom prst="line">
            <a:avLst/>
          </a:prstGeom>
          <a:ln cap="flat" w="38100">
            <a:solidFill>
              <a:srgbClr val="000000"/>
            </a:solidFill>
            <a:prstDash val="sysDot"/>
            <a:headEnd type="none" len="sm" w="sm"/>
            <a:tailEnd type="none" len="sm" w="sm"/>
          </a:ln>
        </p:spPr>
      </p:sp>
      <p:grpSp>
        <p:nvGrpSpPr>
          <p:cNvPr name="Group 24" id="24"/>
          <p:cNvGrpSpPr/>
          <p:nvPr/>
        </p:nvGrpSpPr>
        <p:grpSpPr>
          <a:xfrm rot="0">
            <a:off x="10726168" y="6469982"/>
            <a:ext cx="2335509" cy="1868830"/>
            <a:chOff x="0" y="0"/>
            <a:chExt cx="1015770" cy="812800"/>
          </a:xfrm>
        </p:grpSpPr>
        <p:sp>
          <p:nvSpPr>
            <p:cNvPr name="Freeform 25" id="25"/>
            <p:cNvSpPr/>
            <p:nvPr/>
          </p:nvSpPr>
          <p:spPr>
            <a:xfrm flipH="false" flipV="false" rot="0">
              <a:off x="0" y="0"/>
              <a:ext cx="1015770" cy="812800"/>
            </a:xfrm>
            <a:custGeom>
              <a:avLst/>
              <a:gdLst/>
              <a:ahLst/>
              <a:cxnLst/>
              <a:rect r="r" b="b" t="t" l="l"/>
              <a:pathLst>
                <a:path h="812800" w="1015770">
                  <a:moveTo>
                    <a:pt x="507885" y="0"/>
                  </a:moveTo>
                  <a:cubicBezTo>
                    <a:pt x="227388" y="0"/>
                    <a:pt x="0" y="181951"/>
                    <a:pt x="0" y="406400"/>
                  </a:cubicBezTo>
                  <a:cubicBezTo>
                    <a:pt x="0" y="630849"/>
                    <a:pt x="227388" y="812800"/>
                    <a:pt x="507885" y="812800"/>
                  </a:cubicBezTo>
                  <a:cubicBezTo>
                    <a:pt x="788382" y="812800"/>
                    <a:pt x="1015770" y="630849"/>
                    <a:pt x="1015770" y="406400"/>
                  </a:cubicBezTo>
                  <a:cubicBezTo>
                    <a:pt x="1015770" y="181951"/>
                    <a:pt x="788382" y="0"/>
                    <a:pt x="507885" y="0"/>
                  </a:cubicBezTo>
                  <a:close/>
                </a:path>
              </a:pathLst>
            </a:custGeom>
            <a:solidFill>
              <a:srgbClr val="3D0DDD"/>
            </a:solidFill>
          </p:spPr>
        </p:sp>
        <p:sp>
          <p:nvSpPr>
            <p:cNvPr name="TextBox 26" id="26"/>
            <p:cNvSpPr txBox="true"/>
            <p:nvPr/>
          </p:nvSpPr>
          <p:spPr>
            <a:xfrm>
              <a:off x="95228" y="38100"/>
              <a:ext cx="825313"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Authentication Service</a:t>
              </a:r>
            </a:p>
          </p:txBody>
        </p:sp>
      </p:grpSp>
      <p:sp>
        <p:nvSpPr>
          <p:cNvPr name="AutoShape 27" id="27"/>
          <p:cNvSpPr/>
          <p:nvPr/>
        </p:nvSpPr>
        <p:spPr>
          <a:xfrm>
            <a:off x="7590430" y="4866677"/>
            <a:ext cx="3135738" cy="2537720"/>
          </a:xfrm>
          <a:prstGeom prst="line">
            <a:avLst/>
          </a:prstGeom>
          <a:ln cap="flat" w="38100">
            <a:solidFill>
              <a:srgbClr val="000000"/>
            </a:solidFill>
            <a:prstDash val="sysDot"/>
            <a:headEnd type="none" len="sm" w="sm"/>
            <a:tailEnd type="none" len="sm" w="sm"/>
          </a:ln>
        </p:spPr>
      </p:sp>
      <p:sp>
        <p:nvSpPr>
          <p:cNvPr name="AutoShape 28" id="28"/>
          <p:cNvSpPr/>
          <p:nvPr/>
        </p:nvSpPr>
        <p:spPr>
          <a:xfrm flipV="true">
            <a:off x="13061677" y="7404396"/>
            <a:ext cx="1535030" cy="0"/>
          </a:xfrm>
          <a:prstGeom prst="line">
            <a:avLst/>
          </a:prstGeom>
          <a:ln cap="flat" w="38100">
            <a:solidFill>
              <a:srgbClr val="000000"/>
            </a:solidFill>
            <a:prstDash val="sysDot"/>
            <a:headEnd type="none" len="sm" w="sm"/>
            <a:tailEnd type="none" len="sm" w="sm"/>
          </a:ln>
        </p:spPr>
      </p:sp>
      <p:grpSp>
        <p:nvGrpSpPr>
          <p:cNvPr name="Group 29" id="29"/>
          <p:cNvGrpSpPr/>
          <p:nvPr/>
        </p:nvGrpSpPr>
        <p:grpSpPr>
          <a:xfrm rot="0">
            <a:off x="10959299" y="8401456"/>
            <a:ext cx="1713687" cy="171368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D0DDD"/>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r>
                <a:rPr lang="en-US" sz="1899">
                  <a:solidFill>
                    <a:srgbClr val="FFFFFF"/>
                  </a:solidFill>
                  <a:latin typeface="Canva Sans"/>
                </a:rPr>
                <a:t>Minister Service</a:t>
              </a:r>
            </a:p>
          </p:txBody>
        </p:sp>
      </p:grpSp>
      <p:sp>
        <p:nvSpPr>
          <p:cNvPr name="AutoShape 32" id="32"/>
          <p:cNvSpPr/>
          <p:nvPr/>
        </p:nvSpPr>
        <p:spPr>
          <a:xfrm>
            <a:off x="7590430" y="4866677"/>
            <a:ext cx="3368869" cy="4391623"/>
          </a:xfrm>
          <a:prstGeom prst="line">
            <a:avLst/>
          </a:prstGeom>
          <a:ln cap="flat" w="38100">
            <a:solidFill>
              <a:srgbClr val="000000"/>
            </a:solidFill>
            <a:prstDash val="sysDot"/>
            <a:headEnd type="none" len="sm" w="sm"/>
            <a:tailEnd type="none" len="sm" w="sm"/>
          </a:ln>
        </p:spPr>
      </p:sp>
      <p:sp>
        <p:nvSpPr>
          <p:cNvPr name="AutoShape 33" id="33"/>
          <p:cNvSpPr/>
          <p:nvPr/>
        </p:nvSpPr>
        <p:spPr>
          <a:xfrm flipV="true">
            <a:off x="12672986" y="9238631"/>
            <a:ext cx="1923721" cy="19669"/>
          </a:xfrm>
          <a:prstGeom prst="line">
            <a:avLst/>
          </a:prstGeom>
          <a:ln cap="flat" w="38100">
            <a:solidFill>
              <a:srgbClr val="000000"/>
            </a:solidFill>
            <a:prstDash val="sysDot"/>
            <a:headEnd type="none" len="sm" w="sm"/>
            <a:tailEnd type="none" len="sm" w="sm"/>
          </a:ln>
        </p:spPr>
      </p:sp>
      <p:sp>
        <p:nvSpPr>
          <p:cNvPr name="Freeform 34" id="34"/>
          <p:cNvSpPr/>
          <p:nvPr/>
        </p:nvSpPr>
        <p:spPr>
          <a:xfrm flipH="false" flipV="false" rot="0">
            <a:off x="16194645" y="26505"/>
            <a:ext cx="1842324" cy="1842324"/>
          </a:xfrm>
          <a:custGeom>
            <a:avLst/>
            <a:gdLst/>
            <a:ahLst/>
            <a:cxnLst/>
            <a:rect r="r" b="b" t="t" l="l"/>
            <a:pathLst>
              <a:path h="1842324" w="1842324">
                <a:moveTo>
                  <a:pt x="0" y="0"/>
                </a:moveTo>
                <a:lnTo>
                  <a:pt x="1842324" y="0"/>
                </a:lnTo>
                <a:lnTo>
                  <a:pt x="1842324" y="1842324"/>
                </a:lnTo>
                <a:lnTo>
                  <a:pt x="0" y="1842324"/>
                </a:lnTo>
                <a:lnTo>
                  <a:pt x="0" y="0"/>
                </a:lnTo>
                <a:close/>
              </a:path>
            </a:pathLst>
          </a:custGeom>
          <a:blipFill>
            <a:blip r:embed="rId2"/>
            <a:stretch>
              <a:fillRect l="0" t="0" r="0" b="0"/>
            </a:stretch>
          </a:blipFill>
        </p:spPr>
      </p:sp>
      <p:sp>
        <p:nvSpPr>
          <p:cNvPr name="Freeform 35" id="35"/>
          <p:cNvSpPr/>
          <p:nvPr/>
        </p:nvSpPr>
        <p:spPr>
          <a:xfrm flipH="false" flipV="false" rot="0">
            <a:off x="14576803" y="19157"/>
            <a:ext cx="1599408" cy="1599408"/>
          </a:xfrm>
          <a:custGeom>
            <a:avLst/>
            <a:gdLst/>
            <a:ahLst/>
            <a:cxnLst/>
            <a:rect r="r" b="b" t="t" l="l"/>
            <a:pathLst>
              <a:path h="1599408" w="1599408">
                <a:moveTo>
                  <a:pt x="0" y="0"/>
                </a:moveTo>
                <a:lnTo>
                  <a:pt x="1599407" y="0"/>
                </a:lnTo>
                <a:lnTo>
                  <a:pt x="1599407" y="1599408"/>
                </a:lnTo>
                <a:lnTo>
                  <a:pt x="0" y="1599408"/>
                </a:lnTo>
                <a:lnTo>
                  <a:pt x="0" y="0"/>
                </a:lnTo>
                <a:close/>
              </a:path>
            </a:pathLst>
          </a:custGeom>
          <a:blipFill>
            <a:blip r:embed="rId3"/>
            <a:stretch>
              <a:fillRect l="0" t="0" r="0" b="0"/>
            </a:stretch>
          </a:blipFill>
        </p:spPr>
      </p:sp>
      <p:sp>
        <p:nvSpPr>
          <p:cNvPr name="TextBox 36" id="36"/>
          <p:cNvSpPr txBox="true"/>
          <p:nvPr/>
        </p:nvSpPr>
        <p:spPr>
          <a:xfrm rot="0">
            <a:off x="554985" y="565150"/>
            <a:ext cx="10326743" cy="527689"/>
          </a:xfrm>
          <a:prstGeom prst="rect">
            <a:avLst/>
          </a:prstGeom>
        </p:spPr>
        <p:txBody>
          <a:bodyPr anchor="t" rtlCol="false" tIns="0" lIns="0" bIns="0" rIns="0">
            <a:spAutoFit/>
          </a:bodyPr>
          <a:lstStyle/>
          <a:p>
            <a:pPr algn="l">
              <a:lnSpc>
                <a:spcPts val="3900"/>
              </a:lnSpc>
            </a:pPr>
            <a:r>
              <a:rPr lang="en-US" sz="3900">
                <a:solidFill>
                  <a:srgbClr val="6B002A"/>
                </a:solidFill>
                <a:latin typeface="Playfair Display Heavy"/>
              </a:rPr>
              <a:t>Microservice Architecture</a:t>
            </a:r>
          </a:p>
        </p:txBody>
      </p:sp>
      <p:sp>
        <p:nvSpPr>
          <p:cNvPr name="TextBox 37" id="37"/>
          <p:cNvSpPr txBox="true"/>
          <p:nvPr/>
        </p:nvSpPr>
        <p:spPr>
          <a:xfrm rot="0">
            <a:off x="14716067" y="6072603"/>
            <a:ext cx="1320879" cy="297179"/>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000000"/>
                </a:solidFill>
                <a:latin typeface="Canva Sans"/>
              </a:rPr>
              <a:t>db_keluarga</a:t>
            </a:r>
          </a:p>
        </p:txBody>
      </p:sp>
      <p:sp>
        <p:nvSpPr>
          <p:cNvPr name="TextBox 38" id="38"/>
          <p:cNvSpPr txBox="true"/>
          <p:nvPr/>
        </p:nvSpPr>
        <p:spPr>
          <a:xfrm rot="0">
            <a:off x="14843005" y="1570068"/>
            <a:ext cx="1082159" cy="297179"/>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000000"/>
                </a:solidFill>
                <a:latin typeface="Canva Sans"/>
              </a:rPr>
              <a:t>db_sektor</a:t>
            </a:r>
          </a:p>
        </p:txBody>
      </p:sp>
      <p:sp>
        <p:nvSpPr>
          <p:cNvPr name="TextBox 39" id="39"/>
          <p:cNvSpPr txBox="true"/>
          <p:nvPr/>
        </p:nvSpPr>
        <p:spPr>
          <a:xfrm rot="0">
            <a:off x="14719856" y="3703748"/>
            <a:ext cx="1320879" cy="297179"/>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000000"/>
                </a:solidFill>
                <a:latin typeface="Canva Sans"/>
              </a:rPr>
              <a:t>db_keluarga</a:t>
            </a:r>
          </a:p>
        </p:txBody>
      </p:sp>
      <p:sp>
        <p:nvSpPr>
          <p:cNvPr name="TextBox 40" id="40"/>
          <p:cNvSpPr txBox="true"/>
          <p:nvPr/>
        </p:nvSpPr>
        <p:spPr>
          <a:xfrm rot="0">
            <a:off x="14596707" y="7905748"/>
            <a:ext cx="1597938" cy="297179"/>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000000"/>
                </a:solidFill>
                <a:latin typeface="Canva Sans"/>
              </a:rPr>
              <a:t>db_autentikasi</a:t>
            </a:r>
          </a:p>
        </p:txBody>
      </p:sp>
      <p:sp>
        <p:nvSpPr>
          <p:cNvPr name="TextBox 41" id="41"/>
          <p:cNvSpPr txBox="true"/>
          <p:nvPr/>
        </p:nvSpPr>
        <p:spPr>
          <a:xfrm rot="0">
            <a:off x="14744642" y="9763124"/>
            <a:ext cx="1263729" cy="297179"/>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000000"/>
                </a:solidFill>
                <a:latin typeface="Canva Sans"/>
              </a:rPr>
              <a:t>db_pelayan</a:t>
            </a:r>
          </a:p>
        </p:txBody>
      </p:sp>
      <p:sp>
        <p:nvSpPr>
          <p:cNvPr name="Freeform 42" id="42"/>
          <p:cNvSpPr/>
          <p:nvPr/>
        </p:nvSpPr>
        <p:spPr>
          <a:xfrm flipH="false" flipV="false" rot="0">
            <a:off x="14576803" y="2132915"/>
            <a:ext cx="1599408" cy="1599408"/>
          </a:xfrm>
          <a:custGeom>
            <a:avLst/>
            <a:gdLst/>
            <a:ahLst/>
            <a:cxnLst/>
            <a:rect r="r" b="b" t="t" l="l"/>
            <a:pathLst>
              <a:path h="1599408" w="1599408">
                <a:moveTo>
                  <a:pt x="0" y="0"/>
                </a:moveTo>
                <a:lnTo>
                  <a:pt x="1599407" y="0"/>
                </a:lnTo>
                <a:lnTo>
                  <a:pt x="1599407" y="1599408"/>
                </a:lnTo>
                <a:lnTo>
                  <a:pt x="0" y="1599408"/>
                </a:lnTo>
                <a:lnTo>
                  <a:pt x="0" y="0"/>
                </a:lnTo>
                <a:close/>
              </a:path>
            </a:pathLst>
          </a:custGeom>
          <a:blipFill>
            <a:blip r:embed="rId3"/>
            <a:stretch>
              <a:fillRect l="0" t="0" r="0" b="0"/>
            </a:stretch>
          </a:blipFill>
        </p:spPr>
      </p:sp>
      <p:sp>
        <p:nvSpPr>
          <p:cNvPr name="Freeform 43" id="43"/>
          <p:cNvSpPr/>
          <p:nvPr/>
        </p:nvSpPr>
        <p:spPr>
          <a:xfrm flipH="false" flipV="false" rot="0">
            <a:off x="14576803" y="4475404"/>
            <a:ext cx="1599408" cy="1599408"/>
          </a:xfrm>
          <a:custGeom>
            <a:avLst/>
            <a:gdLst/>
            <a:ahLst/>
            <a:cxnLst/>
            <a:rect r="r" b="b" t="t" l="l"/>
            <a:pathLst>
              <a:path h="1599408" w="1599408">
                <a:moveTo>
                  <a:pt x="0" y="0"/>
                </a:moveTo>
                <a:lnTo>
                  <a:pt x="1599407" y="0"/>
                </a:lnTo>
                <a:lnTo>
                  <a:pt x="1599407" y="1599408"/>
                </a:lnTo>
                <a:lnTo>
                  <a:pt x="0" y="1599408"/>
                </a:lnTo>
                <a:lnTo>
                  <a:pt x="0" y="0"/>
                </a:lnTo>
                <a:close/>
              </a:path>
            </a:pathLst>
          </a:custGeom>
          <a:blipFill>
            <a:blip r:embed="rId3"/>
            <a:stretch>
              <a:fillRect l="0" t="0" r="0" b="0"/>
            </a:stretch>
          </a:blipFill>
        </p:spPr>
      </p:sp>
      <p:sp>
        <p:nvSpPr>
          <p:cNvPr name="Freeform 44" id="44"/>
          <p:cNvSpPr/>
          <p:nvPr/>
        </p:nvSpPr>
        <p:spPr>
          <a:xfrm flipH="false" flipV="false" rot="0">
            <a:off x="14576803" y="6469218"/>
            <a:ext cx="1599408" cy="1599408"/>
          </a:xfrm>
          <a:custGeom>
            <a:avLst/>
            <a:gdLst/>
            <a:ahLst/>
            <a:cxnLst/>
            <a:rect r="r" b="b" t="t" l="l"/>
            <a:pathLst>
              <a:path h="1599408" w="1599408">
                <a:moveTo>
                  <a:pt x="0" y="0"/>
                </a:moveTo>
                <a:lnTo>
                  <a:pt x="1599407" y="0"/>
                </a:lnTo>
                <a:lnTo>
                  <a:pt x="1599407" y="1599407"/>
                </a:lnTo>
                <a:lnTo>
                  <a:pt x="0" y="1599407"/>
                </a:lnTo>
                <a:lnTo>
                  <a:pt x="0" y="0"/>
                </a:lnTo>
                <a:close/>
              </a:path>
            </a:pathLst>
          </a:custGeom>
          <a:blipFill>
            <a:blip r:embed="rId3"/>
            <a:stretch>
              <a:fillRect l="0" t="0" r="0" b="0"/>
            </a:stretch>
          </a:blipFill>
        </p:spPr>
      </p:sp>
      <p:sp>
        <p:nvSpPr>
          <p:cNvPr name="Freeform 45" id="45"/>
          <p:cNvSpPr/>
          <p:nvPr/>
        </p:nvSpPr>
        <p:spPr>
          <a:xfrm flipH="false" flipV="false" rot="0">
            <a:off x="14576803" y="8326593"/>
            <a:ext cx="1599408" cy="1599408"/>
          </a:xfrm>
          <a:custGeom>
            <a:avLst/>
            <a:gdLst/>
            <a:ahLst/>
            <a:cxnLst/>
            <a:rect r="r" b="b" t="t" l="l"/>
            <a:pathLst>
              <a:path h="1599408" w="1599408">
                <a:moveTo>
                  <a:pt x="0" y="0"/>
                </a:moveTo>
                <a:lnTo>
                  <a:pt x="1599407" y="0"/>
                </a:lnTo>
                <a:lnTo>
                  <a:pt x="1599407" y="1599408"/>
                </a:lnTo>
                <a:lnTo>
                  <a:pt x="0" y="1599408"/>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214812" y="490856"/>
            <a:ext cx="15751297" cy="514349"/>
          </a:xfrm>
          <a:prstGeom prst="rect">
            <a:avLst/>
          </a:prstGeom>
        </p:spPr>
        <p:txBody>
          <a:bodyPr anchor="t" rtlCol="false" tIns="0" lIns="0" bIns="0" rIns="0">
            <a:spAutoFit/>
          </a:bodyPr>
          <a:lstStyle/>
          <a:p>
            <a:pPr algn="ctr" marL="0" indent="0" lvl="0">
              <a:lnSpc>
                <a:spcPts val="4200"/>
              </a:lnSpc>
              <a:spcBef>
                <a:spcPct val="0"/>
              </a:spcBef>
            </a:pPr>
            <a:r>
              <a:rPr lang="en-US" sz="3000">
                <a:solidFill>
                  <a:srgbClr val="000000"/>
                </a:solidFill>
                <a:latin typeface="Canva Sans Bold"/>
              </a:rPr>
              <a:t>UI database server dan push and pull model dengan menggunakan microservice</a:t>
            </a:r>
          </a:p>
        </p:txBody>
      </p:sp>
      <p:sp>
        <p:nvSpPr>
          <p:cNvPr name="TextBox 4" id="4"/>
          <p:cNvSpPr txBox="true"/>
          <p:nvPr/>
        </p:nvSpPr>
        <p:spPr>
          <a:xfrm rot="0">
            <a:off x="238681" y="1194241"/>
            <a:ext cx="15297804" cy="4172467"/>
          </a:xfrm>
          <a:prstGeom prst="rect">
            <a:avLst/>
          </a:prstGeom>
        </p:spPr>
        <p:txBody>
          <a:bodyPr anchor="t" rtlCol="false" tIns="0" lIns="0" bIns="0" rIns="0">
            <a:spAutoFit/>
          </a:bodyPr>
          <a:lstStyle/>
          <a:p>
            <a:pPr algn="l" marL="0" indent="0" lvl="0">
              <a:lnSpc>
                <a:spcPts val="4696"/>
              </a:lnSpc>
              <a:spcBef>
                <a:spcPct val="0"/>
              </a:spcBef>
            </a:pPr>
            <a:r>
              <a:rPr lang="en-US" sz="3354">
                <a:solidFill>
                  <a:srgbClr val="000000"/>
                </a:solidFill>
                <a:latin typeface="Times New Roman"/>
              </a:rPr>
              <a:t>UI Database Server adalah sebuah antarmuka pengguna (user interface/UI) yang memungkinkan pengguna untuk berinteraksi dengan database server. Push and pull model dalam konteks microservice mengacu pada metode komunikasi antara microservice. Dalam model push, sebuah microservice secara proaktif mengirimkan data atau informasi ke microservice lain tanpa diminta. Sedangkan dalam model pull, sebuah microservice mengambil data atau informasi dari microservice lain ketika diperlukan.</a:t>
            </a:r>
          </a:p>
        </p:txBody>
      </p:sp>
      <p:sp>
        <p:nvSpPr>
          <p:cNvPr name="Freeform 5" id="5"/>
          <p:cNvSpPr/>
          <p:nvPr/>
        </p:nvSpPr>
        <p:spPr>
          <a:xfrm flipH="false" flipV="false" rot="0">
            <a:off x="15536485" y="362600"/>
            <a:ext cx="2588232" cy="2588232"/>
          </a:xfrm>
          <a:custGeom>
            <a:avLst/>
            <a:gdLst/>
            <a:ahLst/>
            <a:cxnLst/>
            <a:rect r="r" b="b" t="t" l="l"/>
            <a:pathLst>
              <a:path h="2588232" w="2588232">
                <a:moveTo>
                  <a:pt x="0" y="0"/>
                </a:moveTo>
                <a:lnTo>
                  <a:pt x="2588231" y="0"/>
                </a:lnTo>
                <a:lnTo>
                  <a:pt x="2588231" y="2588232"/>
                </a:lnTo>
                <a:lnTo>
                  <a:pt x="0" y="2588232"/>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5773" y="387351"/>
            <a:ext cx="6710601" cy="1216024"/>
          </a:xfrm>
          <a:prstGeom prst="rect">
            <a:avLst/>
          </a:prstGeom>
        </p:spPr>
        <p:txBody>
          <a:bodyPr anchor="t" rtlCol="false" tIns="0" lIns="0" bIns="0" rIns="0">
            <a:spAutoFit/>
          </a:bodyPr>
          <a:lstStyle/>
          <a:p>
            <a:pPr algn="ctr">
              <a:lnSpc>
                <a:spcPts val="4900"/>
              </a:lnSpc>
            </a:pPr>
            <a:r>
              <a:rPr lang="en-US" sz="3500" u="sng">
                <a:solidFill>
                  <a:srgbClr val="000000"/>
                </a:solidFill>
                <a:latin typeface="Canva Sans Bold"/>
              </a:rPr>
              <a:t>Bagian Umum dari Microserver</a:t>
            </a:r>
          </a:p>
          <a:p>
            <a:pPr algn="ctr" marL="0" indent="0" lvl="0">
              <a:lnSpc>
                <a:spcPts val="4900"/>
              </a:lnSpc>
              <a:spcBef>
                <a:spcPct val="0"/>
              </a:spcBef>
            </a:pPr>
          </a:p>
        </p:txBody>
      </p:sp>
      <p:sp>
        <p:nvSpPr>
          <p:cNvPr name="TextBox 7" id="7"/>
          <p:cNvSpPr txBox="true"/>
          <p:nvPr/>
        </p:nvSpPr>
        <p:spPr>
          <a:xfrm rot="0">
            <a:off x="71071" y="1144819"/>
            <a:ext cx="18145858" cy="9648825"/>
          </a:xfrm>
          <a:prstGeom prst="rect">
            <a:avLst/>
          </a:prstGeom>
        </p:spPr>
        <p:txBody>
          <a:bodyPr anchor="t" rtlCol="false" tIns="0" lIns="0" bIns="0" rIns="0">
            <a:spAutoFit/>
          </a:bodyPr>
          <a:lstStyle/>
          <a:p>
            <a:pPr algn="l">
              <a:lnSpc>
                <a:spcPts val="4200"/>
              </a:lnSpc>
            </a:pPr>
            <a:r>
              <a:rPr lang="en-US" sz="3000">
                <a:solidFill>
                  <a:srgbClr val="000000"/>
                </a:solidFill>
                <a:latin typeface="Times New Roman Bold"/>
              </a:rPr>
              <a:t>User Interface (UI)</a:t>
            </a:r>
          </a:p>
          <a:p>
            <a:pPr algn="l">
              <a:lnSpc>
                <a:spcPts val="4200"/>
              </a:lnSpc>
            </a:pPr>
            <a:r>
              <a:rPr lang="en-US" sz="3000">
                <a:solidFill>
                  <a:srgbClr val="000000"/>
                </a:solidFill>
                <a:latin typeface="Times New Roman"/>
              </a:rPr>
              <a:t>User Interface adalah lapisan antarmuka yang memungkinkan pengguna untuk berinteraksi dan bernavigasi dalam suatu sistem atau aplikasi. UI mencakup elemen-elemen visual seperti tombol, menu, tata letak, dan grafis yang memungkinkan pengguna untuk memberikan input dan menerima output.</a:t>
            </a:r>
          </a:p>
          <a:p>
            <a:pPr algn="l">
              <a:lnSpc>
                <a:spcPts val="4200"/>
              </a:lnSpc>
            </a:pPr>
            <a:r>
              <a:rPr lang="en-US" sz="3000">
                <a:solidFill>
                  <a:srgbClr val="000000"/>
                </a:solidFill>
                <a:latin typeface="Times New Roman Bold"/>
              </a:rPr>
              <a:t>Database</a:t>
            </a:r>
          </a:p>
          <a:p>
            <a:pPr algn="l">
              <a:lnSpc>
                <a:spcPts val="4200"/>
              </a:lnSpc>
            </a:pPr>
            <a:r>
              <a:rPr lang="en-US" sz="3000">
                <a:solidFill>
                  <a:srgbClr val="000000"/>
                </a:solidFill>
                <a:latin typeface="Times New Roman"/>
              </a:rPr>
              <a:t>Database adalah sebuah sistem terorganisir untuk menyimpan, mengelola, dan mengakses informasi secara terstruktur. Database berfungsi sebagai tempat penyimpanan data yang dapat diakses dan dimanipulasi oleh aplikasi atau pengguna yang memiliki hak akses.</a:t>
            </a:r>
          </a:p>
          <a:p>
            <a:pPr algn="l">
              <a:lnSpc>
                <a:spcPts val="4200"/>
              </a:lnSpc>
            </a:pPr>
            <a:r>
              <a:rPr lang="en-US" sz="3000">
                <a:solidFill>
                  <a:srgbClr val="000000"/>
                </a:solidFill>
                <a:latin typeface="Times New Roman Bold"/>
              </a:rPr>
              <a:t> Server</a:t>
            </a:r>
          </a:p>
          <a:p>
            <a:pPr algn="l">
              <a:lnSpc>
                <a:spcPts val="4200"/>
              </a:lnSpc>
            </a:pPr>
            <a:r>
              <a:rPr lang="en-US" sz="3000">
                <a:solidFill>
                  <a:srgbClr val="000000"/>
                </a:solidFill>
                <a:latin typeface="Times New Roman"/>
              </a:rPr>
              <a:t>Server adalah komputer atau perangkat yang berfungsi untuk menyediakan layanan atau sumber daya kepada klien (client) yang terhubung melalui jaringan. Server bertanggung jawab untuk memproses permintaan dari klien, mengelola data, dan mengirimkan hasil kembali ke klien.</a:t>
            </a:r>
          </a:p>
          <a:p>
            <a:pPr algn="l">
              <a:lnSpc>
                <a:spcPts val="4200"/>
              </a:lnSpc>
            </a:pPr>
            <a:r>
              <a:rPr lang="en-US" sz="3000">
                <a:solidFill>
                  <a:srgbClr val="000000"/>
                </a:solidFill>
                <a:latin typeface="Times New Roman Bold"/>
              </a:rPr>
              <a:t>Pull &amp; Push Model</a:t>
            </a:r>
          </a:p>
          <a:p>
            <a:pPr algn="l">
              <a:lnSpc>
                <a:spcPts val="4200"/>
              </a:lnSpc>
            </a:pPr>
            <a:r>
              <a:rPr lang="en-US" sz="3000">
                <a:solidFill>
                  <a:srgbClr val="000000"/>
                </a:solidFill>
                <a:latin typeface="Times New Roman"/>
              </a:rPr>
              <a:t>Pull model adalah ketika klien (client) menginisiasi permintaan untuk mendapatkan data atau informasi dari server. Sedangkan push model adalah ketika server mengirimkan data atau informasi ke klien tanpa diminta terlebih dahulu oleh klien. Kedua model ini digunakan dalam berbagai arsitektur aplikasi dan sistem untuk mengatur aliran data antara klien dan server.</a:t>
            </a:r>
          </a:p>
          <a:p>
            <a:pPr algn="l" marL="0" indent="0" lvl="0">
              <a:lnSpc>
                <a:spcPts val="420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848571" y="387351"/>
            <a:ext cx="12327164" cy="1216024"/>
          </a:xfrm>
          <a:prstGeom prst="rect">
            <a:avLst/>
          </a:prstGeom>
        </p:spPr>
        <p:txBody>
          <a:bodyPr anchor="t" rtlCol="false" tIns="0" lIns="0" bIns="0" rIns="0">
            <a:spAutoFit/>
          </a:bodyPr>
          <a:lstStyle/>
          <a:p>
            <a:pPr algn="ctr">
              <a:lnSpc>
                <a:spcPts val="4900"/>
              </a:lnSpc>
            </a:pPr>
            <a:r>
              <a:rPr lang="en-US" sz="3500" u="sng">
                <a:solidFill>
                  <a:srgbClr val="000000"/>
                </a:solidFill>
                <a:latin typeface="Canva Sans Bold"/>
              </a:rPr>
              <a:t>Pengaplikasian nya dalam proyek ini mencakup:</a:t>
            </a:r>
          </a:p>
          <a:p>
            <a:pPr algn="ctr" marL="0" indent="0" lvl="0">
              <a:lnSpc>
                <a:spcPts val="4900"/>
              </a:lnSpc>
              <a:spcBef>
                <a:spcPct val="0"/>
              </a:spcBef>
            </a:pPr>
          </a:p>
        </p:txBody>
      </p:sp>
      <p:sp>
        <p:nvSpPr>
          <p:cNvPr name="TextBox 7" id="7"/>
          <p:cNvSpPr txBox="true"/>
          <p:nvPr/>
        </p:nvSpPr>
        <p:spPr>
          <a:xfrm rot="0">
            <a:off x="252585" y="1233021"/>
            <a:ext cx="16492576" cy="6440805"/>
          </a:xfrm>
          <a:prstGeom prst="rect">
            <a:avLst/>
          </a:prstGeom>
        </p:spPr>
        <p:txBody>
          <a:bodyPr anchor="t" rtlCol="false" tIns="0" lIns="0" bIns="0" rIns="0">
            <a:spAutoFit/>
          </a:bodyPr>
          <a:lstStyle/>
          <a:p>
            <a:pPr algn="l">
              <a:lnSpc>
                <a:spcPts val="4620"/>
              </a:lnSpc>
            </a:pPr>
            <a:r>
              <a:rPr lang="en-US" sz="3300">
                <a:solidFill>
                  <a:srgbClr val="000000"/>
                </a:solidFill>
                <a:latin typeface="Times New Roman"/>
              </a:rPr>
              <a:t>User Interface: Halaman web atau aplikasi yang memungkinkan pengguna (staf administrasi gereja) menambah, dan mengedit data jemaat seperti nama, alamat, nomor telepon, dll.</a:t>
            </a:r>
          </a:p>
          <a:p>
            <a:pPr algn="l">
              <a:lnSpc>
                <a:spcPts val="4620"/>
              </a:lnSpc>
            </a:pPr>
            <a:r>
              <a:rPr lang="en-US" sz="3300">
                <a:solidFill>
                  <a:srgbClr val="000000"/>
                </a:solidFill>
                <a:latin typeface="Times New Roman"/>
              </a:rPr>
              <a:t>Database: Basis data yang menyimpan dan mengelola semua data jemaat gereja.</a:t>
            </a:r>
          </a:p>
          <a:p>
            <a:pPr algn="l">
              <a:lnSpc>
                <a:spcPts val="4620"/>
              </a:lnSpc>
            </a:pPr>
            <a:r>
              <a:rPr lang="en-US" sz="3300">
                <a:solidFill>
                  <a:srgbClr val="000000"/>
                </a:solidFill>
                <a:latin typeface="Times New Roman"/>
              </a:rPr>
              <a:t>Server: Komputer atau infrastruktur server yang menjalankan aplikasi dan mengelola database jemaat.</a:t>
            </a:r>
          </a:p>
          <a:p>
            <a:pPr algn="l">
              <a:lnSpc>
                <a:spcPts val="4620"/>
              </a:lnSpc>
            </a:pPr>
            <a:r>
              <a:rPr lang="en-US" sz="3300">
                <a:solidFill>
                  <a:srgbClr val="000000"/>
                </a:solidFill>
                <a:latin typeface="Times New Roman"/>
              </a:rPr>
              <a:t>Pull &amp; Push Model: Ketika staf administrasi membutuhkan informasi jemaat, mereka akan "menarik" (pull) data tersebut dari server. Sedangkan ketika ada perubahan data jemaat, server dapat "mendorong" (push) pembaruan tersebut ke antarmuka pengguna.</a:t>
            </a:r>
          </a:p>
          <a:p>
            <a:pPr algn="l">
              <a:lnSpc>
                <a:spcPts val="4620"/>
              </a:lnSpc>
            </a:pPr>
          </a:p>
          <a:p>
            <a:pPr algn="l" marL="0" indent="0" lvl="0">
              <a:lnSpc>
                <a:spcPts val="462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DAGEglDIt04</dc:identifier>
  <dcterms:modified xsi:type="dcterms:W3CDTF">2011-08-01T06:04:30Z</dcterms:modified>
  <cp:revision>1</cp:revision>
  <dc:title>PROJECT PASTI</dc:title>
</cp:coreProperties>
</file>