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61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69600" autoAdjust="0"/>
  </p:normalViewPr>
  <p:slideViewPr>
    <p:cSldViewPr snapToGrid="0">
      <p:cViewPr varScale="1">
        <p:scale>
          <a:sx n="79" d="100"/>
          <a:sy n="79" d="100"/>
        </p:scale>
        <p:origin x="16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E713B-7FB4-4D2F-8C54-06DF19E1A56A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CC633-C646-45AC-845E-8741039428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94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</a:t>
            </a:r>
            <a:r>
              <a:rPr lang="zh-TW" altLang="en-US" dirty="0"/>
              <a:t>開始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|</a:t>
            </a:r>
          </a:p>
          <a:p>
            <a:r>
              <a:rPr lang="en-US" altLang="zh-TW" dirty="0"/>
              <a:t>    v</a:t>
            </a:r>
          </a:p>
          <a:p>
            <a:r>
              <a:rPr lang="en-US" altLang="zh-TW" dirty="0"/>
              <a:t>[1. </a:t>
            </a:r>
            <a:r>
              <a:rPr lang="zh-TW" altLang="en-US" dirty="0"/>
              <a:t>特徵提取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|--- </a:t>
            </a:r>
            <a:r>
              <a:rPr lang="zh-TW" altLang="en-US" dirty="0"/>
              <a:t>加載 </a:t>
            </a:r>
            <a:r>
              <a:rPr lang="en-US" altLang="zh-TW" dirty="0"/>
              <a:t>MRI </a:t>
            </a:r>
            <a:r>
              <a:rPr lang="zh-TW" altLang="en-US" dirty="0"/>
              <a:t>文件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|--- </a:t>
            </a:r>
            <a:r>
              <a:rPr lang="zh-TW" altLang="en-US" dirty="0"/>
              <a:t>加載 </a:t>
            </a:r>
            <a:r>
              <a:rPr lang="en-US" altLang="zh-TW" dirty="0"/>
              <a:t>IXI.csv</a:t>
            </a:r>
          </a:p>
          <a:p>
            <a:r>
              <a:rPr lang="en-US" altLang="zh-TW" dirty="0"/>
              <a:t>    |--- </a:t>
            </a:r>
            <a:r>
              <a:rPr lang="zh-TW" altLang="en-US" dirty="0"/>
              <a:t>遍歷每個 </a:t>
            </a:r>
            <a:r>
              <a:rPr lang="en-US" altLang="zh-TW" dirty="0"/>
              <a:t>MRI </a:t>
            </a:r>
            <a:r>
              <a:rPr lang="zh-TW" altLang="en-US" dirty="0"/>
              <a:t>文件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|       |- </a:t>
            </a:r>
            <a:r>
              <a:rPr lang="zh-TW" altLang="en-US" dirty="0"/>
              <a:t>提取 </a:t>
            </a:r>
            <a:r>
              <a:rPr lang="en-US" altLang="zh-TW" dirty="0"/>
              <a:t>PID, </a:t>
            </a:r>
            <a:r>
              <a:rPr lang="zh-TW" altLang="en-US" dirty="0"/>
              <a:t>年齡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|       |- </a:t>
            </a:r>
            <a:r>
              <a:rPr lang="zh-TW" altLang="en-US" dirty="0"/>
              <a:t>匹配分割掩碼文件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|       |- </a:t>
            </a:r>
            <a:r>
              <a:rPr lang="zh-TW" altLang="en-US" dirty="0"/>
              <a:t>提取放射組學特徵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|       |- </a:t>
            </a:r>
            <a:r>
              <a:rPr lang="zh-TW" altLang="en-US" dirty="0"/>
              <a:t>保存特徵和對應年齡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|</a:t>
            </a:r>
          </a:p>
          <a:p>
            <a:r>
              <a:rPr lang="en-US" altLang="zh-TW" dirty="0"/>
              <a:t>    v</a:t>
            </a:r>
          </a:p>
          <a:p>
            <a:r>
              <a:rPr lang="en-US" altLang="zh-TW" dirty="0"/>
              <a:t>[</a:t>
            </a:r>
            <a:r>
              <a:rPr lang="zh-TW" altLang="en-US" dirty="0"/>
              <a:t>保存為 </a:t>
            </a:r>
            <a:r>
              <a:rPr lang="en-US" altLang="zh-TW" dirty="0"/>
              <a:t>radiomics_features.csv]</a:t>
            </a:r>
          </a:p>
          <a:p>
            <a:r>
              <a:rPr lang="en-US" altLang="zh-TW" dirty="0"/>
              <a:t>    |</a:t>
            </a:r>
          </a:p>
          <a:p>
            <a:r>
              <a:rPr lang="en-US" altLang="zh-TW" dirty="0"/>
              <a:t>    v</a:t>
            </a:r>
          </a:p>
          <a:p>
            <a:r>
              <a:rPr lang="en-US" altLang="zh-TW" dirty="0"/>
              <a:t>[2. </a:t>
            </a:r>
            <a:r>
              <a:rPr lang="zh-TW" altLang="en-US" dirty="0"/>
              <a:t>隨機森林回歸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|--- </a:t>
            </a:r>
            <a:r>
              <a:rPr lang="zh-TW" altLang="en-US" dirty="0"/>
              <a:t>加載 </a:t>
            </a:r>
            <a:r>
              <a:rPr lang="en-US" altLang="zh-TW" dirty="0"/>
              <a:t>radiomics_features.csv</a:t>
            </a:r>
          </a:p>
          <a:p>
            <a:r>
              <a:rPr lang="en-US" altLang="zh-TW" dirty="0"/>
              <a:t>    |--- </a:t>
            </a:r>
            <a:r>
              <a:rPr lang="zh-TW" altLang="en-US" dirty="0"/>
              <a:t>預處理 </a:t>
            </a:r>
            <a:r>
              <a:rPr lang="en-US" altLang="zh-TW" dirty="0"/>
              <a:t>(</a:t>
            </a:r>
            <a:r>
              <a:rPr lang="zh-TW" altLang="en-US" dirty="0"/>
              <a:t>去除 </a:t>
            </a:r>
            <a:r>
              <a:rPr lang="en-US" altLang="zh-TW" dirty="0"/>
              <a:t>PID, </a:t>
            </a:r>
            <a:r>
              <a:rPr lang="zh-TW" altLang="en-US" dirty="0"/>
              <a:t>標準化</a:t>
            </a:r>
            <a:r>
              <a:rPr lang="en-US" altLang="zh-TW" dirty="0"/>
              <a:t>, </a:t>
            </a:r>
            <a:r>
              <a:rPr lang="zh-TW" altLang="en-US" dirty="0"/>
              <a:t>填充缺失值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|--- </a:t>
            </a:r>
            <a:r>
              <a:rPr lang="zh-TW" altLang="en-US" dirty="0"/>
              <a:t>分割數據集 </a:t>
            </a:r>
            <a:r>
              <a:rPr lang="en-US" altLang="zh-TW" dirty="0"/>
              <a:t>(80% </a:t>
            </a:r>
            <a:r>
              <a:rPr lang="zh-TW" altLang="en-US" dirty="0"/>
              <a:t>訓練集</a:t>
            </a:r>
            <a:r>
              <a:rPr lang="en-US" altLang="zh-TW" dirty="0"/>
              <a:t>, 20% </a:t>
            </a:r>
            <a:r>
              <a:rPr lang="zh-TW" altLang="en-US" dirty="0"/>
              <a:t>測試集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|--- </a:t>
            </a:r>
            <a:r>
              <a:rPr lang="zh-TW" altLang="en-US" dirty="0"/>
              <a:t>訓練隨機森林回歸模型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|--- </a:t>
            </a:r>
            <a:r>
              <a:rPr lang="zh-TW" altLang="en-US" dirty="0"/>
              <a:t>預測測試數據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|       |- </a:t>
            </a:r>
            <a:r>
              <a:rPr lang="zh-TW" altLang="en-US" dirty="0"/>
              <a:t>篩選預測值 </a:t>
            </a:r>
            <a:r>
              <a:rPr lang="en-US" altLang="zh-TW" dirty="0"/>
              <a:t>&gt; 100 </a:t>
            </a:r>
            <a:r>
              <a:rPr lang="zh-TW" altLang="en-US" dirty="0"/>
              <a:t>的樣本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|       |- </a:t>
            </a:r>
            <a:r>
              <a:rPr lang="zh-TW" altLang="en-US" dirty="0"/>
              <a:t>評估性能 </a:t>
            </a:r>
            <a:r>
              <a:rPr lang="en-US" altLang="zh-TW" dirty="0"/>
              <a:t>(MSE, R²)</a:t>
            </a:r>
          </a:p>
          <a:p>
            <a:r>
              <a:rPr lang="en-US" altLang="zh-TW" dirty="0"/>
              <a:t>    |       |- </a:t>
            </a:r>
            <a:r>
              <a:rPr lang="zh-TW" altLang="en-US" dirty="0"/>
              <a:t>可視化結果 </a:t>
            </a:r>
            <a:r>
              <a:rPr lang="en-US" altLang="zh-TW" dirty="0"/>
              <a:t>(</a:t>
            </a:r>
            <a:r>
              <a:rPr lang="zh-TW" altLang="en-US" dirty="0"/>
              <a:t>實際值 </a:t>
            </a:r>
            <a:r>
              <a:rPr lang="en-US" altLang="zh-TW" dirty="0"/>
              <a:t>vs </a:t>
            </a:r>
            <a:r>
              <a:rPr lang="zh-TW" altLang="en-US" dirty="0"/>
              <a:t>預測值</a:t>
            </a:r>
            <a:r>
              <a:rPr lang="en-US" altLang="zh-TW" dirty="0"/>
              <a:t>, </a:t>
            </a:r>
            <a:r>
              <a:rPr lang="zh-TW" altLang="en-US" dirty="0"/>
              <a:t>殘差分佈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|</a:t>
            </a:r>
          </a:p>
          <a:p>
            <a:r>
              <a:rPr lang="en-US" altLang="zh-TW" dirty="0"/>
              <a:t>    v</a:t>
            </a:r>
          </a:p>
          <a:p>
            <a:r>
              <a:rPr lang="en-US" altLang="zh-TW" dirty="0"/>
              <a:t>[3. </a:t>
            </a:r>
            <a:r>
              <a:rPr lang="zh-TW" altLang="en-US" dirty="0"/>
              <a:t>線性回歸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|--- </a:t>
            </a:r>
            <a:r>
              <a:rPr lang="zh-TW" altLang="en-US" dirty="0"/>
              <a:t>加載 </a:t>
            </a:r>
            <a:r>
              <a:rPr lang="en-US" altLang="zh-TW" dirty="0"/>
              <a:t>radiomics_features.csv</a:t>
            </a:r>
          </a:p>
          <a:p>
            <a:r>
              <a:rPr lang="en-US" altLang="zh-TW" dirty="0"/>
              <a:t>    |--- </a:t>
            </a:r>
            <a:r>
              <a:rPr lang="zh-TW" altLang="en-US" dirty="0"/>
              <a:t>預處理 </a:t>
            </a:r>
            <a:r>
              <a:rPr lang="en-US" altLang="zh-TW" dirty="0"/>
              <a:t>(</a:t>
            </a:r>
            <a:r>
              <a:rPr lang="zh-TW" altLang="en-US" dirty="0"/>
              <a:t>去除 </a:t>
            </a:r>
            <a:r>
              <a:rPr lang="en-US" altLang="zh-TW" dirty="0"/>
              <a:t>PID </a:t>
            </a:r>
            <a:r>
              <a:rPr lang="zh-TW" altLang="en-US" dirty="0"/>
              <a:t>和年齡</a:t>
            </a:r>
            <a:r>
              <a:rPr lang="en-US" altLang="zh-TW" dirty="0"/>
              <a:t>, </a:t>
            </a:r>
            <a:r>
              <a:rPr lang="zh-TW" altLang="en-US" dirty="0"/>
              <a:t>標準化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|--- </a:t>
            </a:r>
            <a:r>
              <a:rPr lang="zh-TW" altLang="en-US" dirty="0"/>
              <a:t>分割數據集 </a:t>
            </a:r>
            <a:r>
              <a:rPr lang="en-US" altLang="zh-TW" dirty="0"/>
              <a:t>(80% </a:t>
            </a:r>
            <a:r>
              <a:rPr lang="zh-TW" altLang="en-US" dirty="0"/>
              <a:t>訓練集</a:t>
            </a:r>
            <a:r>
              <a:rPr lang="en-US" altLang="zh-TW" dirty="0"/>
              <a:t>, 20% </a:t>
            </a:r>
            <a:r>
              <a:rPr lang="zh-TW" altLang="en-US" dirty="0"/>
              <a:t>測試集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|--- </a:t>
            </a:r>
            <a:r>
              <a:rPr lang="zh-TW" altLang="en-US" dirty="0"/>
              <a:t>訓練線性回歸模型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|--- </a:t>
            </a:r>
            <a:r>
              <a:rPr lang="zh-TW" altLang="en-US" dirty="0"/>
              <a:t>預測測試數據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|       |- </a:t>
            </a:r>
            <a:r>
              <a:rPr lang="zh-TW" altLang="en-US" dirty="0"/>
              <a:t>篩選預測值 </a:t>
            </a:r>
            <a:r>
              <a:rPr lang="en-US" altLang="zh-TW" dirty="0"/>
              <a:t>&gt; 100 </a:t>
            </a:r>
            <a:r>
              <a:rPr lang="zh-TW" altLang="en-US" dirty="0"/>
              <a:t>的樣本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|       |- </a:t>
            </a:r>
            <a:r>
              <a:rPr lang="zh-TW" altLang="en-US" dirty="0"/>
              <a:t>評估性能 </a:t>
            </a:r>
            <a:r>
              <a:rPr lang="en-US" altLang="zh-TW" dirty="0"/>
              <a:t>(MSE, R²)</a:t>
            </a:r>
          </a:p>
          <a:p>
            <a:r>
              <a:rPr lang="en-US" altLang="zh-TW" dirty="0"/>
              <a:t>    |       |- </a:t>
            </a:r>
            <a:r>
              <a:rPr lang="zh-TW" altLang="en-US" dirty="0"/>
              <a:t>可視化結果 </a:t>
            </a:r>
            <a:r>
              <a:rPr lang="en-US" altLang="zh-TW" dirty="0"/>
              <a:t>(</a:t>
            </a:r>
            <a:r>
              <a:rPr lang="zh-TW" altLang="en-US" dirty="0"/>
              <a:t>實際值 </a:t>
            </a:r>
            <a:r>
              <a:rPr lang="en-US" altLang="zh-TW" dirty="0"/>
              <a:t>vs </a:t>
            </a:r>
            <a:r>
              <a:rPr lang="zh-TW" altLang="en-US" dirty="0"/>
              <a:t>預測值</a:t>
            </a:r>
            <a:r>
              <a:rPr lang="en-US" altLang="zh-TW" dirty="0"/>
              <a:t>, </a:t>
            </a:r>
            <a:r>
              <a:rPr lang="zh-TW" altLang="en-US" dirty="0"/>
              <a:t>殘差分佈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|</a:t>
            </a:r>
          </a:p>
          <a:p>
            <a:r>
              <a:rPr lang="en-US" altLang="zh-TW" dirty="0"/>
              <a:t>    v</a:t>
            </a:r>
          </a:p>
          <a:p>
            <a:r>
              <a:rPr lang="en-US" altLang="zh-TW" dirty="0"/>
              <a:t>[</a:t>
            </a:r>
            <a:r>
              <a:rPr lang="zh-TW" altLang="en-US" dirty="0"/>
              <a:t>結束</a:t>
            </a:r>
            <a:r>
              <a:rPr lang="en-US" altLang="zh-TW" dirty="0"/>
              <a:t>]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33-C646-45AC-845E-8741039428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3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首先，我使用原影像及其遮罩，那遮罩通常標示出感興趣的區域（如左邊丘腦）。接著，我會初始化 </a:t>
            </a:r>
            <a:r>
              <a:rPr lang="en-US" altLang="zh-TW" dirty="0" err="1"/>
              <a:t>RadiomicsFeatureExtractor</a:t>
            </a:r>
            <a:r>
              <a:rPr lang="en-US" altLang="zh-TW" dirty="0"/>
              <a:t> </a:t>
            </a:r>
            <a:r>
              <a:rPr lang="zh-TW" altLang="en-US" dirty="0"/>
              <a:t>並使用它來提取數百種特徵。根據分析需求，篩選出特定的特徵類型，可以減少數據的維度。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33-C646-45AC-845E-8741039428E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37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首先，我們將數據分為兩部分，一部分用來訓練模型（約</a:t>
            </a:r>
            <a:r>
              <a:rPr lang="en-US" altLang="zh-TW" dirty="0"/>
              <a:t>80%</a:t>
            </a:r>
            <a:r>
              <a:rPr lang="zh-TW" altLang="en-US" dirty="0"/>
              <a:t>），另一部分用來測試模型（約</a:t>
            </a:r>
            <a:r>
              <a:rPr lang="en-US" altLang="zh-TW" dirty="0"/>
              <a:t>20%</a:t>
            </a:r>
            <a:r>
              <a:rPr lang="zh-TW" altLang="en-US" dirty="0"/>
              <a:t>）。在處理數據時，我們會先處理掉任何缺失的數據，並將數據標準化。首先，將數據集分為訓練集</a:t>
            </a:r>
            <a:r>
              <a:rPr lang="en-US" altLang="zh-TW" dirty="0"/>
              <a:t>(80%)</a:t>
            </a:r>
            <a:r>
              <a:rPr lang="zh-TW" altLang="en-US" dirty="0"/>
              <a:t>和測試集</a:t>
            </a:r>
            <a:r>
              <a:rPr lang="en-US" altLang="zh-TW" dirty="0"/>
              <a:t>(20%)</a:t>
            </a:r>
            <a:r>
              <a:rPr lang="zh-TW" altLang="en-US"/>
              <a:t>。接著，隨機森林會從訓練集中隨機抽取多個子集，每個子集用來訓練一棵決策樹。在每棵樹的分裂過程中，會隨機選擇一部分特徵進行最佳分裂。每棵樹對測試數據進行預測，並將所有樹的預測結果進行計算。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左側的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"Predicted vs Actual Age"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我們可以看到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大部分的數據點都集中在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度斜線附近。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如果數據點完全落在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度斜線上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那就意味著模型的預測完全準確</a:t>
            </a:r>
            <a:r>
              <a:rPr lang="zh-TW" altLang="en-US" dirty="0"/>
              <a:t>，但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這張圖上並非完全如此。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右側的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"Residuals vs Predicted Values"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殘差是實際值與預測值之間的差值。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從圖中可以看到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大部分殘差值集中在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附近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這表示模型能夠較好地擬合數據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殘差較小。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在這個隨機森林模型中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決定係數為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0.609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。表示該模型能夠解釋因變量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實際年齡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60.9%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的變化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但還有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39.1%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的變化無法被模型解釋。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33-C646-45AC-845E-8741039428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63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使用訓練集來建立線性回歸模型。它的目的是找出一條最適合的直線，這條直線能夠將數據中的特徵（也就是我們已知的數據）與目標（我們想要預測的結果）連接起來，也就是預測值和實際值之間的誤差越小越好。</a:t>
            </a:r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左側的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"Actual vs Predicted Plot (Filtered)"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我們可以看到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大部分的數據點都集中在一條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度斜線附近。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右側的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"Residual Plot (Filtered)"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這張圖展示了模型殘差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(Residual)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的分佈情況。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從圖中可以看到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大部分殘差值集中在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附近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呈現較為隨機的分佈。這表示模型能夠較好地擬合數據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殘差較小。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在這個隨機森林模型中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決定係數為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0.609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。這個值介於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表示該模型能夠解釋因變量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實際年齡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60.9%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的變化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但還有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39.1%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的變化無法被模型解釋。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33-C646-45AC-845E-8741039428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73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 </a:t>
            </a:r>
            <a:r>
              <a:rPr lang="en-US" altLang="zh-TW" dirty="0"/>
              <a:t>R</a:t>
            </a:r>
            <a:r>
              <a:rPr lang="en-US" altLang="zh-TW" baseline="30000" dirty="0"/>
              <a:t>2</a:t>
            </a:r>
            <a:r>
              <a:rPr lang="en-US" altLang="zh-TW" dirty="0"/>
              <a:t> </a:t>
            </a:r>
            <a:r>
              <a:rPr lang="zh-TW" altLang="en-US" dirty="0"/>
              <a:t>值接近 </a:t>
            </a:r>
            <a:r>
              <a:rPr lang="en-US" altLang="zh-TW" dirty="0"/>
              <a:t>1 </a:t>
            </a:r>
            <a:r>
              <a:rPr lang="zh-TW" altLang="en-US" dirty="0"/>
              <a:t>時，表示模型解釋大部分變異，預測的準確性也越高。 但我看我的數值都沒有特別好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CC633-C646-45AC-845E-8741039428E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58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E9E8B-A616-4CAD-B543-EC65D5552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8A09B4-3D66-421A-90CD-D018702B1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086BC6-B1C9-475A-B52E-40D805B4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DDB-12BD-49BA-9140-0A7557091F6F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D18795-BDB8-459B-9A89-0C39413A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A9759-FA61-4608-BADC-5003B7C6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66B2-C70E-4F59-AB39-67F14B99A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15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53FB5-5D67-44AB-B316-44F2789C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669C2E-4096-4A8F-ADD9-E44014BDE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56C2DD-D842-491C-80BD-82C7D0BD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DDB-12BD-49BA-9140-0A7557091F6F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3C8FE-7F57-4E75-BEFD-3ED0D1BA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76BC73-F11E-49CE-BA49-E6EDE1F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66B2-C70E-4F59-AB39-67F14B99A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88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9ECE7A-4BF4-4860-9150-9AAA4C25E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380745-BC35-49C8-BF7C-9C641CC90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EE061-1F42-4092-9972-7DA7736E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DDB-12BD-49BA-9140-0A7557091F6F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A566F6-475A-43F9-A246-5A2226F3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A0C72-6F7C-4C93-9A1A-5A7B06E0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66B2-C70E-4F59-AB39-67F14B99A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6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6C50B-14AB-4AD6-94E7-764A0AC0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D2C38-0294-4519-89FE-9DC57680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5BF45B-165E-4A7C-B679-C9B14280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DDB-12BD-49BA-9140-0A7557091F6F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283A19-62C5-4B41-BB32-8420E454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F9E838-666C-429C-802A-625F9D5A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66B2-C70E-4F59-AB39-67F14B99A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06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A78E7-FF79-4637-8649-5A39F8F6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81F202-3C56-4131-9318-D58FD0500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01EACE-DE15-456B-8C3F-9C95C8CF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DDB-12BD-49BA-9140-0A7557091F6F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5743E6-B73D-48D7-91A9-2AF8E76F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9E963E-8A42-4341-AD9B-5CE47AD9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66B2-C70E-4F59-AB39-67F14B99A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5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ACEBE-CF0C-4BDD-B3A7-7041D7DA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4E2CD-5311-4E0D-BD22-FF4401CA3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F107A6-8D4C-4119-8151-117AA97CD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C15448-4A9A-4A31-AB1F-33A3AB65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DDB-12BD-49BA-9140-0A7557091F6F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B6B995-1F32-49D0-ABD5-2A20C4F8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0253CB-BAD4-4E72-B956-B4088177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66B2-C70E-4F59-AB39-67F14B99A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83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E7EDC-E53B-4FB4-B9B8-6CE59F43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83455D-84AC-46B3-A595-CCC35A2BD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91E1B-519D-4CFC-B204-EB8CF4BD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87D7B7-B316-4A04-9843-C50885F70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857456-6B39-428D-AA55-B4CCD4CB7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8DFB1A-5976-4201-97DB-DE316A58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DDB-12BD-49BA-9140-0A7557091F6F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622BC5-DD25-42FB-A2BB-85DC0250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A65130-D207-4E4F-8FAF-1CD503C9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66B2-C70E-4F59-AB39-67F14B99A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31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43533-D41D-4811-A9BF-848D175C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334465-97C0-4AD7-80CA-E2A3E84A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DDB-12BD-49BA-9140-0A7557091F6F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04DB33-6E87-47A1-A699-65BC4A69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A96489-706F-4A43-8814-E1B6AECB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66B2-C70E-4F59-AB39-67F14B99A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8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A83EB4-45A4-452B-BD73-4DA8D441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DDB-12BD-49BA-9140-0A7557091F6F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021AF4-AC44-4442-9E19-3C4C8170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909A75-9AD8-45B8-A5ED-48970C73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66B2-C70E-4F59-AB39-67F14B99A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3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47040-431D-425B-B6F1-75DC1C89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50529-C071-47A3-AE2B-B2A251AA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B96390-1989-4DB5-816A-0F1ACA9DB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8662D4-B4E0-423E-BCFE-28494C63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DDB-12BD-49BA-9140-0A7557091F6F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E62EB9-61A8-4BF9-B84A-DD2456E4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F8ED85-408C-4691-B761-B93C0BAB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66B2-C70E-4F59-AB39-67F14B99A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30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5A4A8-BBC8-4FF0-A1BC-CEA2278C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8066C2-8AB8-4013-B805-6F6716FA9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3626A-94B3-42E5-9B7D-BEECDCF3B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61BD6A-631C-4D6B-B07F-04CEE371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DDB-12BD-49BA-9140-0A7557091F6F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60EB72-B63B-47ED-B389-A703F9ED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D18E1E-B227-476F-960F-34EB1026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66B2-C70E-4F59-AB39-67F14B99A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9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863593-1CDD-46EB-AC24-457CEF2C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C0DBFF-500A-477B-8433-47565BE81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86C03A-2499-4DF9-A854-116F9A248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3DDB-12BD-49BA-9140-0A7557091F6F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2BBF72-1ED0-4223-B7DD-C6461FA07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D93A13-956A-4741-9EF3-A1DD86F5D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66B2-C70E-4F59-AB39-67F14B99A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89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17D0D-AE7D-44F1-A162-7090A6F32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MRI - HW2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2CC1CB-CA5D-4541-9846-D536D7793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金姸薷</a:t>
            </a:r>
          </a:p>
        </p:txBody>
      </p:sp>
    </p:spTree>
    <p:extLst>
      <p:ext uri="{BB962C8B-B14F-4D97-AF65-F5344CB8AC3E}">
        <p14:creationId xmlns:p14="http://schemas.microsoft.com/office/powerpoint/2010/main" val="417260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4FE20A-87CF-44DC-B7DE-C7599155FBAF}"/>
              </a:ext>
            </a:extLst>
          </p:cNvPr>
          <p:cNvSpPr/>
          <p:nvPr/>
        </p:nvSpPr>
        <p:spPr>
          <a:xfrm>
            <a:off x="11689654" y="6458068"/>
            <a:ext cx="24878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C47F8F-DE68-4CA5-B6F3-2154562BCF4B}"/>
              </a:ext>
            </a:extLst>
          </p:cNvPr>
          <p:cNvSpPr/>
          <p:nvPr/>
        </p:nvSpPr>
        <p:spPr>
          <a:xfrm>
            <a:off x="5224272" y="2479399"/>
            <a:ext cx="1694688" cy="8046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Pyradiomics</a:t>
            </a:r>
            <a:endParaRPr lang="en-US" altLang="zh-TW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特徵提取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AB0C057-DE75-4DFD-AA78-3B17F94B5A12}"/>
              </a:ext>
            </a:extLst>
          </p:cNvPr>
          <p:cNvSpPr/>
          <p:nvPr/>
        </p:nvSpPr>
        <p:spPr>
          <a:xfrm>
            <a:off x="6918960" y="3909863"/>
            <a:ext cx="1694688" cy="8046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線性回歸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A550C26-E4D0-4647-A607-1F1A17374AA0}"/>
              </a:ext>
            </a:extLst>
          </p:cNvPr>
          <p:cNvSpPr/>
          <p:nvPr/>
        </p:nvSpPr>
        <p:spPr>
          <a:xfrm>
            <a:off x="3529584" y="3909863"/>
            <a:ext cx="1694688" cy="8046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1D5CB3E-6A39-4844-B7CE-3AD84FE975FE}"/>
              </a:ext>
            </a:extLst>
          </p:cNvPr>
          <p:cNvCxnSpPr>
            <a:stCxn id="4" idx="2"/>
          </p:cNvCxnSpPr>
          <p:nvPr/>
        </p:nvCxnSpPr>
        <p:spPr>
          <a:xfrm>
            <a:off x="6071616" y="3284071"/>
            <a:ext cx="0" cy="307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453BB89-ACE0-4497-97E6-9A82975A1062}"/>
              </a:ext>
            </a:extLst>
          </p:cNvPr>
          <p:cNvCxnSpPr/>
          <p:nvPr/>
        </p:nvCxnSpPr>
        <p:spPr>
          <a:xfrm>
            <a:off x="4352544" y="3602015"/>
            <a:ext cx="0" cy="307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3E98CA7-3DC6-48B8-933C-0EBD2C4C4709}"/>
              </a:ext>
            </a:extLst>
          </p:cNvPr>
          <p:cNvCxnSpPr/>
          <p:nvPr/>
        </p:nvCxnSpPr>
        <p:spPr>
          <a:xfrm>
            <a:off x="7766304" y="3591919"/>
            <a:ext cx="0" cy="307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E465BE4-00C2-47A2-9658-C0793173941D}"/>
              </a:ext>
            </a:extLst>
          </p:cNvPr>
          <p:cNvCxnSpPr/>
          <p:nvPr/>
        </p:nvCxnSpPr>
        <p:spPr>
          <a:xfrm flipV="1">
            <a:off x="4352544" y="3591919"/>
            <a:ext cx="3413760" cy="1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493A364-BCFA-43DD-B629-4B72DAC6669B}"/>
              </a:ext>
            </a:extLst>
          </p:cNvPr>
          <p:cNvSpPr txBox="1"/>
          <p:nvPr/>
        </p:nvSpPr>
        <p:spPr>
          <a:xfrm>
            <a:off x="3529584" y="5022383"/>
            <a:ext cx="4664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初始化並訓練隨機森林回歸模型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= RandomForestRegressor(n_estimators=100, random_state=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42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model.fit(X_train_scaled, y_train)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8FDE8F-6008-408A-AA66-FC617566386E}"/>
              </a:ext>
            </a:extLst>
          </p:cNvPr>
          <p:cNvSpPr txBox="1"/>
          <p:nvPr/>
        </p:nvSpPr>
        <p:spPr>
          <a:xfrm>
            <a:off x="3529584" y="5811737"/>
            <a:ext cx="2292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建立線性回歸模型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= LinearRegression()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model.fit(X_train_scaled, y_train)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EB8D650-E700-4FEA-B984-4632F8FB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041" y="1524000"/>
            <a:ext cx="3413759" cy="2282091"/>
          </a:xfrm>
          <a:prstGeom prst="rect">
            <a:avLst/>
          </a:prstGeom>
        </p:spPr>
      </p:pic>
      <p:sp>
        <p:nvSpPr>
          <p:cNvPr id="19" name="箭號: 圓形 18">
            <a:extLst>
              <a:ext uri="{FF2B5EF4-FFF2-40B4-BE49-F238E27FC236}">
                <a16:creationId xmlns:a16="http://schemas.microsoft.com/office/drawing/2014/main" id="{F168EAFD-F75D-459E-8713-C23EE2B38105}"/>
              </a:ext>
            </a:extLst>
          </p:cNvPr>
          <p:cNvSpPr/>
          <p:nvPr/>
        </p:nvSpPr>
        <p:spPr>
          <a:xfrm>
            <a:off x="6769612" y="2036487"/>
            <a:ext cx="1993383" cy="703712"/>
          </a:xfrm>
          <a:prstGeom prst="circularArrow">
            <a:avLst>
              <a:gd name="adj1" fmla="val 9876"/>
              <a:gd name="adj2" fmla="val 1602181"/>
              <a:gd name="adj3" fmla="val 13740769"/>
              <a:gd name="adj4" fmla="val 10800000"/>
              <a:gd name="adj5" fmla="val 167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DF6FE97B-E8AF-4B38-A7F0-D1DE1C614697}"/>
              </a:ext>
            </a:extLst>
          </p:cNvPr>
          <p:cNvSpPr txBox="1">
            <a:spLocks/>
          </p:cNvSpPr>
          <p:nvPr/>
        </p:nvSpPr>
        <p:spPr>
          <a:xfrm>
            <a:off x="678116" y="610380"/>
            <a:ext cx="3932237" cy="45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EX5</a:t>
            </a:r>
            <a:endParaRPr lang="zh-TW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字版面配置區 3">
            <a:extLst>
              <a:ext uri="{FF2B5EF4-FFF2-40B4-BE49-F238E27FC236}">
                <a16:creationId xmlns:a16="http://schemas.microsoft.com/office/drawing/2014/main" id="{6C218390-B8E2-495B-A391-0A850D963AE5}"/>
              </a:ext>
            </a:extLst>
          </p:cNvPr>
          <p:cNvSpPr txBox="1">
            <a:spLocks/>
          </p:cNvSpPr>
          <p:nvPr/>
        </p:nvSpPr>
        <p:spPr>
          <a:xfrm>
            <a:off x="678116" y="1067190"/>
            <a:ext cx="11011539" cy="4568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Extract Radiomics features using tools like pyradiomics and use the features to predict the age of the subjects.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9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13AE5-D0DC-4637-BA68-5FA6C2D2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Pyradiomics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特徵提取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4999D9-EF8D-48DE-A186-763513EB6A72}"/>
              </a:ext>
            </a:extLst>
          </p:cNvPr>
          <p:cNvSpPr/>
          <p:nvPr/>
        </p:nvSpPr>
        <p:spPr>
          <a:xfrm>
            <a:off x="11689654" y="6458068"/>
            <a:ext cx="24878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C96C5C-E24D-43D2-8E7F-E10E35830D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4"/>
          <a:stretch/>
        </p:blipFill>
        <p:spPr>
          <a:xfrm>
            <a:off x="0" y="2109545"/>
            <a:ext cx="12192000" cy="305986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416CA03-D5C5-4A84-A70E-0F43CE236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153" y="5218933"/>
            <a:ext cx="39015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extractor = featureextractor.RadiomicsFeatureExtractor()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features = 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extractor.execute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(f, 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mask_f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6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398091F6-9258-4475-AFB5-CCC45F99B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47" y="2184783"/>
            <a:ext cx="4320000" cy="338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>
            <a:extLst>
              <a:ext uri="{FF2B5EF4-FFF2-40B4-BE49-F238E27FC236}">
                <a16:creationId xmlns:a16="http://schemas.microsoft.com/office/drawing/2014/main" id="{F08D3D52-4364-4D72-8D98-0FA68642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5429" y="2213393"/>
            <a:ext cx="4320000" cy="338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>
            <a:extLst>
              <a:ext uri="{FF2B5EF4-FFF2-40B4-BE49-F238E27FC236}">
                <a16:creationId xmlns:a16="http://schemas.microsoft.com/office/drawing/2014/main" id="{4929C690-064E-437B-9C07-EFBBFE66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47" y="2184782"/>
            <a:ext cx="4320000" cy="338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B0DDE26-6A9F-46FB-8817-71345EFC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288BAA4-5225-4394-953D-A00BAA20E840}"/>
              </a:ext>
            </a:extLst>
          </p:cNvPr>
          <p:cNvSpPr/>
          <p:nvPr/>
        </p:nvSpPr>
        <p:spPr>
          <a:xfrm>
            <a:off x="5123986" y="5719224"/>
            <a:ext cx="1944028" cy="5034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均方誤差 (MSE) :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5.685</a:t>
            </a:r>
            <a:r>
              <a:rPr lang="zh-TW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決定係數 (R²)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0.6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09</a:t>
            </a:r>
            <a:endParaRPr lang="zh-TW" altLang="zh-TW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EB2BEA-D02A-4990-9714-FFE17E9BB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47" y="2184781"/>
            <a:ext cx="4320000" cy="338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2BA9C5-B06D-43D0-8BAD-927A6C19D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47" y="2184780"/>
            <a:ext cx="4320000" cy="338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1B851EE-FBA3-42D6-9338-EB6AF280EDE8}"/>
              </a:ext>
            </a:extLst>
          </p:cNvPr>
          <p:cNvSpPr/>
          <p:nvPr/>
        </p:nvSpPr>
        <p:spPr>
          <a:xfrm>
            <a:off x="11689654" y="6458068"/>
            <a:ext cx="24878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C806A0-05F7-43B8-BCEC-F190B084453D}"/>
              </a:ext>
            </a:extLst>
          </p:cNvPr>
          <p:cNvSpPr txBox="1"/>
          <p:nvPr/>
        </p:nvSpPr>
        <p:spPr>
          <a:xfrm>
            <a:off x="6977170" y="1549631"/>
            <a:ext cx="3312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計算殘差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residuals = y_test_filtered - y_pred_filtered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A3E891-23A8-4EDB-8E85-9E5EB7751687}"/>
              </a:ext>
            </a:extLst>
          </p:cNvPr>
          <p:cNvSpPr txBox="1"/>
          <p:nvPr/>
        </p:nvSpPr>
        <p:spPr>
          <a:xfrm>
            <a:off x="4171337" y="6242367"/>
            <a:ext cx="4462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= mean_squared_error(y_test_filtered, y_pred_filtered)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r2_score(y_test_filtered, y_pred_filtered)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F56C03-4FA8-42F9-A1E6-AA15F38DF1A9}"/>
              </a:ext>
            </a:extLst>
          </p:cNvPr>
          <p:cNvSpPr/>
          <p:nvPr/>
        </p:nvSpPr>
        <p:spPr>
          <a:xfrm>
            <a:off x="5745429" y="760207"/>
            <a:ext cx="4988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df_numeric = df_numeric.dropna() →處理缺失值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 =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y_pred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&lt;= 100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→剔除年齡預測值超過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歲的樣本</a:t>
            </a:r>
          </a:p>
        </p:txBody>
      </p:sp>
    </p:spTree>
    <p:extLst>
      <p:ext uri="{BB962C8B-B14F-4D97-AF65-F5344CB8AC3E}">
        <p14:creationId xmlns:p14="http://schemas.microsoft.com/office/powerpoint/2010/main" val="382014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96648-A5B7-4549-82F3-8FE9BD91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線性回歸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F34AC966-081F-4088-9E06-B316AB38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47" y="2184783"/>
            <a:ext cx="4320000" cy="338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>
            <a:extLst>
              <a:ext uri="{FF2B5EF4-FFF2-40B4-BE49-F238E27FC236}">
                <a16:creationId xmlns:a16="http://schemas.microsoft.com/office/drawing/2014/main" id="{C9B67DC8-F49A-4342-B8D2-A0187F0A9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429" y="2184783"/>
            <a:ext cx="4320000" cy="344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A38CF0A-B223-4143-AF8A-A67B8D4B9546}"/>
              </a:ext>
            </a:extLst>
          </p:cNvPr>
          <p:cNvSpPr/>
          <p:nvPr/>
        </p:nvSpPr>
        <p:spPr>
          <a:xfrm>
            <a:off x="5745429" y="760207"/>
            <a:ext cx="4988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df_numeric = df_numeric.dropna() →處理缺失值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 =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y_pred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&lt;= 100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→剔除年齡預測值超過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歲的樣本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8175EF8-EA5C-4EE1-B165-FC350C43CDA8}"/>
              </a:ext>
            </a:extLst>
          </p:cNvPr>
          <p:cNvSpPr/>
          <p:nvPr/>
        </p:nvSpPr>
        <p:spPr>
          <a:xfrm>
            <a:off x="5123986" y="5719224"/>
            <a:ext cx="1944028" cy="5034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均方誤差 (MSE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103.00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決定係數 (R²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0.627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BCDD0B-AD3D-44A3-A330-DC22137B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5429" y="2217981"/>
            <a:ext cx="4320000" cy="337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167ED9B-9682-4609-AA4A-70AD5D60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47" y="2184783"/>
            <a:ext cx="4320000" cy="338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2FC2A17-5B6C-4FD5-968C-4A24D0B95C01}"/>
              </a:ext>
            </a:extLst>
          </p:cNvPr>
          <p:cNvSpPr/>
          <p:nvPr/>
        </p:nvSpPr>
        <p:spPr>
          <a:xfrm>
            <a:off x="11689654" y="6458068"/>
            <a:ext cx="24878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89F25E2-D610-452B-9FD8-7D0A399B5E06}"/>
              </a:ext>
            </a:extLst>
          </p:cNvPr>
          <p:cNvSpPr txBox="1"/>
          <p:nvPr/>
        </p:nvSpPr>
        <p:spPr>
          <a:xfrm>
            <a:off x="4171337" y="6242367"/>
            <a:ext cx="4462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= mean_squared_error(y_test_filtered, y_pred_filtered)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r2_score(y_test_filtered, y_pred_filtered)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963B79-4DD8-4800-B44D-D63A67DAF065}"/>
              </a:ext>
            </a:extLst>
          </p:cNvPr>
          <p:cNvSpPr txBox="1"/>
          <p:nvPr/>
        </p:nvSpPr>
        <p:spPr>
          <a:xfrm>
            <a:off x="6977170" y="1549631"/>
            <a:ext cx="3312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計算殘差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residuals = y_test_filtered - y_pred_filtered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64B56-341F-4145-8B1E-1565E172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研究探討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247036-ECF8-45BD-B2C5-73E7335A7D39}"/>
              </a:ext>
            </a:extLst>
          </p:cNvPr>
          <p:cNvSpPr/>
          <p:nvPr/>
        </p:nvSpPr>
        <p:spPr>
          <a:xfrm>
            <a:off x="1681390" y="1799870"/>
            <a:ext cx="75442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TW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決定係數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coefficient of determination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(R²)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的數值不是很好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01BD45-3F97-4300-9A72-52E804E780BB}"/>
              </a:ext>
            </a:extLst>
          </p:cNvPr>
          <p:cNvSpPr/>
          <p:nvPr/>
        </p:nvSpPr>
        <p:spPr>
          <a:xfrm>
            <a:off x="11689654" y="6458068"/>
            <a:ext cx="24878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4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1153</Words>
  <Application>Microsoft Office PowerPoint</Application>
  <PresentationFormat>寬螢幕</PresentationFormat>
  <Paragraphs>104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MRI - HW2</vt:lpstr>
      <vt:lpstr>PowerPoint 簡報</vt:lpstr>
      <vt:lpstr>Pyradiomics特徵提取</vt:lpstr>
      <vt:lpstr>隨機森林</vt:lpstr>
      <vt:lpstr>線性回歸</vt:lpstr>
      <vt:lpstr>研究探討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</dc:title>
  <dc:creator>qihui</dc:creator>
  <cp:lastModifiedBy>qihui</cp:lastModifiedBy>
  <cp:revision>33</cp:revision>
  <dcterms:created xsi:type="dcterms:W3CDTF">2024-11-19T08:54:53Z</dcterms:created>
  <dcterms:modified xsi:type="dcterms:W3CDTF">2024-11-20T01:07:36Z</dcterms:modified>
</cp:coreProperties>
</file>