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Arimo Bold" charset="1" panose="020B0704020202020204"/>
      <p:regular r:id="rId29"/>
    </p:embeddedFont>
    <p:embeddedFont>
      <p:font typeface="Arimo" charset="1" panose="020B0604020202020204"/>
      <p:regular r:id="rId30"/>
    </p:embeddedFont>
    <p:embeddedFont>
      <p:font typeface="Asap Medium" charset="1" panose="020F0604030202060203"/>
      <p:regular r:id="rId31"/>
    </p:embeddedFont>
    <p:embeddedFont>
      <p:font typeface="DejaVu Serif Bold" charset="1" panose="02060803050605020204"/>
      <p:regular r:id="rId32"/>
    </p:embeddedFont>
    <p:embeddedFont>
      <p:font typeface="DejaVu Serif" charset="1" panose="02060603050605020204"/>
      <p:regular r:id="rId33"/>
    </p:embeddedFont>
    <p:embeddedFont>
      <p:font typeface="Cabin Bold" charset="1" panose="00000800000000000000"/>
      <p:regular r:id="rId34"/>
    </p:embeddedFont>
    <p:embeddedFont>
      <p:font typeface="Noto Sans Bold" charset="1" panose="020B0802040504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huc2606" TargetMode="External" Type="http://schemas.openxmlformats.org/officeDocument/2006/relationships/hyperlink"/><Relationship Id="rId3" Target="https://github.com/Thuc2606" TargetMode="External" Type="http://schemas.openxmlformats.org/officeDocument/2006/relationships/hyperlink"/><Relationship Id="rId4" Target="https://github.com/Thuc2606" TargetMode="External" Type="http://schemas.openxmlformats.org/officeDocument/2006/relationships/hyperlink"/><Relationship Id="rId5" Target="https://github.com/Thuc2606" TargetMode="External" Type="http://schemas.openxmlformats.org/officeDocument/2006/relationships/hyperlink"/><Relationship Id="rId6" Target="https://github.com/Thuc2606" TargetMode="External" Type="http://schemas.openxmlformats.org/officeDocument/2006/relationships/hyperlink"/><Relationship Id="rId7" Target="https://github.com/Thuc2606"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7F9FD"/>
        </a:solidFill>
      </p:bgPr>
    </p:bg>
    <p:spTree>
      <p:nvGrpSpPr>
        <p:cNvPr id="1" name=""/>
        <p:cNvGrpSpPr/>
        <p:nvPr/>
      </p:nvGrpSpPr>
      <p:grpSpPr>
        <a:xfrm>
          <a:off x="0" y="0"/>
          <a:ext cx="0" cy="0"/>
          <a:chOff x="0" y="0"/>
          <a:chExt cx="0" cy="0"/>
        </a:xfrm>
      </p:grpSpPr>
      <p:grpSp>
        <p:nvGrpSpPr>
          <p:cNvPr name="Group 2" id="2"/>
          <p:cNvGrpSpPr/>
          <p:nvPr/>
        </p:nvGrpSpPr>
        <p:grpSpPr>
          <a:xfrm rot="-5400000">
            <a:off x="13276378" y="-796325"/>
            <a:ext cx="4535309" cy="6127960"/>
            <a:chOff x="0" y="0"/>
            <a:chExt cx="647480" cy="874853"/>
          </a:xfrm>
        </p:grpSpPr>
        <p:sp>
          <p:nvSpPr>
            <p:cNvPr name="Freeform 3" id="3"/>
            <p:cNvSpPr/>
            <p:nvPr/>
          </p:nvSpPr>
          <p:spPr>
            <a:xfrm flipH="false" flipV="false" rot="0">
              <a:off x="0" y="0"/>
              <a:ext cx="647480" cy="874853"/>
            </a:xfrm>
            <a:custGeom>
              <a:avLst/>
              <a:gdLst/>
              <a:ahLst/>
              <a:cxnLst/>
              <a:rect r="r" b="b" t="t" l="l"/>
              <a:pathLst>
                <a:path h="874853" w="647480">
                  <a:moveTo>
                    <a:pt x="215943" y="19070"/>
                  </a:moveTo>
                  <a:cubicBezTo>
                    <a:pt x="249031" y="7556"/>
                    <a:pt x="286876" y="0"/>
                    <a:pt x="323914" y="0"/>
                  </a:cubicBezTo>
                  <a:cubicBezTo>
                    <a:pt x="360954" y="0"/>
                    <a:pt x="396595" y="6476"/>
                    <a:pt x="429440" y="17990"/>
                  </a:cubicBezTo>
                  <a:cubicBezTo>
                    <a:pt x="430139" y="18350"/>
                    <a:pt x="430838" y="18350"/>
                    <a:pt x="431536" y="18710"/>
                  </a:cubicBezTo>
                  <a:cubicBezTo>
                    <a:pt x="554883" y="64765"/>
                    <a:pt x="645733" y="186379"/>
                    <a:pt x="647480" y="329880"/>
                  </a:cubicBezTo>
                  <a:lnTo>
                    <a:pt x="647480" y="874853"/>
                  </a:lnTo>
                  <a:lnTo>
                    <a:pt x="0" y="874853"/>
                  </a:lnTo>
                  <a:lnTo>
                    <a:pt x="0" y="330285"/>
                  </a:lnTo>
                  <a:cubicBezTo>
                    <a:pt x="1747" y="185660"/>
                    <a:pt x="91199" y="64045"/>
                    <a:pt x="215943" y="19070"/>
                  </a:cubicBezTo>
                  <a:close/>
                </a:path>
              </a:pathLst>
            </a:custGeom>
            <a:solidFill>
              <a:srgbClr val="FFFFFF"/>
            </a:solidFill>
          </p:spPr>
        </p:sp>
        <p:sp>
          <p:nvSpPr>
            <p:cNvPr name="TextBox 4" id="4"/>
            <p:cNvSpPr txBox="true"/>
            <p:nvPr/>
          </p:nvSpPr>
          <p:spPr>
            <a:xfrm>
              <a:off x="0" y="98425"/>
              <a:ext cx="647480" cy="776428"/>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5400000">
            <a:off x="13553278" y="3462085"/>
            <a:ext cx="6201261" cy="8347710"/>
            <a:chOff x="0" y="0"/>
            <a:chExt cx="3045089" cy="4099089"/>
          </a:xfrm>
        </p:grpSpPr>
        <p:sp>
          <p:nvSpPr>
            <p:cNvPr name="Freeform 6" id="6"/>
            <p:cNvSpPr/>
            <p:nvPr/>
          </p:nvSpPr>
          <p:spPr>
            <a:xfrm flipH="false" flipV="false" rot="0">
              <a:off x="0" y="0"/>
              <a:ext cx="3045089" cy="4099089"/>
            </a:xfrm>
            <a:custGeom>
              <a:avLst/>
              <a:gdLst/>
              <a:ahLst/>
              <a:cxnLst/>
              <a:rect r="r" b="b" t="t" l="l"/>
              <a:pathLst>
                <a:path h="4099089" w="3045089">
                  <a:moveTo>
                    <a:pt x="3045089" y="4099089"/>
                  </a:moveTo>
                  <a:lnTo>
                    <a:pt x="1124331" y="4099089"/>
                  </a:lnTo>
                  <a:cubicBezTo>
                    <a:pt x="503428" y="4099089"/>
                    <a:pt x="0" y="3595661"/>
                    <a:pt x="0" y="2974758"/>
                  </a:cubicBezTo>
                  <a:lnTo>
                    <a:pt x="0" y="0"/>
                  </a:lnTo>
                  <a:lnTo>
                    <a:pt x="1920758" y="0"/>
                  </a:lnTo>
                  <a:cubicBezTo>
                    <a:pt x="2541788" y="0"/>
                    <a:pt x="3045089" y="503428"/>
                    <a:pt x="3045089" y="1124331"/>
                  </a:cubicBezTo>
                  <a:lnTo>
                    <a:pt x="3045089" y="4099089"/>
                  </a:lnTo>
                  <a:close/>
                </a:path>
              </a:pathLst>
            </a:custGeom>
            <a:solidFill>
              <a:srgbClr val="072E9F"/>
            </a:solidFill>
          </p:spPr>
        </p:sp>
      </p:grpSp>
      <p:sp>
        <p:nvSpPr>
          <p:cNvPr name="Freeform 7" id="7"/>
          <p:cNvSpPr/>
          <p:nvPr/>
        </p:nvSpPr>
        <p:spPr>
          <a:xfrm flipH="false" flipV="false" rot="-5400000">
            <a:off x="14493854" y="4535309"/>
            <a:ext cx="7929006" cy="7929006"/>
          </a:xfrm>
          <a:custGeom>
            <a:avLst/>
            <a:gdLst/>
            <a:ahLst/>
            <a:cxnLst/>
            <a:rect r="r" b="b" t="t" l="l"/>
            <a:pathLst>
              <a:path h="7929006" w="7929006">
                <a:moveTo>
                  <a:pt x="0" y="0"/>
                </a:moveTo>
                <a:lnTo>
                  <a:pt x="7929006" y="0"/>
                </a:lnTo>
                <a:lnTo>
                  <a:pt x="7929006" y="7929006"/>
                </a:lnTo>
                <a:lnTo>
                  <a:pt x="0" y="7929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21189" y="3268495"/>
            <a:ext cx="14172664" cy="4705988"/>
          </a:xfrm>
          <a:prstGeom prst="rect">
            <a:avLst/>
          </a:prstGeom>
        </p:spPr>
        <p:txBody>
          <a:bodyPr anchor="t" rtlCol="false" tIns="0" lIns="0" bIns="0" rIns="0">
            <a:spAutoFit/>
          </a:bodyPr>
          <a:lstStyle/>
          <a:p>
            <a:pPr algn="l">
              <a:lnSpc>
                <a:spcPts val="9659"/>
              </a:lnSpc>
            </a:pPr>
            <a:r>
              <a:rPr lang="en-US" sz="6899" b="true">
                <a:solidFill>
                  <a:srgbClr val="000000"/>
                </a:solidFill>
                <a:latin typeface="Arimo Bold"/>
                <a:ea typeface="Arimo Bold"/>
                <a:cs typeface="Arimo Bold"/>
                <a:sym typeface="Arimo Bold"/>
              </a:rPr>
              <a:t>TÊN ĐỀ TÀI: Máy Tính Cầm Tay </a:t>
            </a:r>
          </a:p>
          <a:p>
            <a:pPr algn="l">
              <a:lnSpc>
                <a:spcPts val="8399"/>
              </a:lnSpc>
            </a:pPr>
          </a:p>
          <a:p>
            <a:pPr algn="l">
              <a:lnSpc>
                <a:spcPts val="6999"/>
              </a:lnSpc>
            </a:pPr>
            <a:r>
              <a:rPr lang="en-US" sz="4999">
                <a:solidFill>
                  <a:srgbClr val="000000"/>
                </a:solidFill>
                <a:latin typeface="Arimo"/>
                <a:ea typeface="Arimo"/>
                <a:cs typeface="Arimo"/>
                <a:sym typeface="Arimo"/>
              </a:rPr>
              <a:t>Gv hướng dẫn: Trương Quang Tuấn</a:t>
            </a:r>
          </a:p>
          <a:p>
            <a:pPr algn="l">
              <a:lnSpc>
                <a:spcPts val="6019"/>
              </a:lnSpc>
            </a:pPr>
          </a:p>
          <a:p>
            <a:pPr algn="l" marL="0" indent="0" lvl="0">
              <a:lnSpc>
                <a:spcPts val="6019"/>
              </a:lnSpc>
            </a:pPr>
          </a:p>
        </p:txBody>
      </p:sp>
      <p:sp>
        <p:nvSpPr>
          <p:cNvPr name="TextBox 9" id="9"/>
          <p:cNvSpPr txBox="true"/>
          <p:nvPr/>
        </p:nvSpPr>
        <p:spPr>
          <a:xfrm rot="0">
            <a:off x="832122" y="1187813"/>
            <a:ext cx="10101828" cy="530224"/>
          </a:xfrm>
          <a:prstGeom prst="rect">
            <a:avLst/>
          </a:prstGeom>
        </p:spPr>
        <p:txBody>
          <a:bodyPr anchor="t" rtlCol="false" tIns="0" lIns="0" bIns="0" rIns="0">
            <a:spAutoFit/>
          </a:bodyPr>
          <a:lstStyle/>
          <a:p>
            <a:pPr algn="l" marL="0" indent="0" lvl="0">
              <a:lnSpc>
                <a:spcPts val="3999"/>
              </a:lnSpc>
            </a:pPr>
            <a:r>
              <a:rPr lang="en-US" b="true" sz="3999">
                <a:solidFill>
                  <a:srgbClr val="000000"/>
                </a:solidFill>
                <a:latin typeface="Asap Medium"/>
                <a:ea typeface="Asap Medium"/>
                <a:cs typeface="Asap Medium"/>
                <a:sym typeface="Asap Medium"/>
              </a:rPr>
              <a:t>Trường ĐH Giao Thông Vận Tải Tp.HCM</a:t>
            </a:r>
          </a:p>
        </p:txBody>
      </p:sp>
      <p:grpSp>
        <p:nvGrpSpPr>
          <p:cNvPr name="Group 10" id="10"/>
          <p:cNvGrpSpPr/>
          <p:nvPr/>
        </p:nvGrpSpPr>
        <p:grpSpPr>
          <a:xfrm rot="0">
            <a:off x="13882002" y="1104889"/>
            <a:ext cx="3917539" cy="2325531"/>
            <a:chOff x="0" y="0"/>
            <a:chExt cx="5223385" cy="3100708"/>
          </a:xfrm>
        </p:grpSpPr>
        <p:sp>
          <p:nvSpPr>
            <p:cNvPr name="TextBox 11" id="11"/>
            <p:cNvSpPr txBox="true"/>
            <p:nvPr/>
          </p:nvSpPr>
          <p:spPr>
            <a:xfrm rot="0">
              <a:off x="0" y="-57150"/>
              <a:ext cx="5223385" cy="600710"/>
            </a:xfrm>
            <a:prstGeom prst="rect">
              <a:avLst/>
            </a:prstGeom>
          </p:spPr>
          <p:txBody>
            <a:bodyPr anchor="t" rtlCol="false" tIns="0" lIns="0" bIns="0" rIns="0">
              <a:spAutoFit/>
            </a:bodyPr>
            <a:lstStyle/>
            <a:p>
              <a:pPr algn="l" marL="0" indent="0" lvl="0">
                <a:lnSpc>
                  <a:spcPts val="3780"/>
                </a:lnSpc>
                <a:spcBef>
                  <a:spcPct val="0"/>
                </a:spcBef>
              </a:pPr>
            </a:p>
          </p:txBody>
        </p:sp>
        <p:sp>
          <p:nvSpPr>
            <p:cNvPr name="TextBox 12" id="12"/>
            <p:cNvSpPr txBox="true"/>
            <p:nvPr/>
          </p:nvSpPr>
          <p:spPr>
            <a:xfrm rot="0">
              <a:off x="0" y="2553549"/>
              <a:ext cx="5223385" cy="547158"/>
            </a:xfrm>
            <a:prstGeom prst="rect">
              <a:avLst/>
            </a:prstGeom>
          </p:spPr>
          <p:txBody>
            <a:bodyPr anchor="t" rtlCol="false" tIns="0" lIns="0" bIns="0" rIns="0">
              <a:spAutoFit/>
            </a:bodyPr>
            <a:lstStyle/>
            <a:p>
              <a:pPr algn="l" marL="0" indent="0" lvl="0">
                <a:lnSpc>
                  <a:spcPts val="349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5021" y="124460"/>
            <a:ext cx="12396229" cy="904240"/>
          </a:xfrm>
          <a:prstGeom prst="rect">
            <a:avLst/>
          </a:prstGeom>
        </p:spPr>
        <p:txBody>
          <a:bodyPr anchor="t" rtlCol="false" tIns="0" lIns="0" bIns="0" rIns="0">
            <a:spAutoFit/>
          </a:bodyPr>
          <a:lstStyle/>
          <a:p>
            <a:pPr algn="l">
              <a:lnSpc>
                <a:spcPts val="7279"/>
              </a:lnSpc>
            </a:pPr>
            <a:r>
              <a:rPr lang="en-US" sz="5199" b="true">
                <a:solidFill>
                  <a:srgbClr val="000000"/>
                </a:solidFill>
                <a:latin typeface="DejaVu Serif Bold"/>
                <a:ea typeface="DejaVu Serif Bold"/>
                <a:cs typeface="DejaVu Serif Bold"/>
                <a:sym typeface="DejaVu Serif Bold"/>
              </a:rPr>
              <a:t>Giao diện:</a:t>
            </a:r>
          </a:p>
        </p:txBody>
      </p:sp>
      <p:sp>
        <p:nvSpPr>
          <p:cNvPr name="TextBox 3" id="3"/>
          <p:cNvSpPr txBox="true"/>
          <p:nvPr/>
        </p:nvSpPr>
        <p:spPr>
          <a:xfrm rot="0">
            <a:off x="5583379" y="1805609"/>
            <a:ext cx="12411282" cy="7602857"/>
          </a:xfrm>
          <a:prstGeom prst="rect">
            <a:avLst/>
          </a:prstGeom>
        </p:spPr>
        <p:txBody>
          <a:bodyPr anchor="t" rtlCol="false" tIns="0" lIns="0" bIns="0" rIns="0">
            <a:spAutoFit/>
          </a:bodyPr>
          <a:lstStyle/>
          <a:p>
            <a:pPr algn="l">
              <a:lnSpc>
                <a:spcPts val="4899"/>
              </a:lnSpc>
            </a:pPr>
            <a:r>
              <a:rPr lang="en-US" sz="3499">
                <a:solidFill>
                  <a:srgbClr val="0D0D0D"/>
                </a:solidFill>
                <a:latin typeface="Arimo"/>
                <a:ea typeface="Arimo"/>
                <a:cs typeface="Arimo"/>
                <a:sym typeface="Arimo"/>
              </a:rPr>
              <a:t>Giao diện máy tính có thêm tính năng </a:t>
            </a:r>
            <a:r>
              <a:rPr lang="en-US" sz="3499">
                <a:solidFill>
                  <a:srgbClr val="0D0D0D"/>
                </a:solidFill>
                <a:latin typeface="Arimo"/>
                <a:ea typeface="Arimo"/>
                <a:cs typeface="Arimo"/>
                <a:sym typeface="Arimo"/>
              </a:rPr>
              <a:t>lịch sử phép tính</a:t>
            </a:r>
            <a:r>
              <a:rPr lang="en-US" sz="3499">
                <a:solidFill>
                  <a:srgbClr val="0D0D0D"/>
                </a:solidFill>
                <a:latin typeface="Arimo"/>
                <a:ea typeface="Arimo"/>
                <a:cs typeface="Arimo"/>
                <a:sym typeface="Arimo"/>
              </a:rPr>
              <a:t>, giúp người dùng dễ theo dõi các phép tính đã thực hiện.</a:t>
            </a:r>
          </a:p>
          <a:p>
            <a:pPr algn="l">
              <a:lnSpc>
                <a:spcPts val="4899"/>
              </a:lnSpc>
            </a:pPr>
          </a:p>
          <a:p>
            <a:pPr algn="l">
              <a:lnSpc>
                <a:spcPts val="4899"/>
              </a:lnSpc>
            </a:pPr>
            <a:r>
              <a:rPr lang="en-US" sz="3499">
                <a:solidFill>
                  <a:srgbClr val="0D0D0D"/>
                </a:solidFill>
                <a:latin typeface="Arimo"/>
                <a:ea typeface="Arimo"/>
                <a:cs typeface="Arimo"/>
                <a:sym typeface="Arimo"/>
              </a:rPr>
              <a:t>Phía trên hiển thị kết quả </a:t>
            </a:r>
            <a:r>
              <a:rPr lang="en-US" sz="3499">
                <a:solidFill>
                  <a:srgbClr val="0D0D0D"/>
                </a:solidFill>
                <a:latin typeface="Arimo"/>
                <a:ea typeface="Arimo"/>
                <a:cs typeface="Arimo"/>
                <a:sym typeface="Arimo"/>
              </a:rPr>
              <a:t>“72”</a:t>
            </a:r>
            <a:r>
              <a:rPr lang="en-US" sz="3499">
                <a:solidFill>
                  <a:srgbClr val="0D0D0D"/>
                </a:solidFill>
                <a:latin typeface="Arimo"/>
                <a:ea typeface="Arimo"/>
                <a:cs typeface="Arimo"/>
                <a:sym typeface="Arimo"/>
              </a:rPr>
              <a:t> trên nền đen và phép tính </a:t>
            </a:r>
            <a:r>
              <a:rPr lang="en-US" sz="3499">
                <a:solidFill>
                  <a:srgbClr val="0D0D0D"/>
                </a:solidFill>
                <a:latin typeface="Arimo"/>
                <a:ea typeface="Arimo"/>
                <a:cs typeface="Arimo"/>
                <a:sym typeface="Arimo"/>
              </a:rPr>
              <a:t>“8 * 9 = 72”</a:t>
            </a:r>
            <a:r>
              <a:rPr lang="en-US" sz="3499">
                <a:solidFill>
                  <a:srgbClr val="0D0D0D"/>
                </a:solidFill>
                <a:latin typeface="Arimo"/>
                <a:ea typeface="Arimo"/>
                <a:cs typeface="Arimo"/>
                <a:sym typeface="Arimo"/>
              </a:rPr>
              <a:t> kèm thời gian </a:t>
            </a:r>
            <a:r>
              <a:rPr lang="en-US" sz="3499">
                <a:solidFill>
                  <a:srgbClr val="0D0D0D"/>
                </a:solidFill>
                <a:latin typeface="Arimo"/>
                <a:ea typeface="Arimo"/>
                <a:cs typeface="Arimo"/>
                <a:sym typeface="Arimo"/>
              </a:rPr>
              <a:t>“22:28 – 07/07/2025”</a:t>
            </a:r>
            <a:r>
              <a:rPr lang="en-US" sz="3499">
                <a:solidFill>
                  <a:srgbClr val="0D0D0D"/>
                </a:solidFill>
                <a:latin typeface="Arimo"/>
                <a:ea typeface="Arimo"/>
                <a:cs typeface="Arimo"/>
                <a:sym typeface="Arimo"/>
              </a:rPr>
              <a:t>.</a:t>
            </a:r>
          </a:p>
          <a:p>
            <a:pPr algn="l">
              <a:lnSpc>
                <a:spcPts val="4899"/>
              </a:lnSpc>
            </a:pPr>
          </a:p>
          <a:p>
            <a:pPr algn="l">
              <a:lnSpc>
                <a:spcPts val="4899"/>
              </a:lnSpc>
            </a:pPr>
            <a:r>
              <a:rPr lang="en-US" sz="3499">
                <a:solidFill>
                  <a:srgbClr val="0D0D0D"/>
                </a:solidFill>
                <a:latin typeface="Arimo"/>
                <a:ea typeface="Arimo"/>
                <a:cs typeface="Arimo"/>
                <a:sym typeface="Arimo"/>
              </a:rPr>
              <a:t>Mỗi phép tính có nút </a:t>
            </a:r>
            <a:r>
              <a:rPr lang="en-US" sz="3499">
                <a:solidFill>
                  <a:srgbClr val="0D0D0D"/>
                </a:solidFill>
                <a:latin typeface="Arimo"/>
                <a:ea typeface="Arimo"/>
                <a:cs typeface="Arimo"/>
                <a:sym typeface="Arimo"/>
              </a:rPr>
              <a:t>“X” đỏ</a:t>
            </a:r>
            <a:r>
              <a:rPr lang="en-US" sz="3499">
                <a:solidFill>
                  <a:srgbClr val="0D0D0D"/>
                </a:solidFill>
                <a:latin typeface="Arimo"/>
                <a:ea typeface="Arimo"/>
                <a:cs typeface="Arimo"/>
                <a:sym typeface="Arimo"/>
              </a:rPr>
              <a:t> để xóa riêng, cùng nút </a:t>
            </a:r>
            <a:r>
              <a:rPr lang="en-US" sz="3499">
                <a:solidFill>
                  <a:srgbClr val="0D0D0D"/>
                </a:solidFill>
                <a:latin typeface="Arimo"/>
                <a:ea typeface="Arimo"/>
                <a:cs typeface="Arimo"/>
                <a:sym typeface="Arimo"/>
              </a:rPr>
              <a:t>“Xoá toàn bộ lịch sử”</a:t>
            </a:r>
            <a:r>
              <a:rPr lang="en-US" sz="3499">
                <a:solidFill>
                  <a:srgbClr val="0D0D0D"/>
                </a:solidFill>
                <a:latin typeface="Arimo"/>
                <a:ea typeface="Arimo"/>
                <a:cs typeface="Arimo"/>
                <a:sym typeface="Arimo"/>
              </a:rPr>
              <a:t> với biểu tượng thùng rác.</a:t>
            </a:r>
          </a:p>
          <a:p>
            <a:pPr algn="l">
              <a:lnSpc>
                <a:spcPts val="4899"/>
              </a:lnSpc>
            </a:pPr>
          </a:p>
          <a:p>
            <a:pPr algn="l">
              <a:lnSpc>
                <a:spcPts val="4899"/>
              </a:lnSpc>
            </a:pPr>
            <a:r>
              <a:rPr lang="en-US" sz="3499">
                <a:solidFill>
                  <a:srgbClr val="0D0D0D"/>
                </a:solidFill>
                <a:latin typeface="Arimo"/>
                <a:ea typeface="Arimo"/>
                <a:cs typeface="Arimo"/>
                <a:sym typeface="Arimo"/>
              </a:rPr>
              <a:t>Bàn phím gồm số, dấu chấm, ngoặc, các phép toán cơ bản và nâng cao (√, x², %), bố trí rõ ràng, dễ thao tác.</a:t>
            </a:r>
          </a:p>
          <a:p>
            <a:pPr algn="l">
              <a:lnSpc>
                <a:spcPts val="6439"/>
              </a:lnSpc>
            </a:pPr>
          </a:p>
        </p:txBody>
      </p:sp>
      <p:sp>
        <p:nvSpPr>
          <p:cNvPr name="Freeform 4" id="4"/>
          <p:cNvSpPr/>
          <p:nvPr/>
        </p:nvSpPr>
        <p:spPr>
          <a:xfrm flipH="false" flipV="false" rot="0">
            <a:off x="475770" y="1371557"/>
            <a:ext cx="4214776" cy="8334956"/>
          </a:xfrm>
          <a:custGeom>
            <a:avLst/>
            <a:gdLst/>
            <a:ahLst/>
            <a:cxnLst/>
            <a:rect r="r" b="b" t="t" l="l"/>
            <a:pathLst>
              <a:path h="8334956" w="4214776">
                <a:moveTo>
                  <a:pt x="0" y="0"/>
                </a:moveTo>
                <a:lnTo>
                  <a:pt x="4214776" y="0"/>
                </a:lnTo>
                <a:lnTo>
                  <a:pt x="4214776" y="8334956"/>
                </a:lnTo>
                <a:lnTo>
                  <a:pt x="0" y="833495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2699" y="2119853"/>
            <a:ext cx="7661172" cy="6047294"/>
          </a:xfrm>
          <a:custGeom>
            <a:avLst/>
            <a:gdLst/>
            <a:ahLst/>
            <a:cxnLst/>
            <a:rect r="r" b="b" t="t" l="l"/>
            <a:pathLst>
              <a:path h="6047294" w="7661172">
                <a:moveTo>
                  <a:pt x="0" y="0"/>
                </a:moveTo>
                <a:lnTo>
                  <a:pt x="7661172" y="0"/>
                </a:lnTo>
                <a:lnTo>
                  <a:pt x="7661172" y="6047294"/>
                </a:lnTo>
                <a:lnTo>
                  <a:pt x="0" y="6047294"/>
                </a:lnTo>
                <a:lnTo>
                  <a:pt x="0" y="0"/>
                </a:lnTo>
                <a:close/>
              </a:path>
            </a:pathLst>
          </a:custGeom>
          <a:blipFill>
            <a:blip r:embed="rId2"/>
            <a:stretch>
              <a:fillRect l="0" t="0" r="0" b="0"/>
            </a:stretch>
          </a:blipFill>
        </p:spPr>
      </p:sp>
      <p:sp>
        <p:nvSpPr>
          <p:cNvPr name="TextBox 3" id="3"/>
          <p:cNvSpPr txBox="true"/>
          <p:nvPr/>
        </p:nvSpPr>
        <p:spPr>
          <a:xfrm rot="0">
            <a:off x="0" y="-104775"/>
            <a:ext cx="7726313"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Cấu trúc mã nguồn :</a:t>
            </a:r>
          </a:p>
        </p:txBody>
      </p:sp>
      <p:sp>
        <p:nvSpPr>
          <p:cNvPr name="TextBox 4" id="4"/>
          <p:cNvSpPr txBox="true"/>
          <p:nvPr/>
        </p:nvSpPr>
        <p:spPr>
          <a:xfrm rot="0">
            <a:off x="8298389" y="333058"/>
            <a:ext cx="9737143" cy="9122906"/>
          </a:xfrm>
          <a:prstGeom prst="rect">
            <a:avLst/>
          </a:prstGeom>
        </p:spPr>
        <p:txBody>
          <a:bodyPr anchor="t" rtlCol="false" tIns="0" lIns="0" bIns="0" rIns="0">
            <a:spAutoFit/>
          </a:bodyPr>
          <a:lstStyle/>
          <a:p>
            <a:pPr algn="l">
              <a:lnSpc>
                <a:spcPts val="3725"/>
              </a:lnSpc>
            </a:pPr>
          </a:p>
          <a:p>
            <a:pPr algn="l">
              <a:lnSpc>
                <a:spcPts val="4899"/>
              </a:lnSpc>
            </a:pPr>
            <a:r>
              <a:rPr lang="en-US" sz="3499" b="true">
                <a:solidFill>
                  <a:srgbClr val="000000"/>
                </a:solidFill>
                <a:latin typeface="Arimo Bold"/>
                <a:ea typeface="Arimo Bold"/>
                <a:cs typeface="Arimo Bold"/>
                <a:sym typeface="Arimo Bold"/>
              </a:rPr>
              <a:t>phân tích các file của giao diện:</a:t>
            </a:r>
          </a:p>
          <a:p>
            <a:pPr algn="l">
              <a:lnSpc>
                <a:spcPts val="4899"/>
              </a:lnSpc>
            </a:pPr>
            <a:r>
              <a:rPr lang="en-US" sz="3499">
                <a:solidFill>
                  <a:srgbClr val="0D0D0D"/>
                </a:solidFill>
                <a:latin typeface="Arimo"/>
                <a:ea typeface="Arimo"/>
                <a:cs typeface="Arimo"/>
                <a:sym typeface="Arimo"/>
              </a:rPr>
              <a:t>Để xây dựng giao diện cho ứng dụng máy tính, chương trình được chia thành nhiều tệp nguồn với các vai trò riêng biệt. Việc tổ chức mã nguồn này giúp tăng tính tái sử dụng, dễ bảo trì và mở rộng trong tương lai. Dưới đây là các tệp quan trọng trong phần giao diện:</a:t>
            </a:r>
          </a:p>
          <a:p>
            <a:pPr algn="l">
              <a:lnSpc>
                <a:spcPts val="4899"/>
              </a:lnSpc>
            </a:pPr>
          </a:p>
          <a:p>
            <a:pPr algn="l">
              <a:lnSpc>
                <a:spcPts val="4899"/>
              </a:lnSpc>
            </a:pPr>
            <a:r>
              <a:rPr lang="en-US" sz="3499" b="true">
                <a:solidFill>
                  <a:srgbClr val="0D0D0D"/>
                </a:solidFill>
                <a:latin typeface="Arimo Bold"/>
                <a:ea typeface="Arimo Bold"/>
                <a:cs typeface="Arimo Bold"/>
                <a:sym typeface="Arimo Bold"/>
              </a:rPr>
              <a:t>1. Tệp CalculatorButton.kt</a:t>
            </a:r>
          </a:p>
          <a:p>
            <a:pPr algn="l">
              <a:lnSpc>
                <a:spcPts val="4899"/>
              </a:lnSpc>
            </a:pPr>
            <a:r>
              <a:rPr lang="en-US" sz="3499" b="true">
                <a:solidFill>
                  <a:srgbClr val="0D0D0D"/>
                </a:solidFill>
                <a:latin typeface="Arimo Bold"/>
                <a:ea typeface="Arimo Bold"/>
                <a:cs typeface="Arimo Bold"/>
                <a:sym typeface="Arimo Bold"/>
              </a:rPr>
              <a:t>2. Tệp CalculatorScreen.kt </a:t>
            </a:r>
          </a:p>
          <a:p>
            <a:pPr algn="l">
              <a:lnSpc>
                <a:spcPts val="4899"/>
              </a:lnSpc>
            </a:pPr>
            <a:r>
              <a:rPr lang="en-US" sz="3499" b="true">
                <a:solidFill>
                  <a:srgbClr val="0D0D0D"/>
                </a:solidFill>
                <a:latin typeface="Arimo Bold"/>
                <a:ea typeface="Arimo Bold"/>
                <a:cs typeface="Arimo Bold"/>
                <a:sym typeface="Arimo Bold"/>
              </a:rPr>
              <a:t>3. Tệp Color.kt </a:t>
            </a:r>
          </a:p>
          <a:p>
            <a:pPr algn="l">
              <a:lnSpc>
                <a:spcPts val="4899"/>
              </a:lnSpc>
            </a:pPr>
            <a:r>
              <a:rPr lang="en-US" sz="3499" b="true">
                <a:solidFill>
                  <a:srgbClr val="0D0D0D"/>
                </a:solidFill>
                <a:latin typeface="Arimo Bold"/>
                <a:ea typeface="Arimo Bold"/>
                <a:cs typeface="Arimo Bold"/>
                <a:sym typeface="Arimo Bold"/>
              </a:rPr>
              <a:t>4. Tệp Theme.kt </a:t>
            </a:r>
          </a:p>
          <a:p>
            <a:pPr algn="l">
              <a:lnSpc>
                <a:spcPts val="4899"/>
              </a:lnSpc>
            </a:pPr>
            <a:r>
              <a:rPr lang="en-US" sz="3499" b="true">
                <a:solidFill>
                  <a:srgbClr val="0D0D0D"/>
                </a:solidFill>
                <a:latin typeface="Arimo Bold"/>
                <a:ea typeface="Arimo Bold"/>
                <a:cs typeface="Arimo Bold"/>
                <a:sym typeface="Arimo Bold"/>
              </a:rPr>
              <a:t>5. Tệp Type.kt</a:t>
            </a:r>
          </a:p>
          <a:p>
            <a:pPr algn="l">
              <a:lnSpc>
                <a:spcPts val="489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765" y="952500"/>
            <a:ext cx="18288000" cy="5613400"/>
          </a:xfrm>
          <a:prstGeom prst="rect">
            <a:avLst/>
          </a:prstGeom>
        </p:spPr>
        <p:txBody>
          <a:bodyPr anchor="t" rtlCol="false" tIns="0" lIns="0" bIns="0" rIns="0">
            <a:spAutoFit/>
          </a:bodyPr>
          <a:lstStyle/>
          <a:p>
            <a:pPr algn="l">
              <a:lnSpc>
                <a:spcPts val="5599"/>
              </a:lnSpc>
            </a:pPr>
            <a:r>
              <a:rPr lang="en-US" sz="3999" b="true">
                <a:solidFill>
                  <a:srgbClr val="0D0D0D"/>
                </a:solidFill>
                <a:latin typeface="DejaVu Serif Bold"/>
                <a:ea typeface="DejaVu Serif Bold"/>
                <a:cs typeface="DejaVu Serif Bold"/>
                <a:sym typeface="DejaVu Serif Bold"/>
              </a:rPr>
              <a:t> Tệp CalculatorButton.kt: </a:t>
            </a:r>
          </a:p>
          <a:p>
            <a:pPr algn="l" marL="863596" indent="-431798" lvl="1">
              <a:lnSpc>
                <a:spcPts val="5599"/>
              </a:lnSpc>
              <a:buFont typeface="Arial"/>
              <a:buChar char="•"/>
            </a:pPr>
            <a:r>
              <a:rPr lang="en-US" sz="3999">
                <a:solidFill>
                  <a:srgbClr val="0D0D0D"/>
                </a:solidFill>
                <a:latin typeface="DejaVu Serif"/>
                <a:ea typeface="DejaVu Serif"/>
                <a:cs typeface="DejaVu Serif"/>
                <a:sym typeface="DejaVu Serif"/>
              </a:rPr>
              <a:t>Hàm CalculatorButton() trong tệp CalculatorButton.kt tạo một nút bấm tái sử dụng cho bàn phím máy tính. </a:t>
            </a:r>
          </a:p>
          <a:p>
            <a:pPr algn="l" marL="863596" indent="-431798" lvl="1">
              <a:lnSpc>
                <a:spcPts val="5599"/>
              </a:lnSpc>
              <a:buFont typeface="Arial"/>
              <a:buChar char="•"/>
            </a:pPr>
            <a:r>
              <a:rPr lang="en-US" sz="3999">
                <a:solidFill>
                  <a:srgbClr val="0D0D0D"/>
                </a:solidFill>
                <a:latin typeface="DejaVu Serif"/>
                <a:ea typeface="DejaVu Serif"/>
                <a:cs typeface="DejaVu Serif"/>
                <a:sym typeface="DejaVu Serif"/>
              </a:rPr>
              <a:t>Nó hiển thị ký tự (số, phép toán…), xử lý sự kiện khi nhấn và hỗ trợ tùy chỉnh giao diện (màu sắc, kích thước, hình dạng). </a:t>
            </a:r>
          </a:p>
          <a:p>
            <a:pPr algn="l" marL="863596" indent="-431798" lvl="1">
              <a:lnSpc>
                <a:spcPts val="5599"/>
              </a:lnSpc>
              <a:buFont typeface="Arial"/>
              <a:buChar char="•"/>
            </a:pPr>
            <a:r>
              <a:rPr lang="en-US" sz="3999">
                <a:solidFill>
                  <a:srgbClr val="0D0D0D"/>
                </a:solidFill>
                <a:latin typeface="DejaVu Serif"/>
                <a:ea typeface="DejaVu Serif"/>
                <a:cs typeface="DejaVu Serif"/>
                <a:sym typeface="DejaVu Serif"/>
              </a:rPr>
              <a:t>Việc tách thành component riêng giúp mã rõ ràng, dễ mở rộng và đảm bảo giao diện nhất quán trong toàn bộ ứng dụng.</a:t>
            </a:r>
          </a:p>
          <a:p>
            <a:pPr algn="l">
              <a:lnSpc>
                <a:spcPts val="559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29222" y="1028700"/>
            <a:ext cx="11301259" cy="2910074"/>
          </a:xfrm>
          <a:custGeom>
            <a:avLst/>
            <a:gdLst/>
            <a:ahLst/>
            <a:cxnLst/>
            <a:rect r="r" b="b" t="t" l="l"/>
            <a:pathLst>
              <a:path h="2910074" w="11301259">
                <a:moveTo>
                  <a:pt x="0" y="0"/>
                </a:moveTo>
                <a:lnTo>
                  <a:pt x="11301259" y="0"/>
                </a:lnTo>
                <a:lnTo>
                  <a:pt x="11301259" y="2910074"/>
                </a:lnTo>
                <a:lnTo>
                  <a:pt x="0" y="2910074"/>
                </a:lnTo>
                <a:lnTo>
                  <a:pt x="0" y="0"/>
                </a:lnTo>
                <a:close/>
              </a:path>
            </a:pathLst>
          </a:custGeom>
          <a:blipFill>
            <a:blip r:embed="rId2"/>
            <a:stretch>
              <a:fillRect l="0" t="0" r="0" b="0"/>
            </a:stretch>
          </a:blipFill>
        </p:spPr>
      </p:sp>
      <p:sp>
        <p:nvSpPr>
          <p:cNvPr name="TextBox 3" id="3"/>
          <p:cNvSpPr txBox="true"/>
          <p:nvPr/>
        </p:nvSpPr>
        <p:spPr>
          <a:xfrm rot="0">
            <a:off x="0" y="-15874"/>
            <a:ext cx="18288000" cy="705484"/>
          </a:xfrm>
          <a:prstGeom prst="rect">
            <a:avLst/>
          </a:prstGeom>
        </p:spPr>
        <p:txBody>
          <a:bodyPr anchor="t" rtlCol="false" tIns="0" lIns="0" bIns="0" rIns="0">
            <a:spAutoFit/>
          </a:bodyPr>
          <a:lstStyle/>
          <a:p>
            <a:pPr algn="l">
              <a:lnSpc>
                <a:spcPts val="5740"/>
              </a:lnSpc>
            </a:pPr>
            <a:r>
              <a:rPr lang="en-US" sz="4100" b="true">
                <a:solidFill>
                  <a:srgbClr val="0D0D0D"/>
                </a:solidFill>
                <a:latin typeface="DejaVu Serif Bold"/>
                <a:ea typeface="DejaVu Serif Bold"/>
                <a:cs typeface="DejaVu Serif Bold"/>
                <a:sym typeface="DejaVu Serif Bold"/>
              </a:rPr>
              <a:t> Tệp CalculatorButton.kt:</a:t>
            </a:r>
          </a:p>
        </p:txBody>
      </p:sp>
      <p:sp>
        <p:nvSpPr>
          <p:cNvPr name="TextBox 4" id="4"/>
          <p:cNvSpPr txBox="true"/>
          <p:nvPr/>
        </p:nvSpPr>
        <p:spPr>
          <a:xfrm rot="0">
            <a:off x="453187" y="4310249"/>
            <a:ext cx="17381625" cy="5786263"/>
          </a:xfrm>
          <a:prstGeom prst="rect">
            <a:avLst/>
          </a:prstGeom>
        </p:spPr>
        <p:txBody>
          <a:bodyPr anchor="t" rtlCol="false" tIns="0" lIns="0" bIns="0" rIns="0">
            <a:spAutoFit/>
          </a:bodyPr>
          <a:lstStyle/>
          <a:p>
            <a:pPr algn="l">
              <a:lnSpc>
                <a:spcPts val="2730"/>
              </a:lnSpc>
            </a:pPr>
            <a:r>
              <a:rPr lang="en-US" sz="2730">
                <a:solidFill>
                  <a:srgbClr val="0D0D0D"/>
                </a:solidFill>
                <a:latin typeface="Arimo"/>
                <a:ea typeface="Arimo"/>
                <a:cs typeface="Arimo"/>
                <a:sym typeface="Arimo"/>
              </a:rPr>
              <a:t>Giải thích các tham số trong hàm CalculatorButton():</a:t>
            </a:r>
          </a:p>
          <a:p>
            <a:pPr algn="l">
              <a:lnSpc>
                <a:spcPts val="2730"/>
              </a:lnSpc>
            </a:pPr>
          </a:p>
          <a:p>
            <a:pPr algn="l">
              <a:lnSpc>
                <a:spcPts val="2730"/>
              </a:lnSpc>
            </a:pPr>
            <a:r>
              <a:rPr lang="en-US" sz="2730">
                <a:solidFill>
                  <a:srgbClr val="0D0D0D"/>
                </a:solidFill>
                <a:latin typeface="Arimo"/>
                <a:ea typeface="Arimo"/>
                <a:cs typeface="Arimo"/>
                <a:sym typeface="Arimo"/>
              </a:rPr>
              <a:t>symbol: Chuỗi ký tự hiển thị trên nút, đại diện nội dung người dùng thấy và tương tác, như số “7”, phép toán “+”, hoặc chức năng “C”, “=”.</a:t>
            </a:r>
          </a:p>
          <a:p>
            <a:pPr algn="l">
              <a:lnSpc>
                <a:spcPts val="2730"/>
              </a:lnSpc>
            </a:pPr>
          </a:p>
          <a:p>
            <a:pPr algn="l">
              <a:lnSpc>
                <a:spcPts val="2730"/>
              </a:lnSpc>
            </a:pPr>
            <a:r>
              <a:rPr lang="en-US" sz="2730">
                <a:solidFill>
                  <a:srgbClr val="0D0D0D"/>
                </a:solidFill>
                <a:latin typeface="Arimo"/>
                <a:ea typeface="Arimo"/>
                <a:cs typeface="Arimo"/>
                <a:sym typeface="Arimo"/>
              </a:rPr>
              <a:t>modifier: Tùy chỉnh giao diện ngoài của nút như kích thước, bo góc, padding, tỷ lệ… Giúp bố trí linh hoạt trong bàn phím.</a:t>
            </a:r>
          </a:p>
          <a:p>
            <a:pPr algn="l">
              <a:lnSpc>
                <a:spcPts val="2730"/>
              </a:lnSpc>
            </a:pPr>
          </a:p>
          <a:p>
            <a:pPr algn="l">
              <a:lnSpc>
                <a:spcPts val="2730"/>
              </a:lnSpc>
            </a:pPr>
            <a:r>
              <a:rPr lang="en-US" sz="2730">
                <a:solidFill>
                  <a:srgbClr val="0D0D0D"/>
                </a:solidFill>
                <a:latin typeface="Arimo"/>
                <a:ea typeface="Arimo"/>
                <a:cs typeface="Arimo"/>
                <a:sym typeface="Arimo"/>
              </a:rPr>
              <a:t>backgroundColor: Màu nền nút. Mỗi chức năng có màu khác nhau (ví dụ: nút phép toán màu cam, nút số màu xám) để dễ nhận diện.</a:t>
            </a:r>
          </a:p>
          <a:p>
            <a:pPr algn="l">
              <a:lnSpc>
                <a:spcPts val="2730"/>
              </a:lnSpc>
            </a:pPr>
          </a:p>
          <a:p>
            <a:pPr algn="l">
              <a:lnSpc>
                <a:spcPts val="2730"/>
              </a:lnSpc>
            </a:pPr>
            <a:r>
              <a:rPr lang="en-US" sz="2730">
                <a:solidFill>
                  <a:srgbClr val="0D0D0D"/>
                </a:solidFill>
                <a:latin typeface="Arimo"/>
                <a:ea typeface="Arimo"/>
                <a:cs typeface="Arimo"/>
                <a:sym typeface="Arimo"/>
              </a:rPr>
              <a:t>contentColor: Màu chữ trên nút. Chọn sao cho tương phản với nền, đảm bảo dễ nhìn, nhất là với giao diện nền tối.</a:t>
            </a:r>
          </a:p>
          <a:p>
            <a:pPr algn="l">
              <a:lnSpc>
                <a:spcPts val="2730"/>
              </a:lnSpc>
            </a:pPr>
          </a:p>
          <a:p>
            <a:pPr algn="l">
              <a:lnSpc>
                <a:spcPts val="2730"/>
              </a:lnSpc>
            </a:pPr>
            <a:r>
              <a:rPr lang="en-US" sz="2730">
                <a:solidFill>
                  <a:srgbClr val="0D0D0D"/>
                </a:solidFill>
                <a:latin typeface="Arimo"/>
                <a:ea typeface="Arimo"/>
                <a:cs typeface="Arimo"/>
                <a:sym typeface="Arimo"/>
              </a:rPr>
              <a:t>onClick: Hàm xử lý khi người dùng nhấn nút. Hành động có thể là thêm ký tự, xóa, tính toán, đổi dấu,… tùy theo nội dung `symbol`.</a:t>
            </a:r>
          </a:p>
          <a:p>
            <a:pPr algn="l">
              <a:lnSpc>
                <a:spcPts val="213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794" y="1934139"/>
            <a:ext cx="8088633" cy="4893623"/>
          </a:xfrm>
          <a:custGeom>
            <a:avLst/>
            <a:gdLst/>
            <a:ahLst/>
            <a:cxnLst/>
            <a:rect r="r" b="b" t="t" l="l"/>
            <a:pathLst>
              <a:path h="4893623" w="8088633">
                <a:moveTo>
                  <a:pt x="0" y="0"/>
                </a:moveTo>
                <a:lnTo>
                  <a:pt x="8088633" y="0"/>
                </a:lnTo>
                <a:lnTo>
                  <a:pt x="8088633" y="4893623"/>
                </a:lnTo>
                <a:lnTo>
                  <a:pt x="0" y="4893623"/>
                </a:lnTo>
                <a:lnTo>
                  <a:pt x="0" y="0"/>
                </a:lnTo>
                <a:close/>
              </a:path>
            </a:pathLst>
          </a:custGeom>
          <a:blipFill>
            <a:blip r:embed="rId2"/>
            <a:stretch>
              <a:fillRect l="0" t="0" r="0" b="0"/>
            </a:stretch>
          </a:blipFill>
        </p:spPr>
      </p:sp>
      <p:sp>
        <p:nvSpPr>
          <p:cNvPr name="TextBox 3" id="3"/>
          <p:cNvSpPr txBox="true"/>
          <p:nvPr/>
        </p:nvSpPr>
        <p:spPr>
          <a:xfrm rot="0">
            <a:off x="0" y="-104775"/>
            <a:ext cx="9545809" cy="904240"/>
          </a:xfrm>
          <a:prstGeom prst="rect">
            <a:avLst/>
          </a:prstGeom>
        </p:spPr>
        <p:txBody>
          <a:bodyPr anchor="t" rtlCol="false" tIns="0" lIns="0" bIns="0" rIns="0">
            <a:spAutoFit/>
          </a:bodyPr>
          <a:lstStyle/>
          <a:p>
            <a:pPr algn="ctr">
              <a:lnSpc>
                <a:spcPts val="7279"/>
              </a:lnSpc>
            </a:pPr>
            <a:r>
              <a:rPr lang="en-US" sz="5199" b="true">
                <a:solidFill>
                  <a:srgbClr val="0D0D0D"/>
                </a:solidFill>
                <a:latin typeface="DejaVu Serif Bold"/>
                <a:ea typeface="DejaVu Serif Bold"/>
                <a:cs typeface="DejaVu Serif Bold"/>
                <a:sym typeface="DejaVu Serif Bold"/>
              </a:rPr>
              <a:t> Tệp CalculatorButton.kt</a:t>
            </a:r>
          </a:p>
        </p:txBody>
      </p:sp>
      <p:sp>
        <p:nvSpPr>
          <p:cNvPr name="TextBox 4" id="4"/>
          <p:cNvSpPr txBox="true"/>
          <p:nvPr/>
        </p:nvSpPr>
        <p:spPr>
          <a:xfrm rot="0">
            <a:off x="8444836" y="491807"/>
            <a:ext cx="9843164" cy="9227185"/>
          </a:xfrm>
          <a:prstGeom prst="rect">
            <a:avLst/>
          </a:prstGeom>
        </p:spPr>
        <p:txBody>
          <a:bodyPr anchor="t" rtlCol="false" tIns="0" lIns="0" bIns="0" rIns="0">
            <a:spAutoFit/>
          </a:bodyPr>
          <a:lstStyle/>
          <a:p>
            <a:pPr algn="l">
              <a:lnSpc>
                <a:spcPts val="4339"/>
              </a:lnSpc>
            </a:pPr>
          </a:p>
          <a:p>
            <a:pPr algn="l">
              <a:lnSpc>
                <a:spcPts val="4339"/>
              </a:lnSpc>
            </a:pPr>
            <a:r>
              <a:rPr lang="en-US" sz="3099">
                <a:solidFill>
                  <a:srgbClr val="0D0D0D"/>
                </a:solidFill>
                <a:latin typeface="Arimo"/>
                <a:ea typeface="Arimo"/>
                <a:cs typeface="Arimo"/>
                <a:sym typeface="Arimo"/>
              </a:rPr>
              <a:t>Đoạn mã sử dụng thành phần Box của Jetpack Compose để tạo khối nút hiển thị, với nội dung được căn giữa (contentAlignment = Alignment.Center). Bên trong Box là thành phần Text, dùng để hiển thị ký tự trên nút (symbol), với cỡ chữ lớn (34.sp), đậm, và màu được truyền từ tham số contentColor.</a:t>
            </a:r>
          </a:p>
          <a:p>
            <a:pPr algn="l">
              <a:lnSpc>
                <a:spcPts val="4339"/>
              </a:lnSpc>
            </a:pPr>
            <a:r>
              <a:rPr lang="en-US" sz="3099">
                <a:solidFill>
                  <a:srgbClr val="0D0D0D"/>
                </a:solidFill>
                <a:latin typeface="Arimo"/>
                <a:ea typeface="Arimo"/>
                <a:cs typeface="Arimo"/>
                <a:sym typeface="Arimo"/>
              </a:rPr>
              <a:t>Bên ngoài Box, modifier được sử dụng để:</a:t>
            </a:r>
          </a:p>
          <a:p>
            <a:pPr algn="l">
              <a:lnSpc>
                <a:spcPts val="4339"/>
              </a:lnSpc>
            </a:pPr>
            <a:r>
              <a:rPr lang="en-US" sz="3099">
                <a:solidFill>
                  <a:srgbClr val="0D0D0D"/>
                </a:solidFill>
                <a:latin typeface="Arimo"/>
                <a:ea typeface="Arimo"/>
                <a:cs typeface="Arimo"/>
                <a:sym typeface="Arimo"/>
              </a:rPr>
              <a:t>- Tạo khoảng cách giữa các nút bằng padding(1.dp)</a:t>
            </a:r>
          </a:p>
          <a:p>
            <a:pPr algn="l">
              <a:lnSpc>
                <a:spcPts val="4339"/>
              </a:lnSpc>
            </a:pPr>
            <a:r>
              <a:rPr lang="en-US" sz="3099">
                <a:solidFill>
                  <a:srgbClr val="0D0D0D"/>
                </a:solidFill>
                <a:latin typeface="Arimo"/>
                <a:ea typeface="Arimo"/>
                <a:cs typeface="Arimo"/>
                <a:sym typeface="Arimo"/>
              </a:rPr>
              <a:t>- Thiết lập màu nền và bo góc bằng background(...)</a:t>
            </a:r>
          </a:p>
          <a:p>
            <a:pPr algn="l">
              <a:lnSpc>
                <a:spcPts val="4339"/>
              </a:lnSpc>
            </a:pPr>
            <a:r>
              <a:rPr lang="en-US" sz="3099">
                <a:solidFill>
                  <a:srgbClr val="0D0D0D"/>
                </a:solidFill>
                <a:latin typeface="Arimo"/>
                <a:ea typeface="Arimo"/>
                <a:cs typeface="Arimo"/>
                <a:sym typeface="Arimo"/>
              </a:rPr>
              <a:t>- Xử lý sự kiện nhấn bằng clickable(), trong đó sử dụng interactionSource để loại bỏ hiệu ứng nhấp mặc định (indication = null) và gọi hàm onClick đã truyền vào.</a:t>
            </a:r>
          </a:p>
          <a:p>
            <a:pPr algn="l">
              <a:lnSpc>
                <a:spcPts val="4339"/>
              </a:lnSpc>
            </a:pPr>
          </a:p>
          <a:p>
            <a:pPr algn="l">
              <a:lnSpc>
                <a:spcPts val="4339"/>
              </a:lnSpc>
            </a:pPr>
            <a:r>
              <a:rPr lang="en-US" sz="3099">
                <a:solidFill>
                  <a:srgbClr val="0D0D0D"/>
                </a:solidFill>
                <a:latin typeface="Arimo"/>
                <a:ea typeface="Arimo"/>
                <a:cs typeface="Arimo"/>
                <a:sym typeface="Arimo"/>
              </a:rPr>
              <a:t>=&gt;Tóm lại, đây là phần tạo giao diện và hành vi cho mỗi nút bấm, vừa đẹp mắt, rõ ràng, vừa xử lý được tương tác người dùng một cách trực tiếp và mượt mà.</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1743" y="206375"/>
            <a:ext cx="17744514" cy="9135427"/>
          </a:xfrm>
          <a:prstGeom prst="rect">
            <a:avLst/>
          </a:prstGeom>
        </p:spPr>
        <p:txBody>
          <a:bodyPr anchor="t" rtlCol="false" tIns="0" lIns="0" bIns="0" rIns="0">
            <a:spAutoFit/>
          </a:bodyPr>
          <a:lstStyle/>
          <a:p>
            <a:pPr algn="l">
              <a:lnSpc>
                <a:spcPts val="4235"/>
              </a:lnSpc>
            </a:pPr>
            <a:r>
              <a:rPr lang="en-US" sz="3500" b="true">
                <a:solidFill>
                  <a:srgbClr val="0D0D0D"/>
                </a:solidFill>
                <a:latin typeface="Arimo Bold"/>
                <a:ea typeface="Arimo Bold"/>
                <a:cs typeface="Arimo Bold"/>
                <a:sym typeface="Arimo Bold"/>
              </a:rPr>
              <a:t>Hàm `CalculatorScreen()`</a:t>
            </a:r>
            <a:r>
              <a:rPr lang="en-US" sz="3500">
                <a:solidFill>
                  <a:srgbClr val="0D0D0D"/>
                </a:solidFill>
                <a:latin typeface="Arimo"/>
                <a:ea typeface="Arimo"/>
                <a:cs typeface="Arimo"/>
                <a:sym typeface="Arimo"/>
              </a:rPr>
              <a:t> là thành phần chính của ứng dụng máy tính**, xây dựng toàn bộ giao diện và xử lý logic bằng Jetpack Compose.</a:t>
            </a:r>
          </a:p>
          <a:p>
            <a:pPr algn="l">
              <a:lnSpc>
                <a:spcPts val="4235"/>
              </a:lnSpc>
            </a:pPr>
          </a:p>
          <a:p>
            <a:pPr algn="l">
              <a:lnSpc>
                <a:spcPts val="4235"/>
              </a:lnSpc>
            </a:pPr>
            <a:r>
              <a:rPr lang="en-US" sz="3500">
                <a:solidFill>
                  <a:srgbClr val="0D0D0D"/>
                </a:solidFill>
                <a:latin typeface="Arimo"/>
                <a:ea typeface="Arimo"/>
                <a:cs typeface="Arimo"/>
                <a:sym typeface="Arimo"/>
              </a:rPr>
              <a:t>Quản lý các trạng thái như biểu thức, lịch sử, tìm kiếm bằng `remember`.</a:t>
            </a:r>
          </a:p>
          <a:p>
            <a:pPr algn="l">
              <a:lnSpc>
                <a:spcPts val="4235"/>
              </a:lnSpc>
            </a:pPr>
            <a:r>
              <a:rPr lang="en-US" sz="3500">
                <a:solidFill>
                  <a:srgbClr val="0D0D0D"/>
                </a:solidFill>
                <a:latin typeface="Arimo"/>
                <a:ea typeface="Arimo"/>
                <a:cs typeface="Arimo"/>
                <a:sym typeface="Arimo"/>
              </a:rPr>
              <a:t>Giao diện gồm:</a:t>
            </a:r>
          </a:p>
          <a:p>
            <a:pPr algn="l">
              <a:lnSpc>
                <a:spcPts val="4235"/>
              </a:lnSpc>
            </a:pPr>
          </a:p>
          <a:p>
            <a:pPr algn="l">
              <a:lnSpc>
                <a:spcPts val="4235"/>
              </a:lnSpc>
            </a:pPr>
            <a:r>
              <a:rPr lang="en-US" sz="3500">
                <a:solidFill>
                  <a:srgbClr val="0D0D0D"/>
                </a:solidFill>
                <a:latin typeface="Arimo"/>
                <a:ea typeface="Arimo"/>
                <a:cs typeface="Arimo"/>
                <a:sym typeface="Arimo"/>
              </a:rPr>
              <a:t>- Thanh công cụ: bật/tắt tìm kiếm và bàn phím nâng cao.</a:t>
            </a:r>
          </a:p>
          <a:p>
            <a:pPr algn="l">
              <a:lnSpc>
                <a:spcPts val="4235"/>
              </a:lnSpc>
            </a:pPr>
            <a:r>
              <a:rPr lang="en-US" sz="3500">
                <a:solidFill>
                  <a:srgbClr val="0D0D0D"/>
                </a:solidFill>
                <a:latin typeface="Arimo"/>
                <a:ea typeface="Arimo"/>
                <a:cs typeface="Arimo"/>
                <a:sym typeface="Arimo"/>
              </a:rPr>
              <a:t>- Vùng hiển thị: biểu thức và kết quả.</a:t>
            </a:r>
          </a:p>
          <a:p>
            <a:pPr algn="l">
              <a:lnSpc>
                <a:spcPts val="4235"/>
              </a:lnSpc>
            </a:pPr>
            <a:r>
              <a:rPr lang="en-US" sz="3500">
                <a:solidFill>
                  <a:srgbClr val="0D0D0D"/>
                </a:solidFill>
                <a:latin typeface="Arimo"/>
                <a:ea typeface="Arimo"/>
                <a:cs typeface="Arimo"/>
                <a:sym typeface="Arimo"/>
              </a:rPr>
              <a:t>- Lịch sử: xem, tìm, chọn lại hoặc xóa phép tính.</a:t>
            </a:r>
          </a:p>
          <a:p>
            <a:pPr algn="l">
              <a:lnSpc>
                <a:spcPts val="4235"/>
              </a:lnSpc>
            </a:pPr>
            <a:r>
              <a:rPr lang="en-US" sz="3500">
                <a:solidFill>
                  <a:srgbClr val="0D0D0D"/>
                </a:solidFill>
                <a:latin typeface="Arimo"/>
                <a:ea typeface="Arimo"/>
                <a:cs typeface="Arimo"/>
                <a:sym typeface="Arimo"/>
              </a:rPr>
              <a:t>- Bàn phím: bố trí dạng lưới, gồm số, toán tử và chức năng.</a:t>
            </a:r>
          </a:p>
          <a:p>
            <a:pPr algn="l">
              <a:lnSpc>
                <a:spcPts val="4235"/>
              </a:lnSpc>
            </a:pPr>
          </a:p>
          <a:p>
            <a:pPr algn="l">
              <a:lnSpc>
                <a:spcPts val="4235"/>
              </a:lnSpc>
            </a:pPr>
            <a:r>
              <a:rPr lang="en-US" sz="3500">
                <a:solidFill>
                  <a:srgbClr val="0D0D0D"/>
                </a:solidFill>
                <a:latin typeface="Arimo"/>
                <a:ea typeface="Arimo"/>
                <a:cs typeface="Arimo"/>
                <a:sym typeface="Arimo"/>
              </a:rPr>
              <a:t>Khi nhấn “=”, ứng dụng kiểm tra và tính bằng `evaluateExpression()`, sau đó lưu lịch sử qua `DataStoreHelper`. Các đầu vào khác xử lý qua `handleInput()`.</a:t>
            </a:r>
          </a:p>
          <a:p>
            <a:pPr algn="l">
              <a:lnSpc>
                <a:spcPts val="4235"/>
              </a:lnSpc>
            </a:pPr>
          </a:p>
          <a:p>
            <a:pPr algn="l">
              <a:lnSpc>
                <a:spcPts val="4235"/>
              </a:lnSpc>
            </a:pPr>
            <a:r>
              <a:rPr lang="en-US" sz="3500">
                <a:solidFill>
                  <a:srgbClr val="0D0D0D"/>
                </a:solidFill>
                <a:latin typeface="Arimo"/>
                <a:ea typeface="Arimo"/>
                <a:cs typeface="Arimo"/>
                <a:sym typeface="Arimo"/>
              </a:rPr>
              <a:t>👉</a:t>
            </a:r>
            <a:r>
              <a:rPr lang="en-US" sz="3500">
                <a:solidFill>
                  <a:srgbClr val="0D0D0D"/>
                </a:solidFill>
                <a:latin typeface="Arimo"/>
                <a:ea typeface="Arimo"/>
                <a:cs typeface="Arimo"/>
                <a:sym typeface="Arimo"/>
              </a:rPr>
              <a:t> Hàm thể hiện sự kết hợp hiệu quả giữa **UI và logic**, cho trải nghiệm mượt mà, dễ mở rộng.</a:t>
            </a:r>
          </a:p>
          <a:p>
            <a:pPr algn="l">
              <a:lnSpc>
                <a:spcPts val="49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38923" y="1190509"/>
            <a:ext cx="11301259" cy="2754682"/>
          </a:xfrm>
          <a:custGeom>
            <a:avLst/>
            <a:gdLst/>
            <a:ahLst/>
            <a:cxnLst/>
            <a:rect r="r" b="b" t="t" l="l"/>
            <a:pathLst>
              <a:path h="2754682" w="11301259">
                <a:moveTo>
                  <a:pt x="0" y="0"/>
                </a:moveTo>
                <a:lnTo>
                  <a:pt x="11301259" y="0"/>
                </a:lnTo>
                <a:lnTo>
                  <a:pt x="11301259" y="2754682"/>
                </a:lnTo>
                <a:lnTo>
                  <a:pt x="0" y="2754682"/>
                </a:lnTo>
                <a:lnTo>
                  <a:pt x="0" y="0"/>
                </a:lnTo>
                <a:close/>
              </a:path>
            </a:pathLst>
          </a:custGeom>
          <a:blipFill>
            <a:blip r:embed="rId2"/>
            <a:stretch>
              <a:fillRect l="0" t="0" r="0" b="0"/>
            </a:stretch>
          </a:blipFill>
        </p:spPr>
      </p:sp>
      <p:sp>
        <p:nvSpPr>
          <p:cNvPr name="TextBox 3" id="3"/>
          <p:cNvSpPr txBox="true"/>
          <p:nvPr/>
        </p:nvSpPr>
        <p:spPr>
          <a:xfrm rot="0">
            <a:off x="271743" y="139700"/>
            <a:ext cx="17744514" cy="1244600"/>
          </a:xfrm>
          <a:prstGeom prst="rect">
            <a:avLst/>
          </a:prstGeom>
        </p:spPr>
        <p:txBody>
          <a:bodyPr anchor="t" rtlCol="false" tIns="0" lIns="0" bIns="0" rIns="0">
            <a:spAutoFit/>
          </a:bodyPr>
          <a:lstStyle/>
          <a:p>
            <a:pPr algn="l">
              <a:lnSpc>
                <a:spcPts val="4900"/>
              </a:lnSpc>
            </a:pPr>
            <a:r>
              <a:rPr lang="en-US" sz="3500" b="true">
                <a:solidFill>
                  <a:srgbClr val="0D0D0D"/>
                </a:solidFill>
                <a:latin typeface="Arimo Bold"/>
                <a:ea typeface="Arimo Bold"/>
                <a:cs typeface="Arimo Bold"/>
                <a:sym typeface="Arimo Bold"/>
              </a:rPr>
              <a:t>Hàm CalculatorScreen():</a:t>
            </a:r>
          </a:p>
          <a:p>
            <a:pPr algn="l">
              <a:lnSpc>
                <a:spcPts val="4900"/>
              </a:lnSpc>
            </a:pPr>
          </a:p>
        </p:txBody>
      </p:sp>
      <p:sp>
        <p:nvSpPr>
          <p:cNvPr name="TextBox 4" id="4"/>
          <p:cNvSpPr txBox="true"/>
          <p:nvPr/>
        </p:nvSpPr>
        <p:spPr>
          <a:xfrm rot="0">
            <a:off x="650221" y="4758055"/>
            <a:ext cx="16987557" cy="4500245"/>
          </a:xfrm>
          <a:prstGeom prst="rect">
            <a:avLst/>
          </a:prstGeom>
        </p:spPr>
        <p:txBody>
          <a:bodyPr anchor="t" rtlCol="false" tIns="0" lIns="0" bIns="0" rIns="0">
            <a:spAutoFit/>
          </a:bodyPr>
          <a:lstStyle/>
          <a:p>
            <a:pPr algn="l">
              <a:lnSpc>
                <a:spcPts val="4480"/>
              </a:lnSpc>
            </a:pPr>
            <a:r>
              <a:rPr lang="en-US" sz="3200">
                <a:solidFill>
                  <a:srgbClr val="0D0D0D"/>
                </a:solidFill>
                <a:latin typeface="Arimo"/>
                <a:ea typeface="Arimo"/>
                <a:cs typeface="Arimo"/>
                <a:sym typeface="Arimo"/>
              </a:rPr>
              <a:t>Dùng để lưu và thay đổi dữ liệu khi người dùng tương tác: biểu thức hiện tại, lịch sử, truy vấn tìm kiếm,....</a:t>
            </a:r>
          </a:p>
          <a:p>
            <a:pPr algn="l">
              <a:lnSpc>
                <a:spcPts val="4480"/>
              </a:lnSpc>
            </a:pPr>
            <a:r>
              <a:rPr lang="en-US" sz="3200">
                <a:solidFill>
                  <a:srgbClr val="0D0D0D"/>
                </a:solidFill>
                <a:latin typeface="Arimo"/>
                <a:ea typeface="Arimo"/>
                <a:cs typeface="Arimo"/>
                <a:sym typeface="Arimo"/>
              </a:rPr>
              <a:t>👉 </a:t>
            </a:r>
            <a:r>
              <a:rPr lang="en-US" sz="3200" b="true">
                <a:solidFill>
                  <a:srgbClr val="0D0D0D"/>
                </a:solidFill>
                <a:latin typeface="Arimo Bold"/>
                <a:ea typeface="Arimo Bold"/>
                <a:cs typeface="Arimo Bold"/>
                <a:sym typeface="Arimo Bold"/>
              </a:rPr>
              <a:t>Chức năng:</a:t>
            </a:r>
            <a:r>
              <a:rPr lang="en-US" sz="3200">
                <a:solidFill>
                  <a:srgbClr val="0D0D0D"/>
                </a:solidFill>
                <a:latin typeface="Arimo"/>
                <a:ea typeface="Arimo"/>
                <a:cs typeface="Arimo"/>
                <a:sym typeface="Arimo"/>
              </a:rPr>
              <a:t> Những trạng thái này cho phép giao diện:</a:t>
            </a:r>
          </a:p>
          <a:p>
            <a:pPr algn="l">
              <a:lnSpc>
                <a:spcPts val="4480"/>
              </a:lnSpc>
            </a:pPr>
            <a:r>
              <a:rPr lang="en-US" sz="3200">
                <a:solidFill>
                  <a:srgbClr val="000000"/>
                </a:solidFill>
                <a:latin typeface="Arimo"/>
                <a:ea typeface="Arimo"/>
                <a:cs typeface="Arimo"/>
                <a:sym typeface="Arimo"/>
              </a:rPr>
              <a:t>- Tự động cập nhật khi người dùng gõ biểu thức</a:t>
            </a:r>
          </a:p>
          <a:p>
            <a:pPr algn="l">
              <a:lnSpc>
                <a:spcPts val="4480"/>
              </a:lnSpc>
            </a:pPr>
            <a:r>
              <a:rPr lang="en-US" sz="3200">
                <a:solidFill>
                  <a:srgbClr val="000000"/>
                </a:solidFill>
                <a:latin typeface="Arimo"/>
                <a:ea typeface="Arimo"/>
                <a:cs typeface="Arimo"/>
                <a:sym typeface="Arimo"/>
              </a:rPr>
              <a:t>- Hiển thị lịch sử theo thời gian thực</a:t>
            </a:r>
          </a:p>
          <a:p>
            <a:pPr algn="l">
              <a:lnSpc>
                <a:spcPts val="4480"/>
              </a:lnSpc>
            </a:pPr>
            <a:r>
              <a:rPr lang="en-US" sz="3200">
                <a:solidFill>
                  <a:srgbClr val="000000"/>
                </a:solidFill>
                <a:latin typeface="Arimo"/>
                <a:ea typeface="Arimo"/>
                <a:cs typeface="Arimo"/>
                <a:sym typeface="Arimo"/>
              </a:rPr>
              <a:t>- Ẩn/hiện các nút nâng cao hoặc khu vực tìm kiếm</a:t>
            </a:r>
          </a:p>
          <a:p>
            <a:pPr algn="l">
              <a:lnSpc>
                <a:spcPts val="4480"/>
              </a:lnSpc>
            </a:pPr>
            <a:r>
              <a:rPr lang="en-US" sz="3200">
                <a:solidFill>
                  <a:srgbClr val="000000"/>
                </a:solidFill>
                <a:latin typeface="Arimo"/>
                <a:ea typeface="Arimo"/>
                <a:cs typeface="Arimo"/>
                <a:sym typeface="Arimo"/>
              </a:rPr>
              <a:t>- Duy trì trải nghiệm người dùng mượt mà, trực quan</a:t>
            </a:r>
          </a:p>
          <a:p>
            <a:pPr algn="l">
              <a:lnSpc>
                <a:spcPts val="448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0221" y="5057775"/>
            <a:ext cx="16987557" cy="3711576"/>
          </a:xfrm>
          <a:prstGeom prst="rect">
            <a:avLst/>
          </a:prstGeom>
        </p:spPr>
        <p:txBody>
          <a:bodyPr anchor="t" rtlCol="false" tIns="0" lIns="0" bIns="0" rIns="0">
            <a:spAutoFit/>
          </a:bodyPr>
          <a:lstStyle/>
          <a:p>
            <a:pPr algn="l">
              <a:lnSpc>
                <a:spcPts val="4899"/>
              </a:lnSpc>
            </a:pPr>
            <a:r>
              <a:rPr lang="en-US" sz="3499">
                <a:solidFill>
                  <a:srgbClr val="0D0D0D"/>
                </a:solidFill>
                <a:latin typeface="Arimo"/>
                <a:ea typeface="Arimo"/>
                <a:cs typeface="Arimo"/>
                <a:sym typeface="Arimo"/>
              </a:rPr>
              <a:t>👉 Chức năng cụ thể:</a:t>
            </a:r>
          </a:p>
          <a:p>
            <a:pPr algn="l">
              <a:lnSpc>
                <a:spcPts val="4899"/>
              </a:lnSpc>
            </a:pPr>
            <a:r>
              <a:rPr lang="en-US" sz="3499">
                <a:solidFill>
                  <a:srgbClr val="0D0D0D"/>
                </a:solidFill>
                <a:latin typeface="Arimo"/>
                <a:ea typeface="Arimo"/>
                <a:cs typeface="Arimo"/>
                <a:sym typeface="Arimo"/>
              </a:rPr>
              <a:t>Menu (biểu tượng ☰): Bật/tắt khu vực tìm kiếm trong lịch sử tính toán.</a:t>
            </a:r>
          </a:p>
          <a:p>
            <a:pPr algn="l">
              <a:lnSpc>
                <a:spcPts val="4899"/>
              </a:lnSpc>
            </a:pPr>
            <a:r>
              <a:rPr lang="en-US" sz="3499">
                <a:solidFill>
                  <a:srgbClr val="0D0D0D"/>
                </a:solidFill>
                <a:latin typeface="Arimo"/>
                <a:ea typeface="Arimo"/>
                <a:cs typeface="Arimo"/>
                <a:sym typeface="Arimo"/>
              </a:rPr>
              <a:t>Settings (biểu tượng ⚙): Bật/tắt bàn phím nâng cao (gồm các hàm toán học như sin, cos, log, π,...).</a:t>
            </a:r>
          </a:p>
          <a:p>
            <a:pPr algn="l">
              <a:lnSpc>
                <a:spcPts val="4899"/>
              </a:lnSpc>
            </a:pPr>
          </a:p>
          <a:p>
            <a:pPr algn="l">
              <a:lnSpc>
                <a:spcPts val="4899"/>
              </a:lnSpc>
              <a:spcBef>
                <a:spcPct val="0"/>
              </a:spcBef>
            </a:pPr>
          </a:p>
        </p:txBody>
      </p:sp>
      <p:sp>
        <p:nvSpPr>
          <p:cNvPr name="Freeform 3" id="3"/>
          <p:cNvSpPr/>
          <p:nvPr/>
        </p:nvSpPr>
        <p:spPr>
          <a:xfrm flipH="false" flipV="false" rot="0">
            <a:off x="3020774" y="1384300"/>
            <a:ext cx="11301259" cy="2867694"/>
          </a:xfrm>
          <a:custGeom>
            <a:avLst/>
            <a:gdLst/>
            <a:ahLst/>
            <a:cxnLst/>
            <a:rect r="r" b="b" t="t" l="l"/>
            <a:pathLst>
              <a:path h="2867694" w="11301259">
                <a:moveTo>
                  <a:pt x="0" y="0"/>
                </a:moveTo>
                <a:lnTo>
                  <a:pt x="11301259" y="0"/>
                </a:lnTo>
                <a:lnTo>
                  <a:pt x="11301259" y="2867694"/>
                </a:lnTo>
                <a:lnTo>
                  <a:pt x="0" y="2867694"/>
                </a:lnTo>
                <a:lnTo>
                  <a:pt x="0" y="0"/>
                </a:lnTo>
                <a:close/>
              </a:path>
            </a:pathLst>
          </a:custGeom>
          <a:blipFill>
            <a:blip r:embed="rId2"/>
            <a:stretch>
              <a:fillRect l="0" t="0" r="0" b="0"/>
            </a:stretch>
          </a:blipFill>
        </p:spPr>
      </p:sp>
      <p:sp>
        <p:nvSpPr>
          <p:cNvPr name="TextBox 4" id="4"/>
          <p:cNvSpPr txBox="true"/>
          <p:nvPr/>
        </p:nvSpPr>
        <p:spPr>
          <a:xfrm rot="0">
            <a:off x="271743" y="139700"/>
            <a:ext cx="17744514" cy="1244600"/>
          </a:xfrm>
          <a:prstGeom prst="rect">
            <a:avLst/>
          </a:prstGeom>
        </p:spPr>
        <p:txBody>
          <a:bodyPr anchor="t" rtlCol="false" tIns="0" lIns="0" bIns="0" rIns="0">
            <a:spAutoFit/>
          </a:bodyPr>
          <a:lstStyle/>
          <a:p>
            <a:pPr algn="l">
              <a:lnSpc>
                <a:spcPts val="4900"/>
              </a:lnSpc>
            </a:pPr>
            <a:r>
              <a:rPr lang="en-US" sz="3500" b="true">
                <a:solidFill>
                  <a:srgbClr val="0D0D0D"/>
                </a:solidFill>
                <a:latin typeface="Arimo Bold"/>
                <a:ea typeface="Arimo Bold"/>
                <a:cs typeface="Arimo Bold"/>
                <a:sym typeface="Arimo Bold"/>
              </a:rPr>
              <a:t>Hàm CalculatorScreen():</a:t>
            </a:r>
          </a:p>
          <a:p>
            <a:pPr algn="l">
              <a:lnSpc>
                <a:spcPts val="49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93150"/>
            <a:ext cx="7355080" cy="6593513"/>
          </a:xfrm>
          <a:custGeom>
            <a:avLst/>
            <a:gdLst/>
            <a:ahLst/>
            <a:cxnLst/>
            <a:rect r="r" b="b" t="t" l="l"/>
            <a:pathLst>
              <a:path h="6593513" w="7355080">
                <a:moveTo>
                  <a:pt x="0" y="0"/>
                </a:moveTo>
                <a:lnTo>
                  <a:pt x="7355080" y="0"/>
                </a:lnTo>
                <a:lnTo>
                  <a:pt x="7355080" y="6593513"/>
                </a:lnTo>
                <a:lnTo>
                  <a:pt x="0" y="6593513"/>
                </a:lnTo>
                <a:lnTo>
                  <a:pt x="0" y="0"/>
                </a:lnTo>
                <a:close/>
              </a:path>
            </a:pathLst>
          </a:custGeom>
          <a:blipFill>
            <a:blip r:embed="rId2"/>
            <a:stretch>
              <a:fillRect l="-31759" t="0" r="-29401" b="0"/>
            </a:stretch>
          </a:blipFill>
        </p:spPr>
      </p:sp>
      <p:sp>
        <p:nvSpPr>
          <p:cNvPr name="TextBox 3" id="3"/>
          <p:cNvSpPr txBox="true"/>
          <p:nvPr/>
        </p:nvSpPr>
        <p:spPr>
          <a:xfrm rot="0">
            <a:off x="8093613" y="1233881"/>
            <a:ext cx="9567795" cy="7200265"/>
          </a:xfrm>
          <a:prstGeom prst="rect">
            <a:avLst/>
          </a:prstGeom>
        </p:spPr>
        <p:txBody>
          <a:bodyPr anchor="t" rtlCol="false" tIns="0" lIns="0" bIns="0" rIns="0">
            <a:spAutoFit/>
          </a:bodyPr>
          <a:lstStyle/>
          <a:p>
            <a:pPr algn="l">
              <a:lnSpc>
                <a:spcPts val="4759"/>
              </a:lnSpc>
            </a:pPr>
            <a:r>
              <a:rPr lang="en-US" sz="3399">
                <a:solidFill>
                  <a:srgbClr val="0D0D0D"/>
                </a:solidFill>
                <a:latin typeface="Arimo"/>
                <a:ea typeface="Arimo"/>
                <a:cs typeface="Arimo"/>
                <a:sym typeface="Arimo"/>
              </a:rPr>
              <a:t>👉 Chức năng chi tiết:</a:t>
            </a:r>
          </a:p>
          <a:p>
            <a:pPr algn="l">
              <a:lnSpc>
                <a:spcPts val="4759"/>
              </a:lnSpc>
            </a:pPr>
          </a:p>
          <a:p>
            <a:pPr algn="l">
              <a:lnSpc>
                <a:spcPts val="4759"/>
              </a:lnSpc>
            </a:pPr>
            <a:r>
              <a:rPr lang="en-US" sz="3399">
                <a:solidFill>
                  <a:srgbClr val="0D0D0D"/>
                </a:solidFill>
                <a:latin typeface="Arimo"/>
                <a:ea typeface="Arimo"/>
                <a:cs typeface="Arimo"/>
                <a:sym typeface="Arimo"/>
              </a:rPr>
              <a:t>- Kiểm tra cú pháp bằng isValidExpression(). Nếu sai → báo lỗi.</a:t>
            </a:r>
          </a:p>
          <a:p>
            <a:pPr algn="l">
              <a:lnSpc>
                <a:spcPts val="4759"/>
              </a:lnSpc>
            </a:pPr>
            <a:r>
              <a:rPr lang="en-US" sz="3399">
                <a:solidFill>
                  <a:srgbClr val="0D0D0D"/>
                </a:solidFill>
                <a:latin typeface="Arimo"/>
                <a:ea typeface="Arimo"/>
                <a:cs typeface="Arimo"/>
                <a:sym typeface="Arimo"/>
              </a:rPr>
              <a:t>- Tính kết quả bằng evaluateExpression() (xử lý chuỗi biểu thức thành giá trị số).</a:t>
            </a:r>
          </a:p>
          <a:p>
            <a:pPr algn="l">
              <a:lnSpc>
                <a:spcPts val="4759"/>
              </a:lnSpc>
            </a:pPr>
            <a:r>
              <a:rPr lang="en-US" sz="3399">
                <a:solidFill>
                  <a:srgbClr val="0D0D0D"/>
                </a:solidFill>
                <a:latin typeface="Arimo"/>
                <a:ea typeface="Arimo"/>
                <a:cs typeface="Arimo"/>
                <a:sym typeface="Arimo"/>
              </a:rPr>
              <a:t>- Định dạng kết quả hiển thị (loại bỏ số thập phân nếu không cần).</a:t>
            </a:r>
          </a:p>
          <a:p>
            <a:pPr algn="l">
              <a:lnSpc>
                <a:spcPts val="4759"/>
              </a:lnSpc>
            </a:pPr>
            <a:r>
              <a:rPr lang="en-US" sz="3399">
                <a:solidFill>
                  <a:srgbClr val="0D0D0D"/>
                </a:solidFill>
                <a:latin typeface="Arimo"/>
                <a:ea typeface="Arimo"/>
                <a:cs typeface="Arimo"/>
                <a:sym typeface="Arimo"/>
              </a:rPr>
              <a:t>- Lưu vào lịch sử (dưới dạng HistoryItem) kèm theo thời gian.</a:t>
            </a:r>
          </a:p>
          <a:p>
            <a:pPr algn="l">
              <a:lnSpc>
                <a:spcPts val="4759"/>
              </a:lnSpc>
              <a:spcBef>
                <a:spcPct val="0"/>
              </a:spcBef>
            </a:pPr>
            <a:r>
              <a:rPr lang="en-US" sz="3399">
                <a:solidFill>
                  <a:srgbClr val="0D0D0D"/>
                </a:solidFill>
                <a:latin typeface="Arimo"/>
                <a:ea typeface="Arimo"/>
                <a:cs typeface="Arimo"/>
                <a:sym typeface="Arimo"/>
              </a:rPr>
              <a:t>- Cập nhật lại giao diện bằng cách thay đổi expression và lưu dữ liệu vào DataStore.</a:t>
            </a:r>
          </a:p>
        </p:txBody>
      </p:sp>
      <p:sp>
        <p:nvSpPr>
          <p:cNvPr name="TextBox 4" id="4"/>
          <p:cNvSpPr txBox="true"/>
          <p:nvPr/>
        </p:nvSpPr>
        <p:spPr>
          <a:xfrm rot="0">
            <a:off x="271743" y="139700"/>
            <a:ext cx="17744514" cy="1244600"/>
          </a:xfrm>
          <a:prstGeom prst="rect">
            <a:avLst/>
          </a:prstGeom>
        </p:spPr>
        <p:txBody>
          <a:bodyPr anchor="t" rtlCol="false" tIns="0" lIns="0" bIns="0" rIns="0">
            <a:spAutoFit/>
          </a:bodyPr>
          <a:lstStyle/>
          <a:p>
            <a:pPr algn="l">
              <a:lnSpc>
                <a:spcPts val="4900"/>
              </a:lnSpc>
            </a:pPr>
            <a:r>
              <a:rPr lang="en-US" sz="3500" b="true">
                <a:solidFill>
                  <a:srgbClr val="0D0D0D"/>
                </a:solidFill>
                <a:latin typeface="Arimo Bold"/>
                <a:ea typeface="Arimo Bold"/>
                <a:cs typeface="Arimo Bold"/>
                <a:sym typeface="Arimo Bold"/>
              </a:rPr>
              <a:t>Hàm CalculatorScreen():</a:t>
            </a:r>
          </a:p>
          <a:p>
            <a:pPr algn="l">
              <a:lnSpc>
                <a:spcPts val="49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6284" y="809625"/>
            <a:ext cx="10031226" cy="2828187"/>
          </a:xfrm>
          <a:custGeom>
            <a:avLst/>
            <a:gdLst/>
            <a:ahLst/>
            <a:cxnLst/>
            <a:rect r="r" b="b" t="t" l="l"/>
            <a:pathLst>
              <a:path h="2828187" w="10031226">
                <a:moveTo>
                  <a:pt x="0" y="0"/>
                </a:moveTo>
                <a:lnTo>
                  <a:pt x="10031227" y="0"/>
                </a:lnTo>
                <a:lnTo>
                  <a:pt x="10031227" y="2828187"/>
                </a:lnTo>
                <a:lnTo>
                  <a:pt x="0" y="2828187"/>
                </a:lnTo>
                <a:lnTo>
                  <a:pt x="0" y="0"/>
                </a:lnTo>
                <a:close/>
              </a:path>
            </a:pathLst>
          </a:custGeom>
          <a:blipFill>
            <a:blip r:embed="rId2"/>
            <a:stretch>
              <a:fillRect l="0" t="0" r="0" b="0"/>
            </a:stretch>
          </a:blipFill>
        </p:spPr>
      </p:sp>
      <p:sp>
        <p:nvSpPr>
          <p:cNvPr name="TextBox 3" id="3"/>
          <p:cNvSpPr txBox="true"/>
          <p:nvPr/>
        </p:nvSpPr>
        <p:spPr>
          <a:xfrm rot="0">
            <a:off x="271743" y="3939689"/>
            <a:ext cx="17744514" cy="5969635"/>
          </a:xfrm>
          <a:prstGeom prst="rect">
            <a:avLst/>
          </a:prstGeom>
        </p:spPr>
        <p:txBody>
          <a:bodyPr anchor="t" rtlCol="false" tIns="0" lIns="0" bIns="0" rIns="0">
            <a:spAutoFit/>
          </a:bodyPr>
          <a:lstStyle/>
          <a:p>
            <a:pPr algn="l">
              <a:lnSpc>
                <a:spcPts val="4339"/>
              </a:lnSpc>
            </a:pPr>
            <a:r>
              <a:rPr lang="en-US" sz="3099">
                <a:solidFill>
                  <a:srgbClr val="0D0D0D"/>
                </a:solidFill>
                <a:latin typeface="Arimo"/>
                <a:ea typeface="Arimo"/>
                <a:cs typeface="Arimo"/>
                <a:sym typeface="Arimo"/>
              </a:rPr>
              <a:t>👉 Chức năng chi tiết:</a:t>
            </a:r>
          </a:p>
          <a:p>
            <a:pPr algn="l">
              <a:lnSpc>
                <a:spcPts val="4339"/>
              </a:lnSpc>
            </a:pPr>
            <a:r>
              <a:rPr lang="en-US" sz="3099">
                <a:solidFill>
                  <a:srgbClr val="0D0D0D"/>
                </a:solidFill>
                <a:latin typeface="Arimo"/>
                <a:ea typeface="Arimo"/>
                <a:cs typeface="Arimo"/>
                <a:sym typeface="Arimo"/>
              </a:rPr>
              <a:t>Các nút nâng cao chỉ hiển thị khi người dùng nhấn nút ⚙ "Cài đặt".</a:t>
            </a:r>
          </a:p>
          <a:p>
            <a:pPr algn="l">
              <a:lnSpc>
                <a:spcPts val="4339"/>
              </a:lnSpc>
            </a:pPr>
            <a:r>
              <a:rPr lang="en-US" sz="3099">
                <a:solidFill>
                  <a:srgbClr val="0D0D0D"/>
                </a:solidFill>
                <a:latin typeface="Arimo"/>
                <a:ea typeface="Arimo"/>
                <a:cs typeface="Arimo"/>
                <a:sym typeface="Arimo"/>
              </a:rPr>
              <a:t>Cung cấp các phép toán chuyên sâu như:</a:t>
            </a:r>
          </a:p>
          <a:p>
            <a:pPr algn="l">
              <a:lnSpc>
                <a:spcPts val="4339"/>
              </a:lnSpc>
            </a:pPr>
            <a:r>
              <a:rPr lang="en-US" sz="3099">
                <a:solidFill>
                  <a:srgbClr val="0D0D0D"/>
                </a:solidFill>
                <a:latin typeface="Arimo"/>
                <a:ea typeface="Arimo"/>
                <a:cs typeface="Arimo"/>
                <a:sym typeface="Arimo"/>
              </a:rPr>
              <a:t>- Lượng giác: sin, cos, tan</a:t>
            </a:r>
          </a:p>
          <a:p>
            <a:pPr algn="l">
              <a:lnSpc>
                <a:spcPts val="4339"/>
              </a:lnSpc>
            </a:pPr>
            <a:r>
              <a:rPr lang="en-US" sz="3099">
                <a:solidFill>
                  <a:srgbClr val="0D0D0D"/>
                </a:solidFill>
                <a:latin typeface="Arimo"/>
                <a:ea typeface="Arimo"/>
                <a:cs typeface="Arimo"/>
                <a:sym typeface="Arimo"/>
              </a:rPr>
              <a:t>- Logarit: log, ln</a:t>
            </a:r>
          </a:p>
          <a:p>
            <a:pPr algn="l">
              <a:lnSpc>
                <a:spcPts val="4339"/>
              </a:lnSpc>
            </a:pPr>
            <a:r>
              <a:rPr lang="en-US" sz="3099">
                <a:solidFill>
                  <a:srgbClr val="0D0D0D"/>
                </a:solidFill>
                <a:latin typeface="Arimo"/>
                <a:ea typeface="Arimo"/>
                <a:cs typeface="Arimo"/>
                <a:sym typeface="Arimo"/>
              </a:rPr>
              <a:t>- Hằng số: π, e</a:t>
            </a:r>
          </a:p>
          <a:p>
            <a:pPr algn="l">
              <a:lnSpc>
                <a:spcPts val="4339"/>
              </a:lnSpc>
            </a:pPr>
            <a:r>
              <a:rPr lang="en-US" sz="3099">
                <a:solidFill>
                  <a:srgbClr val="0D0D0D"/>
                </a:solidFill>
                <a:latin typeface="Arimo"/>
                <a:ea typeface="Arimo"/>
                <a:cs typeface="Arimo"/>
                <a:sym typeface="Arimo"/>
              </a:rPr>
              <a:t>- Phép toán đặc biệt: ! (giai thừa)</a:t>
            </a:r>
          </a:p>
          <a:p>
            <a:pPr algn="l">
              <a:lnSpc>
                <a:spcPts val="4339"/>
              </a:lnSpc>
            </a:pPr>
            <a:r>
              <a:rPr lang="en-US" sz="3099">
                <a:solidFill>
                  <a:srgbClr val="0D0D0D"/>
                </a:solidFill>
                <a:latin typeface="Arimo"/>
                <a:ea typeface="Arimo"/>
                <a:cs typeface="Arimo"/>
                <a:sym typeface="Arimo"/>
              </a:rPr>
              <a:t>Các nút này vẫn sử dụng CalculatorButton() và được đưa vào biểu thức thông qua handleInput().</a:t>
            </a:r>
          </a:p>
          <a:p>
            <a:pPr algn="l">
              <a:lnSpc>
                <a:spcPts val="4339"/>
              </a:lnSpc>
            </a:pPr>
          </a:p>
          <a:p>
            <a:pPr algn="l">
              <a:lnSpc>
                <a:spcPts val="4339"/>
              </a:lnSpc>
              <a:spcBef>
                <a:spcPct val="0"/>
              </a:spcBef>
            </a:pPr>
            <a:r>
              <a:rPr lang="en-US" sz="3099">
                <a:solidFill>
                  <a:srgbClr val="0D0D0D"/>
                </a:solidFill>
                <a:latin typeface="Arimo"/>
                <a:ea typeface="Arimo"/>
                <a:cs typeface="Arimo"/>
                <a:sym typeface="Arimo"/>
              </a:rPr>
              <a:t>📌 Ý nghĩa: Phần bàn phím nâng cao mở rộng khả năng sử dụng của ứng dụng, giúp đáp ứng cả nhu cầu học tập và nghiên cứu của học sinh – sinh viên kỹ thuật hoặc người dùng chuyên sâu.</a:t>
            </a:r>
          </a:p>
        </p:txBody>
      </p:sp>
      <p:sp>
        <p:nvSpPr>
          <p:cNvPr name="TextBox 4" id="4"/>
          <p:cNvSpPr txBox="true"/>
          <p:nvPr/>
        </p:nvSpPr>
        <p:spPr>
          <a:xfrm rot="0">
            <a:off x="271743" y="139700"/>
            <a:ext cx="17744514" cy="1244600"/>
          </a:xfrm>
          <a:prstGeom prst="rect">
            <a:avLst/>
          </a:prstGeom>
        </p:spPr>
        <p:txBody>
          <a:bodyPr anchor="t" rtlCol="false" tIns="0" lIns="0" bIns="0" rIns="0">
            <a:spAutoFit/>
          </a:bodyPr>
          <a:lstStyle/>
          <a:p>
            <a:pPr algn="l">
              <a:lnSpc>
                <a:spcPts val="4900"/>
              </a:lnSpc>
            </a:pPr>
            <a:r>
              <a:rPr lang="en-US" sz="3500" b="true">
                <a:solidFill>
                  <a:srgbClr val="0D0D0D"/>
                </a:solidFill>
                <a:latin typeface="Arimo Bold"/>
                <a:ea typeface="Arimo Bold"/>
                <a:cs typeface="Arimo Bold"/>
                <a:sym typeface="Arimo Bold"/>
              </a:rPr>
              <a:t>Hàm CalculatorScreen():</a:t>
            </a:r>
          </a:p>
          <a:p>
            <a:pPr algn="l">
              <a:lnSpc>
                <a:spcPts val="49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7F9FD"/>
        </a:solidFill>
      </p:bgPr>
    </p:bg>
    <p:spTree>
      <p:nvGrpSpPr>
        <p:cNvPr id="1" name=""/>
        <p:cNvGrpSpPr/>
        <p:nvPr/>
      </p:nvGrpSpPr>
      <p:grpSpPr>
        <a:xfrm>
          <a:off x="0" y="0"/>
          <a:ext cx="0" cy="0"/>
          <a:chOff x="0" y="0"/>
          <a:chExt cx="0" cy="0"/>
        </a:xfrm>
      </p:grpSpPr>
      <p:sp>
        <p:nvSpPr>
          <p:cNvPr name="TextBox 2" id="2"/>
          <p:cNvSpPr txBox="true"/>
          <p:nvPr/>
        </p:nvSpPr>
        <p:spPr>
          <a:xfrm rot="0">
            <a:off x="235942" y="154341"/>
            <a:ext cx="18052058" cy="9548495"/>
          </a:xfrm>
          <a:prstGeom prst="rect">
            <a:avLst/>
          </a:prstGeom>
        </p:spPr>
        <p:txBody>
          <a:bodyPr anchor="t" rtlCol="false" tIns="0" lIns="0" bIns="0" rIns="0">
            <a:spAutoFit/>
          </a:bodyPr>
          <a:lstStyle/>
          <a:p>
            <a:pPr algn="l">
              <a:lnSpc>
                <a:spcPts val="7279"/>
              </a:lnSpc>
            </a:pPr>
            <a:r>
              <a:rPr lang="en-US" sz="5199" b="true">
                <a:solidFill>
                  <a:srgbClr val="000000"/>
                </a:solidFill>
                <a:latin typeface="DejaVu Serif Bold"/>
                <a:ea typeface="DejaVu Serif Bold"/>
                <a:cs typeface="DejaVu Serif Bold"/>
                <a:sym typeface="DejaVu Serif Bold"/>
                <a:hlinkClick r:id="rId2" tooltip="https://github.com/Thuc2606"/>
              </a:rPr>
              <a:t>Thành viên nhóm:</a:t>
            </a:r>
          </a:p>
          <a:p>
            <a:pPr algn="l">
              <a:lnSpc>
                <a:spcPts val="5180"/>
              </a:lnSpc>
            </a:pPr>
            <a:r>
              <a:rPr lang="en-US" sz="3700">
                <a:solidFill>
                  <a:srgbClr val="000000"/>
                </a:solidFill>
                <a:latin typeface="DejaVu Serif"/>
                <a:ea typeface="DejaVu Serif"/>
                <a:cs typeface="DejaVu Serif"/>
                <a:sym typeface="DejaVu Serif"/>
                <a:hlinkClick r:id="rId3" tooltip="https://github.com/Thuc2606"/>
              </a:rPr>
              <a:t>Phạm Quang Long (báo cáo</a:t>
            </a:r>
            <a:r>
              <a:rPr lang="en-US" sz="3700">
                <a:solidFill>
                  <a:srgbClr val="000000"/>
                </a:solidFill>
                <a:latin typeface="DejaVu Serif"/>
                <a:ea typeface="DejaVu Serif"/>
                <a:cs typeface="DejaVu Serif"/>
                <a:sym typeface="DejaVu Serif"/>
              </a:rPr>
              <a:t>, tester)</a:t>
            </a:r>
            <a:r>
              <a:rPr lang="en-US" sz="3700">
                <a:solidFill>
                  <a:srgbClr val="000000"/>
                </a:solidFill>
                <a:latin typeface="DejaVu Serif"/>
                <a:ea typeface="DejaVu Serif"/>
                <a:cs typeface="DejaVu Serif"/>
                <a:sym typeface="DejaVu Serif"/>
                <a:hlinkClick r:id="rId4" tooltip="https://github.com/Thuc2606"/>
              </a:rPr>
              <a:t> :https://github.com/quanglong1</a:t>
            </a:r>
          </a:p>
          <a:p>
            <a:pPr algn="l">
              <a:lnSpc>
                <a:spcPts val="5180"/>
              </a:lnSpc>
            </a:pPr>
            <a:r>
              <a:rPr lang="en-US" sz="3700">
                <a:solidFill>
                  <a:srgbClr val="000000"/>
                </a:solidFill>
                <a:latin typeface="DejaVu Serif"/>
                <a:ea typeface="DejaVu Serif"/>
                <a:cs typeface="DejaVu Serif"/>
                <a:sym typeface="DejaVu Serif"/>
                <a:hlinkClick r:id="rId5" tooltip="https://github.com/Thuc2606"/>
              </a:rPr>
              <a:t>Nguyễn Thị Yến Linh( developers ) : https://github.com/yenlinh17</a:t>
            </a:r>
          </a:p>
          <a:p>
            <a:pPr algn="l">
              <a:lnSpc>
                <a:spcPts val="5180"/>
              </a:lnSpc>
            </a:pPr>
            <a:r>
              <a:rPr lang="en-US" sz="3700">
                <a:solidFill>
                  <a:srgbClr val="000000"/>
                </a:solidFill>
                <a:latin typeface="DejaVu Serif"/>
                <a:ea typeface="DejaVu Serif"/>
                <a:cs typeface="DejaVu Serif"/>
                <a:sym typeface="DejaVu Serif"/>
                <a:hlinkClick r:id="rId6" tooltip="https://github.com/Thuc2606"/>
              </a:rPr>
              <a:t>Mai Đình Huy ( figma, UI) :https://github.com/MaiDinhHuy1303</a:t>
            </a:r>
          </a:p>
          <a:p>
            <a:pPr algn="l">
              <a:lnSpc>
                <a:spcPts val="5180"/>
              </a:lnSpc>
            </a:pPr>
            <a:r>
              <a:rPr lang="en-US" sz="3700">
                <a:solidFill>
                  <a:srgbClr val="000000"/>
                </a:solidFill>
                <a:latin typeface="DejaVu Serif"/>
                <a:ea typeface="DejaVu Serif"/>
                <a:cs typeface="DejaVu Serif"/>
                <a:sym typeface="DejaVu Serif"/>
                <a:hlinkClick r:id="rId7" tooltip="https://github.com/Thuc2606"/>
              </a:rPr>
              <a:t>Phạm Đình Thực ( tester, canva ) : https://github.com/Thuc2606</a:t>
            </a:r>
          </a:p>
          <a:p>
            <a:pPr algn="l">
              <a:lnSpc>
                <a:spcPts val="7279"/>
              </a:lnSpc>
            </a:pPr>
          </a:p>
          <a:p>
            <a:pPr algn="l">
              <a:lnSpc>
                <a:spcPts val="7279"/>
              </a:lnSpc>
            </a:pPr>
            <a:r>
              <a:rPr lang="en-US" sz="5199" b="true">
                <a:solidFill>
                  <a:srgbClr val="000000"/>
                </a:solidFill>
                <a:latin typeface="DejaVu Serif Bold"/>
                <a:ea typeface="DejaVu Serif Bold"/>
                <a:cs typeface="DejaVu Serif Bold"/>
                <a:sym typeface="DejaVu Serif Bold"/>
              </a:rPr>
              <a:t>Github nhóm :</a:t>
            </a:r>
          </a:p>
          <a:p>
            <a:pPr algn="l">
              <a:lnSpc>
                <a:spcPts val="6440"/>
              </a:lnSpc>
            </a:pPr>
            <a:r>
              <a:rPr lang="en-US" sz="4600">
                <a:solidFill>
                  <a:srgbClr val="000000"/>
                </a:solidFill>
                <a:latin typeface="DejaVu Serif"/>
                <a:ea typeface="DejaVu Serif"/>
                <a:cs typeface="DejaVu Serif"/>
                <a:sym typeface="DejaVu Serif"/>
              </a:rPr>
              <a:t>https://github.com/yenlinh17/may-tinh-cam-tay</a:t>
            </a:r>
          </a:p>
          <a:p>
            <a:pPr algn="l">
              <a:lnSpc>
                <a:spcPts val="6440"/>
              </a:lnSpc>
            </a:pPr>
            <a:r>
              <a:rPr lang="en-US" sz="4600" b="true">
                <a:solidFill>
                  <a:srgbClr val="000000"/>
                </a:solidFill>
                <a:latin typeface="DejaVu Serif Bold"/>
                <a:ea typeface="DejaVu Serif Bold"/>
                <a:cs typeface="DejaVu Serif Bold"/>
                <a:sym typeface="DejaVu Serif Bold"/>
              </a:rPr>
              <a:t>Link Figma : </a:t>
            </a:r>
            <a:r>
              <a:rPr lang="en-US" sz="4600">
                <a:solidFill>
                  <a:srgbClr val="000000"/>
                </a:solidFill>
                <a:latin typeface="DejaVu Serif"/>
                <a:ea typeface="DejaVu Serif"/>
                <a:cs typeface="DejaVu Serif"/>
                <a:sym typeface="DejaVu Serif"/>
              </a:rPr>
              <a:t>https://www.figma.com/design/Ur4uAGPPOXFlHdTmfcVFex/calculator?m=dev&amp;t=ba880KFuY86MEkfa-1</a:t>
            </a:r>
          </a:p>
          <a:p>
            <a:pPr algn="l">
              <a:lnSpc>
                <a:spcPts val="727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32892" y="1965021"/>
            <a:ext cx="3564590" cy="7293279"/>
          </a:xfrm>
          <a:custGeom>
            <a:avLst/>
            <a:gdLst/>
            <a:ahLst/>
            <a:cxnLst/>
            <a:rect r="r" b="b" t="t" l="l"/>
            <a:pathLst>
              <a:path h="7293279" w="3564590">
                <a:moveTo>
                  <a:pt x="0" y="0"/>
                </a:moveTo>
                <a:lnTo>
                  <a:pt x="3564590" y="0"/>
                </a:lnTo>
                <a:lnTo>
                  <a:pt x="3564590" y="7293279"/>
                </a:lnTo>
                <a:lnTo>
                  <a:pt x="0" y="7293279"/>
                </a:lnTo>
                <a:lnTo>
                  <a:pt x="0" y="0"/>
                </a:lnTo>
                <a:close/>
              </a:path>
            </a:pathLst>
          </a:custGeom>
          <a:blipFill>
            <a:blip r:embed="rId2"/>
            <a:stretch>
              <a:fillRect l="0" t="0" r="0" b="0"/>
            </a:stretch>
          </a:blipFill>
        </p:spPr>
      </p:sp>
      <p:sp>
        <p:nvSpPr>
          <p:cNvPr name="Freeform 3" id="3"/>
          <p:cNvSpPr/>
          <p:nvPr/>
        </p:nvSpPr>
        <p:spPr>
          <a:xfrm flipH="false" flipV="false" rot="0">
            <a:off x="13040424" y="1965021"/>
            <a:ext cx="3418725" cy="7293279"/>
          </a:xfrm>
          <a:custGeom>
            <a:avLst/>
            <a:gdLst/>
            <a:ahLst/>
            <a:cxnLst/>
            <a:rect r="r" b="b" t="t" l="l"/>
            <a:pathLst>
              <a:path h="7293279" w="3418725">
                <a:moveTo>
                  <a:pt x="0" y="0"/>
                </a:moveTo>
                <a:lnTo>
                  <a:pt x="3418725" y="0"/>
                </a:lnTo>
                <a:lnTo>
                  <a:pt x="3418725" y="7293279"/>
                </a:lnTo>
                <a:lnTo>
                  <a:pt x="0" y="7293279"/>
                </a:lnTo>
                <a:lnTo>
                  <a:pt x="0" y="0"/>
                </a:lnTo>
                <a:close/>
              </a:path>
            </a:pathLst>
          </a:custGeom>
          <a:blipFill>
            <a:blip r:embed="rId3"/>
            <a:stretch>
              <a:fillRect l="0" t="0" r="0" b="0"/>
            </a:stretch>
          </a:blipFill>
        </p:spPr>
      </p:sp>
      <p:sp>
        <p:nvSpPr>
          <p:cNvPr name="Freeform 4" id="4"/>
          <p:cNvSpPr/>
          <p:nvPr/>
        </p:nvSpPr>
        <p:spPr>
          <a:xfrm flipH="false" flipV="false" rot="0">
            <a:off x="1479286" y="2056211"/>
            <a:ext cx="3520021" cy="7202089"/>
          </a:xfrm>
          <a:custGeom>
            <a:avLst/>
            <a:gdLst/>
            <a:ahLst/>
            <a:cxnLst/>
            <a:rect r="r" b="b" t="t" l="l"/>
            <a:pathLst>
              <a:path h="7202089" w="3520021">
                <a:moveTo>
                  <a:pt x="0" y="0"/>
                </a:moveTo>
                <a:lnTo>
                  <a:pt x="3520021" y="0"/>
                </a:lnTo>
                <a:lnTo>
                  <a:pt x="3520021" y="7202089"/>
                </a:lnTo>
                <a:lnTo>
                  <a:pt x="0" y="7202089"/>
                </a:lnTo>
                <a:lnTo>
                  <a:pt x="0" y="0"/>
                </a:lnTo>
                <a:close/>
              </a:path>
            </a:pathLst>
          </a:custGeom>
          <a:blipFill>
            <a:blip r:embed="rId4"/>
            <a:stretch>
              <a:fillRect l="0" t="0" r="0" b="0"/>
            </a:stretch>
          </a:blipFill>
        </p:spPr>
      </p:sp>
      <p:sp>
        <p:nvSpPr>
          <p:cNvPr name="TextBox 5" id="5"/>
          <p:cNvSpPr txBox="true"/>
          <p:nvPr/>
        </p:nvSpPr>
        <p:spPr>
          <a:xfrm rot="0">
            <a:off x="0" y="124460"/>
            <a:ext cx="7004431"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kiểm thử kết quả</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59881" y="1326865"/>
            <a:ext cx="12568238" cy="7023737"/>
          </a:xfrm>
          <a:prstGeom prst="rect">
            <a:avLst/>
          </a:prstGeom>
        </p:spPr>
        <p:txBody>
          <a:bodyPr anchor="t" rtlCol="false" tIns="0" lIns="0" bIns="0" rIns="0">
            <a:spAutoFit/>
          </a:bodyPr>
          <a:lstStyle/>
          <a:p>
            <a:pPr algn="l">
              <a:lnSpc>
                <a:spcPts val="9239"/>
              </a:lnSpc>
            </a:pPr>
            <a:r>
              <a:rPr lang="en-US" sz="6599">
                <a:solidFill>
                  <a:srgbClr val="000000"/>
                </a:solidFill>
                <a:latin typeface="Arimo"/>
                <a:ea typeface="Arimo"/>
                <a:cs typeface="Arimo"/>
                <a:sym typeface="Arimo"/>
              </a:rPr>
              <a:t>Các phương pháp được sử dụng:</a:t>
            </a:r>
          </a:p>
          <a:p>
            <a:pPr algn="l" marL="1424927" indent="-712464" lvl="1">
              <a:lnSpc>
                <a:spcPts val="9239"/>
              </a:lnSpc>
              <a:buFont typeface="Arial"/>
              <a:buChar char="•"/>
            </a:pPr>
            <a:r>
              <a:rPr lang="en-US" sz="6599">
                <a:solidFill>
                  <a:srgbClr val="000000"/>
                </a:solidFill>
                <a:latin typeface="Arimo"/>
                <a:ea typeface="Arimo"/>
                <a:cs typeface="Arimo"/>
                <a:sym typeface="Arimo"/>
              </a:rPr>
              <a:t>Kotlin</a:t>
            </a:r>
          </a:p>
          <a:p>
            <a:pPr algn="l" marL="1424927" indent="-712464" lvl="1">
              <a:lnSpc>
                <a:spcPts val="9239"/>
              </a:lnSpc>
              <a:buFont typeface="Arial"/>
              <a:buChar char="•"/>
            </a:pPr>
            <a:r>
              <a:rPr lang="en-US" sz="6599">
                <a:solidFill>
                  <a:srgbClr val="000000"/>
                </a:solidFill>
                <a:latin typeface="Arimo"/>
                <a:ea typeface="Arimo"/>
                <a:cs typeface="Arimo"/>
                <a:sym typeface="Arimo"/>
              </a:rPr>
              <a:t>Jetpack compose</a:t>
            </a:r>
          </a:p>
          <a:p>
            <a:pPr algn="l" marL="1424927" indent="-712464" lvl="1">
              <a:lnSpc>
                <a:spcPts val="9239"/>
              </a:lnSpc>
              <a:buFont typeface="Arial"/>
              <a:buChar char="•"/>
            </a:pPr>
            <a:r>
              <a:rPr lang="en-US" sz="6599">
                <a:solidFill>
                  <a:srgbClr val="000000"/>
                </a:solidFill>
                <a:latin typeface="Arimo"/>
                <a:ea typeface="Arimo"/>
                <a:cs typeface="Arimo"/>
                <a:sym typeface="Arimo"/>
              </a:rPr>
              <a:t>Firebase</a:t>
            </a:r>
          </a:p>
          <a:p>
            <a:pPr algn="l" marL="1424927" indent="-712464" lvl="1">
              <a:lnSpc>
                <a:spcPts val="9239"/>
              </a:lnSpc>
              <a:buFont typeface="Arial"/>
              <a:buChar char="•"/>
            </a:pPr>
            <a:r>
              <a:rPr lang="en-US" sz="6599">
                <a:solidFill>
                  <a:srgbClr val="000000"/>
                </a:solidFill>
                <a:latin typeface="Arimo"/>
                <a:ea typeface="Arimo"/>
                <a:cs typeface="Arimo"/>
                <a:sym typeface="Arimo"/>
              </a:rPr>
              <a:t>Figma</a:t>
            </a:r>
          </a:p>
          <a:p>
            <a:pPr algn="l" marL="1424927" indent="-712464" lvl="1">
              <a:lnSpc>
                <a:spcPts val="9239"/>
              </a:lnSpc>
              <a:buFont typeface="Arial"/>
              <a:buChar char="•"/>
            </a:pPr>
            <a:r>
              <a:rPr lang="en-US" sz="6599">
                <a:solidFill>
                  <a:srgbClr val="000000"/>
                </a:solidFill>
                <a:latin typeface="Arimo"/>
                <a:ea typeface="Arimo"/>
                <a:cs typeface="Arimo"/>
                <a:sym typeface="Arimo"/>
              </a:rPr>
              <a:t>Android studio</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9856" y="-83263"/>
            <a:ext cx="12770106" cy="847090"/>
          </a:xfrm>
          <a:prstGeom prst="rect">
            <a:avLst/>
          </a:prstGeom>
        </p:spPr>
        <p:txBody>
          <a:bodyPr anchor="t" rtlCol="false" tIns="0" lIns="0" bIns="0" rIns="0">
            <a:spAutoFit/>
          </a:bodyPr>
          <a:lstStyle/>
          <a:p>
            <a:pPr algn="ctr">
              <a:lnSpc>
                <a:spcPts val="6860"/>
              </a:lnSpc>
            </a:pPr>
            <a:r>
              <a:rPr lang="en-US" sz="4900" b="true">
                <a:solidFill>
                  <a:srgbClr val="000000"/>
                </a:solidFill>
                <a:latin typeface="DejaVu Serif Bold"/>
                <a:ea typeface="DejaVu Serif Bold"/>
                <a:cs typeface="DejaVu Serif Bold"/>
                <a:sym typeface="DejaVu Serif Bold"/>
              </a:rPr>
              <a:t>Hương phát triển của ứng dụng :</a:t>
            </a:r>
          </a:p>
        </p:txBody>
      </p:sp>
      <p:sp>
        <p:nvSpPr>
          <p:cNvPr name="TextBox 3" id="3"/>
          <p:cNvSpPr txBox="true"/>
          <p:nvPr/>
        </p:nvSpPr>
        <p:spPr>
          <a:xfrm rot="0">
            <a:off x="241099" y="325994"/>
            <a:ext cx="16230600" cy="10277474"/>
          </a:xfrm>
          <a:prstGeom prst="rect">
            <a:avLst/>
          </a:prstGeom>
        </p:spPr>
        <p:txBody>
          <a:bodyPr anchor="t" rtlCol="false" tIns="0" lIns="0" bIns="0" rIns="0">
            <a:spAutoFit/>
          </a:bodyPr>
          <a:lstStyle/>
          <a:p>
            <a:pPr algn="l">
              <a:lnSpc>
                <a:spcPts val="4340"/>
              </a:lnSpc>
              <a:spcBef>
                <a:spcPct val="0"/>
              </a:spcBef>
            </a:pPr>
          </a:p>
          <a:p>
            <a:pPr algn="l">
              <a:lnSpc>
                <a:spcPts val="4340"/>
              </a:lnSpc>
              <a:spcBef>
                <a:spcPct val="0"/>
              </a:spcBef>
            </a:pPr>
            <a:r>
              <a:rPr lang="en-US" sz="3100">
                <a:solidFill>
                  <a:srgbClr val="000000"/>
                </a:solidFill>
                <a:latin typeface="DejaVu Serif"/>
                <a:ea typeface="DejaVu Serif"/>
                <a:cs typeface="DejaVu Serif"/>
                <a:sym typeface="DejaVu Serif"/>
              </a:rPr>
              <a:t>Mặc dù ứng dụng máy tính hiện tại đã đáp ứng được các nhu cầu cơ bản và nâng cao về tính toán, tuy nhiên trong tương lai có thể mở rộng thêm các tính năng sau để hoàn thiện và chuyên nghiệp hơn:</a:t>
            </a:r>
          </a:p>
          <a:p>
            <a:pPr algn="l">
              <a:lnSpc>
                <a:spcPts val="4340"/>
              </a:lnSpc>
              <a:spcBef>
                <a:spcPct val="0"/>
              </a:spcBef>
            </a:pPr>
            <a:r>
              <a:rPr lang="en-US" sz="3100">
                <a:solidFill>
                  <a:srgbClr val="000000"/>
                </a:solidFill>
                <a:latin typeface="DejaVu Serif"/>
                <a:ea typeface="DejaVu Serif"/>
                <a:cs typeface="DejaVu Serif"/>
                <a:sym typeface="DejaVu Serif"/>
              </a:rPr>
              <a:t>🔹 1. Giao diện người dùng (UI/UX) hiện đại hơn</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Thêm chế độ sáng/tối (Dark mode/Light mode).</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Cải thiện hiệu ứng bấm nút, chuyển cảnh mượt mà hơn bằng AnimatedVisibility hoặc MotionLayout.</a:t>
            </a:r>
          </a:p>
          <a:p>
            <a:pPr algn="l">
              <a:lnSpc>
                <a:spcPts val="4340"/>
              </a:lnSpc>
              <a:spcBef>
                <a:spcPct val="0"/>
              </a:spcBef>
            </a:pPr>
            <a:r>
              <a:rPr lang="en-US" sz="3100">
                <a:solidFill>
                  <a:srgbClr val="000000"/>
                </a:solidFill>
                <a:latin typeface="DejaVu Serif"/>
                <a:ea typeface="DejaVu Serif"/>
                <a:cs typeface="DejaVu Serif"/>
                <a:sym typeface="DejaVu Serif"/>
              </a:rPr>
              <a:t>🔹 2. Tính năng khoa học mở rộng</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Hỗ trợ phép tính phân số, ma trận, hệ phương trình.</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Thêm tính năng vẽ đồ thị hàm số từ biểu thức nhập vào.</a:t>
            </a:r>
          </a:p>
          <a:p>
            <a:pPr algn="l">
              <a:lnSpc>
                <a:spcPts val="4340"/>
              </a:lnSpc>
              <a:spcBef>
                <a:spcPct val="0"/>
              </a:spcBef>
            </a:pPr>
            <a:r>
              <a:rPr lang="en-US" sz="3100">
                <a:solidFill>
                  <a:srgbClr val="000000"/>
                </a:solidFill>
                <a:latin typeface="DejaVu Serif"/>
                <a:ea typeface="DejaVu Serif"/>
                <a:cs typeface="DejaVu Serif"/>
                <a:sym typeface="DejaVu Serif"/>
              </a:rPr>
              <a:t>🔹 3. Tùy chỉnh bàn phím</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Cho phép người dùng ẩn/hiện các nhóm phím theo nhu cầu.</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Gợi ý phép tính gần đây theo tần suất sử dụng.</a:t>
            </a:r>
          </a:p>
          <a:p>
            <a:pPr algn="l">
              <a:lnSpc>
                <a:spcPts val="4340"/>
              </a:lnSpc>
              <a:spcBef>
                <a:spcPct val="0"/>
              </a:spcBef>
            </a:pPr>
            <a:r>
              <a:rPr lang="en-US" sz="3100">
                <a:solidFill>
                  <a:srgbClr val="000000"/>
                </a:solidFill>
                <a:latin typeface="DejaVu Serif"/>
                <a:ea typeface="DejaVu Serif"/>
                <a:cs typeface="DejaVu Serif"/>
                <a:sym typeface="DejaVu Serif"/>
              </a:rPr>
              <a:t>🔹 4. Lưu trữ và đồng bộ</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Lưu lịch sử phép tính vào đám mây (Google Drive, Firebase).</a:t>
            </a:r>
          </a:p>
          <a:p>
            <a:pPr algn="l">
              <a:lnSpc>
                <a:spcPts val="4340"/>
              </a:lnSpc>
              <a:spcBef>
                <a:spcPct val="0"/>
              </a:spcBef>
            </a:pPr>
            <a:r>
              <a:rPr lang="en-US" b="true" sz="3100">
                <a:solidFill>
                  <a:srgbClr val="000000"/>
                </a:solidFill>
                <a:latin typeface="DejaVu Serif Bold"/>
                <a:ea typeface="DejaVu Serif Bold"/>
                <a:cs typeface="DejaVu Serif Bold"/>
                <a:sym typeface="DejaVu Serif Bold"/>
              </a:rPr>
              <a:t>- </a:t>
            </a:r>
            <a:r>
              <a:rPr lang="en-US" sz="3100">
                <a:solidFill>
                  <a:srgbClr val="000000"/>
                </a:solidFill>
                <a:latin typeface="DejaVu Serif"/>
                <a:ea typeface="DejaVu Serif"/>
                <a:cs typeface="DejaVu Serif"/>
                <a:sym typeface="DejaVu Serif"/>
              </a:rPr>
              <a:t>Cho phép đăng nhập để đồng bộ lịch sử trên nhiều thiết bị.</a:t>
            </a:r>
          </a:p>
          <a:p>
            <a:pPr algn="l">
              <a:lnSpc>
                <a:spcPts val="4340"/>
              </a:lnSpc>
              <a:spcBef>
                <a:spcPct val="0"/>
              </a:spcBef>
            </a:pPr>
          </a:p>
          <a:p>
            <a:pPr algn="l">
              <a:lnSpc>
                <a:spcPts val="406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77677" y="4274503"/>
            <a:ext cx="5932647"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7F9FD"/>
        </a:solidFill>
      </p:bgPr>
    </p:bg>
    <p:spTree>
      <p:nvGrpSpPr>
        <p:cNvPr id="1" name=""/>
        <p:cNvGrpSpPr/>
        <p:nvPr/>
      </p:nvGrpSpPr>
      <p:grpSpPr>
        <a:xfrm>
          <a:off x="0" y="0"/>
          <a:ext cx="0" cy="0"/>
          <a:chOff x="0" y="0"/>
          <a:chExt cx="0" cy="0"/>
        </a:xfrm>
      </p:grpSpPr>
      <p:sp>
        <p:nvSpPr>
          <p:cNvPr name="TextBox 2" id="2"/>
          <p:cNvSpPr txBox="true"/>
          <p:nvPr/>
        </p:nvSpPr>
        <p:spPr>
          <a:xfrm rot="0">
            <a:off x="184537" y="602971"/>
            <a:ext cx="17918925" cy="7477328"/>
          </a:xfrm>
          <a:prstGeom prst="rect">
            <a:avLst/>
          </a:prstGeom>
        </p:spPr>
        <p:txBody>
          <a:bodyPr anchor="t" rtlCol="false" tIns="0" lIns="0" bIns="0" rIns="0">
            <a:spAutoFit/>
          </a:bodyPr>
          <a:lstStyle/>
          <a:p>
            <a:pPr algn="l">
              <a:lnSpc>
                <a:spcPts val="7187"/>
              </a:lnSpc>
            </a:pPr>
            <a:r>
              <a:rPr lang="en-US" sz="5134" b="true">
                <a:solidFill>
                  <a:srgbClr val="000000"/>
                </a:solidFill>
                <a:latin typeface="DejaVu Serif Bold"/>
                <a:ea typeface="DejaVu Serif Bold"/>
                <a:cs typeface="DejaVu Serif Bold"/>
                <a:sym typeface="DejaVu Serif Bold"/>
              </a:rPr>
              <a:t>Lí do chọn đề tài :</a:t>
            </a:r>
          </a:p>
          <a:p>
            <a:pPr algn="l">
              <a:lnSpc>
                <a:spcPts val="5179"/>
              </a:lnSpc>
            </a:pPr>
            <a:r>
              <a:rPr lang="en-US" sz="3699">
                <a:solidFill>
                  <a:srgbClr val="0D0D0D"/>
                </a:solidFill>
                <a:latin typeface="Arimo"/>
                <a:ea typeface="Arimo"/>
                <a:cs typeface="Arimo"/>
                <a:sym typeface="Arimo"/>
              </a:rPr>
              <a:t>Máy tính cầm tay là công cụ quan trọng trong học tập và công việc, đặc biệt với học sinh, sinh viên và người làm việc với số liệu. </a:t>
            </a:r>
          </a:p>
          <a:p>
            <a:pPr algn="l">
              <a:lnSpc>
                <a:spcPts val="5179"/>
              </a:lnSpc>
            </a:pPr>
          </a:p>
          <a:p>
            <a:pPr algn="l">
              <a:lnSpc>
                <a:spcPts val="5179"/>
              </a:lnSpc>
            </a:pPr>
            <a:r>
              <a:rPr lang="en-US" sz="3699">
                <a:solidFill>
                  <a:srgbClr val="0D0D0D"/>
                </a:solidFill>
                <a:latin typeface="Arimo"/>
                <a:ea typeface="Arimo"/>
                <a:cs typeface="Arimo"/>
                <a:sym typeface="Arimo"/>
              </a:rPr>
              <a:t>Tuy có nhiều ứng dụng máy tính hiện nay, nhưng nhiều ứng dụng còn thiếu thân thiện hoặc chưa hỗ trợ tính biểu thức phức tạp.</a:t>
            </a:r>
          </a:p>
          <a:p>
            <a:pPr algn="l">
              <a:lnSpc>
                <a:spcPts val="5179"/>
              </a:lnSpc>
            </a:pPr>
          </a:p>
          <a:p>
            <a:pPr algn="l">
              <a:lnSpc>
                <a:spcPts val="5179"/>
              </a:lnSpc>
            </a:pPr>
            <a:r>
              <a:rPr lang="en-US" sz="3699">
                <a:solidFill>
                  <a:srgbClr val="0D0D0D"/>
                </a:solidFill>
                <a:latin typeface="Arimo"/>
                <a:ea typeface="Arimo"/>
                <a:cs typeface="Arimo"/>
                <a:sym typeface="Arimo"/>
              </a:rPr>
              <a:t>Vì vậy, em chọn đề tài này nhằm xây dựng một ứng dụng máy tính đơn giản, dễ sử dụng, có giao diện hiện đại và xử lý được các biểu thức toán học cơ bản. Đồng thời, đây cũng là cơ hội để em rèn luyện kỹ năng lập trình Android và hiểu rõ hơn về quy trình phát triển ứng dụng.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7F9FD"/>
        </a:solidFill>
      </p:bgPr>
    </p:bg>
    <p:spTree>
      <p:nvGrpSpPr>
        <p:cNvPr id="1" name=""/>
        <p:cNvGrpSpPr/>
        <p:nvPr/>
      </p:nvGrpSpPr>
      <p:grpSpPr>
        <a:xfrm>
          <a:off x="0" y="0"/>
          <a:ext cx="0" cy="0"/>
          <a:chOff x="0" y="0"/>
          <a:chExt cx="0" cy="0"/>
        </a:xfrm>
      </p:grpSpPr>
      <p:sp>
        <p:nvSpPr>
          <p:cNvPr name="TextBox 2" id="2"/>
          <p:cNvSpPr txBox="true"/>
          <p:nvPr/>
        </p:nvSpPr>
        <p:spPr>
          <a:xfrm rot="0">
            <a:off x="533132" y="1090016"/>
            <a:ext cx="11449926" cy="8168284"/>
          </a:xfrm>
          <a:prstGeom prst="rect">
            <a:avLst/>
          </a:prstGeom>
        </p:spPr>
        <p:txBody>
          <a:bodyPr anchor="t" rtlCol="false" tIns="0" lIns="0" bIns="0" rIns="0">
            <a:spAutoFit/>
          </a:bodyPr>
          <a:lstStyle/>
          <a:p>
            <a:pPr algn="l" marL="1134147" indent="-567073" lvl="1">
              <a:lnSpc>
                <a:spcPts val="7354"/>
              </a:lnSpc>
              <a:buAutoNum type="arabicPeriod" startAt="1"/>
            </a:pPr>
            <a:r>
              <a:rPr lang="en-US" b="true" sz="5253">
                <a:solidFill>
                  <a:srgbClr val="000000"/>
                </a:solidFill>
                <a:latin typeface="DejaVu Serif Bold"/>
                <a:ea typeface="DejaVu Serif Bold"/>
                <a:cs typeface="DejaVu Serif Bold"/>
                <a:sym typeface="DejaVu Serif Bold"/>
              </a:rPr>
              <a:t>Mục tiêu của ứng dụng:</a:t>
            </a:r>
          </a:p>
          <a:p>
            <a:pPr algn="l">
              <a:lnSpc>
                <a:spcPts val="5179"/>
              </a:lnSpc>
            </a:pPr>
            <a:r>
              <a:rPr lang="en-US" sz="3699" b="true">
                <a:solidFill>
                  <a:srgbClr val="000000"/>
                </a:solidFill>
                <a:latin typeface="Arimo Bold"/>
                <a:ea typeface="Arimo Bold"/>
                <a:cs typeface="Arimo Bold"/>
                <a:sym typeface="Arimo Bold"/>
              </a:rPr>
              <a:t>- </a:t>
            </a:r>
            <a:r>
              <a:rPr lang="en-US" sz="3699">
                <a:solidFill>
                  <a:srgbClr val="000000"/>
                </a:solidFill>
                <a:latin typeface="Arimo"/>
                <a:ea typeface="Arimo"/>
                <a:cs typeface="Arimo"/>
                <a:sym typeface="Arimo"/>
              </a:rPr>
              <a:t>Xây dựng một ứng dụng máy tính cầm tay trên nền tảng Android với giao diện đơn giản, thân thiện với người dùng.</a:t>
            </a:r>
          </a:p>
          <a:p>
            <a:pPr algn="l">
              <a:lnSpc>
                <a:spcPts val="5179"/>
              </a:lnSpc>
            </a:pPr>
            <a:r>
              <a:rPr lang="en-US" sz="3699" b="true">
                <a:solidFill>
                  <a:srgbClr val="000000"/>
                </a:solidFill>
                <a:latin typeface="Arimo Bold"/>
                <a:ea typeface="Arimo Bold"/>
                <a:cs typeface="Arimo Bold"/>
                <a:sym typeface="Arimo Bold"/>
              </a:rPr>
              <a:t>- </a:t>
            </a:r>
            <a:r>
              <a:rPr lang="en-US" sz="3699">
                <a:solidFill>
                  <a:srgbClr val="000000"/>
                </a:solidFill>
                <a:latin typeface="Arimo"/>
                <a:ea typeface="Arimo"/>
                <a:cs typeface="Arimo"/>
                <a:sym typeface="Arimo"/>
              </a:rPr>
              <a:t>Hỗ trợ các phép toán cơ bản như cộng, trừ, nhân, chia và tính biểu thức.</a:t>
            </a:r>
          </a:p>
          <a:p>
            <a:pPr algn="l">
              <a:lnSpc>
                <a:spcPts val="5179"/>
              </a:lnSpc>
            </a:pPr>
            <a:r>
              <a:rPr lang="en-US" sz="3699" b="true">
                <a:solidFill>
                  <a:srgbClr val="000000"/>
                </a:solidFill>
                <a:latin typeface="Arimo Bold"/>
                <a:ea typeface="Arimo Bold"/>
                <a:cs typeface="Arimo Bold"/>
                <a:sym typeface="Arimo Bold"/>
              </a:rPr>
              <a:t>- </a:t>
            </a:r>
            <a:r>
              <a:rPr lang="en-US" sz="3699">
                <a:solidFill>
                  <a:srgbClr val="000000"/>
                </a:solidFill>
                <a:latin typeface="Arimo"/>
                <a:ea typeface="Arimo"/>
                <a:cs typeface="Arimo"/>
                <a:sym typeface="Arimo"/>
              </a:rPr>
              <a:t>Xử lý được các lỗi phổ biến như chia cho 0 hoặc sai cú pháp biểu thức.</a:t>
            </a:r>
          </a:p>
          <a:p>
            <a:pPr algn="l">
              <a:lnSpc>
                <a:spcPts val="5179"/>
              </a:lnSpc>
            </a:pPr>
            <a:r>
              <a:rPr lang="en-US" sz="3699" b="true">
                <a:solidFill>
                  <a:srgbClr val="000000"/>
                </a:solidFill>
                <a:latin typeface="Arimo Bold"/>
                <a:ea typeface="Arimo Bold"/>
                <a:cs typeface="Arimo Bold"/>
                <a:sym typeface="Arimo Bold"/>
              </a:rPr>
              <a:t>- </a:t>
            </a:r>
            <a:r>
              <a:rPr lang="en-US" sz="3699">
                <a:solidFill>
                  <a:srgbClr val="000000"/>
                </a:solidFill>
                <a:latin typeface="Arimo"/>
                <a:ea typeface="Arimo"/>
                <a:cs typeface="Arimo"/>
                <a:sym typeface="Arimo"/>
              </a:rPr>
              <a:t>Giúp người dùng thực hiện các phép tính nhanh chóng, tiện lợi ngay trên điện thoại.</a:t>
            </a:r>
          </a:p>
          <a:p>
            <a:pPr algn="l">
              <a:lnSpc>
                <a:spcPts val="5179"/>
              </a:lnSpc>
            </a:pPr>
          </a:p>
          <a:p>
            <a:pPr algn="l">
              <a:lnSpc>
                <a:spcPts val="5179"/>
              </a:lnSpc>
            </a:pPr>
          </a:p>
        </p:txBody>
      </p:sp>
      <p:sp>
        <p:nvSpPr>
          <p:cNvPr name="Freeform 3" id="3"/>
          <p:cNvSpPr/>
          <p:nvPr/>
        </p:nvSpPr>
        <p:spPr>
          <a:xfrm flipH="false" flipV="false" rot="0">
            <a:off x="12561932" y="1204316"/>
            <a:ext cx="4260909" cy="7774963"/>
          </a:xfrm>
          <a:custGeom>
            <a:avLst/>
            <a:gdLst/>
            <a:ahLst/>
            <a:cxnLst/>
            <a:rect r="r" b="b" t="t" l="l"/>
            <a:pathLst>
              <a:path h="7774963" w="4260909">
                <a:moveTo>
                  <a:pt x="0" y="0"/>
                </a:moveTo>
                <a:lnTo>
                  <a:pt x="4260910" y="0"/>
                </a:lnTo>
                <a:lnTo>
                  <a:pt x="4260910" y="7774963"/>
                </a:lnTo>
                <a:lnTo>
                  <a:pt x="0" y="7774963"/>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601" y="1680458"/>
            <a:ext cx="18070797" cy="7910513"/>
          </a:xfrm>
          <a:prstGeom prst="rect">
            <a:avLst/>
          </a:prstGeom>
        </p:spPr>
        <p:txBody>
          <a:bodyPr anchor="t" rtlCol="false" tIns="0" lIns="0" bIns="0" rIns="0">
            <a:spAutoFit/>
          </a:bodyPr>
          <a:lstStyle/>
          <a:p>
            <a:pPr algn="just">
              <a:lnSpc>
                <a:spcPts val="5320"/>
              </a:lnSpc>
            </a:pPr>
            <a:r>
              <a:rPr lang="en-US" sz="3800" b="true">
                <a:solidFill>
                  <a:srgbClr val="072E9F"/>
                </a:solidFill>
                <a:latin typeface="DejaVu Serif Bold"/>
                <a:ea typeface="DejaVu Serif Bold"/>
                <a:cs typeface="DejaVu Serif Bold"/>
                <a:sym typeface="DejaVu Serif Bold"/>
              </a:rPr>
              <a:t>ưu điểm của ứng dung:</a:t>
            </a:r>
          </a:p>
          <a:p>
            <a:pPr algn="just">
              <a:lnSpc>
                <a:spcPts val="5179"/>
              </a:lnSpc>
            </a:pPr>
          </a:p>
          <a:p>
            <a:pPr algn="just">
              <a:lnSpc>
                <a:spcPts val="5179"/>
              </a:lnSpc>
            </a:pPr>
            <a:r>
              <a:rPr lang="en-US" sz="3699">
                <a:solidFill>
                  <a:srgbClr val="000000"/>
                </a:solidFill>
                <a:latin typeface="DejaVu Serif"/>
                <a:ea typeface="DejaVu Serif"/>
                <a:cs typeface="DejaVu Serif"/>
                <a:sym typeface="DejaVu Serif"/>
              </a:rPr>
              <a:t>✅ </a:t>
            </a:r>
            <a:r>
              <a:rPr lang="en-US" b="true" sz="3699">
                <a:solidFill>
                  <a:srgbClr val="0D0D0D"/>
                </a:solidFill>
                <a:latin typeface="DejaVu Serif Bold"/>
                <a:ea typeface="DejaVu Serif Bold"/>
                <a:cs typeface="DejaVu Serif Bold"/>
                <a:sym typeface="DejaVu Serif Bold"/>
              </a:rPr>
              <a:t>Giao diện đơn giản, dễ sử dụng:</a:t>
            </a:r>
            <a:r>
              <a:rPr lang="en-US" sz="3699">
                <a:solidFill>
                  <a:srgbClr val="000000"/>
                </a:solidFill>
                <a:latin typeface="DejaVu Serif"/>
                <a:ea typeface="DejaVu Serif"/>
                <a:cs typeface="DejaVu Serif"/>
                <a:sym typeface="DejaVu Serif"/>
              </a:rPr>
              <a:t> Thiết kế hiện đại, rõ ràng, phù hợp với mọi đối tượng người dùng.</a:t>
            </a:r>
          </a:p>
          <a:p>
            <a:pPr algn="just">
              <a:lnSpc>
                <a:spcPts val="5179"/>
              </a:lnSpc>
            </a:pPr>
            <a:r>
              <a:rPr lang="en-US" sz="3699">
                <a:solidFill>
                  <a:srgbClr val="000000"/>
                </a:solidFill>
                <a:latin typeface="DejaVu Serif"/>
                <a:ea typeface="DejaVu Serif"/>
                <a:cs typeface="DejaVu Serif"/>
                <a:sym typeface="DejaVu Serif"/>
              </a:rPr>
              <a:t>✅ </a:t>
            </a:r>
            <a:r>
              <a:rPr lang="en-US" b="true" sz="3699">
                <a:solidFill>
                  <a:srgbClr val="0D0D0D"/>
                </a:solidFill>
                <a:latin typeface="DejaVu Serif Bold"/>
                <a:ea typeface="DejaVu Serif Bold"/>
                <a:cs typeface="DejaVu Serif Bold"/>
                <a:sym typeface="DejaVu Serif Bold"/>
              </a:rPr>
              <a:t>Tính toán biểu thức nhanh chóng:</a:t>
            </a:r>
            <a:r>
              <a:rPr lang="en-US" sz="3699">
                <a:solidFill>
                  <a:srgbClr val="000000"/>
                </a:solidFill>
                <a:latin typeface="DejaVu Serif"/>
                <a:ea typeface="DejaVu Serif"/>
                <a:cs typeface="DejaVu Serif"/>
                <a:sym typeface="DejaVu Serif"/>
              </a:rPr>
              <a:t> Hỗ trợ cả các phép tính cơ bản và biểu thức phức tạp.</a:t>
            </a:r>
          </a:p>
          <a:p>
            <a:pPr algn="just">
              <a:lnSpc>
                <a:spcPts val="5179"/>
              </a:lnSpc>
            </a:pPr>
            <a:r>
              <a:rPr lang="en-US" sz="3699">
                <a:solidFill>
                  <a:srgbClr val="000000"/>
                </a:solidFill>
                <a:latin typeface="DejaVu Serif"/>
                <a:ea typeface="DejaVu Serif"/>
                <a:cs typeface="DejaVu Serif"/>
                <a:sym typeface="DejaVu Serif"/>
              </a:rPr>
              <a:t>✅ </a:t>
            </a:r>
            <a:r>
              <a:rPr lang="en-US" b="true" sz="3699">
                <a:solidFill>
                  <a:srgbClr val="0D0D0D"/>
                </a:solidFill>
                <a:latin typeface="DejaVu Serif Bold"/>
                <a:ea typeface="DejaVu Serif Bold"/>
                <a:cs typeface="DejaVu Serif Bold"/>
                <a:sym typeface="DejaVu Serif Bold"/>
              </a:rPr>
              <a:t>Xử lý lỗi thông minh:</a:t>
            </a:r>
            <a:r>
              <a:rPr lang="en-US" sz="3699">
                <a:solidFill>
                  <a:srgbClr val="000000"/>
                </a:solidFill>
                <a:latin typeface="DejaVu Serif"/>
                <a:ea typeface="DejaVu Serif"/>
                <a:cs typeface="DejaVu Serif"/>
                <a:sym typeface="DejaVu Serif"/>
              </a:rPr>
              <a:t> Thông báo rõ ràng khi gặp lỗi như chia cho 0, sai cú pháp.</a:t>
            </a:r>
          </a:p>
          <a:p>
            <a:pPr algn="just">
              <a:lnSpc>
                <a:spcPts val="5179"/>
              </a:lnSpc>
            </a:pPr>
            <a:r>
              <a:rPr lang="en-US" sz="3699">
                <a:solidFill>
                  <a:srgbClr val="000000"/>
                </a:solidFill>
                <a:latin typeface="DejaVu Serif"/>
                <a:ea typeface="DejaVu Serif"/>
                <a:cs typeface="DejaVu Serif"/>
                <a:sym typeface="DejaVu Serif"/>
              </a:rPr>
              <a:t>✅ </a:t>
            </a:r>
            <a:r>
              <a:rPr lang="en-US" b="true" sz="3699">
                <a:solidFill>
                  <a:srgbClr val="0D0D0D"/>
                </a:solidFill>
                <a:latin typeface="DejaVu Serif Bold"/>
                <a:ea typeface="DejaVu Serif Bold"/>
                <a:cs typeface="DejaVu Serif Bold"/>
                <a:sym typeface="DejaVu Serif Bold"/>
              </a:rPr>
              <a:t>Tính tiện lợi cao:</a:t>
            </a:r>
            <a:r>
              <a:rPr lang="en-US" sz="3699">
                <a:solidFill>
                  <a:srgbClr val="000000"/>
                </a:solidFill>
                <a:latin typeface="DejaVu Serif"/>
                <a:ea typeface="DejaVu Serif"/>
                <a:cs typeface="DejaVu Serif"/>
                <a:sym typeface="DejaVu Serif"/>
              </a:rPr>
              <a:t> Có thể sử dụng mọi lúc, mọi nơi ngay trên thiết bị di động.</a:t>
            </a:r>
          </a:p>
          <a:p>
            <a:pPr algn="just">
              <a:lnSpc>
                <a:spcPts val="5179"/>
              </a:lnSpc>
            </a:pPr>
            <a:r>
              <a:rPr lang="en-US" sz="3699">
                <a:solidFill>
                  <a:srgbClr val="000000"/>
                </a:solidFill>
                <a:latin typeface="DejaVu Serif"/>
                <a:ea typeface="DejaVu Serif"/>
                <a:cs typeface="DejaVu Serif"/>
                <a:sym typeface="DejaVu Serif"/>
              </a:rPr>
              <a:t>✅ </a:t>
            </a:r>
            <a:r>
              <a:rPr lang="en-US" b="true" sz="3699">
                <a:solidFill>
                  <a:srgbClr val="0D0D0D"/>
                </a:solidFill>
                <a:latin typeface="DejaVu Serif Bold"/>
                <a:ea typeface="DejaVu Serif Bold"/>
                <a:cs typeface="DejaVu Serif Bold"/>
                <a:sym typeface="DejaVu Serif Bold"/>
              </a:rPr>
              <a:t>Dễ dàng mở rộng:</a:t>
            </a:r>
            <a:r>
              <a:rPr lang="en-US" sz="3699">
                <a:solidFill>
                  <a:srgbClr val="000000"/>
                </a:solidFill>
                <a:latin typeface="DejaVu Serif"/>
                <a:ea typeface="DejaVu Serif"/>
                <a:cs typeface="DejaVu Serif"/>
                <a:sym typeface="DejaVu Serif"/>
              </a:rPr>
              <a:t> Có thể nâng cấp để thêm các chức năng như lưu lịch sử, phép tính khoa học,...</a:t>
            </a:r>
          </a:p>
        </p:txBody>
      </p:sp>
      <p:sp>
        <p:nvSpPr>
          <p:cNvPr name="Freeform 3" id="3"/>
          <p:cNvSpPr/>
          <p:nvPr/>
        </p:nvSpPr>
        <p:spPr>
          <a:xfrm flipH="false" flipV="false" rot="0">
            <a:off x="15914438" y="-83064"/>
            <a:ext cx="2264960" cy="2223528"/>
          </a:xfrm>
          <a:custGeom>
            <a:avLst/>
            <a:gdLst/>
            <a:ahLst/>
            <a:cxnLst/>
            <a:rect r="r" b="b" t="t" l="l"/>
            <a:pathLst>
              <a:path h="2223528" w="2264960">
                <a:moveTo>
                  <a:pt x="0" y="0"/>
                </a:moveTo>
                <a:lnTo>
                  <a:pt x="2264961" y="0"/>
                </a:lnTo>
                <a:lnTo>
                  <a:pt x="2264961" y="2223528"/>
                </a:lnTo>
                <a:lnTo>
                  <a:pt x="0" y="222352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601" y="1680458"/>
            <a:ext cx="18070797" cy="5581650"/>
          </a:xfrm>
          <a:prstGeom prst="rect">
            <a:avLst/>
          </a:prstGeom>
        </p:spPr>
        <p:txBody>
          <a:bodyPr anchor="t" rtlCol="false" tIns="0" lIns="0" bIns="0" rIns="0">
            <a:spAutoFit/>
          </a:bodyPr>
          <a:lstStyle/>
          <a:p>
            <a:pPr algn="just">
              <a:lnSpc>
                <a:spcPts val="5320"/>
              </a:lnSpc>
            </a:pPr>
            <a:r>
              <a:rPr lang="en-US" sz="3800" b="true">
                <a:solidFill>
                  <a:srgbClr val="072E9F"/>
                </a:solidFill>
                <a:latin typeface="DejaVu Serif Bold"/>
                <a:ea typeface="DejaVu Serif Bold"/>
                <a:cs typeface="DejaVu Serif Bold"/>
                <a:sym typeface="DejaVu Serif Bold"/>
              </a:rPr>
              <a:t>nhược điểm của ứng dung:</a:t>
            </a:r>
          </a:p>
          <a:p>
            <a:pPr algn="just">
              <a:lnSpc>
                <a:spcPts val="5179"/>
              </a:lnSpc>
            </a:pPr>
          </a:p>
          <a:p>
            <a:pPr algn="just">
              <a:lnSpc>
                <a:spcPts val="3359"/>
              </a:lnSpc>
            </a:pPr>
          </a:p>
          <a:p>
            <a:pPr algn="just">
              <a:lnSpc>
                <a:spcPts val="5039"/>
              </a:lnSpc>
            </a:pPr>
          </a:p>
          <a:p>
            <a:pPr algn="just">
              <a:lnSpc>
                <a:spcPts val="5039"/>
              </a:lnSpc>
            </a:pPr>
            <a:r>
              <a:rPr lang="en-US" sz="3599">
                <a:solidFill>
                  <a:srgbClr val="000000"/>
                </a:solidFill>
                <a:latin typeface="DejaVu Serif"/>
                <a:ea typeface="DejaVu Serif"/>
                <a:cs typeface="DejaVu Serif"/>
                <a:sym typeface="DejaVu Serif"/>
              </a:rPr>
              <a:t>❌ </a:t>
            </a:r>
            <a:r>
              <a:rPr lang="en-US" b="true" sz="3599">
                <a:solidFill>
                  <a:srgbClr val="0D0D0D"/>
                </a:solidFill>
                <a:latin typeface="DejaVu Serif Bold"/>
                <a:ea typeface="DejaVu Serif Bold"/>
                <a:cs typeface="DejaVu Serif Bold"/>
                <a:sym typeface="DejaVu Serif Bold"/>
              </a:rPr>
              <a:t>Chưa hỗ trợ nhiều ngôn ngữ:</a:t>
            </a:r>
            <a:r>
              <a:rPr lang="en-US" sz="3599">
                <a:solidFill>
                  <a:srgbClr val="000000"/>
                </a:solidFill>
                <a:latin typeface="DejaVu Serif"/>
                <a:ea typeface="DejaVu Serif"/>
                <a:cs typeface="DejaVu Serif"/>
                <a:sym typeface="DejaVu Serif"/>
              </a:rPr>
              <a:t> Giao diện chỉ mới có tiếng Việt, chưa có tùy chọn chuyển đổi ngôn ngữ.</a:t>
            </a:r>
          </a:p>
          <a:p>
            <a:pPr algn="just">
              <a:lnSpc>
                <a:spcPts val="5039"/>
              </a:lnSpc>
            </a:pPr>
            <a:r>
              <a:rPr lang="en-US" sz="3599">
                <a:solidFill>
                  <a:srgbClr val="000000"/>
                </a:solidFill>
                <a:latin typeface="DejaVu Serif"/>
                <a:ea typeface="DejaVu Serif"/>
                <a:cs typeface="DejaVu Serif"/>
                <a:sym typeface="DejaVu Serif"/>
              </a:rPr>
              <a:t>❌ </a:t>
            </a:r>
            <a:r>
              <a:rPr lang="en-US" b="true" sz="3599">
                <a:solidFill>
                  <a:srgbClr val="0D0D0D"/>
                </a:solidFill>
                <a:latin typeface="DejaVu Serif Bold"/>
                <a:ea typeface="DejaVu Serif Bold"/>
                <a:cs typeface="DejaVu Serif Bold"/>
                <a:sym typeface="DejaVu Serif Bold"/>
              </a:rPr>
              <a:t>Chưa tối ưu cho tất cả kích thước màn hình:</a:t>
            </a:r>
            <a:r>
              <a:rPr lang="en-US" sz="3599">
                <a:solidFill>
                  <a:srgbClr val="000000"/>
                </a:solidFill>
                <a:latin typeface="DejaVu Serif"/>
                <a:ea typeface="DejaVu Serif"/>
                <a:cs typeface="DejaVu Serif"/>
                <a:sym typeface="DejaVu Serif"/>
              </a:rPr>
              <a:t> Trên một số thiết bị nhỏ hoặc lớn, giao diện có thể hiển thị chưa thật sự tối ưu.</a:t>
            </a:r>
          </a:p>
          <a:p>
            <a:pPr algn="just">
              <a:lnSpc>
                <a:spcPts val="5179"/>
              </a:lnSpc>
            </a:pPr>
          </a:p>
        </p:txBody>
      </p:sp>
      <p:sp>
        <p:nvSpPr>
          <p:cNvPr name="Freeform 3" id="3"/>
          <p:cNvSpPr/>
          <p:nvPr/>
        </p:nvSpPr>
        <p:spPr>
          <a:xfrm flipH="false" flipV="false" rot="0">
            <a:off x="15914438" y="-83064"/>
            <a:ext cx="2264960" cy="2223528"/>
          </a:xfrm>
          <a:custGeom>
            <a:avLst/>
            <a:gdLst/>
            <a:ahLst/>
            <a:cxnLst/>
            <a:rect r="r" b="b" t="t" l="l"/>
            <a:pathLst>
              <a:path h="2223528" w="2264960">
                <a:moveTo>
                  <a:pt x="0" y="0"/>
                </a:moveTo>
                <a:lnTo>
                  <a:pt x="2264961" y="0"/>
                </a:lnTo>
                <a:lnTo>
                  <a:pt x="2264961" y="2223528"/>
                </a:lnTo>
                <a:lnTo>
                  <a:pt x="0" y="222352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4185208" y="-3815930"/>
            <a:ext cx="2528283" cy="11464016"/>
            <a:chOff x="0" y="0"/>
            <a:chExt cx="647480" cy="2935873"/>
          </a:xfrm>
        </p:grpSpPr>
        <p:sp>
          <p:nvSpPr>
            <p:cNvPr name="Freeform 3" id="3"/>
            <p:cNvSpPr/>
            <p:nvPr/>
          </p:nvSpPr>
          <p:spPr>
            <a:xfrm flipH="false" flipV="false" rot="0">
              <a:off x="0" y="0"/>
              <a:ext cx="647480" cy="2935873"/>
            </a:xfrm>
            <a:custGeom>
              <a:avLst/>
              <a:gdLst/>
              <a:ahLst/>
              <a:cxnLst/>
              <a:rect r="r" b="b" t="t" l="l"/>
              <a:pathLst>
                <a:path h="2935873" w="647480">
                  <a:moveTo>
                    <a:pt x="215943" y="19070"/>
                  </a:moveTo>
                  <a:cubicBezTo>
                    <a:pt x="249031" y="7556"/>
                    <a:pt x="286876" y="0"/>
                    <a:pt x="323914" y="0"/>
                  </a:cubicBezTo>
                  <a:cubicBezTo>
                    <a:pt x="360954" y="0"/>
                    <a:pt x="396595" y="6476"/>
                    <a:pt x="429440" y="17990"/>
                  </a:cubicBezTo>
                  <a:cubicBezTo>
                    <a:pt x="430139" y="18350"/>
                    <a:pt x="430838" y="18350"/>
                    <a:pt x="431536" y="18710"/>
                  </a:cubicBezTo>
                  <a:cubicBezTo>
                    <a:pt x="554883" y="64765"/>
                    <a:pt x="645733" y="186379"/>
                    <a:pt x="647480" y="375661"/>
                  </a:cubicBezTo>
                  <a:lnTo>
                    <a:pt x="647480" y="2935873"/>
                  </a:lnTo>
                  <a:lnTo>
                    <a:pt x="0" y="2935873"/>
                  </a:lnTo>
                  <a:lnTo>
                    <a:pt x="0" y="377561"/>
                  </a:lnTo>
                  <a:cubicBezTo>
                    <a:pt x="1747" y="185660"/>
                    <a:pt x="91199" y="64045"/>
                    <a:pt x="215943" y="19070"/>
                  </a:cubicBezTo>
                  <a:close/>
                </a:path>
              </a:pathLst>
            </a:custGeom>
            <a:solidFill>
              <a:srgbClr val="F4F4F4"/>
            </a:solidFill>
          </p:spPr>
        </p:sp>
        <p:sp>
          <p:nvSpPr>
            <p:cNvPr name="TextBox 4" id="4"/>
            <p:cNvSpPr txBox="true"/>
            <p:nvPr/>
          </p:nvSpPr>
          <p:spPr>
            <a:xfrm>
              <a:off x="0" y="98425"/>
              <a:ext cx="647480" cy="2837448"/>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00534" y="454742"/>
            <a:ext cx="16595184" cy="2209800"/>
          </a:xfrm>
          <a:prstGeom prst="rect">
            <a:avLst/>
          </a:prstGeom>
        </p:spPr>
        <p:txBody>
          <a:bodyPr anchor="t" rtlCol="false" tIns="0" lIns="0" bIns="0" rIns="0">
            <a:spAutoFit/>
          </a:bodyPr>
          <a:lstStyle/>
          <a:p>
            <a:pPr algn="l">
              <a:lnSpc>
                <a:spcPts val="8760"/>
              </a:lnSpc>
            </a:pPr>
            <a:r>
              <a:rPr lang="en-US" sz="7300" b="true">
                <a:solidFill>
                  <a:srgbClr val="000000"/>
                </a:solidFill>
                <a:latin typeface="Cabin Bold"/>
                <a:ea typeface="Cabin Bold"/>
                <a:cs typeface="Cabin Bold"/>
                <a:sym typeface="Cabin Bold"/>
              </a:rPr>
              <a:t>Giới Thiệu Tổng Quan Vấn Đề Cần Nghiên Cứu :</a:t>
            </a:r>
          </a:p>
        </p:txBody>
      </p:sp>
      <p:grpSp>
        <p:nvGrpSpPr>
          <p:cNvPr name="Group 6" id="6"/>
          <p:cNvGrpSpPr/>
          <p:nvPr/>
        </p:nvGrpSpPr>
        <p:grpSpPr>
          <a:xfrm rot="0">
            <a:off x="1628769" y="6872943"/>
            <a:ext cx="8115300" cy="1651188"/>
            <a:chOff x="0" y="0"/>
            <a:chExt cx="10820400" cy="2201584"/>
          </a:xfrm>
        </p:grpSpPr>
        <p:sp>
          <p:nvSpPr>
            <p:cNvPr name="TextBox 7" id="7"/>
            <p:cNvSpPr txBox="true"/>
            <p:nvPr/>
          </p:nvSpPr>
          <p:spPr>
            <a:xfrm rot="0">
              <a:off x="0" y="-47625"/>
              <a:ext cx="10820400" cy="525145"/>
            </a:xfrm>
            <a:prstGeom prst="rect">
              <a:avLst/>
            </a:prstGeom>
          </p:spPr>
          <p:txBody>
            <a:bodyPr anchor="t" rtlCol="false" tIns="0" lIns="0" bIns="0" rIns="0">
              <a:spAutoFit/>
            </a:bodyPr>
            <a:lstStyle/>
            <a:p>
              <a:pPr algn="l">
                <a:lnSpc>
                  <a:spcPts val="3359"/>
                </a:lnSpc>
              </a:pPr>
            </a:p>
          </p:txBody>
        </p:sp>
        <p:sp>
          <p:nvSpPr>
            <p:cNvPr name="TextBox 8" id="8"/>
            <p:cNvSpPr txBox="true"/>
            <p:nvPr/>
          </p:nvSpPr>
          <p:spPr>
            <a:xfrm rot="0">
              <a:off x="0" y="1418417"/>
              <a:ext cx="10820400" cy="783167"/>
            </a:xfrm>
            <a:prstGeom prst="rect">
              <a:avLst/>
            </a:prstGeom>
          </p:spPr>
          <p:txBody>
            <a:bodyPr anchor="t" rtlCol="false" tIns="0" lIns="0" bIns="0" rIns="0">
              <a:spAutoFit/>
            </a:bodyPr>
            <a:lstStyle/>
            <a:p>
              <a:pPr algn="l" marL="0" indent="0" lvl="0">
                <a:lnSpc>
                  <a:spcPts val="4900"/>
                </a:lnSpc>
                <a:spcBef>
                  <a:spcPct val="0"/>
                </a:spcBef>
              </a:pPr>
            </a:p>
          </p:txBody>
        </p:sp>
      </p:grpSp>
      <p:sp>
        <p:nvSpPr>
          <p:cNvPr name="TextBox 9" id="9"/>
          <p:cNvSpPr txBox="true"/>
          <p:nvPr/>
        </p:nvSpPr>
        <p:spPr>
          <a:xfrm rot="0">
            <a:off x="317671" y="3546165"/>
            <a:ext cx="17970329" cy="5460367"/>
          </a:xfrm>
          <a:prstGeom prst="rect">
            <a:avLst/>
          </a:prstGeom>
        </p:spPr>
        <p:txBody>
          <a:bodyPr anchor="t" rtlCol="false" tIns="0" lIns="0" bIns="0" rIns="0">
            <a:spAutoFit/>
          </a:bodyPr>
          <a:lstStyle/>
          <a:p>
            <a:pPr algn="l">
              <a:lnSpc>
                <a:spcPts val="6159"/>
              </a:lnSpc>
            </a:pPr>
            <a:r>
              <a:rPr lang="en-US" sz="4399">
                <a:solidFill>
                  <a:srgbClr val="0D0D0D"/>
                </a:solidFill>
                <a:latin typeface="Arimo"/>
                <a:ea typeface="Arimo"/>
                <a:cs typeface="Arimo"/>
                <a:sym typeface="Arimo"/>
              </a:rPr>
              <a:t>Máy tính cầm tay là ứng dụng quen thuộc, hỗ trợ người dùng thực hiện nhanh các phép toán trong học tập và công việc. </a:t>
            </a:r>
          </a:p>
          <a:p>
            <a:pPr algn="l">
              <a:lnSpc>
                <a:spcPts val="6159"/>
              </a:lnSpc>
            </a:pPr>
            <a:r>
              <a:rPr lang="en-US" sz="4399">
                <a:solidFill>
                  <a:srgbClr val="0D0D0D"/>
                </a:solidFill>
                <a:latin typeface="Arimo"/>
                <a:ea typeface="Arimo"/>
                <a:cs typeface="Arimo"/>
                <a:sym typeface="Arimo"/>
              </a:rPr>
              <a:t>Đề tài này nhằm xây dựng một ứng dụng máy tính đơn giản trên nền tảng Android, sử dụng ngôn ngữ Kotlin và công nghệ Jetpack Compose để tạo giao diện thân thiện, dễ sử dụng. </a:t>
            </a:r>
          </a:p>
          <a:p>
            <a:pPr algn="l">
              <a:lnSpc>
                <a:spcPts val="6159"/>
              </a:lnSpc>
            </a:pPr>
            <a:r>
              <a:rPr lang="en-US" sz="4399">
                <a:solidFill>
                  <a:srgbClr val="0D0D0D"/>
                </a:solidFill>
                <a:latin typeface="Arimo"/>
                <a:ea typeface="Arimo"/>
                <a:cs typeface="Arimo"/>
                <a:sym typeface="Arimo"/>
              </a:rPr>
              <a:t>=&gt; </a:t>
            </a:r>
            <a:r>
              <a:rPr lang="en-US" sz="4399">
                <a:solidFill>
                  <a:srgbClr val="0D0D0D"/>
                </a:solidFill>
                <a:latin typeface="Arimo"/>
                <a:ea typeface="Arimo"/>
                <a:cs typeface="Arimo"/>
                <a:sym typeface="Arimo"/>
              </a:rPr>
              <a:t>Đây là cơ hội để rèn luyện kỹ năng lập trình và hiểu rõ quy trình phát triển ứng dụng di động.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4381" y="2150000"/>
            <a:ext cx="7221362" cy="5581917"/>
          </a:xfrm>
          <a:custGeom>
            <a:avLst/>
            <a:gdLst/>
            <a:ahLst/>
            <a:cxnLst/>
            <a:rect r="r" b="b" t="t" l="l"/>
            <a:pathLst>
              <a:path h="5581917" w="7221362">
                <a:moveTo>
                  <a:pt x="0" y="0"/>
                </a:moveTo>
                <a:lnTo>
                  <a:pt x="7221362" y="0"/>
                </a:lnTo>
                <a:lnTo>
                  <a:pt x="7221362" y="5581918"/>
                </a:lnTo>
                <a:lnTo>
                  <a:pt x="0" y="5581918"/>
                </a:lnTo>
                <a:lnTo>
                  <a:pt x="0" y="0"/>
                </a:lnTo>
                <a:close/>
              </a:path>
            </a:pathLst>
          </a:custGeom>
          <a:blipFill>
            <a:blip r:embed="rId2"/>
            <a:stretch>
              <a:fillRect l="0" t="0" r="0" b="0"/>
            </a:stretch>
          </a:blipFill>
        </p:spPr>
      </p:sp>
      <p:sp>
        <p:nvSpPr>
          <p:cNvPr name="TextBox 3" id="3"/>
          <p:cNvSpPr txBox="true"/>
          <p:nvPr/>
        </p:nvSpPr>
        <p:spPr>
          <a:xfrm rot="0">
            <a:off x="0" y="-104775"/>
            <a:ext cx="8579906" cy="904240"/>
          </a:xfrm>
          <a:prstGeom prst="rect">
            <a:avLst/>
          </a:prstGeom>
        </p:spPr>
        <p:txBody>
          <a:bodyPr anchor="t" rtlCol="false" tIns="0" lIns="0" bIns="0" rIns="0">
            <a:spAutoFit/>
          </a:bodyPr>
          <a:lstStyle/>
          <a:p>
            <a:pPr algn="l">
              <a:lnSpc>
                <a:spcPts val="7279"/>
              </a:lnSpc>
            </a:pPr>
            <a:r>
              <a:rPr lang="en-US" sz="5199" b="true">
                <a:solidFill>
                  <a:srgbClr val="000000"/>
                </a:solidFill>
                <a:latin typeface="DejaVu Serif Bold"/>
                <a:ea typeface="DejaVu Serif Bold"/>
                <a:cs typeface="DejaVu Serif Bold"/>
                <a:sym typeface="DejaVu Serif Bold"/>
              </a:rPr>
              <a:t>Thiết kế cơ sở dữ liệu</a:t>
            </a:r>
          </a:p>
        </p:txBody>
      </p:sp>
      <p:sp>
        <p:nvSpPr>
          <p:cNvPr name="TextBox 4" id="4"/>
          <p:cNvSpPr txBox="true"/>
          <p:nvPr/>
        </p:nvSpPr>
        <p:spPr>
          <a:xfrm rot="0">
            <a:off x="594381" y="3429736"/>
            <a:ext cx="13714618" cy="896620"/>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8062311" y="1195387"/>
            <a:ext cx="9561293" cy="7800976"/>
          </a:xfrm>
          <a:prstGeom prst="rect">
            <a:avLst/>
          </a:prstGeom>
        </p:spPr>
        <p:txBody>
          <a:bodyPr anchor="t" rtlCol="false" tIns="0" lIns="0" bIns="0" rIns="0">
            <a:spAutoFit/>
          </a:bodyPr>
          <a:lstStyle/>
          <a:p>
            <a:pPr algn="l">
              <a:lnSpc>
                <a:spcPts val="4619"/>
              </a:lnSpc>
            </a:pPr>
            <a:r>
              <a:rPr lang="en-US" sz="3299">
                <a:solidFill>
                  <a:srgbClr val="0D0D0D"/>
                </a:solidFill>
                <a:latin typeface="Arimo"/>
                <a:ea typeface="Arimo"/>
                <a:cs typeface="Arimo"/>
                <a:sym typeface="Arimo"/>
              </a:rPr>
              <a:t>Sơ đồ mô tả cách người dùng tương tác với các chức năng chính của ứng dụng máy tính cầm tay:</a:t>
            </a:r>
          </a:p>
          <a:p>
            <a:pPr algn="l">
              <a:lnSpc>
                <a:spcPts val="4619"/>
              </a:lnSpc>
            </a:pPr>
            <a:r>
              <a:rPr lang="en-US" sz="3299">
                <a:solidFill>
                  <a:srgbClr val="0D0D0D"/>
                </a:solidFill>
                <a:latin typeface="Arimo"/>
                <a:ea typeface="Arimo"/>
                <a:cs typeface="Arimo"/>
                <a:sym typeface="Arimo"/>
              </a:rPr>
              <a:t>- </a:t>
            </a:r>
            <a:r>
              <a:rPr lang="en-US" sz="3299" b="true">
                <a:solidFill>
                  <a:srgbClr val="0D0D0D"/>
                </a:solidFill>
                <a:latin typeface="Arimo Bold"/>
                <a:ea typeface="Arimo Bold"/>
                <a:cs typeface="Arimo Bold"/>
                <a:sym typeface="Arimo Bold"/>
              </a:rPr>
              <a:t>Nhập dữ liệu</a:t>
            </a:r>
            <a:r>
              <a:rPr lang="en-US" sz="3299">
                <a:solidFill>
                  <a:srgbClr val="000000"/>
                </a:solidFill>
                <a:latin typeface="Arimo"/>
                <a:ea typeface="Arimo"/>
                <a:cs typeface="Arimo"/>
                <a:sym typeface="Arimo"/>
              </a:rPr>
              <a:t>: Người dùng nhập biểu thức toán học.</a:t>
            </a:r>
          </a:p>
          <a:p>
            <a:pPr algn="l">
              <a:lnSpc>
                <a:spcPts val="4619"/>
              </a:lnSpc>
            </a:pPr>
            <a:r>
              <a:rPr lang="en-US" sz="3299">
                <a:solidFill>
                  <a:srgbClr val="0D0D0D"/>
                </a:solidFill>
                <a:latin typeface="Arimo"/>
                <a:ea typeface="Arimo"/>
                <a:cs typeface="Arimo"/>
                <a:sym typeface="Arimo"/>
              </a:rPr>
              <a:t>- </a:t>
            </a:r>
            <a:r>
              <a:rPr lang="en-US" sz="3299" b="true">
                <a:solidFill>
                  <a:srgbClr val="0D0D0D"/>
                </a:solidFill>
                <a:latin typeface="Arimo Bold"/>
                <a:ea typeface="Arimo Bold"/>
                <a:cs typeface="Arimo Bold"/>
                <a:sym typeface="Arimo Bold"/>
              </a:rPr>
              <a:t>Tính toán</a:t>
            </a:r>
            <a:r>
              <a:rPr lang="en-US" sz="3299">
                <a:solidFill>
                  <a:srgbClr val="000000"/>
                </a:solidFill>
                <a:latin typeface="Arimo"/>
                <a:ea typeface="Arimo"/>
                <a:cs typeface="Arimo"/>
                <a:sym typeface="Arimo"/>
              </a:rPr>
              <a:t>: Hệ thống xử lý và cho ra kết quả. Nếu có lỗi (chia cho 0, sai cú pháp), hệ thống sẽ </a:t>
            </a:r>
            <a:r>
              <a:rPr lang="en-US" sz="3299" b="true">
                <a:solidFill>
                  <a:srgbClr val="0D0D0D"/>
                </a:solidFill>
                <a:latin typeface="Arimo Bold"/>
                <a:ea typeface="Arimo Bold"/>
                <a:cs typeface="Arimo Bold"/>
                <a:sym typeface="Arimo Bold"/>
              </a:rPr>
              <a:t>thông báo lỗi</a:t>
            </a:r>
            <a:r>
              <a:rPr lang="en-US" sz="3299">
                <a:solidFill>
                  <a:srgbClr val="000000"/>
                </a:solidFill>
                <a:latin typeface="Arimo"/>
                <a:ea typeface="Arimo"/>
                <a:cs typeface="Arimo"/>
                <a:sym typeface="Arimo"/>
              </a:rPr>
              <a:t>.</a:t>
            </a:r>
          </a:p>
          <a:p>
            <a:pPr algn="l">
              <a:lnSpc>
                <a:spcPts val="4619"/>
              </a:lnSpc>
            </a:pPr>
            <a:r>
              <a:rPr lang="en-US" sz="3299">
                <a:solidFill>
                  <a:srgbClr val="0D0D0D"/>
                </a:solidFill>
                <a:latin typeface="Arimo"/>
                <a:ea typeface="Arimo"/>
                <a:cs typeface="Arimo"/>
                <a:sym typeface="Arimo"/>
              </a:rPr>
              <a:t>- </a:t>
            </a:r>
            <a:r>
              <a:rPr lang="en-US" sz="3299" b="true">
                <a:solidFill>
                  <a:srgbClr val="0D0D0D"/>
                </a:solidFill>
                <a:latin typeface="Arimo Bold"/>
                <a:ea typeface="Arimo Bold"/>
                <a:cs typeface="Arimo Bold"/>
                <a:sym typeface="Arimo Bold"/>
              </a:rPr>
              <a:t>Hiển thị</a:t>
            </a:r>
            <a:r>
              <a:rPr lang="en-US" sz="3299">
                <a:solidFill>
                  <a:srgbClr val="000000"/>
                </a:solidFill>
                <a:latin typeface="Arimo"/>
                <a:ea typeface="Arimo"/>
                <a:cs typeface="Arimo"/>
                <a:sym typeface="Arimo"/>
              </a:rPr>
              <a:t>: Kết quả được hiển thị lên màn hình.</a:t>
            </a:r>
          </a:p>
          <a:p>
            <a:pPr algn="l">
              <a:lnSpc>
                <a:spcPts val="4619"/>
              </a:lnSpc>
            </a:pPr>
            <a:r>
              <a:rPr lang="en-US" sz="3299">
                <a:solidFill>
                  <a:srgbClr val="0D0D0D"/>
                </a:solidFill>
                <a:latin typeface="Arimo"/>
                <a:ea typeface="Arimo"/>
                <a:cs typeface="Arimo"/>
                <a:sym typeface="Arimo"/>
              </a:rPr>
              <a:t>- </a:t>
            </a:r>
            <a:r>
              <a:rPr lang="en-US" sz="3299" b="true">
                <a:solidFill>
                  <a:srgbClr val="0D0D0D"/>
                </a:solidFill>
                <a:latin typeface="Arimo Bold"/>
                <a:ea typeface="Arimo Bold"/>
                <a:cs typeface="Arimo Bold"/>
                <a:sym typeface="Arimo Bold"/>
              </a:rPr>
              <a:t>Xóa dữ liệu</a:t>
            </a:r>
            <a:r>
              <a:rPr lang="en-US" sz="3299">
                <a:solidFill>
                  <a:srgbClr val="000000"/>
                </a:solidFill>
                <a:latin typeface="Arimo"/>
                <a:ea typeface="Arimo"/>
                <a:cs typeface="Arimo"/>
                <a:sym typeface="Arimo"/>
              </a:rPr>
              <a:t>: Cho phép xóa biểu thức đã nhập để tính lại.</a:t>
            </a:r>
          </a:p>
          <a:p>
            <a:pPr algn="l">
              <a:lnSpc>
                <a:spcPts val="4619"/>
              </a:lnSpc>
            </a:pPr>
            <a:r>
              <a:rPr lang="en-US" sz="3299">
                <a:solidFill>
                  <a:srgbClr val="0D0D0D"/>
                </a:solidFill>
                <a:latin typeface="Arimo"/>
                <a:ea typeface="Arimo"/>
                <a:cs typeface="Arimo"/>
                <a:sym typeface="Arimo"/>
              </a:rPr>
              <a:t>Các chức năng liên kết chặt chẽ, đảm bảo ứng dụng vận hành mạch lạc và thân thiện với người dùng.</a:t>
            </a:r>
          </a:p>
          <a:p>
            <a:pPr algn="l">
              <a:lnSpc>
                <a:spcPts val="16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5021" y="124460"/>
            <a:ext cx="12396229" cy="904240"/>
          </a:xfrm>
          <a:prstGeom prst="rect">
            <a:avLst/>
          </a:prstGeom>
        </p:spPr>
        <p:txBody>
          <a:bodyPr anchor="t" rtlCol="false" tIns="0" lIns="0" bIns="0" rIns="0">
            <a:spAutoFit/>
          </a:bodyPr>
          <a:lstStyle/>
          <a:p>
            <a:pPr algn="l">
              <a:lnSpc>
                <a:spcPts val="7279"/>
              </a:lnSpc>
            </a:pPr>
            <a:r>
              <a:rPr lang="en-US" sz="5199" b="true">
                <a:solidFill>
                  <a:srgbClr val="000000"/>
                </a:solidFill>
                <a:latin typeface="DejaVu Serif Bold"/>
                <a:ea typeface="DejaVu Serif Bold"/>
                <a:cs typeface="DejaVu Serif Bold"/>
                <a:sym typeface="DejaVu Serif Bold"/>
              </a:rPr>
              <a:t>Giao diện:</a:t>
            </a:r>
          </a:p>
        </p:txBody>
      </p:sp>
      <p:sp>
        <p:nvSpPr>
          <p:cNvPr name="TextBox 3" id="3"/>
          <p:cNvSpPr txBox="true"/>
          <p:nvPr/>
        </p:nvSpPr>
        <p:spPr>
          <a:xfrm rot="0">
            <a:off x="5560918" y="952500"/>
            <a:ext cx="12411282" cy="8212456"/>
          </a:xfrm>
          <a:prstGeom prst="rect">
            <a:avLst/>
          </a:prstGeom>
        </p:spPr>
        <p:txBody>
          <a:bodyPr anchor="t" rtlCol="false" tIns="0" lIns="0" bIns="0" rIns="0">
            <a:spAutoFit/>
          </a:bodyPr>
          <a:lstStyle/>
          <a:p>
            <a:pPr algn="l">
              <a:lnSpc>
                <a:spcPts val="4339"/>
              </a:lnSpc>
            </a:pPr>
            <a:r>
              <a:rPr lang="en-US" sz="3099">
                <a:solidFill>
                  <a:srgbClr val="0D0D0D"/>
                </a:solidFill>
                <a:latin typeface="Arimo"/>
                <a:ea typeface="Arimo"/>
                <a:cs typeface="Arimo"/>
                <a:sym typeface="Arimo"/>
              </a:rPr>
              <a:t>Giao diện máy tính gồm hai phần: vùng hiển thị phía trên với nền đen tương phản cao, và bàn phím phía dưới với các nút chức năng từ cơ bản đến nâng cao.</a:t>
            </a:r>
          </a:p>
          <a:p>
            <a:pPr algn="l">
              <a:lnSpc>
                <a:spcPts val="4339"/>
              </a:lnSpc>
            </a:pPr>
          </a:p>
          <a:p>
            <a:pPr algn="l">
              <a:lnSpc>
                <a:spcPts val="4339"/>
              </a:lnSpc>
            </a:pPr>
            <a:r>
              <a:rPr lang="en-US" sz="3099">
                <a:solidFill>
                  <a:srgbClr val="0D0D0D"/>
                </a:solidFill>
                <a:latin typeface="Arimo"/>
                <a:ea typeface="Arimo"/>
                <a:cs typeface="Arimo"/>
                <a:sym typeface="Arimo"/>
              </a:rPr>
              <a:t>Phím số 0–9 bố trí dạng lưới, kích thước đều, dễ thao tác. Các phím “.”, ngoặc đặt hợp lý hỗ trợ biểu thức phức tạp.</a:t>
            </a:r>
          </a:p>
          <a:p>
            <a:pPr algn="l">
              <a:lnSpc>
                <a:spcPts val="4339"/>
              </a:lnSpc>
            </a:pPr>
          </a:p>
          <a:p>
            <a:pPr algn="l">
              <a:lnSpc>
                <a:spcPts val="4339"/>
              </a:lnSpc>
            </a:pPr>
            <a:r>
              <a:rPr lang="en-US" sz="3099">
                <a:solidFill>
                  <a:srgbClr val="0D0D0D"/>
                </a:solidFill>
                <a:latin typeface="Arimo"/>
                <a:ea typeface="Arimo"/>
                <a:cs typeface="Arimo"/>
                <a:sym typeface="Arimo"/>
              </a:rPr>
              <a:t>Phím toán học cơ bản (cộng, trừ, nhân, chia, =) nằm bên phải, tô cam nổi bật. Hàng đầu gồm các phím “C”, xóa lùi, đổi dấu…</a:t>
            </a:r>
          </a:p>
          <a:p>
            <a:pPr algn="l">
              <a:lnSpc>
                <a:spcPts val="4339"/>
              </a:lnSpc>
            </a:pPr>
          </a:p>
          <a:p>
            <a:pPr algn="l">
              <a:lnSpc>
                <a:spcPts val="4339"/>
              </a:lnSpc>
            </a:pPr>
            <a:r>
              <a:rPr lang="en-US" sz="3099">
                <a:solidFill>
                  <a:srgbClr val="0D0D0D"/>
                </a:solidFill>
                <a:latin typeface="Arimo"/>
                <a:ea typeface="Arimo"/>
                <a:cs typeface="Arimo"/>
                <a:sym typeface="Arimo"/>
              </a:rPr>
              <a:t>Chức năng nâng cao như √, x², % nằm ở hàng cuối.</a:t>
            </a:r>
          </a:p>
          <a:p>
            <a:pPr algn="l">
              <a:lnSpc>
                <a:spcPts val="4339"/>
              </a:lnSpc>
            </a:pPr>
          </a:p>
          <a:p>
            <a:pPr algn="l">
              <a:lnSpc>
                <a:spcPts val="4339"/>
              </a:lnSpc>
            </a:pPr>
            <a:r>
              <a:rPr lang="en-US" sz="3099">
                <a:solidFill>
                  <a:srgbClr val="0D0D0D"/>
                </a:solidFill>
                <a:latin typeface="Arimo"/>
                <a:ea typeface="Arimo"/>
                <a:cs typeface="Arimo"/>
                <a:sym typeface="Arimo"/>
              </a:rPr>
              <a:t>Tông màu đen – xám kết hợp phím cam, hiện đại, dễ nhìn, phù hợp trong môi trường ánh sáng yếu. Ký hiệu rõ ràng, dễ sử dụng.</a:t>
            </a:r>
          </a:p>
          <a:p>
            <a:pPr algn="l">
              <a:lnSpc>
                <a:spcPts val="4899"/>
              </a:lnSpc>
            </a:pPr>
          </a:p>
        </p:txBody>
      </p:sp>
      <p:sp>
        <p:nvSpPr>
          <p:cNvPr name="Freeform 4" id="4"/>
          <p:cNvSpPr/>
          <p:nvPr/>
        </p:nvSpPr>
        <p:spPr>
          <a:xfrm flipH="false" flipV="false" rot="0">
            <a:off x="854539" y="1483337"/>
            <a:ext cx="4260909" cy="7774963"/>
          </a:xfrm>
          <a:custGeom>
            <a:avLst/>
            <a:gdLst/>
            <a:ahLst/>
            <a:cxnLst/>
            <a:rect r="r" b="b" t="t" l="l"/>
            <a:pathLst>
              <a:path h="7774963" w="4260909">
                <a:moveTo>
                  <a:pt x="0" y="0"/>
                </a:moveTo>
                <a:lnTo>
                  <a:pt x="4260909" y="0"/>
                </a:lnTo>
                <a:lnTo>
                  <a:pt x="4260909" y="7774963"/>
                </a:lnTo>
                <a:lnTo>
                  <a:pt x="0" y="7774963"/>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DAGmeyPjMOM</dc:identifier>
  <dcterms:modified xsi:type="dcterms:W3CDTF">2011-08-01T06:04:30Z</dcterms:modified>
  <cp:revision>1</cp:revision>
  <dc:title>Bài thuyết trình </dc:title>
</cp:coreProperties>
</file>