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Pacifico"/>
      <p:regular r:id="rId31"/>
    </p:embeddedFont>
    <p:embeddedFont>
      <p:font typeface="Oswald"/>
      <p:regular r:id="rId32"/>
      <p:bold r:id="rId33"/>
    </p:embeddedFont>
    <p:embeddedFont>
      <p:font typeface="Spectral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cific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Spectral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Spectral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bab17309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bab17309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bab17309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bab17309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bab1730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bab1730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ab1730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bab1730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ab17309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ab1730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bab17309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bab17309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ab17309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bab17309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ab1730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ab1730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bab17309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bab17309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bab17309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bab17309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bab17309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bab17309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4416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D1D5DB"/>
                </a:solidFill>
                <a:highlight>
                  <a:srgbClr val="444654"/>
                </a:highlight>
                <a:latin typeface="Lobster"/>
                <a:ea typeface="Lobster"/>
                <a:cs typeface="Lobster"/>
                <a:sym typeface="Lobster"/>
              </a:rPr>
              <a:t>Exofly Innovations</a:t>
            </a:r>
            <a:endParaRPr sz="6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6850" y="4055900"/>
            <a:ext cx="35121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192">
                <a:solidFill>
                  <a:srgbClr val="F8F9FA"/>
                </a:solidFill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Your gateway to cutting</a:t>
            </a:r>
            <a:r>
              <a:rPr lang="en" sz="2192">
                <a:solidFill>
                  <a:srgbClr val="FFC107"/>
                </a:solidFill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 -edge drone technology</a:t>
            </a:r>
            <a:endParaRPr sz="2192">
              <a:solidFill>
                <a:srgbClr val="FFC107"/>
              </a:solidFill>
              <a:highlight>
                <a:srgbClr val="21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47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6200"/>
            <a:ext cx="3191841" cy="19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6956175" y="271900"/>
            <a:ext cx="22092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9FA"/>
                </a:solidFill>
                <a:latin typeface="Lato"/>
                <a:ea typeface="Lato"/>
                <a:cs typeface="Lato"/>
                <a:sym typeface="Lato"/>
              </a:rPr>
              <a:t>22b2509</a:t>
            </a:r>
            <a:endParaRPr>
              <a:solidFill>
                <a:srgbClr val="F8F9F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9FA"/>
                </a:solidFill>
                <a:latin typeface="Lato"/>
                <a:ea typeface="Lato"/>
                <a:cs typeface="Lato"/>
                <a:sym typeface="Lato"/>
              </a:rPr>
              <a:t>Uday</a:t>
            </a:r>
            <a:endParaRPr>
              <a:solidFill>
                <a:srgbClr val="F8F9F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D1D5DB"/>
                </a:solidFill>
                <a:highlight>
                  <a:srgbClr val="444654"/>
                </a:highlight>
                <a:latin typeface="Oswald"/>
                <a:ea typeface="Oswald"/>
                <a:cs typeface="Oswald"/>
                <a:sym typeface="Oswald"/>
              </a:rPr>
              <a:t>Footer:</a:t>
            </a:r>
            <a:endParaRPr b="1" sz="3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67975" y="1782825"/>
            <a:ext cx="561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Copyright information and acknowledgment of creators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Social media icons for connecting with Exofly on various platforms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Back-to-top arrow for easy navigation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75" y="-487150"/>
            <a:ext cx="5614800" cy="4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052550" y="47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1D5DB"/>
                </a:solidFill>
                <a:highlight>
                  <a:srgbClr val="444654"/>
                </a:highlight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b="1" lang="en" sz="1800">
                <a:solidFill>
                  <a:srgbClr val="D1D5DB"/>
                </a:solidFill>
                <a:highlight>
                  <a:srgbClr val="444654"/>
                </a:highlight>
                <a:latin typeface="Oswald"/>
                <a:ea typeface="Oswald"/>
                <a:cs typeface="Oswald"/>
                <a:sym typeface="Oswald"/>
              </a:rPr>
              <a:t>nrollment Modal: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51200" y="1506800"/>
            <a:ext cx="51321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Modal popup for users interested in enrollment</a:t>
            </a:r>
            <a:endParaRPr sz="21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 fields for capturing first name, last name, email, and phone</a:t>
            </a:r>
            <a:endParaRPr sz="21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Submit button to send enrollment</a:t>
            </a:r>
            <a:endParaRPr sz="21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850" y="-260550"/>
            <a:ext cx="4445599" cy="37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22b2509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2487075" y="1635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THANK YOU</a:t>
            </a:r>
            <a:endParaRPr sz="4400"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5" y="1505550"/>
            <a:ext cx="22644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r>
              <a:rPr lang="en" sz="43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endParaRPr sz="4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375" y="246725"/>
            <a:ext cx="1979899" cy="123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6550"/>
            <a:ext cx="7404250" cy="39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2016625"/>
            <a:ext cx="70389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rgbClr val="D1D5DB"/>
                </a:solidFill>
                <a:highlight>
                  <a:srgbClr val="444654"/>
                </a:highlight>
                <a:latin typeface="Oswald"/>
                <a:ea typeface="Oswald"/>
                <a:cs typeface="Oswald"/>
                <a:sym typeface="Oswald"/>
              </a:rPr>
              <a:t>Exofly Innovation takes flight as a pioneering force in the ever-evolving realm of drone technology. With a mission to redefine the boundaries of innovation and excellence, we are committed to shaping the future of unmanned aerial vehicles (UAV) and manned aerial vehicles (MAVs).</a:t>
            </a:r>
            <a:endParaRPr i="1"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Navigation Menu</a:t>
            </a:r>
            <a:endParaRPr sz="28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052550" y="1930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Comic Sans MS"/>
              <a:buNone/>
            </a:pPr>
            <a:r>
              <a:rPr lang="en" sz="15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Home: The welcoming gateway to our world, offering an enticing glimpse into our innovations and accomplishments.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Comic Sans MS"/>
              <a:buNone/>
            </a:pPr>
            <a:r>
              <a:rPr lang="en" sz="15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UAVs (Unmanned Aerial Vehicles): Embark on a journey through our diverse range of cutting-edge drones that redefine possibilities.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Comic Sans MS"/>
              <a:buNone/>
            </a:pPr>
            <a:r>
              <a:rPr lang="en" sz="15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MAVs (Manned Aerial Vehicles): Experience the pinnacle of human-controlled flight with our MAVs, combining technology and piloting expertise.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Comic Sans MS"/>
              <a:buNone/>
            </a:pPr>
            <a:r>
              <a:rPr lang="en" sz="15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About Us: Delve into our identity, values, and the journey that has led Exofly Innovations to the forefront of the drone industry.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Comic Sans MS"/>
              <a:buNone/>
            </a:pPr>
            <a:r>
              <a:rPr lang="en" sz="15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Contact: Connect with us directly, whether you're an enthusiast, investor, or simply intrigued by the world of drones.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-460250"/>
            <a:ext cx="2622100" cy="26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rebuchet MS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rebuchet MS"/>
                <a:ea typeface="Trebuchet MS"/>
                <a:cs typeface="Trebuchet MS"/>
                <a:sym typeface="Trebuchet MS"/>
              </a:rPr>
              <a:t>Created Navigation Bar with logo and menu items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432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78260"/>
              <a:buFont typeface="Trebuchet MS"/>
              <a:buChar char="●"/>
            </a:pPr>
            <a:r>
              <a:rPr lang="en" sz="2300">
                <a:solidFill>
                  <a:srgbClr val="F8F9FA"/>
                </a:solidFill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slogan</a:t>
            </a:r>
            <a:r>
              <a:rPr lang="en" sz="2300">
                <a:solidFill>
                  <a:srgbClr val="F8F9FA"/>
                </a:solidFill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:Your gateway to cutting</a:t>
            </a:r>
            <a:r>
              <a:rPr lang="en" sz="2300">
                <a:solidFill>
                  <a:srgbClr val="FFC107"/>
                </a:solidFill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 -edge drone technology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rebuchet MS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rebuchet MS"/>
                <a:ea typeface="Trebuchet MS"/>
                <a:cs typeface="Trebuchet MS"/>
                <a:sym typeface="Trebuchet MS"/>
              </a:rPr>
              <a:t>Brief introduction to Exofly Innovations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rebuchet MS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rebuchet MS"/>
                <a:ea typeface="Trebuchet MS"/>
                <a:cs typeface="Trebuchet MS"/>
                <a:sym typeface="Trebuchet MS"/>
              </a:rPr>
              <a:t>Showcase section highlighting key offerings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rebuchet MS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rebuchet MS"/>
                <a:ea typeface="Trebuchet MS"/>
                <a:cs typeface="Trebuchet MS"/>
                <a:sym typeface="Trebuchet MS"/>
              </a:rPr>
              <a:t>Search bar for finding the best drones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Trebuchet MS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rebuchet MS"/>
                <a:ea typeface="Trebuchet MS"/>
                <a:cs typeface="Trebuchet MS"/>
                <a:sym typeface="Trebuchet MS"/>
              </a:rPr>
              <a:t>Call-to-action button for exploring innovations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9FA"/>
                </a:solidFill>
                <a:highlight>
                  <a:srgbClr val="212529"/>
                </a:highlight>
                <a:latin typeface="Oswald"/>
                <a:ea typeface="Oswald"/>
                <a:cs typeface="Oswald"/>
                <a:sym typeface="Oswald"/>
              </a:rPr>
              <a:t>About:"</a:t>
            </a:r>
            <a:r>
              <a:rPr lang="en" sz="1500">
                <a:solidFill>
                  <a:srgbClr val="F8F9FA"/>
                </a:solidFill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Exofly Innovations," a trailblazing force in drone technology, is seeking a fresh digital presence that mirrors their forefront position in unmanned aerial vehicles (UAVs) and manned aerial vehicles (MAVs).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D1D5DB"/>
              </a:solidFill>
              <a:highlight>
                <a:srgbClr val="44465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050" y="87875"/>
            <a:ext cx="1835064" cy="1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About Us</a:t>
            </a:r>
            <a:endParaRPr sz="330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Introduction to Exofly Innovations' mission and values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History of the company and its founders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Overview of aerospace industry contributions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Commitment to innovation and excellence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Team of experts and their roles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Collaboration with Hubsan and 'D for DROAChHARYA 2' series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979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Pacific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Focus on responsible drone use and initiatives</a:t>
            </a:r>
            <a:endParaRPr sz="2501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47971"/>
              <a:buFont typeface="Roboto"/>
              <a:buChar char="●"/>
            </a:pPr>
            <a:r>
              <a:rPr lang="en" sz="2501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Future plans and vision for 20</a:t>
            </a:r>
            <a:r>
              <a:rPr lang="en" sz="2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25</a:t>
            </a:r>
            <a:endParaRPr sz="2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425" y="271925"/>
            <a:ext cx="2303323" cy="12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D1D5DB"/>
                </a:solidFill>
                <a:highlight>
                  <a:srgbClr val="444654"/>
                </a:highlight>
                <a:latin typeface="Oswald"/>
                <a:ea typeface="Oswald"/>
                <a:cs typeface="Oswald"/>
                <a:sym typeface="Oswald"/>
              </a:rPr>
              <a:t>UAVs:</a:t>
            </a:r>
            <a:endParaRPr b="1"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13300" y="1744700"/>
            <a:ext cx="88821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300"/>
              <a:buFont typeface="Comic Sans MS"/>
              <a:buChar char="●"/>
            </a:pPr>
            <a:r>
              <a:rPr lang="en" sz="23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Explanation of Unmanned Aerial Vehicles (UAVs)</a:t>
            </a:r>
            <a:endParaRPr sz="23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300"/>
              <a:buFont typeface="Comic Sans MS"/>
              <a:buChar char="●"/>
            </a:pPr>
            <a:r>
              <a:rPr lang="en" sz="23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Importance of drones and their versatility</a:t>
            </a:r>
            <a:endParaRPr sz="23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300"/>
              <a:buFont typeface="Comic Sans MS"/>
              <a:buChar char="●"/>
            </a:pPr>
            <a:r>
              <a:rPr lang="en" sz="23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Overview of commercial, industrial, and military applications</a:t>
            </a:r>
            <a:endParaRPr sz="23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300"/>
              <a:buFont typeface="Comic Sans MS"/>
              <a:buChar char="●"/>
            </a:pPr>
            <a:r>
              <a:rPr lang="en" sz="23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Featured UAV products and specifications</a:t>
            </a:r>
            <a:endParaRPr sz="23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300"/>
              <a:buFont typeface="Comic Sans MS"/>
              <a:buChar char="●"/>
            </a:pPr>
            <a:r>
              <a:rPr lang="en" sz="23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Call-to-action buttons for more details on each product</a:t>
            </a:r>
            <a:endParaRPr sz="2300">
              <a:solidFill>
                <a:srgbClr val="D1D5DB"/>
              </a:solidFill>
              <a:highlight>
                <a:srgbClr val="444654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750" y="98200"/>
            <a:ext cx="3580050" cy="2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1D5DB"/>
                </a:solidFill>
                <a:highlight>
                  <a:srgbClr val="444654"/>
                </a:highlight>
                <a:latin typeface="Comic Sans MS"/>
                <a:ea typeface="Comic Sans MS"/>
                <a:cs typeface="Comic Sans MS"/>
                <a:sym typeface="Comic Sans MS"/>
              </a:rPr>
              <a:t>Innovations:</a:t>
            </a:r>
            <a:endParaRPr sz="3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104900" y="1601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Overview of Exofly Innovations' cutting-edge drone technology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of innovative drone designs and advancements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Highlighting the 'D for DROAChHARYA 2' series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Emphasis on affordability, performance, and innovation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Call-to-action button for exploring the new product line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000" y="249225"/>
            <a:ext cx="2208000" cy="16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D1D5DB"/>
                </a:solidFill>
                <a:highlight>
                  <a:srgbClr val="444654"/>
                </a:highlight>
                <a:latin typeface="Oswald"/>
                <a:ea typeface="Oswald"/>
                <a:cs typeface="Oswald"/>
                <a:sym typeface="Oswald"/>
              </a:rPr>
              <a:t>Expert Team:</a:t>
            </a:r>
            <a:endParaRPr b="1" sz="3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719700" y="1590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Arial"/>
                <a:ea typeface="Arial"/>
                <a:cs typeface="Arial"/>
                <a:sym typeface="Arial"/>
              </a:rPr>
              <a:t>Introductio</a:t>
            </a: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Arial"/>
                <a:ea typeface="Arial"/>
                <a:cs typeface="Arial"/>
                <a:sym typeface="Arial"/>
              </a:rPr>
              <a:t>n to the expert team at Exofly Innovations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Arial"/>
                <a:ea typeface="Arial"/>
                <a:cs typeface="Arial"/>
                <a:sym typeface="Arial"/>
              </a:rPr>
              <a:t>Profiles of key team members, including Elon Musk and others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Arial"/>
                <a:ea typeface="Arial"/>
                <a:cs typeface="Arial"/>
                <a:sym typeface="Arial"/>
              </a:rPr>
              <a:t>Highlighting their roles and contributions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Arial"/>
                <a:ea typeface="Arial"/>
                <a:cs typeface="Arial"/>
                <a:sym typeface="Arial"/>
              </a:rPr>
              <a:t>Emphasis on innovation, experience, and excellence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highlight>
                  <a:srgbClr val="444654"/>
                </a:highlight>
                <a:latin typeface="Arial"/>
                <a:ea typeface="Arial"/>
                <a:cs typeface="Arial"/>
                <a:sym typeface="Arial"/>
              </a:rPr>
              <a:t>Links to social media profiles of team members</a:t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00" y="-709024"/>
            <a:ext cx="8007649" cy="42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FAQs</a:t>
            </a:r>
            <a:endParaRPr sz="39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674375" y="156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25" y="181261"/>
            <a:ext cx="9144001" cy="48847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747725" y="1506800"/>
            <a:ext cx="76587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00"/>
              <a:buFont typeface="Pacifico"/>
              <a:buChar char="●"/>
            </a:pPr>
            <a:r>
              <a:rPr lang="en" sz="1900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Frequently Asked Questions section addressing common queries</a:t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00"/>
              <a:buFont typeface="Pacifico"/>
              <a:buChar char="●"/>
            </a:pPr>
            <a:r>
              <a:rPr lang="en" sz="1900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Topics include drone safety, community concerns, consultations, warranties, and long-term vision</a:t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00"/>
              <a:buFont typeface="Pacifico"/>
              <a:buChar char="●"/>
            </a:pPr>
            <a:r>
              <a:rPr lang="en" sz="1900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Answers provided with informative explanations</a:t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00"/>
              <a:buFont typeface="Pacifico"/>
              <a:buChar char="●"/>
            </a:pPr>
            <a:r>
              <a:rPr lang="en" sz="1900">
                <a:solidFill>
                  <a:srgbClr val="D1D5DB"/>
                </a:solidFill>
                <a:highlight>
                  <a:srgbClr val="444654"/>
                </a:highlight>
                <a:latin typeface="Pacifico"/>
                <a:ea typeface="Pacifico"/>
                <a:cs typeface="Pacifico"/>
                <a:sym typeface="Pacifico"/>
              </a:rPr>
              <a:t>Collapsible accordion-style format for easy navigation</a:t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