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4630400" cy="8229600"/>
  <p:notesSz cx="8229600" cy="14630400"/>
  <p:embeddedFontLst>
    <p:embeddedFont>
      <p:font typeface="Barlow Bold" panose="020B0604020202020204" charset="0"/>
      <p:bold r:id="rId14"/>
    </p:embeddedFont>
    <p:embeddedFont>
      <p:font typeface="Tomorrow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451E457-0E38-46BA-A5ED-6FBD34730706}">
          <p14:sldIdLst>
            <p14:sldId id="264"/>
            <p14:sldId id="256"/>
            <p14:sldId id="265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3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25AFC4-B100-E052-C2F1-E8D61F6AC4A5}"/>
              </a:ext>
            </a:extLst>
          </p:cNvPr>
          <p:cNvSpPr txBox="1"/>
          <p:nvPr/>
        </p:nvSpPr>
        <p:spPr>
          <a:xfrm>
            <a:off x="565484" y="1720516"/>
            <a:ext cx="13535527" cy="2714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vi-VN" sz="6000" b="1" dirty="0">
                <a:solidFill>
                  <a:srgbClr val="F0FCFF"/>
                </a:solidFill>
                <a:latin typeface="+mj-lt"/>
                <a:ea typeface="Spline Sans Bold" pitchFamily="34" charset="-122"/>
              </a:rPr>
              <a:t>Chào mừng thầy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vi-VN" sz="6000" b="1" dirty="0">
                <a:solidFill>
                  <a:srgbClr val="F0FCFF"/>
                </a:solidFill>
                <a:latin typeface="+mj-lt"/>
                <a:ea typeface="Spline Sans Bold" pitchFamily="34" charset="-122"/>
              </a:rPr>
              <a:t> đến với buổi thuyết trình ngày hôm nay!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8042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44779" y="1094874"/>
            <a:ext cx="8097253" cy="1280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VII. </a:t>
            </a:r>
            <a:r>
              <a:rPr lang="en-US" sz="43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Kế</a:t>
            </a:r>
            <a:r>
              <a:rPr lang="en-US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hoạch phát triển website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 flipV="1">
            <a:off x="864037" y="2559364"/>
            <a:ext cx="12902327" cy="62666"/>
          </a:xfrm>
          <a:prstGeom prst="roundRect">
            <a:avLst>
              <a:gd name="adj" fmla="val 1215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342437" y="2899742"/>
            <a:ext cx="45719" cy="790099"/>
          </a:xfrm>
          <a:prstGeom prst="roundRect">
            <a:avLst>
              <a:gd name="adj" fmla="val 1215000"/>
            </a:avLst>
          </a:prstGeom>
          <a:solidFill>
            <a:srgbClr val="16FFBB"/>
          </a:solidFill>
          <a:ln/>
        </p:spPr>
      </p:sp>
      <p:sp>
        <p:nvSpPr>
          <p:cNvPr id="6" name="Shape 3"/>
          <p:cNvSpPr/>
          <p:nvPr/>
        </p:nvSpPr>
        <p:spPr>
          <a:xfrm>
            <a:off x="2121693" y="2344315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316956" y="2478370"/>
            <a:ext cx="142399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141214" y="3874169"/>
            <a:ext cx="2516386" cy="9255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Cập nhật nội dung thường xuyên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 flipV="1">
            <a:off x="5630610" y="2867580"/>
            <a:ext cx="45719" cy="790099"/>
          </a:xfrm>
          <a:prstGeom prst="roundRect">
            <a:avLst>
              <a:gd name="adj" fmla="val 1215000"/>
            </a:avLst>
          </a:prstGeom>
          <a:solidFill>
            <a:srgbClr val="29DDDA"/>
          </a:solidFill>
          <a:ln/>
        </p:spPr>
      </p:sp>
      <p:sp>
        <p:nvSpPr>
          <p:cNvPr id="10" name="Shape 7"/>
          <p:cNvSpPr/>
          <p:nvPr/>
        </p:nvSpPr>
        <p:spPr>
          <a:xfrm>
            <a:off x="5365194" y="231215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551407" y="2457425"/>
            <a:ext cx="182999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9"/>
          <p:cNvSpPr/>
          <p:nvPr/>
        </p:nvSpPr>
        <p:spPr>
          <a:xfrm>
            <a:off x="4398050" y="3994485"/>
            <a:ext cx="2546866" cy="925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Tăng cường tương tác với người dùng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8918783" y="2830610"/>
            <a:ext cx="46616" cy="864037"/>
          </a:xfrm>
          <a:prstGeom prst="roundRect">
            <a:avLst>
              <a:gd name="adj" fmla="val 1215000"/>
            </a:avLst>
          </a:prstGeom>
          <a:solidFill>
            <a:srgbClr val="37A7E7"/>
          </a:solidFill>
          <a:ln/>
        </p:spPr>
      </p:sp>
      <p:sp>
        <p:nvSpPr>
          <p:cNvPr id="14" name="Shape 11"/>
          <p:cNvSpPr/>
          <p:nvPr/>
        </p:nvSpPr>
        <p:spPr>
          <a:xfrm>
            <a:off x="8629819" y="2312152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797234" y="2470271"/>
            <a:ext cx="19276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6" name="Text 13"/>
          <p:cNvSpPr/>
          <p:nvPr/>
        </p:nvSpPr>
        <p:spPr>
          <a:xfrm>
            <a:off x="7685365" y="3994486"/>
            <a:ext cx="2546866" cy="805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Phát triển các tính năng mới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12168167" y="3010132"/>
            <a:ext cx="30480" cy="864037"/>
          </a:xfrm>
          <a:prstGeom prst="roundRect">
            <a:avLst>
              <a:gd name="adj" fmla="val 1215000"/>
            </a:avLst>
          </a:prstGeom>
          <a:solidFill>
            <a:srgbClr val="091231"/>
          </a:solidFill>
          <a:ln/>
        </p:spPr>
      </p:sp>
      <p:sp>
        <p:nvSpPr>
          <p:cNvPr id="18" name="Shape 15"/>
          <p:cNvSpPr/>
          <p:nvPr/>
        </p:nvSpPr>
        <p:spPr>
          <a:xfrm>
            <a:off x="11905693" y="2252151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09123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2091594" y="2425261"/>
            <a:ext cx="185976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4</a:t>
            </a:r>
            <a:endParaRPr lang="en-US" sz="2550" dirty="0"/>
          </a:p>
        </p:txBody>
      </p:sp>
      <p:sp>
        <p:nvSpPr>
          <p:cNvPr id="20" name="Text 17"/>
          <p:cNvSpPr/>
          <p:nvPr/>
        </p:nvSpPr>
        <p:spPr>
          <a:xfrm>
            <a:off x="10972681" y="3994486"/>
            <a:ext cx="2546866" cy="805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Xây dựng cộng đồng mạng xã hội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7B837-A65F-CFEE-09E5-AEF09B0AEDF1}"/>
              </a:ext>
            </a:extLst>
          </p:cNvPr>
          <p:cNvSpPr txBox="1"/>
          <p:nvPr/>
        </p:nvSpPr>
        <p:spPr>
          <a:xfrm>
            <a:off x="421105" y="2442411"/>
            <a:ext cx="13559590" cy="2277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vi-VN" sz="5000" b="1" dirty="0">
                <a:solidFill>
                  <a:srgbClr val="F0FCFF"/>
                </a:solidFill>
                <a:latin typeface="+mj-lt"/>
                <a:ea typeface="Spline Sans Bold" pitchFamily="34" charset="-122"/>
              </a:rPr>
              <a:t>Em xin kết thúc buổi thuyết trình tại đây, cảm ơn thầy đã lắng nghe. </a:t>
            </a:r>
            <a:endParaRPr lang="en-US" sz="5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9843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3453" y="673768"/>
            <a:ext cx="7726511" cy="2994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Tên đề tài</a:t>
            </a:r>
          </a:p>
        </p:txBody>
      </p:sp>
      <p:sp>
        <p:nvSpPr>
          <p:cNvPr id="4" name="Text 1"/>
          <p:cNvSpPr/>
          <p:nvPr/>
        </p:nvSpPr>
        <p:spPr>
          <a:xfrm>
            <a:off x="998621" y="2382253"/>
            <a:ext cx="12645189" cy="2358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vi-VN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Xây dựng </a:t>
            </a:r>
            <a:r>
              <a:rPr lang="en-US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website </a:t>
            </a:r>
            <a:r>
              <a:rPr lang="en-US" sz="50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Hội</a:t>
            </a:r>
            <a:r>
              <a:rPr lang="en-US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Văn </a:t>
            </a:r>
            <a:r>
              <a:rPr lang="en-US" sz="50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học</a:t>
            </a:r>
            <a:r>
              <a:rPr lang="en-US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Nghệ</a:t>
            </a:r>
            <a:r>
              <a:rPr lang="en-US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50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thuật</a:t>
            </a:r>
            <a:r>
              <a:rPr lang="en-US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vi-VN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tỉnh </a:t>
            </a:r>
            <a:r>
              <a:rPr lang="en-US" sz="50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Trà</a:t>
            </a:r>
            <a:r>
              <a:rPr lang="en-US" sz="5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Vinh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 flipH="1">
            <a:off x="7940841" y="5618746"/>
            <a:ext cx="4884820" cy="445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vi-VN" sz="2400" b="1" dirty="0">
                <a:solidFill>
                  <a:srgbClr val="E0E4E6"/>
                </a:solidFill>
                <a:ea typeface="Barlow Bold" pitchFamily="34" charset="-122"/>
              </a:rPr>
              <a:t>GVHD: Dương Ngọc Vân Khanh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78A44-E3A7-9586-16F3-1F4E766EF564}"/>
              </a:ext>
            </a:extLst>
          </p:cNvPr>
          <p:cNvSpPr txBox="1"/>
          <p:nvPr/>
        </p:nvSpPr>
        <p:spPr>
          <a:xfrm>
            <a:off x="2370221" y="390732"/>
            <a:ext cx="9408695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4000" b="1" dirty="0">
                <a:solidFill>
                  <a:srgbClr val="F0FCFF"/>
                </a:solidFill>
                <a:latin typeface="+mj-lt"/>
                <a:ea typeface="Spline Sans Bold" pitchFamily="34" charset="-122"/>
              </a:rPr>
              <a:t>Bố cục: gồm 7 phần</a:t>
            </a:r>
          </a:p>
          <a:p>
            <a:pPr marL="0" indent="0">
              <a:lnSpc>
                <a:spcPct val="150000"/>
              </a:lnSpc>
              <a:buNone/>
            </a:pPr>
            <a:endParaRPr lang="vi-VN" sz="4000" b="1" dirty="0">
              <a:solidFill>
                <a:srgbClr val="F0FCFF"/>
              </a:solidFill>
              <a:latin typeface="+mj-lt"/>
              <a:ea typeface="Spline Sans Bold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BD969-2131-2191-512E-8809023DAC71}"/>
              </a:ext>
            </a:extLst>
          </p:cNvPr>
          <p:cNvSpPr txBox="1"/>
          <p:nvPr/>
        </p:nvSpPr>
        <p:spPr>
          <a:xfrm>
            <a:off x="2370221" y="1624263"/>
            <a:ext cx="10010273" cy="6445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I: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Mục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đích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website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II: </a:t>
            </a:r>
            <a:r>
              <a:rPr lang="vi-VN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Chức năng chính của website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 III: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Cấu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trúc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website</a:t>
            </a:r>
            <a:endParaRPr lang="vi-VN" sz="4000" dirty="0">
              <a:solidFill>
                <a:srgbClr val="F0FCFF"/>
              </a:solidFill>
              <a:latin typeface="Times New Roman" panose="02020603050405020304" pitchFamily="18" charset="0"/>
              <a:ea typeface="Spline Sans Bold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Phần IV: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Nội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dung website</a:t>
            </a:r>
            <a:endParaRPr lang="vi-VN" sz="4000" dirty="0">
              <a:solidFill>
                <a:srgbClr val="F0FCFF"/>
              </a:solidFill>
              <a:latin typeface="Times New Roman" panose="02020603050405020304" pitchFamily="18" charset="0"/>
              <a:ea typeface="Spline Sans Bold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Phần V: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Đối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tượng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sử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dụng</a:t>
            </a:r>
            <a:endParaRPr lang="vi-VN" sz="4000" dirty="0">
              <a:solidFill>
                <a:srgbClr val="F0FCFF"/>
              </a:solidFill>
              <a:latin typeface="Times New Roman" panose="02020603050405020304" pitchFamily="18" charset="0"/>
              <a:ea typeface="Spline Sans Bold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Phần VI: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Lợi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ích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của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website</a:t>
            </a:r>
            <a:endParaRPr lang="vi-VN" sz="4000" dirty="0">
              <a:solidFill>
                <a:srgbClr val="F0FCFF"/>
              </a:solidFill>
              <a:latin typeface="Times New Roman" panose="02020603050405020304" pitchFamily="18" charset="0"/>
              <a:ea typeface="Spline Sans Bold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Phần VII: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Kế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hoạch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phát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triển</a:t>
            </a:r>
            <a:r>
              <a:rPr lang="en-US" sz="4000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website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92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2525" y="1058779"/>
            <a:ext cx="5464587" cy="790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I. </a:t>
            </a:r>
            <a:r>
              <a:rPr lang="en-US" sz="43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Mục</a:t>
            </a:r>
            <a:r>
              <a:rPr lang="en-US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đích của website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73769" y="2358189"/>
            <a:ext cx="13355052" cy="2683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1. </a:t>
            </a:r>
            <a:r>
              <a:rPr lang="en-US" sz="40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Kết</a:t>
            </a:r>
            <a:r>
              <a:rPr lang="en-US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nối và trao đổi thông tin giữa các </a:t>
            </a:r>
            <a:r>
              <a:rPr lang="en-US" sz="40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hội</a:t>
            </a:r>
            <a:r>
              <a:rPr lang="en-US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viên.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73769" y="3453063"/>
            <a:ext cx="13282862" cy="1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Giữ</a:t>
            </a:r>
            <a:r>
              <a:rPr lang="en-US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gìn và phát huy văn hóa truyền thống của tỉnh </a:t>
            </a:r>
            <a:r>
              <a:rPr lang="en-US" sz="40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Trà</a:t>
            </a:r>
            <a:r>
              <a:rPr lang="en-US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Vinh.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73770" y="4559968"/>
            <a:ext cx="13106406" cy="3669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Tuyên</a:t>
            </a:r>
            <a:r>
              <a:rPr lang="en-US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truyền, quảng bá các tác phẩm văn học nghệ thuật của </a:t>
            </a:r>
            <a:r>
              <a:rPr lang="en-US" sz="40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hội</a:t>
            </a:r>
            <a:r>
              <a:rPr lang="en-US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4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viên.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5168" y="661738"/>
            <a:ext cx="7423485" cy="965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II. Chức năng chính của website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13612" y="2683669"/>
            <a:ext cx="3584616" cy="2082522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51283" y="2960965"/>
            <a:ext cx="26332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Tin tức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251283" y="3451979"/>
            <a:ext cx="2920072" cy="1067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Cập nhật tin tức, sự kiện, hoạt động </a:t>
            </a:r>
            <a:r>
              <a:rPr lang="en-US" sz="25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của</a:t>
            </a: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Hội.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522205" y="2683669"/>
            <a:ext cx="3584616" cy="2082522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149516" y="2960965"/>
            <a:ext cx="256644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Tác phẩm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149516" y="3451979"/>
            <a:ext cx="2853270" cy="1031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Giới thiệu các tác phẩm văn học nghệ thuật của </a:t>
            </a:r>
            <a:r>
              <a:rPr lang="en-US" sz="25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hội</a:t>
            </a: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viên.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13613" y="5043488"/>
            <a:ext cx="3584616" cy="2331870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251283" y="5293894"/>
            <a:ext cx="2633250" cy="528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Hội viên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251283" y="5822154"/>
            <a:ext cx="2920071" cy="1264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Thông tin về hội viên, cách thức tham gia, </a:t>
            </a:r>
            <a:r>
              <a:rPr lang="en-US" sz="25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liên</a:t>
            </a: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lạc.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4591432" y="5043487"/>
            <a:ext cx="3584616" cy="2331870"/>
          </a:xfrm>
          <a:prstGeom prst="roundRect">
            <a:avLst>
              <a:gd name="adj" fmla="val 20174"/>
            </a:avLst>
          </a:prstGeom>
          <a:solidFill>
            <a:srgbClr val="0A081B"/>
          </a:solidFill>
          <a:ln w="30480">
            <a:solidFill>
              <a:srgbClr val="09123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149516" y="5252054"/>
            <a:ext cx="2566448" cy="390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Liên lạc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5149516" y="5822154"/>
            <a:ext cx="2853270" cy="1264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Thông tin liên hệ, địa chỉ, email, số </a:t>
            </a:r>
            <a:r>
              <a:rPr lang="en-US" sz="25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điện</a:t>
            </a: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thoại.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1590F92-A728-B325-8936-E12788B1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898" y="0"/>
            <a:ext cx="6103502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616" y="577215"/>
            <a:ext cx="4664631" cy="583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vi-VN" sz="4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III. </a:t>
            </a:r>
            <a:r>
              <a:rPr lang="en-US" sz="40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Cấu</a:t>
            </a:r>
            <a:r>
              <a:rPr lang="en-US" sz="40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trúc website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398" y="1580078"/>
            <a:ext cx="1302901" cy="11728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115" y="2100977"/>
            <a:ext cx="113467" cy="419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4886206" y="2020729"/>
            <a:ext cx="1101090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Trang chủ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728686" y="2769632"/>
            <a:ext cx="9114711" cy="11430"/>
          </a:xfrm>
          <a:prstGeom prst="roundRect">
            <a:avLst>
              <a:gd name="adj" fmla="val 2754712"/>
            </a:avLst>
          </a:prstGeom>
          <a:solidFill>
            <a:srgbClr val="16FFBB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888" y="2805351"/>
            <a:ext cx="2605802" cy="117288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51803" y="3181826"/>
            <a:ext cx="145852" cy="419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5537597" y="3015258"/>
            <a:ext cx="2332315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Tin tức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537597" y="3432572"/>
            <a:ext cx="2371487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Tin tức, bài viết, thông báo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5380077" y="3994904"/>
            <a:ext cx="8463320" cy="11430"/>
          </a:xfrm>
          <a:prstGeom prst="roundRect">
            <a:avLst>
              <a:gd name="adj" fmla="val 2754712"/>
            </a:avLst>
          </a:prstGeom>
          <a:solidFill>
            <a:srgbClr val="29DDDA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0378" y="4030623"/>
            <a:ext cx="3908822" cy="117288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47993" y="4407098"/>
            <a:ext cx="153591" cy="419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050" dirty="0"/>
          </a:p>
        </p:txBody>
      </p:sp>
      <p:sp>
        <p:nvSpPr>
          <p:cNvPr id="14" name="Text 9"/>
          <p:cNvSpPr/>
          <p:nvPr/>
        </p:nvSpPr>
        <p:spPr>
          <a:xfrm>
            <a:off x="6189107" y="4232910"/>
            <a:ext cx="2332315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vi-VN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Hoạt động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189107" y="4657844"/>
            <a:ext cx="2776180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vi-VN" sz="2000" dirty="0">
                <a:solidFill>
                  <a:srgbClr val="E0E4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động nổi bật của Hội.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1"/>
          <p:cNvSpPr/>
          <p:nvPr/>
        </p:nvSpPr>
        <p:spPr>
          <a:xfrm>
            <a:off x="6031587" y="5220176"/>
            <a:ext cx="7811810" cy="11430"/>
          </a:xfrm>
          <a:prstGeom prst="roundRect">
            <a:avLst>
              <a:gd name="adj" fmla="val 2754712"/>
            </a:avLst>
          </a:prstGeom>
          <a:solidFill>
            <a:srgbClr val="37A7E7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987" y="5255895"/>
            <a:ext cx="5211723" cy="117288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950732" y="5632371"/>
            <a:ext cx="148233" cy="419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4</a:t>
            </a:r>
            <a:endParaRPr lang="en-US" sz="2050" dirty="0"/>
          </a:p>
        </p:txBody>
      </p:sp>
      <p:sp>
        <p:nvSpPr>
          <p:cNvPr id="19" name="Text 13"/>
          <p:cNvSpPr/>
          <p:nvPr/>
        </p:nvSpPr>
        <p:spPr>
          <a:xfrm>
            <a:off x="6833534" y="5465802"/>
            <a:ext cx="2332315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Hội viên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6840617" y="5883116"/>
            <a:ext cx="2596158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Thông</a:t>
            </a:r>
            <a:r>
              <a:rPr lang="vi-VN" sz="2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tin hội viên, các chi hội trực thuộc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5"/>
          <p:cNvSpPr/>
          <p:nvPr/>
        </p:nvSpPr>
        <p:spPr>
          <a:xfrm>
            <a:off x="6683097" y="6445448"/>
            <a:ext cx="7160300" cy="11430"/>
          </a:xfrm>
          <a:prstGeom prst="roundRect">
            <a:avLst>
              <a:gd name="adj" fmla="val 2754712"/>
            </a:avLst>
          </a:prstGeom>
          <a:solidFill>
            <a:srgbClr val="091231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77" y="6481167"/>
            <a:ext cx="6514743" cy="1172885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3950851" y="6857643"/>
            <a:ext cx="147876" cy="419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5</a:t>
            </a:r>
            <a:endParaRPr lang="en-US" sz="2050" dirty="0"/>
          </a:p>
        </p:txBody>
      </p:sp>
      <p:sp>
        <p:nvSpPr>
          <p:cNvPr id="24" name="Text 17"/>
          <p:cNvSpPr/>
          <p:nvPr/>
        </p:nvSpPr>
        <p:spPr>
          <a:xfrm>
            <a:off x="7492127" y="6683454"/>
            <a:ext cx="1931551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Liên lạc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8"/>
          <p:cNvSpPr/>
          <p:nvPr/>
        </p:nvSpPr>
        <p:spPr>
          <a:xfrm>
            <a:off x="7492127" y="7108388"/>
            <a:ext cx="1931551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Liên hệ, địa chỉ, email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407695"/>
            <a:ext cx="5486400" cy="8076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IV. </a:t>
            </a:r>
            <a:r>
              <a:rPr lang="en-US" sz="43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Nội</a:t>
            </a:r>
            <a:r>
              <a:rPr lang="en-US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dung website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50437" y="326433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56891" y="3377446"/>
            <a:ext cx="142399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7152680" y="3377445"/>
            <a:ext cx="2782372" cy="572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vi-VN" sz="3000" b="1" dirty="0">
                <a:solidFill>
                  <a:srgbClr val="E0E4E6"/>
                </a:solidFill>
                <a:latin typeface="+mj-lt"/>
                <a:ea typeface="Spline Sans Bold" pitchFamily="34" charset="-122"/>
              </a:rPr>
              <a:t>Hình ảnh</a:t>
            </a:r>
            <a:endParaRPr lang="en-US" sz="3000" dirty="0">
              <a:latin typeface="+mj-lt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2680" y="3974782"/>
            <a:ext cx="2782372" cy="11747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Ảnh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về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hoạt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động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sự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kiện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tác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phẩm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thuật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0181868" y="326433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68082" y="3377446"/>
            <a:ext cx="182999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10984111" y="3377446"/>
            <a:ext cx="3273310" cy="32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vi-VN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Bài viết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984111" y="3950135"/>
            <a:ext cx="2782372" cy="1575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Bài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viết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giới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thiệu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tác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giả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tác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phẩm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phong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trào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văn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học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nghệ</a:t>
            </a:r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chemeClr val="bg1"/>
                </a:solidFill>
                <a:latin typeface="Times New Roman" panose="02020603050405020304" pitchFamily="18" charset="0"/>
                <a:ea typeface="Tomorrow" pitchFamily="34" charset="-122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solidFill>
                  <a:schemeClr val="bg1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50437" y="5412819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31769" y="5525929"/>
            <a:ext cx="19276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7152680" y="5525928"/>
            <a:ext cx="2743200" cy="442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Thông tin về Hội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152680" y="6147315"/>
            <a:ext cx="6613684" cy="442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Lịch sử, mục tiêu, </a:t>
            </a:r>
            <a:r>
              <a:rPr lang="en-US" sz="2500" dirty="0" err="1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hoạt</a:t>
            </a: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 </a:t>
            </a:r>
            <a:r>
              <a:rPr lang="vi-VN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động.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unset in long hoa isble, tra vinh, vietnam - trà vinh bức ảnh hình ảnh sẵn có, bức ảnh &amp; hình ảnh trả phí bản quyền một lần">
            <a:extLst>
              <a:ext uri="{FF2B5EF4-FFF2-40B4-BE49-F238E27FC236}">
                <a16:creationId xmlns:a16="http://schemas.microsoft.com/office/drawing/2014/main" id="{7C9DDF94-1204-94AF-2D72-206E5A959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87141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109739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V. </a:t>
            </a:r>
            <a:r>
              <a:rPr lang="en-US" sz="43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Đối</a:t>
            </a:r>
            <a:r>
              <a:rPr lang="en-US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tượng sử dụng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153483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301752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Hội viên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64037" y="3508534"/>
            <a:ext cx="3522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Kết nối, trao đổi, chia sẻ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42" y="2153483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57142" y="3017520"/>
            <a:ext cx="385746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Người yêu văn học nghệ thuật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757142" y="3851434"/>
            <a:ext cx="3522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Trao đổi, học hỏi, tìm kiếm thông tin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5382101"/>
            <a:ext cx="617220" cy="617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4037" y="624613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Học sinh, sinh viên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864037" y="6737152"/>
            <a:ext cx="3522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E0E4E6"/>
                </a:solidFill>
                <a:latin typeface="Times New Roman" panose="02020603050405020304" pitchFamily="18" charset="0"/>
                <a:ea typeface="Barlow" pitchFamily="34" charset="-122"/>
                <a:cs typeface="Times New Roman" panose="02020603050405020304" pitchFamily="18" charset="0"/>
              </a:rPr>
              <a:t>Tham khảo, nghiên cứu, tra cứu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chùa khmer nằm giữa rừng xanh, chùa áng, tỉnh trà vinh - trà vinh bức ảnh hình ảnh sẵn có, bức ảnh &amp; hình ảnh trả phí bản quyền một lần">
            <a:extLst>
              <a:ext uri="{FF2B5EF4-FFF2-40B4-BE49-F238E27FC236}">
                <a16:creationId xmlns:a16="http://schemas.microsoft.com/office/drawing/2014/main" id="{B8A81811-6029-4D13-1B0E-97BDD01F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958" y="0"/>
            <a:ext cx="5883441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43789"/>
            <a:ext cx="5486400" cy="1078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vi-VN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VI. </a:t>
            </a:r>
            <a:r>
              <a:rPr lang="en-US" sz="4300" b="1" dirty="0" err="1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Lợi</a:t>
            </a:r>
            <a:r>
              <a:rPr lang="en-US" sz="4300" b="1" dirty="0">
                <a:solidFill>
                  <a:srgbClr val="F0FCFF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 ích của website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3326368"/>
            <a:ext cx="2150269" cy="836533"/>
          </a:xfrm>
          <a:prstGeom prst="roundRect">
            <a:avLst>
              <a:gd name="adj" fmla="val 44270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41333" y="3497699"/>
            <a:ext cx="133588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330893" y="3536839"/>
            <a:ext cx="229504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Kết nối cộng đồng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3137654" y="4147661"/>
            <a:ext cx="10505361" cy="15240"/>
          </a:xfrm>
          <a:prstGeom prst="roundRect">
            <a:avLst>
              <a:gd name="adj" fmla="val 2430000"/>
            </a:avLst>
          </a:prstGeom>
          <a:solidFill>
            <a:srgbClr val="16FFBB"/>
          </a:solidFill>
          <a:ln/>
        </p:spPr>
      </p:sp>
      <p:sp>
        <p:nvSpPr>
          <p:cNvPr id="7" name="Shape 5"/>
          <p:cNvSpPr/>
          <p:nvPr/>
        </p:nvSpPr>
        <p:spPr>
          <a:xfrm>
            <a:off x="864037" y="4286250"/>
            <a:ext cx="4300657" cy="836533"/>
          </a:xfrm>
          <a:prstGeom prst="roundRect">
            <a:avLst>
              <a:gd name="adj" fmla="val 44270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141333" y="4457581"/>
            <a:ext cx="171688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411510" y="4533067"/>
            <a:ext cx="231243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Thúc đẩy sáng tạo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88042" y="5107543"/>
            <a:ext cx="8354973" cy="15240"/>
          </a:xfrm>
          <a:prstGeom prst="roundRect">
            <a:avLst>
              <a:gd name="adj" fmla="val 2430000"/>
            </a:avLst>
          </a:prstGeom>
          <a:solidFill>
            <a:srgbClr val="29DDDA"/>
          </a:solidFill>
          <a:ln/>
        </p:spPr>
      </p:sp>
      <p:sp>
        <p:nvSpPr>
          <p:cNvPr id="11" name="Shape 9"/>
          <p:cNvSpPr/>
          <p:nvPr/>
        </p:nvSpPr>
        <p:spPr>
          <a:xfrm>
            <a:off x="864037" y="5246132"/>
            <a:ext cx="6451163" cy="836533"/>
          </a:xfrm>
          <a:prstGeom prst="roundRect">
            <a:avLst>
              <a:gd name="adj" fmla="val 44270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141333" y="5417463"/>
            <a:ext cx="180737" cy="493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562017" y="5492948"/>
            <a:ext cx="232255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000" b="1" dirty="0">
                <a:solidFill>
                  <a:srgbClr val="E0E4E6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Phát triển văn hóa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447</Words>
  <Application>Microsoft Office PowerPoint</Application>
  <PresentationFormat>Custom</PresentationFormat>
  <Paragraphs>83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Tomorrow</vt:lpstr>
      <vt:lpstr>Times New Roman</vt:lpstr>
      <vt:lpstr>Barlow Bold</vt:lpstr>
      <vt:lpstr>Spline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Tran Thi Yen Nhi</cp:lastModifiedBy>
  <cp:revision>3</cp:revision>
  <dcterms:created xsi:type="dcterms:W3CDTF">2024-12-27T12:08:38Z</dcterms:created>
  <dcterms:modified xsi:type="dcterms:W3CDTF">2024-12-28T11:47:47Z</dcterms:modified>
</cp:coreProperties>
</file>