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59" r:id="rId9"/>
    <p:sldId id="260" r:id="rId10"/>
    <p:sldId id="261" r:id="rId11"/>
    <p:sldId id="262" r:id="rId12"/>
    <p:sldId id="274" r:id="rId13"/>
    <p:sldId id="275" r:id="rId14"/>
    <p:sldId id="263" r:id="rId15"/>
    <p:sldId id="264" r:id="rId16"/>
    <p:sldId id="276" r:id="rId17"/>
    <p:sldId id="271" r:id="rId18"/>
    <p:sldId id="273" r:id="rId19"/>
    <p:sldId id="270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3AE4"/>
    <a:srgbClr val="D7A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8" autoAdjust="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601C544C-14E0-49E2-8B75-C57600624B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116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501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7EF8D0F-01BB-41DA-8BEB-4ADFBD325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37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D5AEC-4F0B-494A-8EAF-0405BF605B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15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7763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4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7765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17768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7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2A8709E-99DF-4A85-B927-6B68F447FF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A0D58-4D41-4036-8795-69127453E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6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19050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09600"/>
            <a:ext cx="55626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5FCA0-750C-4705-BA1B-B81FF611A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75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31BD2-EBEE-496F-8872-4B017BC20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C98B6-0721-405F-9724-7FFFADF73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9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478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4AB0F-8E11-43BC-BA22-0F858F1639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0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D98CD-562C-4B0C-BFBA-83FDA3EA9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0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09C67-9A76-4D2F-B34A-03B678898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2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5B25-43E1-45CE-B9C0-345650B04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2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054F9-DF86-4B41-97EE-0E6E7D0534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6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B3AD9-903F-40F4-9795-129ADB670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8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ltGray">
          <a:xfrm>
            <a:off x="1016000" y="12954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6740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41" name="Picture 5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4478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16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16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6449DC4-7DBA-4864-8073-2A40C5246F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F4F24C4-7583-4A55-B3D9-D2C904B459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914400" y="2119313"/>
            <a:ext cx="7848600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</a:rPr>
              <a:t>TỔNG QUAN VỀ 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4400" b="1">
                <a:latin typeface="Times New Roman" panose="02020603050405020304" pitchFamily="18" charset="0"/>
              </a:rPr>
              <a:t>.NET FRAMEWORK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6F68F-FA92-4F70-98CD-06F414EC542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Common Language Runtime (CLR)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Có vai trò giống như “máy ảo”: quản lý việc thi hành các ứng dụng viết bằng .NET</a:t>
            </a:r>
          </a:p>
          <a:p>
            <a:r>
              <a:rPr lang="en-US" altLang="en-US"/>
              <a:t>Là thành phần “kết nối” giữa các phần khác trong .NET Framework với HĐH.</a:t>
            </a:r>
          </a:p>
          <a:p>
            <a:r>
              <a:rPr lang="en-US" altLang="en-US"/>
              <a:t>Có cơ chế kiểm soát để tối ưu việc sử dụng các tài nguyên của hệ thống.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4323-9AF7-4A37-8B10-CD0EA0DC3AE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Common Language Runtime (CLR)</a:t>
            </a:r>
          </a:p>
        </p:txBody>
      </p:sp>
      <p:sp>
        <p:nvSpPr>
          <p:cNvPr id="92164" name="AutoShape 4"/>
          <p:cNvSpPr>
            <a:spLocks noChangeArrowheads="1"/>
          </p:cNvSpPr>
          <p:nvPr/>
        </p:nvSpPr>
        <p:spPr bwMode="auto">
          <a:xfrm>
            <a:off x="2057400" y="1808163"/>
            <a:ext cx="936625" cy="2809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A6DFF8"/>
              </a:gs>
              <a:gs pos="100000">
                <a:srgbClr val="A6DFF8">
                  <a:gamma/>
                  <a:shade val="57647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6DFF8"/>
            </a:extrusionClr>
            <a:contourClr>
              <a:srgbClr val="A6DFF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VB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62000" y="1666875"/>
            <a:ext cx="1223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Source code</a:t>
            </a:r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2057400" y="2298700"/>
            <a:ext cx="936625" cy="21113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92167" name="AutoShape 7"/>
          <p:cNvSpPr>
            <a:spLocks noChangeArrowheads="1"/>
          </p:cNvSpPr>
          <p:nvPr/>
        </p:nvSpPr>
        <p:spPr bwMode="auto">
          <a:xfrm>
            <a:off x="5226050" y="1808163"/>
            <a:ext cx="936625" cy="2809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A6DFF8"/>
              </a:gs>
              <a:gs pos="100000">
                <a:srgbClr val="A6DFF8">
                  <a:gamma/>
                  <a:shade val="57647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6DFF8"/>
            </a:extrusionClr>
            <a:contourClr>
              <a:srgbClr val="A6DFF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C++</a:t>
            </a:r>
          </a:p>
        </p:txBody>
      </p:sp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3641725" y="1808163"/>
            <a:ext cx="936625" cy="28098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A6DFF8"/>
              </a:gs>
              <a:gs pos="100000">
                <a:srgbClr val="A6DFF8">
                  <a:gamma/>
                  <a:shade val="57647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A6DFF8"/>
            </a:extrusionClr>
            <a:contourClr>
              <a:srgbClr val="A6DFF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C#</a:t>
            </a: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5226050" y="2298700"/>
            <a:ext cx="936625" cy="21113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92170" name="AutoShape 10"/>
          <p:cNvSpPr>
            <a:spLocks noChangeArrowheads="1"/>
          </p:cNvSpPr>
          <p:nvPr/>
        </p:nvSpPr>
        <p:spPr bwMode="auto">
          <a:xfrm>
            <a:off x="3641725" y="2298700"/>
            <a:ext cx="936625" cy="211138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Compiler</a:t>
            </a:r>
          </a:p>
        </p:txBody>
      </p:sp>
      <p:sp>
        <p:nvSpPr>
          <p:cNvPr id="92171" name="AutoShape 11"/>
          <p:cNvSpPr>
            <a:spLocks noChangeArrowheads="1"/>
          </p:cNvSpPr>
          <p:nvPr/>
        </p:nvSpPr>
        <p:spPr bwMode="auto">
          <a:xfrm>
            <a:off x="3641725" y="2860675"/>
            <a:ext cx="936625" cy="42227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8C508"/>
              </a:gs>
              <a:gs pos="100000">
                <a:srgbClr val="F8C508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8C508"/>
            </a:extrusionClr>
            <a:contourClr>
              <a:srgbClr val="F8C50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IL Code</a:t>
            </a:r>
          </a:p>
        </p:txBody>
      </p:sp>
      <p:sp>
        <p:nvSpPr>
          <p:cNvPr id="92172" name="AutoShape 12"/>
          <p:cNvSpPr>
            <a:spLocks noChangeArrowheads="1"/>
          </p:cNvSpPr>
          <p:nvPr/>
        </p:nvSpPr>
        <p:spPr bwMode="auto">
          <a:xfrm>
            <a:off x="5226050" y="2860675"/>
            <a:ext cx="936625" cy="42227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8C508"/>
              </a:gs>
              <a:gs pos="100000">
                <a:srgbClr val="F8C508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8C508"/>
            </a:extrusionClr>
            <a:contourClr>
              <a:srgbClr val="F8C50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IL Code</a:t>
            </a:r>
          </a:p>
        </p:txBody>
      </p:sp>
      <p:sp>
        <p:nvSpPr>
          <p:cNvPr id="92173" name="AutoShape 13"/>
          <p:cNvSpPr>
            <a:spLocks noChangeArrowheads="1"/>
          </p:cNvSpPr>
          <p:nvPr/>
        </p:nvSpPr>
        <p:spPr bwMode="auto">
          <a:xfrm>
            <a:off x="2057400" y="2860675"/>
            <a:ext cx="936625" cy="42227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F8C508"/>
              </a:gs>
              <a:gs pos="100000">
                <a:srgbClr val="F8C508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8C508"/>
            </a:extrusionClr>
            <a:contourClr>
              <a:srgbClr val="F8C50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Assembly</a:t>
            </a:r>
          </a:p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IL Code</a:t>
            </a:r>
          </a:p>
        </p:txBody>
      </p:sp>
      <p:sp>
        <p:nvSpPr>
          <p:cNvPr id="92174" name="AutoShape 14"/>
          <p:cNvSpPr>
            <a:spLocks noChangeArrowheads="1"/>
          </p:cNvSpPr>
          <p:nvPr/>
        </p:nvSpPr>
        <p:spPr bwMode="auto">
          <a:xfrm>
            <a:off x="1122363" y="5530850"/>
            <a:ext cx="7488237" cy="631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35CD97"/>
              </a:gs>
              <a:gs pos="100000">
                <a:srgbClr val="35CD9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GB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Operating System Services</a:t>
            </a:r>
          </a:p>
        </p:txBody>
      </p:sp>
      <p:sp>
        <p:nvSpPr>
          <p:cNvPr id="92175" name="AutoShape 15"/>
          <p:cNvSpPr>
            <a:spLocks noChangeArrowheads="1"/>
          </p:cNvSpPr>
          <p:nvPr/>
        </p:nvSpPr>
        <p:spPr bwMode="auto">
          <a:xfrm>
            <a:off x="1193800" y="3494088"/>
            <a:ext cx="5903913" cy="147478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35CD97"/>
              </a:gs>
              <a:gs pos="100000">
                <a:srgbClr val="35CD9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GB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Common Language Runtime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2562225" y="3282950"/>
            <a:ext cx="0" cy="4921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5730875" y="3282950"/>
            <a:ext cx="0" cy="4921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4146550" y="3282950"/>
            <a:ext cx="0" cy="4921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2490788" y="4337050"/>
            <a:ext cx="2879725" cy="561975"/>
          </a:xfrm>
          <a:prstGeom prst="roundRect">
            <a:avLst>
              <a:gd name="adj" fmla="val 7708"/>
            </a:avLst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  <a:contourClr>
              <a:srgbClr val="FF99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JIT Compiler</a:t>
            </a:r>
          </a:p>
        </p:txBody>
      </p:sp>
      <p:sp>
        <p:nvSpPr>
          <p:cNvPr id="92180" name="AutoShape 20"/>
          <p:cNvSpPr>
            <a:spLocks noChangeArrowheads="1"/>
          </p:cNvSpPr>
          <p:nvPr/>
        </p:nvSpPr>
        <p:spPr bwMode="auto">
          <a:xfrm>
            <a:off x="2922588" y="5108575"/>
            <a:ext cx="3095625" cy="3524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Native Code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762000" y="2790825"/>
            <a:ext cx="1285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Managed</a:t>
            </a:r>
          </a:p>
          <a:p>
            <a:pPr eaLnBrk="0" hangingPunct="0"/>
            <a:r>
              <a:rPr lang="en-GB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code</a:t>
            </a:r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2562225" y="2509838"/>
            <a:ext cx="0" cy="2111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>
            <a:off x="4146550" y="2509838"/>
            <a:ext cx="0" cy="2111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>
            <a:off x="5730875" y="2509838"/>
            <a:ext cx="0" cy="21113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6234113" y="2298700"/>
            <a:ext cx="10080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6" name="AutoShape 26"/>
          <p:cNvSpPr>
            <a:spLocks noChangeArrowheads="1"/>
          </p:cNvSpPr>
          <p:nvPr/>
        </p:nvSpPr>
        <p:spPr bwMode="auto">
          <a:xfrm>
            <a:off x="7242175" y="2089150"/>
            <a:ext cx="1152525" cy="6318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99FF"/>
            </a:extrusionClr>
            <a:contourClr>
              <a:srgbClr val="00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Unmanaged</a:t>
            </a:r>
          </a:p>
          <a:p>
            <a:pPr algn="ctr" eaLnBrk="0" hangingPunct="0"/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Component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7772400" y="2733675"/>
            <a:ext cx="0" cy="2879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 flipH="1">
            <a:off x="3425825" y="4899025"/>
            <a:ext cx="0" cy="35083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6A65-FBBE-4092-9887-E712A14FB9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Assembly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Là đơn vị ứng dụng chính trên cơ sở .NET Framework. </a:t>
            </a:r>
          </a:p>
          <a:p>
            <a:r>
              <a:rPr lang="en-US" altLang="en-US"/>
              <a:t>Có khả năng tự mô tả (code, resource, metadata).</a:t>
            </a:r>
          </a:p>
          <a:p>
            <a:r>
              <a:rPr lang="en-US" altLang="en-US"/>
              <a:t>Không cần đăng ký vào hệ thống.</a:t>
            </a:r>
          </a:p>
          <a:p>
            <a:r>
              <a:rPr lang="en-US" altLang="en-US"/>
              <a:t>Giúp dễ dàng cài đặt ứng dụng.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CAD62-3497-4B9C-B681-7690DE3716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Language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Độc lập nền (chưa tốt như java)</a:t>
            </a:r>
          </a:p>
          <a:p>
            <a:r>
              <a:rPr lang="en-US" altLang="en-US"/>
              <a:t>Sự cải tiến trong thực thi ứng dụng</a:t>
            </a:r>
          </a:p>
          <a:p>
            <a:r>
              <a:rPr lang="en-US" altLang="en-US"/>
              <a:t>Kết hợp giữa các ngôn ngữ trở nên dễ dàng hơn: VB.NET , C#, J++ và J#.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7C2E9-515D-4A62-9B0C-4C05AA74CE1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848600" cy="533400"/>
          </a:xfrm>
        </p:spPr>
        <p:txBody>
          <a:bodyPr/>
          <a:lstStyle/>
          <a:p>
            <a:r>
              <a:rPr lang="en-US" altLang="en-US"/>
              <a:t>Các lớp .NET Framework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09600" y="5730875"/>
            <a:ext cx="5837238" cy="593725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" y="5070475"/>
            <a:ext cx="5837238" cy="593725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Common Language Runtime</a:t>
            </a:r>
          </a:p>
        </p:txBody>
      </p:sp>
      <p:grpSp>
        <p:nvGrpSpPr>
          <p:cNvPr id="93190" name="Group 6"/>
          <p:cNvGrpSpPr>
            <a:grpSpLocks/>
          </p:cNvGrpSpPr>
          <p:nvPr/>
        </p:nvGrpSpPr>
        <p:grpSpPr bwMode="auto">
          <a:xfrm>
            <a:off x="609600" y="2892425"/>
            <a:ext cx="5837238" cy="2111375"/>
            <a:chOff x="144" y="1710"/>
            <a:chExt cx="3814" cy="1330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144" y="2708"/>
              <a:ext cx="3814" cy="332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Base Class Library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144" y="2333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3193" name="Group 9"/>
            <p:cNvGrpSpPr>
              <a:grpSpLocks/>
            </p:cNvGrpSpPr>
            <p:nvPr/>
          </p:nvGrpSpPr>
          <p:grpSpPr bwMode="auto">
            <a:xfrm>
              <a:off x="144" y="1710"/>
              <a:ext cx="3814" cy="582"/>
              <a:chOff x="288" y="1680"/>
              <a:chExt cx="3504" cy="672"/>
            </a:xfrm>
          </p:grpSpPr>
          <p:sp>
            <p:nvSpPr>
              <p:cNvPr id="93194" name="Rectangle 10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ASP .NET</a:t>
                </a:r>
              </a:p>
              <a:p>
                <a:pPr algn="ctr" eaLnBrk="0" hangingPunct="0"/>
                <a:r>
                  <a:rPr lang="en-US" altLang="en-US" sz="1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Web Forms   Web Services</a:t>
                </a:r>
              </a:p>
              <a:p>
                <a:pPr algn="ctr" eaLnBrk="0" hangingPunct="0"/>
                <a:r>
                  <a:rPr lang="en-US" altLang="en-US" sz="1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93195" name="Rectangle 11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Windows</a:t>
                </a:r>
              </a:p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Forms</a:t>
                </a:r>
              </a:p>
            </p:txBody>
          </p:sp>
        </p:grpSp>
      </p:grpSp>
      <p:grpSp>
        <p:nvGrpSpPr>
          <p:cNvPr id="93196" name="Group 12"/>
          <p:cNvGrpSpPr>
            <a:grpSpLocks/>
          </p:cNvGrpSpPr>
          <p:nvPr/>
        </p:nvGrpSpPr>
        <p:grpSpPr bwMode="auto">
          <a:xfrm>
            <a:off x="609600" y="1703388"/>
            <a:ext cx="5837238" cy="1122362"/>
            <a:chOff x="144" y="961"/>
            <a:chExt cx="3814" cy="707"/>
          </a:xfrm>
        </p:grpSpPr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144" y="1335"/>
              <a:ext cx="3814" cy="333"/>
            </a:xfrm>
            <a:prstGeom prst="rect">
              <a:avLst/>
            </a:prstGeom>
            <a:solidFill>
              <a:srgbClr val="C0C0C0">
                <a:alpha val="50000"/>
              </a:srgb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Specification</a:t>
              </a:r>
            </a:p>
          </p:txBody>
        </p:sp>
        <p:grpSp>
          <p:nvGrpSpPr>
            <p:cNvPr id="93198" name="Group 14"/>
            <p:cNvGrpSpPr>
              <a:grpSpLocks/>
            </p:cNvGrpSpPr>
            <p:nvPr/>
          </p:nvGrpSpPr>
          <p:grpSpPr bwMode="auto">
            <a:xfrm>
              <a:off x="144" y="961"/>
              <a:ext cx="3814" cy="333"/>
              <a:chOff x="288" y="816"/>
              <a:chExt cx="3504" cy="384"/>
            </a:xfrm>
          </p:grpSpPr>
          <p:sp>
            <p:nvSpPr>
              <p:cNvPr id="93199" name="Rectangle 15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624" cy="384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VB</a:t>
                </a:r>
              </a:p>
            </p:txBody>
          </p:sp>
          <p:sp>
            <p:nvSpPr>
              <p:cNvPr id="93200" name="Rectangle 16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624" cy="384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C++</a:t>
                </a:r>
              </a:p>
            </p:txBody>
          </p:sp>
          <p:sp>
            <p:nvSpPr>
              <p:cNvPr id="93201" name="Rectangle 17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624" cy="384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C#</a:t>
                </a:r>
              </a:p>
            </p:txBody>
          </p:sp>
          <p:sp>
            <p:nvSpPr>
              <p:cNvPr id="93202" name="Rectangle 18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768" cy="384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J#</a:t>
                </a:r>
              </a:p>
            </p:txBody>
          </p:sp>
          <p:sp>
            <p:nvSpPr>
              <p:cNvPr id="93203" name="Rectangle 19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672" cy="384"/>
              </a:xfrm>
              <a:prstGeom prst="rect">
                <a:avLst/>
              </a:prstGeom>
              <a:solidFill>
                <a:srgbClr val="C0C0C0">
                  <a:alpha val="50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…</a:t>
                </a:r>
              </a:p>
            </p:txBody>
          </p:sp>
        </p:grpSp>
      </p:grp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6688138" y="1703388"/>
            <a:ext cx="1998662" cy="4621212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 eaLnBrk="0" hangingPunct="0"/>
            <a:r>
              <a:rPr lang="en-US" altLang="en-US" sz="2000" b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7A5E-2594-483C-B0E1-01EDCB2F765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Phân nhóm các lớp đối tượng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4800" y="1752600"/>
            <a:ext cx="8229600" cy="4648200"/>
            <a:chOff x="96" y="768"/>
            <a:chExt cx="5232" cy="3456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96" y="3126"/>
              <a:ext cx="5232" cy="1098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   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96" y="2354"/>
              <a:ext cx="2569" cy="691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System.Data</a:t>
              </a:r>
            </a:p>
          </p:txBody>
        </p:sp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2759" y="2354"/>
              <a:ext cx="2569" cy="691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System.Xml</a:t>
              </a:r>
            </a:p>
          </p:txBody>
        </p: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96" y="768"/>
              <a:ext cx="2569" cy="1504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System.Web</a:t>
              </a: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189" y="3980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Globalization</a:t>
              </a:r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189" y="3777"/>
              <a:ext cx="1168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Diagnostics</a:t>
              </a:r>
            </a:p>
          </p:txBody>
        </p:sp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189" y="3573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Configuration</a:t>
              </a:r>
            </a:p>
          </p:txBody>
        </p:sp>
        <p:sp>
          <p:nvSpPr>
            <p:cNvPr id="94220" name="Rectangle 12"/>
            <p:cNvSpPr>
              <a:spLocks noChangeArrowheads="1"/>
            </p:cNvSpPr>
            <p:nvPr/>
          </p:nvSpPr>
          <p:spPr bwMode="auto">
            <a:xfrm>
              <a:off x="189" y="3370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Collections</a:t>
              </a:r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auto">
            <a:xfrm>
              <a:off x="1451" y="3980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Resources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1451" y="3777"/>
              <a:ext cx="1121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Reflection</a:t>
              </a: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1451" y="3573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Net</a:t>
              </a: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451" y="3370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IO</a:t>
              </a: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2665" y="3980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Threading</a:t>
              </a: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665" y="3777"/>
              <a:ext cx="1168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Text</a:t>
              </a: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665" y="3573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ServiceProcess</a:t>
              </a: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2665" y="3370"/>
              <a:ext cx="1168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Security</a:t>
              </a: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189" y="2801"/>
              <a:ext cx="1122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Common</a:t>
              </a: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189" y="2598"/>
              <a:ext cx="1122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OleDb</a:t>
              </a:r>
            </a:p>
          </p:txBody>
        </p:sp>
        <p:sp>
          <p:nvSpPr>
            <p:cNvPr id="94231" name="Rectangle 23"/>
            <p:cNvSpPr>
              <a:spLocks noChangeArrowheads="1"/>
            </p:cNvSpPr>
            <p:nvPr/>
          </p:nvSpPr>
          <p:spPr bwMode="auto">
            <a:xfrm>
              <a:off x="1404" y="2801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SQLTypes</a:t>
              </a:r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>
              <a:off x="1404" y="2598"/>
              <a:ext cx="1121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SqlClient</a:t>
              </a: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2852" y="2801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XPath</a:t>
              </a:r>
            </a:p>
          </p:txBody>
        </p:sp>
        <p:sp>
          <p:nvSpPr>
            <p:cNvPr id="94234" name="Rectangle 26"/>
            <p:cNvSpPr>
              <a:spLocks noChangeArrowheads="1"/>
            </p:cNvSpPr>
            <p:nvPr/>
          </p:nvSpPr>
          <p:spPr bwMode="auto">
            <a:xfrm>
              <a:off x="2852" y="2598"/>
              <a:ext cx="1121" cy="16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XSLT</a:t>
              </a:r>
            </a:p>
          </p:txBody>
        </p:sp>
        <p:sp>
          <p:nvSpPr>
            <p:cNvPr id="94235" name="Rectangle 27"/>
            <p:cNvSpPr>
              <a:spLocks noChangeArrowheads="1"/>
            </p:cNvSpPr>
            <p:nvPr/>
          </p:nvSpPr>
          <p:spPr bwMode="auto">
            <a:xfrm>
              <a:off x="3927" y="3370"/>
              <a:ext cx="1261" cy="77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Runtime</a:t>
              </a: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973" y="3533"/>
              <a:ext cx="1160" cy="1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InteropServices</a:t>
              </a:r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3973" y="3736"/>
              <a:ext cx="1160" cy="163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Remoting</a:t>
              </a:r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3973" y="3939"/>
              <a:ext cx="1160" cy="163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fol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Serialization</a:t>
              </a: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4067" y="2598"/>
              <a:ext cx="1121" cy="366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Serialization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189" y="2028"/>
              <a:ext cx="1122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Configuration</a:t>
              </a: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1404" y="2028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SessionState</a:t>
              </a: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189" y="1825"/>
              <a:ext cx="1122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Caching	</a:t>
              </a: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1404" y="1825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Security</a:t>
              </a:r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189" y="1012"/>
              <a:ext cx="1122" cy="77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Services</a:t>
              </a:r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236" y="1175"/>
              <a:ext cx="1031" cy="1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Description</a:t>
              </a:r>
            </a:p>
          </p:txBody>
        </p:sp>
        <p:sp>
          <p:nvSpPr>
            <p:cNvPr id="94246" name="Rectangle 38"/>
            <p:cNvSpPr>
              <a:spLocks noChangeArrowheads="1"/>
            </p:cNvSpPr>
            <p:nvPr/>
          </p:nvSpPr>
          <p:spPr bwMode="auto">
            <a:xfrm>
              <a:off x="236" y="1378"/>
              <a:ext cx="1031" cy="163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Discovery</a:t>
              </a:r>
            </a:p>
          </p:txBody>
        </p:sp>
        <p:sp>
          <p:nvSpPr>
            <p:cNvPr id="94247" name="Rectangle 39"/>
            <p:cNvSpPr>
              <a:spLocks noChangeArrowheads="1"/>
            </p:cNvSpPr>
            <p:nvPr/>
          </p:nvSpPr>
          <p:spPr bwMode="auto">
            <a:xfrm>
              <a:off x="236" y="1581"/>
              <a:ext cx="1031" cy="163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Protocols</a:t>
              </a:r>
            </a:p>
          </p:txBody>
        </p:sp>
        <p:sp>
          <p:nvSpPr>
            <p:cNvPr id="94248" name="Rectangle 40"/>
            <p:cNvSpPr>
              <a:spLocks noChangeArrowheads="1"/>
            </p:cNvSpPr>
            <p:nvPr/>
          </p:nvSpPr>
          <p:spPr bwMode="auto">
            <a:xfrm>
              <a:off x="1404" y="1012"/>
              <a:ext cx="1121" cy="772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UI</a:t>
              </a:r>
            </a:p>
          </p:txBody>
        </p:sp>
        <p:sp>
          <p:nvSpPr>
            <p:cNvPr id="94249" name="Rectangle 41"/>
            <p:cNvSpPr>
              <a:spLocks noChangeArrowheads="1"/>
            </p:cNvSpPr>
            <p:nvPr/>
          </p:nvSpPr>
          <p:spPr bwMode="auto">
            <a:xfrm>
              <a:off x="1451" y="1175"/>
              <a:ext cx="1030" cy="162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HtmlControls</a:t>
              </a:r>
            </a:p>
          </p:txBody>
        </p:sp>
        <p:sp>
          <p:nvSpPr>
            <p:cNvPr id="94250" name="Rectangle 42"/>
            <p:cNvSpPr>
              <a:spLocks noChangeArrowheads="1"/>
            </p:cNvSpPr>
            <p:nvPr/>
          </p:nvSpPr>
          <p:spPr bwMode="auto">
            <a:xfrm>
              <a:off x="1451" y="1378"/>
              <a:ext cx="1030" cy="366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/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WebControls</a:t>
              </a:r>
            </a:p>
          </p:txBody>
        </p:sp>
        <p:sp>
          <p:nvSpPr>
            <p:cNvPr id="94251" name="Rectangle 43"/>
            <p:cNvSpPr>
              <a:spLocks noChangeArrowheads="1"/>
            </p:cNvSpPr>
            <p:nvPr/>
          </p:nvSpPr>
          <p:spPr bwMode="auto">
            <a:xfrm>
              <a:off x="2759" y="1581"/>
              <a:ext cx="2569" cy="691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System.Drawing</a:t>
              </a:r>
            </a:p>
          </p:txBody>
        </p:sp>
        <p:sp>
          <p:nvSpPr>
            <p:cNvPr id="94252" name="Rectangle 44"/>
            <p:cNvSpPr>
              <a:spLocks noChangeArrowheads="1"/>
            </p:cNvSpPr>
            <p:nvPr/>
          </p:nvSpPr>
          <p:spPr bwMode="auto">
            <a:xfrm>
              <a:off x="2852" y="2028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Imaging</a:t>
              </a:r>
            </a:p>
          </p:txBody>
        </p:sp>
        <p:sp>
          <p:nvSpPr>
            <p:cNvPr id="94253" name="Rectangle 45"/>
            <p:cNvSpPr>
              <a:spLocks noChangeArrowheads="1"/>
            </p:cNvSpPr>
            <p:nvPr/>
          </p:nvSpPr>
          <p:spPr bwMode="auto">
            <a:xfrm>
              <a:off x="2852" y="1825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Drawing2D	</a:t>
              </a:r>
            </a:p>
          </p:txBody>
        </p:sp>
        <p:sp>
          <p:nvSpPr>
            <p:cNvPr id="94254" name="Rectangle 46"/>
            <p:cNvSpPr>
              <a:spLocks noChangeArrowheads="1"/>
            </p:cNvSpPr>
            <p:nvPr/>
          </p:nvSpPr>
          <p:spPr bwMode="auto">
            <a:xfrm>
              <a:off x="4067" y="2028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Text</a:t>
              </a:r>
            </a:p>
          </p:txBody>
        </p:sp>
        <p:sp>
          <p:nvSpPr>
            <p:cNvPr id="94255" name="Rectangle 47"/>
            <p:cNvSpPr>
              <a:spLocks noChangeArrowheads="1"/>
            </p:cNvSpPr>
            <p:nvPr/>
          </p:nvSpPr>
          <p:spPr bwMode="auto">
            <a:xfrm>
              <a:off x="4067" y="1825"/>
              <a:ext cx="1121" cy="163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Printing</a:t>
              </a:r>
            </a:p>
          </p:txBody>
        </p:sp>
        <p:sp>
          <p:nvSpPr>
            <p:cNvPr id="94256" name="Rectangle 48"/>
            <p:cNvSpPr>
              <a:spLocks noChangeArrowheads="1"/>
            </p:cNvSpPr>
            <p:nvPr/>
          </p:nvSpPr>
          <p:spPr bwMode="auto">
            <a:xfrm>
              <a:off x="2759" y="768"/>
              <a:ext cx="2569" cy="732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anchorCtr="1">
              <a:flatTx/>
            </a:bodyPr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System.Windows.Forms</a:t>
              </a:r>
            </a:p>
          </p:txBody>
        </p:sp>
        <p:sp>
          <p:nvSpPr>
            <p:cNvPr id="94257" name="Rectangle 49"/>
            <p:cNvSpPr>
              <a:spLocks noChangeArrowheads="1"/>
            </p:cNvSpPr>
            <p:nvPr/>
          </p:nvSpPr>
          <p:spPr bwMode="auto">
            <a:xfrm>
              <a:off x="2852" y="1012"/>
              <a:ext cx="888" cy="407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Design	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3833" y="1012"/>
              <a:ext cx="1355" cy="407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chemeClr val="hlink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flatTx/>
            </a:bodyPr>
            <a:lstStyle/>
            <a:p>
              <a:pPr eaLnBrk="0" hangingPunct="0"/>
              <a:r>
                <a:rPr lang="en-US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ComponentModel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B798-493E-451E-949A-2A3489011A5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lớp .NET Framework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Thư viện lớp cơ sở của .NET là một tập hợp lớn các lớp được viết bởi Microsoft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Thư viện lớp cơ sở của .NET rất trực quan và rất dễ sử dụng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Tổng quát .NET base classes bao gồm các phần: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Hỗ trợ Windows GUI và controls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Web Forms (ASP.NET)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 Access (ADO.NET)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Directory Access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Networking và web browsing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Hầu hết các thư viện lớp cơ sở của .NET được viết bằng C#! 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8DCF-9D6E-4555-8BFF-94456907722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Ngôn ngữ C#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Được thiết kế riêng để dùng cho Microsoft's .NET Framework</a:t>
            </a:r>
          </a:p>
          <a:p>
            <a:r>
              <a:rPr lang="en-US" altLang="en-US"/>
              <a:t>Là một ngôn ngữ hoàn toàn hướng đối tượng được thiết kế dựa trên các cải tiến từ các ngôn ngữ hướng đối tượng khác.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9EB1-9BC7-4803-ABD6-70992091E9C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Tạo các ứng dụng .NET với C# 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Tạo các ứng dụng console để kiểm tra</a:t>
            </a:r>
          </a:p>
          <a:p>
            <a:r>
              <a:rPr lang="en-US" altLang="en-US"/>
              <a:t>Tạo các ứng dụng ASP.NET</a:t>
            </a:r>
          </a:p>
          <a:p>
            <a:r>
              <a:rPr lang="en-US" altLang="en-US"/>
              <a:t>Web Forms</a:t>
            </a:r>
          </a:p>
          <a:p>
            <a:r>
              <a:rPr lang="en-US" altLang="en-US"/>
              <a:t>Web Controls</a:t>
            </a:r>
          </a:p>
          <a:p>
            <a:r>
              <a:rPr lang="en-US" altLang="en-US"/>
              <a:t>Web Services</a:t>
            </a:r>
          </a:p>
          <a:p>
            <a:r>
              <a:rPr lang="en-US" altLang="en-US"/>
              <a:t>Tạo các Windows Form</a:t>
            </a:r>
          </a:p>
          <a:p>
            <a:r>
              <a:rPr lang="en-US" altLang="en-US"/>
              <a:t>Windows Controls</a:t>
            </a:r>
          </a:p>
          <a:p>
            <a:r>
              <a:rPr lang="en-US" altLang="en-US"/>
              <a:t>Windows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9F87-7F41-48D9-997A-652565FCF39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Giới thiệu Visual Studio .NET</a:t>
            </a:r>
          </a:p>
        </p:txBody>
      </p:sp>
      <p:pic>
        <p:nvPicPr>
          <p:cNvPr id="10036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393825"/>
            <a:ext cx="696118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4" name="Oval 12"/>
          <p:cNvSpPr>
            <a:spLocks noChangeArrowheads="1"/>
          </p:cNvSpPr>
          <p:nvPr/>
        </p:nvSpPr>
        <p:spPr bwMode="auto">
          <a:xfrm>
            <a:off x="5867400" y="2303463"/>
            <a:ext cx="2738438" cy="14192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Oval 13"/>
          <p:cNvSpPr>
            <a:spLocks noChangeArrowheads="1"/>
          </p:cNvSpPr>
          <p:nvPr/>
        </p:nvSpPr>
        <p:spPr bwMode="auto">
          <a:xfrm>
            <a:off x="5595938" y="3963988"/>
            <a:ext cx="3159125" cy="24193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Oval 14"/>
          <p:cNvSpPr>
            <a:spLocks noChangeArrowheads="1"/>
          </p:cNvSpPr>
          <p:nvPr/>
        </p:nvSpPr>
        <p:spPr bwMode="auto">
          <a:xfrm>
            <a:off x="381000" y="2692400"/>
            <a:ext cx="2889250" cy="34178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Oval 15"/>
          <p:cNvSpPr>
            <a:spLocks noChangeArrowheads="1"/>
          </p:cNvSpPr>
          <p:nvPr/>
        </p:nvSpPr>
        <p:spPr bwMode="auto">
          <a:xfrm>
            <a:off x="3090863" y="2627313"/>
            <a:ext cx="2740025" cy="178276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4" grpId="0" animBg="1"/>
      <p:bldP spid="100364" grpId="1" animBg="1"/>
      <p:bldP spid="100365" grpId="0" animBg="1"/>
      <p:bldP spid="100365" grpId="1" animBg="1"/>
      <p:bldP spid="100366" grpId="0" animBg="1"/>
      <p:bldP spid="100366" grpId="1" animBg="1"/>
      <p:bldP spid="1003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EA91-E415-435F-AA33-2A3F44384A8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229600" cy="1143000"/>
          </a:xfrm>
        </p:spPr>
        <p:txBody>
          <a:bodyPr/>
          <a:lstStyle/>
          <a:p>
            <a:r>
              <a:rPr lang="en-US" altLang="en-US" sz="4000"/>
              <a:t>Tổng quan về .NET Framework và C#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114800"/>
          </a:xfrm>
        </p:spPr>
        <p:txBody>
          <a:bodyPr/>
          <a:lstStyle/>
          <a:p>
            <a:r>
              <a:rPr lang="en-US" altLang="en-US"/>
              <a:t>Tổng quan về .NET Framework</a:t>
            </a:r>
          </a:p>
          <a:p>
            <a:r>
              <a:rPr lang="en-US" altLang="en-US"/>
              <a:t>Ngôn ngữ lập trình C#</a:t>
            </a:r>
          </a:p>
          <a:p>
            <a:r>
              <a:rPr lang="en-US" altLang="en-US"/>
              <a:t>Các điều khiển trong .Net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7EA1-2B6A-4C39-86BB-89C490E18E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.NET Framework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Thư viện các lớp đối tượng hỗ trợ người lập trình khi xây dựng ứng dụng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Đơn giản hoá việc phát triển ứng dụng với hơn 5000 lớp đối tượng xây dựng sẵn.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Giúp xây dựng nhiều loại ứng dụng khác nhau.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Hỗ trợ mạnh XML trong trao đổi và lưu trữ dữ liệu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Có khả năng tích hợp nhiều ngôn ngữ lập trình khác nhau.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Có cơ chế cài đặt và loại bỏ ứng dụng đơn giản, dễ dàng.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44382-07DE-4F86-9045-7202B66172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Tiến trình phát triển của .Net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114800" y="4724400"/>
            <a:ext cx="4724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altLang="en-US" b="1"/>
              <a:t> Lãng phí tài nguyên hệ thống</a:t>
            </a:r>
          </a:p>
          <a:p>
            <a:pPr eaLnBrk="0" hangingPunct="0">
              <a:buFontTx/>
              <a:buChar char="-"/>
            </a:pPr>
            <a:r>
              <a:rPr lang="en-US" altLang="en-US" b="1"/>
              <a:t> Khó bảo trì, nâng cấp ứng dụng</a:t>
            </a:r>
          </a:p>
          <a:p>
            <a:pPr eaLnBrk="0" hangingPunct="0">
              <a:buFontTx/>
              <a:buChar char="-"/>
            </a:pPr>
            <a:r>
              <a:rPr lang="en-US" altLang="en-US" b="1"/>
              <a:t> Không thể kết hợp nhiều ngôn ngữ khác nhau</a:t>
            </a: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622425"/>
            <a:ext cx="2017712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4694238"/>
            <a:ext cx="2017712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550" name="Group 6"/>
          <p:cNvGrpSpPr>
            <a:grpSpLocks/>
          </p:cNvGrpSpPr>
          <p:nvPr/>
        </p:nvGrpSpPr>
        <p:grpSpPr bwMode="auto">
          <a:xfrm>
            <a:off x="917575" y="1371600"/>
            <a:ext cx="3502025" cy="3008313"/>
            <a:chOff x="2880" y="1319"/>
            <a:chExt cx="2216" cy="1979"/>
          </a:xfrm>
        </p:grpSpPr>
        <p:pic>
          <p:nvPicPr>
            <p:cNvPr id="10855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339"/>
              <a:ext cx="2216" cy="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3345" y="1319"/>
              <a:ext cx="128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Ứng dụng</a:t>
              </a:r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3178" y="2657"/>
              <a:ext cx="1286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1800" b="1"/>
                <a:t>Mã lệnh và cấu trúc dữ liệu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0327-D6DC-4F85-9CC4-B71E7E5FD1C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COM, DCOM</a:t>
            </a:r>
          </a:p>
        </p:txBody>
      </p:sp>
      <p:grpSp>
        <p:nvGrpSpPr>
          <p:cNvPr id="109571" name="Group 3"/>
          <p:cNvGrpSpPr>
            <a:grpSpLocks/>
          </p:cNvGrpSpPr>
          <p:nvPr/>
        </p:nvGrpSpPr>
        <p:grpSpPr bwMode="auto">
          <a:xfrm>
            <a:off x="2684463" y="1754188"/>
            <a:ext cx="3429000" cy="4460875"/>
            <a:chOff x="1829" y="1040"/>
            <a:chExt cx="2160" cy="2810"/>
          </a:xfrm>
        </p:grpSpPr>
        <p:pic>
          <p:nvPicPr>
            <p:cNvPr id="1095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" y="1040"/>
              <a:ext cx="465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5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24" y="1144"/>
              <a:ext cx="465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5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" y="2730"/>
              <a:ext cx="465" cy="1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95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017713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906588"/>
            <a:ext cx="2017713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8650"/>
            <a:ext cx="2017713" cy="1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578" name="Group 10"/>
          <p:cNvGrpSpPr>
            <a:grpSpLocks/>
          </p:cNvGrpSpPr>
          <p:nvPr/>
        </p:nvGrpSpPr>
        <p:grpSpPr bwMode="auto">
          <a:xfrm>
            <a:off x="1762125" y="2274888"/>
            <a:ext cx="5257800" cy="3467100"/>
            <a:chOff x="1200" y="1368"/>
            <a:chExt cx="3312" cy="2184"/>
          </a:xfrm>
        </p:grpSpPr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H="1">
              <a:off x="3312" y="153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flipH="1">
              <a:off x="3312" y="196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H="1">
              <a:off x="3504" y="153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2304" y="312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2304" y="35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>
              <a:off x="1584" y="312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1296" y="355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2208" y="144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>
              <a:off x="2208" y="187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Line 20"/>
            <p:cNvSpPr>
              <a:spLocks noChangeShapeType="1"/>
            </p:cNvSpPr>
            <p:nvPr/>
          </p:nvSpPr>
          <p:spPr bwMode="auto">
            <a:xfrm>
              <a:off x="1488" y="144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1200" y="187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H="1">
              <a:off x="3504" y="1968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1" name="Freeform 23"/>
            <p:cNvSpPr>
              <a:spLocks/>
            </p:cNvSpPr>
            <p:nvPr/>
          </p:nvSpPr>
          <p:spPr bwMode="auto">
            <a:xfrm>
              <a:off x="2448" y="1368"/>
              <a:ext cx="816" cy="240"/>
            </a:xfrm>
            <a:custGeom>
              <a:avLst/>
              <a:gdLst>
                <a:gd name="T0" fmla="*/ 0 w 816"/>
                <a:gd name="T1" fmla="*/ 72 h 240"/>
                <a:gd name="T2" fmla="*/ 240 w 816"/>
                <a:gd name="T3" fmla="*/ 24 h 240"/>
                <a:gd name="T4" fmla="*/ 576 w 816"/>
                <a:gd name="T5" fmla="*/ 216 h 240"/>
                <a:gd name="T6" fmla="*/ 816 w 816"/>
                <a:gd name="T7" fmla="*/ 16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240">
                  <a:moveTo>
                    <a:pt x="0" y="72"/>
                  </a:moveTo>
                  <a:cubicBezTo>
                    <a:pt x="72" y="36"/>
                    <a:pt x="144" y="0"/>
                    <a:pt x="240" y="24"/>
                  </a:cubicBezTo>
                  <a:cubicBezTo>
                    <a:pt x="336" y="48"/>
                    <a:pt x="480" y="192"/>
                    <a:pt x="576" y="216"/>
                  </a:cubicBezTo>
                  <a:cubicBezTo>
                    <a:pt x="672" y="240"/>
                    <a:pt x="776" y="176"/>
                    <a:pt x="816" y="1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2" name="Freeform 24"/>
            <p:cNvSpPr>
              <a:spLocks/>
            </p:cNvSpPr>
            <p:nvPr/>
          </p:nvSpPr>
          <p:spPr bwMode="auto">
            <a:xfrm>
              <a:off x="2448" y="1872"/>
              <a:ext cx="280" cy="1248"/>
            </a:xfrm>
            <a:custGeom>
              <a:avLst/>
              <a:gdLst>
                <a:gd name="T0" fmla="*/ 96 w 280"/>
                <a:gd name="T1" fmla="*/ 1248 h 1248"/>
                <a:gd name="T2" fmla="*/ 240 w 280"/>
                <a:gd name="T3" fmla="*/ 816 h 1248"/>
                <a:gd name="T4" fmla="*/ 240 w 280"/>
                <a:gd name="T5" fmla="*/ 336 h 1248"/>
                <a:gd name="T6" fmla="*/ 0 w 280"/>
                <a:gd name="T7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1248">
                  <a:moveTo>
                    <a:pt x="96" y="1248"/>
                  </a:moveTo>
                  <a:cubicBezTo>
                    <a:pt x="156" y="1108"/>
                    <a:pt x="216" y="968"/>
                    <a:pt x="240" y="816"/>
                  </a:cubicBezTo>
                  <a:cubicBezTo>
                    <a:pt x="264" y="664"/>
                    <a:pt x="280" y="472"/>
                    <a:pt x="240" y="336"/>
                  </a:cubicBezTo>
                  <a:cubicBezTo>
                    <a:pt x="200" y="200"/>
                    <a:pt x="100" y="10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3" name="Freeform 25"/>
            <p:cNvSpPr>
              <a:spLocks/>
            </p:cNvSpPr>
            <p:nvPr/>
          </p:nvSpPr>
          <p:spPr bwMode="auto">
            <a:xfrm>
              <a:off x="2544" y="1968"/>
              <a:ext cx="720" cy="1584"/>
            </a:xfrm>
            <a:custGeom>
              <a:avLst/>
              <a:gdLst>
                <a:gd name="T0" fmla="*/ 720 w 720"/>
                <a:gd name="T1" fmla="*/ 0 h 1584"/>
                <a:gd name="T2" fmla="*/ 528 w 720"/>
                <a:gd name="T3" fmla="*/ 192 h 1584"/>
                <a:gd name="T4" fmla="*/ 336 w 720"/>
                <a:gd name="T5" fmla="*/ 1056 h 1584"/>
                <a:gd name="T6" fmla="*/ 0 w 720"/>
                <a:gd name="T7" fmla="*/ 1584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584">
                  <a:moveTo>
                    <a:pt x="720" y="0"/>
                  </a:moveTo>
                  <a:cubicBezTo>
                    <a:pt x="656" y="8"/>
                    <a:pt x="592" y="16"/>
                    <a:pt x="528" y="192"/>
                  </a:cubicBezTo>
                  <a:cubicBezTo>
                    <a:pt x="464" y="368"/>
                    <a:pt x="424" y="824"/>
                    <a:pt x="336" y="1056"/>
                  </a:cubicBezTo>
                  <a:cubicBezTo>
                    <a:pt x="248" y="1288"/>
                    <a:pt x="124" y="1436"/>
                    <a:pt x="0" y="158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94" name="Text Box 26"/>
          <p:cNvSpPr txBox="1">
            <a:spLocks noChangeArrowheads="1"/>
          </p:cNvSpPr>
          <p:nvPr/>
        </p:nvSpPr>
        <p:spPr bwMode="auto">
          <a:xfrm>
            <a:off x="4581525" y="4522788"/>
            <a:ext cx="434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altLang="en-US" b="1"/>
              <a:t> Khó quản lý phiên bản ứng dụng</a:t>
            </a:r>
          </a:p>
          <a:p>
            <a:pPr eaLnBrk="0" hangingPunct="0">
              <a:buFontTx/>
              <a:buChar char="-"/>
            </a:pPr>
            <a:r>
              <a:rPr lang="en-US" altLang="en-US" b="1"/>
              <a:t> Khó cài đặt ứng dụng</a:t>
            </a:r>
          </a:p>
          <a:p>
            <a:pPr eaLnBrk="0" hangingPunct="0">
              <a:buFontTx/>
              <a:buChar char="-"/>
            </a:pPr>
            <a:r>
              <a:rPr lang="en-US" altLang="en-US" b="1"/>
              <a:t> Khó trao đổi trên mạng diện rộng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63AB-04E2-4355-A73C-2D6B01041BD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Tiến trình phát triển của .Net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08125"/>
            <a:ext cx="81153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191000" y="3714750"/>
            <a:ext cx="434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Với .NET Framework common language runtime, các thành phần được xây dựng trên một nền chung nên không cần giao tiếp và có thể tương tác trực tiếp</a:t>
            </a:r>
          </a:p>
        </p:txBody>
      </p:sp>
      <p:sp>
        <p:nvSpPr>
          <p:cNvPr id="110597" name="Freeform 5"/>
          <p:cNvSpPr>
            <a:spLocks/>
          </p:cNvSpPr>
          <p:nvPr/>
        </p:nvSpPr>
        <p:spPr bwMode="auto">
          <a:xfrm>
            <a:off x="2438400" y="2019300"/>
            <a:ext cx="4343400" cy="482600"/>
          </a:xfrm>
          <a:custGeom>
            <a:avLst/>
            <a:gdLst>
              <a:gd name="T0" fmla="*/ 0 w 2736"/>
              <a:gd name="T1" fmla="*/ 120 h 304"/>
              <a:gd name="T2" fmla="*/ 672 w 2736"/>
              <a:gd name="T3" fmla="*/ 24 h 304"/>
              <a:gd name="T4" fmla="*/ 1920 w 2736"/>
              <a:gd name="T5" fmla="*/ 264 h 304"/>
              <a:gd name="T6" fmla="*/ 2736 w 2736"/>
              <a:gd name="T7" fmla="*/ 2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304">
                <a:moveTo>
                  <a:pt x="0" y="120"/>
                </a:moveTo>
                <a:cubicBezTo>
                  <a:pt x="176" y="60"/>
                  <a:pt x="352" y="0"/>
                  <a:pt x="672" y="24"/>
                </a:cubicBezTo>
                <a:cubicBezTo>
                  <a:pt x="992" y="48"/>
                  <a:pt x="1576" y="224"/>
                  <a:pt x="1920" y="264"/>
                </a:cubicBezTo>
                <a:cubicBezTo>
                  <a:pt x="2264" y="304"/>
                  <a:pt x="2600" y="264"/>
                  <a:pt x="2736" y="26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Freeform 6"/>
          <p:cNvSpPr>
            <a:spLocks/>
          </p:cNvSpPr>
          <p:nvPr/>
        </p:nvSpPr>
        <p:spPr bwMode="auto">
          <a:xfrm>
            <a:off x="1739900" y="3276600"/>
            <a:ext cx="635000" cy="1447800"/>
          </a:xfrm>
          <a:custGeom>
            <a:avLst/>
            <a:gdLst>
              <a:gd name="T0" fmla="*/ 392 w 400"/>
              <a:gd name="T1" fmla="*/ 912 h 912"/>
              <a:gd name="T2" fmla="*/ 344 w 400"/>
              <a:gd name="T3" fmla="*/ 576 h 912"/>
              <a:gd name="T4" fmla="*/ 56 w 400"/>
              <a:gd name="T5" fmla="*/ 240 h 912"/>
              <a:gd name="T6" fmla="*/ 8 w 400"/>
              <a:gd name="T7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0" h="912">
                <a:moveTo>
                  <a:pt x="392" y="912"/>
                </a:moveTo>
                <a:cubicBezTo>
                  <a:pt x="396" y="800"/>
                  <a:pt x="400" y="688"/>
                  <a:pt x="344" y="576"/>
                </a:cubicBezTo>
                <a:cubicBezTo>
                  <a:pt x="288" y="464"/>
                  <a:pt x="112" y="336"/>
                  <a:pt x="56" y="240"/>
                </a:cubicBezTo>
                <a:cubicBezTo>
                  <a:pt x="0" y="144"/>
                  <a:pt x="4" y="72"/>
                  <a:pt x="8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2028825" y="3200400"/>
            <a:ext cx="5302250" cy="2514600"/>
          </a:xfrm>
          <a:custGeom>
            <a:avLst/>
            <a:gdLst>
              <a:gd name="T0" fmla="*/ 0 w 3216"/>
              <a:gd name="T1" fmla="*/ 1584 h 1584"/>
              <a:gd name="T2" fmla="*/ 480 w 3216"/>
              <a:gd name="T3" fmla="*/ 1440 h 1584"/>
              <a:gd name="T4" fmla="*/ 912 w 3216"/>
              <a:gd name="T5" fmla="*/ 768 h 1584"/>
              <a:gd name="T6" fmla="*/ 1680 w 3216"/>
              <a:gd name="T7" fmla="*/ 144 h 1584"/>
              <a:gd name="T8" fmla="*/ 3216 w 3216"/>
              <a:gd name="T9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16" h="1584">
                <a:moveTo>
                  <a:pt x="0" y="1584"/>
                </a:moveTo>
                <a:cubicBezTo>
                  <a:pt x="164" y="1580"/>
                  <a:pt x="328" y="1576"/>
                  <a:pt x="480" y="1440"/>
                </a:cubicBezTo>
                <a:cubicBezTo>
                  <a:pt x="632" y="1304"/>
                  <a:pt x="712" y="984"/>
                  <a:pt x="912" y="768"/>
                </a:cubicBezTo>
                <a:cubicBezTo>
                  <a:pt x="1112" y="552"/>
                  <a:pt x="1296" y="272"/>
                  <a:pt x="1680" y="144"/>
                </a:cubicBezTo>
                <a:cubicBezTo>
                  <a:pt x="2064" y="16"/>
                  <a:pt x="2960" y="32"/>
                  <a:pt x="321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6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905000"/>
            <a:ext cx="1290637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044700"/>
            <a:ext cx="129063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586288"/>
            <a:ext cx="1290638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7E3E-DB1A-4065-B23C-D86858786F3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848600" cy="1143000"/>
          </a:xfrm>
        </p:spPr>
        <p:txBody>
          <a:bodyPr/>
          <a:lstStyle/>
          <a:p>
            <a:r>
              <a:rPr lang="en-US" altLang="en-US" sz="3600"/>
              <a:t>Quá trình biên dịch và thực thi ứng dụng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641475"/>
            <a:ext cx="76993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1296988" y="2274888"/>
            <a:ext cx="1736725" cy="854075"/>
            <a:chOff x="371" y="1290"/>
            <a:chExt cx="1094" cy="538"/>
          </a:xfrm>
        </p:grpSpPr>
        <p:pic>
          <p:nvPicPr>
            <p:cNvPr id="1116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" y="1290"/>
              <a:ext cx="109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2" name="Text Box 6"/>
            <p:cNvSpPr txBox="1">
              <a:spLocks noChangeArrowheads="1"/>
            </p:cNvSpPr>
            <p:nvPr/>
          </p:nvSpPr>
          <p:spPr bwMode="auto">
            <a:xfrm>
              <a:off x="496" y="1296"/>
              <a:ext cx="8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0080">
                          <a:gamma/>
                          <a:shade val="46275"/>
                          <a:invGamma/>
                        </a:srgbClr>
                      </a:gs>
                      <a:gs pos="50000">
                        <a:srgbClr val="000080"/>
                      </a:gs>
                      <a:gs pos="100000">
                        <a:srgbClr val="000080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5000"/>
                </a:spcBef>
              </a:pPr>
              <a:r>
                <a:rPr lang="en-US" alt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Source Code</a:t>
              </a:r>
            </a:p>
          </p:txBody>
        </p:sp>
      </p:grp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951288" y="1712913"/>
            <a:ext cx="155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15000"/>
              </a:spcBef>
            </a:pPr>
            <a:r>
              <a:rPr lang="en-US" altLang="en-US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Biên dịch</a:t>
            </a:r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3054350" y="2274888"/>
            <a:ext cx="2454275" cy="854075"/>
            <a:chOff x="1478" y="1290"/>
            <a:chExt cx="1546" cy="538"/>
          </a:xfrm>
        </p:grpSpPr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1920" y="1290"/>
              <a:ext cx="1104" cy="538"/>
              <a:chOff x="1920" y="1290"/>
              <a:chExt cx="1104" cy="538"/>
            </a:xfrm>
          </p:grpSpPr>
          <p:pic>
            <p:nvPicPr>
              <p:cNvPr id="111626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4" y="1290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27" name="Text Box 11"/>
              <p:cNvSpPr txBox="1">
                <a:spLocks noChangeArrowheads="1"/>
              </p:cNvSpPr>
              <p:nvPr/>
            </p:nvSpPr>
            <p:spPr bwMode="auto">
              <a:xfrm>
                <a:off x="1920" y="1296"/>
                <a:ext cx="110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8080"/>
                        </a:gs>
                        <a:gs pos="100000">
                          <a:srgbClr val="008080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5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Language Compiler</a:t>
                </a:r>
              </a:p>
            </p:txBody>
          </p:sp>
        </p:grpSp>
        <p:pic>
          <p:nvPicPr>
            <p:cNvPr id="1116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" y="1452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5576888" y="2276475"/>
            <a:ext cx="2725737" cy="854075"/>
            <a:chOff x="3067" y="1291"/>
            <a:chExt cx="1717" cy="538"/>
          </a:xfrm>
        </p:grpSpPr>
        <p:grpSp>
          <p:nvGrpSpPr>
            <p:cNvPr id="111630" name="Group 14"/>
            <p:cNvGrpSpPr>
              <a:grpSpLocks/>
            </p:cNvGrpSpPr>
            <p:nvPr/>
          </p:nvGrpSpPr>
          <p:grpSpPr bwMode="auto">
            <a:xfrm>
              <a:off x="3488" y="1291"/>
              <a:ext cx="1296" cy="538"/>
              <a:chOff x="3488" y="1291"/>
              <a:chExt cx="1296" cy="538"/>
            </a:xfrm>
          </p:grpSpPr>
          <p:pic>
            <p:nvPicPr>
              <p:cNvPr id="111631" name="Picture 1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7" y="1291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32" name="Text Box 16"/>
              <p:cNvSpPr txBox="1">
                <a:spLocks noChangeArrowheads="1"/>
              </p:cNvSpPr>
              <p:nvPr/>
            </p:nvSpPr>
            <p:spPr bwMode="auto">
              <a:xfrm>
                <a:off x="3488" y="1400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33CCCC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33CCCC"/>
                        </a:gs>
                        <a:gs pos="100000">
                          <a:srgbClr val="33CCCC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15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Assembly</a:t>
                </a:r>
              </a:p>
            </p:txBody>
          </p:sp>
        </p:grpSp>
        <p:pic>
          <p:nvPicPr>
            <p:cNvPr id="111633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" y="1452"/>
              <a:ext cx="44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634" name="Group 18"/>
          <p:cNvGrpSpPr>
            <a:grpSpLocks/>
          </p:cNvGrpSpPr>
          <p:nvPr/>
        </p:nvGrpSpPr>
        <p:grpSpPr bwMode="auto">
          <a:xfrm>
            <a:off x="1328738" y="3098800"/>
            <a:ext cx="5981700" cy="3378200"/>
            <a:chOff x="391" y="1809"/>
            <a:chExt cx="3768" cy="2128"/>
          </a:xfrm>
        </p:grpSpPr>
        <p:pic>
          <p:nvPicPr>
            <p:cNvPr id="111635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2739"/>
              <a:ext cx="3439" cy="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36" name="Text Box 20"/>
            <p:cNvSpPr txBox="1">
              <a:spLocks noChangeArrowheads="1"/>
            </p:cNvSpPr>
            <p:nvPr/>
          </p:nvSpPr>
          <p:spPr bwMode="auto">
            <a:xfrm>
              <a:off x="1614" y="3576"/>
              <a:ext cx="8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15000"/>
                </a:spcBef>
              </a:pPr>
              <a:r>
                <a:rPr lang="en-US" altLang="en-US" b="1" i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Thực thi</a:t>
              </a:r>
            </a:p>
          </p:txBody>
        </p:sp>
        <p:grpSp>
          <p:nvGrpSpPr>
            <p:cNvPr id="111637" name="Group 21"/>
            <p:cNvGrpSpPr>
              <a:grpSpLocks/>
            </p:cNvGrpSpPr>
            <p:nvPr/>
          </p:nvGrpSpPr>
          <p:grpSpPr bwMode="auto">
            <a:xfrm>
              <a:off x="2448" y="2919"/>
              <a:ext cx="1152" cy="538"/>
              <a:chOff x="2448" y="2919"/>
              <a:chExt cx="1152" cy="538"/>
            </a:xfrm>
          </p:grpSpPr>
          <p:pic>
            <p:nvPicPr>
              <p:cNvPr id="111638" name="Picture 2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4" y="2919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39" name="Text Box 23"/>
              <p:cNvSpPr txBox="1">
                <a:spLocks noChangeArrowheads="1"/>
              </p:cNvSpPr>
              <p:nvPr/>
            </p:nvSpPr>
            <p:spPr bwMode="auto">
              <a:xfrm>
                <a:off x="2448" y="2928"/>
                <a:ext cx="115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3366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3366FF"/>
                        </a:gs>
                        <a:gs pos="100000">
                          <a:srgbClr val="3366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5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JIT Compiler</a:t>
                </a:r>
              </a:p>
            </p:txBody>
          </p:sp>
        </p:grpSp>
        <p:grpSp>
          <p:nvGrpSpPr>
            <p:cNvPr id="111640" name="Group 24"/>
            <p:cNvGrpSpPr>
              <a:grpSpLocks/>
            </p:cNvGrpSpPr>
            <p:nvPr/>
          </p:nvGrpSpPr>
          <p:grpSpPr bwMode="auto">
            <a:xfrm>
              <a:off x="528" y="2904"/>
              <a:ext cx="1159" cy="553"/>
              <a:chOff x="528" y="2904"/>
              <a:chExt cx="1159" cy="553"/>
            </a:xfrm>
          </p:grpSpPr>
          <p:pic>
            <p:nvPicPr>
              <p:cNvPr id="111641" name="Picture 25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" y="2919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42" name="Text Box 26"/>
              <p:cNvSpPr txBox="1">
                <a:spLocks noChangeArrowheads="1"/>
              </p:cNvSpPr>
              <p:nvPr/>
            </p:nvSpPr>
            <p:spPr bwMode="auto">
              <a:xfrm>
                <a:off x="528" y="2904"/>
                <a:ext cx="1152" cy="5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666699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666699"/>
                        </a:gs>
                        <a:gs pos="100000">
                          <a:srgbClr val="666699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5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Native</a:t>
                </a:r>
              </a:p>
              <a:p>
                <a:pPr algn="ctr" eaLnBrk="0" hangingPunct="0">
                  <a:spcBef>
                    <a:spcPct val="15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</p:grpSp>
        <p:pic>
          <p:nvPicPr>
            <p:cNvPr id="111643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3119"/>
              <a:ext cx="7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44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" y="1809"/>
              <a:ext cx="549" cy="1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1645" name="Group 29"/>
          <p:cNvGrpSpPr>
            <a:grpSpLocks/>
          </p:cNvGrpSpPr>
          <p:nvPr/>
        </p:nvGrpSpPr>
        <p:grpSpPr bwMode="auto">
          <a:xfrm>
            <a:off x="6227763" y="2233613"/>
            <a:ext cx="2057400" cy="461962"/>
            <a:chOff x="3477" y="1272"/>
            <a:chExt cx="1296" cy="291"/>
          </a:xfrm>
        </p:grpSpPr>
        <p:pic>
          <p:nvPicPr>
            <p:cNvPr id="111646" name="Picture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" y="1297"/>
              <a:ext cx="109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47" name="Rectangle 31"/>
            <p:cNvSpPr>
              <a:spLocks noChangeArrowheads="1"/>
            </p:cNvSpPr>
            <p:nvPr/>
          </p:nvSpPr>
          <p:spPr bwMode="auto">
            <a:xfrm>
              <a:off x="3477" y="127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33CC33">
                          <a:gamma/>
                          <a:shade val="46275"/>
                          <a:invGamma/>
                        </a:srgbClr>
                      </a:gs>
                      <a:gs pos="50000">
                        <a:srgbClr val="33CC33"/>
                      </a:gs>
                      <a:gs pos="100000">
                        <a:srgbClr val="33CC33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Lucida Console" panose="020B0609040504020204" pitchFamily="49" charset="0"/>
                </a:rPr>
                <a:t>Code (IL)</a:t>
              </a:r>
            </a:p>
          </p:txBody>
        </p:sp>
      </p:grpSp>
      <p:grpSp>
        <p:nvGrpSpPr>
          <p:cNvPr id="111648" name="Group 32"/>
          <p:cNvGrpSpPr>
            <a:grpSpLocks/>
          </p:cNvGrpSpPr>
          <p:nvPr/>
        </p:nvGrpSpPr>
        <p:grpSpPr bwMode="auto">
          <a:xfrm>
            <a:off x="6215063" y="2665413"/>
            <a:ext cx="2057400" cy="457200"/>
            <a:chOff x="3469" y="1544"/>
            <a:chExt cx="1296" cy="288"/>
          </a:xfrm>
        </p:grpSpPr>
        <p:pic>
          <p:nvPicPr>
            <p:cNvPr id="111649" name="Picture 3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" y="1556"/>
              <a:ext cx="10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50" name="Rectangle 34"/>
            <p:cNvSpPr>
              <a:spLocks noChangeArrowheads="1"/>
            </p:cNvSpPr>
            <p:nvPr/>
          </p:nvSpPr>
          <p:spPr bwMode="auto">
            <a:xfrm>
              <a:off x="3469" y="1544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Lucida Console" panose="020B0609040504020204" pitchFamily="49" charset="0"/>
                </a:rPr>
                <a:t>Metadata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0AF5-4F3F-4A3A-AF6F-328942E437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Kiến trúc của .NET Framework</a:t>
            </a: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533400" y="5807075"/>
            <a:ext cx="5837238" cy="593725"/>
          </a:xfrm>
          <a:prstGeom prst="rect">
            <a:avLst/>
          </a:prstGeom>
          <a:solidFill>
            <a:srgbClr val="80808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Operating System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533400" y="5146675"/>
            <a:ext cx="5837238" cy="5937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Common Language Runtime</a:t>
            </a:r>
          </a:p>
        </p:txBody>
      </p: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533400" y="2968625"/>
            <a:ext cx="5837238" cy="2111375"/>
            <a:chOff x="144" y="1710"/>
            <a:chExt cx="3814" cy="1330"/>
          </a:xfrm>
        </p:grpSpPr>
        <p:sp>
          <p:nvSpPr>
            <p:cNvPr id="89112" name="Rectangle 24"/>
            <p:cNvSpPr>
              <a:spLocks noChangeArrowheads="1"/>
            </p:cNvSpPr>
            <p:nvPr/>
          </p:nvSpPr>
          <p:spPr bwMode="auto">
            <a:xfrm>
              <a:off x="144" y="2708"/>
              <a:ext cx="3814" cy="332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Base Class Library</a:t>
              </a:r>
            </a:p>
          </p:txBody>
        </p:sp>
        <p:sp>
          <p:nvSpPr>
            <p:cNvPr id="89113" name="Rectangle 25"/>
            <p:cNvSpPr>
              <a:spLocks noChangeArrowheads="1"/>
            </p:cNvSpPr>
            <p:nvPr/>
          </p:nvSpPr>
          <p:spPr bwMode="auto">
            <a:xfrm>
              <a:off x="144" y="2333"/>
              <a:ext cx="3814" cy="333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chemeClr val="accent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89114" name="Group 26"/>
            <p:cNvGrpSpPr>
              <a:grpSpLocks/>
            </p:cNvGrpSpPr>
            <p:nvPr/>
          </p:nvGrpSpPr>
          <p:grpSpPr bwMode="auto">
            <a:xfrm>
              <a:off x="144" y="1710"/>
              <a:ext cx="3814" cy="582"/>
              <a:chOff x="288" y="1680"/>
              <a:chExt cx="3504" cy="672"/>
            </a:xfrm>
          </p:grpSpPr>
          <p:sp>
            <p:nvSpPr>
              <p:cNvPr id="89115" name="Rectangle 27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ASP .NET</a:t>
                </a:r>
              </a:p>
              <a:p>
                <a:pPr algn="ctr" eaLnBrk="0" hangingPunct="0"/>
                <a:r>
                  <a:rPr lang="en-US" altLang="en-US" sz="1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Web Forms   Web Services</a:t>
                </a:r>
              </a:p>
              <a:p>
                <a:pPr algn="ctr" eaLnBrk="0" hangingPunct="0"/>
                <a:r>
                  <a:rPr lang="en-US" altLang="en-US" sz="1800" b="1" i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89116" name="Rectangle 28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Windows</a:t>
                </a:r>
              </a:p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Forms</a:t>
                </a:r>
              </a:p>
            </p:txBody>
          </p:sp>
        </p:grpSp>
      </p:grpSp>
      <p:grpSp>
        <p:nvGrpSpPr>
          <p:cNvPr id="89117" name="Group 29"/>
          <p:cNvGrpSpPr>
            <a:grpSpLocks/>
          </p:cNvGrpSpPr>
          <p:nvPr/>
        </p:nvGrpSpPr>
        <p:grpSpPr bwMode="auto">
          <a:xfrm>
            <a:off x="533400" y="1779588"/>
            <a:ext cx="5837238" cy="1122362"/>
            <a:chOff x="144" y="961"/>
            <a:chExt cx="3814" cy="707"/>
          </a:xfrm>
        </p:grpSpPr>
        <p:sp>
          <p:nvSpPr>
            <p:cNvPr id="89118" name="Rectangle 30"/>
            <p:cNvSpPr>
              <a:spLocks noChangeArrowheads="1"/>
            </p:cNvSpPr>
            <p:nvPr/>
          </p:nvSpPr>
          <p:spPr bwMode="auto">
            <a:xfrm>
              <a:off x="144" y="1335"/>
              <a:ext cx="3814" cy="333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  <a:contourClr>
                <a:srgbClr val="5A99D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Common Language Specification</a:t>
              </a:r>
            </a:p>
          </p:txBody>
        </p:sp>
        <p:grpSp>
          <p:nvGrpSpPr>
            <p:cNvPr id="89119" name="Group 31"/>
            <p:cNvGrpSpPr>
              <a:grpSpLocks/>
            </p:cNvGrpSpPr>
            <p:nvPr/>
          </p:nvGrpSpPr>
          <p:grpSpPr bwMode="auto">
            <a:xfrm>
              <a:off x="144" y="961"/>
              <a:ext cx="3814" cy="333"/>
              <a:chOff x="288" y="816"/>
              <a:chExt cx="3504" cy="384"/>
            </a:xfrm>
          </p:grpSpPr>
          <p:sp>
            <p:nvSpPr>
              <p:cNvPr id="89120" name="Rectangle 32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624" cy="384"/>
              </a:xfrm>
              <a:prstGeom prst="rect">
                <a:avLst/>
              </a:prstGeom>
              <a:solidFill>
                <a:srgbClr val="5A99D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5A99D2"/>
                </a:extrusionClr>
                <a:contourClr>
                  <a:srgbClr val="5A99D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VB</a:t>
                </a:r>
              </a:p>
            </p:txBody>
          </p:sp>
          <p:sp>
            <p:nvSpPr>
              <p:cNvPr id="89121" name="Rectangle 33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624" cy="384"/>
              </a:xfrm>
              <a:prstGeom prst="rect">
                <a:avLst/>
              </a:prstGeom>
              <a:solidFill>
                <a:srgbClr val="5A99D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5A99D2"/>
                </a:extrusionClr>
                <a:contourClr>
                  <a:srgbClr val="5A99D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C++</a:t>
                </a:r>
              </a:p>
            </p:txBody>
          </p:sp>
          <p:sp>
            <p:nvSpPr>
              <p:cNvPr id="89122" name="Rectangle 34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624" cy="384"/>
              </a:xfrm>
              <a:prstGeom prst="rect">
                <a:avLst/>
              </a:prstGeom>
              <a:solidFill>
                <a:srgbClr val="5A99D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5A99D2"/>
                </a:extrusionClr>
                <a:contourClr>
                  <a:srgbClr val="5A99D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C#</a:t>
                </a:r>
              </a:p>
            </p:txBody>
          </p:sp>
          <p:sp>
            <p:nvSpPr>
              <p:cNvPr id="89123" name="Rectangle 35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768" cy="384"/>
              </a:xfrm>
              <a:prstGeom prst="rect">
                <a:avLst/>
              </a:prstGeom>
              <a:solidFill>
                <a:srgbClr val="5A99D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5A99D2"/>
                </a:extrusionClr>
                <a:contourClr>
                  <a:srgbClr val="5A99D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J#</a:t>
                </a:r>
              </a:p>
            </p:txBody>
          </p:sp>
          <p:sp>
            <p:nvSpPr>
              <p:cNvPr id="89124" name="Rectangle 36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672" cy="384"/>
              </a:xfrm>
              <a:prstGeom prst="rect">
                <a:avLst/>
              </a:prstGeom>
              <a:solidFill>
                <a:srgbClr val="5A99D2"/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5A99D2"/>
                </a:extrusionClr>
                <a:contourClr>
                  <a:srgbClr val="5A99D2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</a:p>
            </p:txBody>
          </p:sp>
        </p:grpSp>
      </p:grpSp>
      <p:sp>
        <p:nvSpPr>
          <p:cNvPr id="89125" name="Rectangle 37"/>
          <p:cNvSpPr>
            <a:spLocks noChangeArrowheads="1"/>
          </p:cNvSpPr>
          <p:nvPr/>
        </p:nvSpPr>
        <p:spPr bwMode="auto">
          <a:xfrm>
            <a:off x="6611938" y="1779588"/>
            <a:ext cx="1998662" cy="4621212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 eaLnBrk="0" hangingPunct="0"/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Visual Studio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9" grpId="0" animBg="1"/>
      <p:bldP spid="89110" grpId="0" animBg="1"/>
      <p:bldP spid="89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78B7-CB0D-412B-8715-4E50E8FE80E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Common Language Runtime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15913" y="5654675"/>
            <a:ext cx="6054725" cy="593725"/>
          </a:xfrm>
          <a:prstGeom prst="rect">
            <a:avLst/>
          </a:prstGeom>
          <a:solidFill>
            <a:srgbClr val="C0C0C0">
              <a:alpha val="17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Operating System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15913" y="4994275"/>
            <a:ext cx="6054725" cy="593725"/>
          </a:xfrm>
          <a:prstGeom prst="rect">
            <a:avLst/>
          </a:prstGeom>
          <a:solidFill>
            <a:schemeClr val="hlink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Common Language Runtime</a:t>
            </a:r>
          </a:p>
        </p:txBody>
      </p:sp>
      <p:grpSp>
        <p:nvGrpSpPr>
          <p:cNvPr id="90118" name="Group 6"/>
          <p:cNvGrpSpPr>
            <a:grpSpLocks/>
          </p:cNvGrpSpPr>
          <p:nvPr/>
        </p:nvGrpSpPr>
        <p:grpSpPr bwMode="auto">
          <a:xfrm>
            <a:off x="315913" y="2816225"/>
            <a:ext cx="6054725" cy="2111375"/>
            <a:chOff x="144" y="1710"/>
            <a:chExt cx="3814" cy="133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144" y="2708"/>
              <a:ext cx="3814" cy="332"/>
            </a:xfrm>
            <a:prstGeom prst="rect">
              <a:avLst/>
            </a:prstGeom>
            <a:solidFill>
              <a:srgbClr val="C0C0C0">
                <a:alpha val="17000"/>
              </a:srgb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Base Class Library</a:t>
              </a: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144" y="2333"/>
              <a:ext cx="3814" cy="333"/>
            </a:xfrm>
            <a:prstGeom prst="rect">
              <a:avLst/>
            </a:prstGeom>
            <a:solidFill>
              <a:srgbClr val="C0C0C0">
                <a:alpha val="17000"/>
              </a:srgb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ADO .NET and XML</a:t>
              </a:r>
            </a:p>
          </p:txBody>
        </p:sp>
        <p:grpSp>
          <p:nvGrpSpPr>
            <p:cNvPr id="90121" name="Group 9"/>
            <p:cNvGrpSpPr>
              <a:grpSpLocks/>
            </p:cNvGrpSpPr>
            <p:nvPr/>
          </p:nvGrpSpPr>
          <p:grpSpPr bwMode="auto">
            <a:xfrm>
              <a:off x="144" y="1710"/>
              <a:ext cx="3814" cy="582"/>
              <a:chOff x="288" y="1680"/>
              <a:chExt cx="3504" cy="672"/>
            </a:xfrm>
          </p:grpSpPr>
          <p:sp>
            <p:nvSpPr>
              <p:cNvPr id="90122" name="Rectangle 10"/>
              <p:cNvSpPr>
                <a:spLocks noChangeArrowheads="1"/>
              </p:cNvSpPr>
              <p:nvPr/>
            </p:nvSpPr>
            <p:spPr bwMode="auto">
              <a:xfrm>
                <a:off x="288" y="1680"/>
                <a:ext cx="2208" cy="672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ASP .NET</a:t>
                </a:r>
              </a:p>
              <a:p>
                <a:pPr algn="ctr" eaLnBrk="0" hangingPunct="0"/>
                <a:r>
                  <a:rPr lang="en-US" altLang="en-US" sz="1800" b="1" i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Web Forms   Web Services</a:t>
                </a:r>
              </a:p>
              <a:p>
                <a:pPr algn="ctr" eaLnBrk="0" hangingPunct="0"/>
                <a:r>
                  <a:rPr lang="en-US" altLang="en-US" sz="1800" b="1" i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Mobile Internet Toolkit</a:t>
                </a:r>
              </a:p>
            </p:txBody>
          </p:sp>
          <p:sp>
            <p:nvSpPr>
              <p:cNvPr id="90123" name="Rectangle 11"/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1248" cy="672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Windows</a:t>
                </a:r>
              </a:p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Forms</a:t>
                </a:r>
              </a:p>
            </p:txBody>
          </p:sp>
        </p:grpSp>
      </p:grpSp>
      <p:grpSp>
        <p:nvGrpSpPr>
          <p:cNvPr id="90124" name="Group 12"/>
          <p:cNvGrpSpPr>
            <a:grpSpLocks/>
          </p:cNvGrpSpPr>
          <p:nvPr/>
        </p:nvGrpSpPr>
        <p:grpSpPr bwMode="auto">
          <a:xfrm>
            <a:off x="315913" y="1627188"/>
            <a:ext cx="6054725" cy="1122362"/>
            <a:chOff x="144" y="961"/>
            <a:chExt cx="3814" cy="707"/>
          </a:xfrm>
        </p:grpSpPr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144" y="1335"/>
              <a:ext cx="3814" cy="333"/>
            </a:xfrm>
            <a:prstGeom prst="rect">
              <a:avLst/>
            </a:prstGeom>
            <a:solidFill>
              <a:srgbClr val="C0C0C0">
                <a:alpha val="17000"/>
              </a:srgb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Common Language Specification</a:t>
              </a:r>
            </a:p>
          </p:txBody>
        </p:sp>
        <p:grpSp>
          <p:nvGrpSpPr>
            <p:cNvPr id="90126" name="Group 14"/>
            <p:cNvGrpSpPr>
              <a:grpSpLocks/>
            </p:cNvGrpSpPr>
            <p:nvPr/>
          </p:nvGrpSpPr>
          <p:grpSpPr bwMode="auto">
            <a:xfrm>
              <a:off x="144" y="961"/>
              <a:ext cx="3814" cy="333"/>
              <a:chOff x="288" y="816"/>
              <a:chExt cx="3504" cy="384"/>
            </a:xfrm>
          </p:grpSpPr>
          <p:sp>
            <p:nvSpPr>
              <p:cNvPr id="90127" name="Rectangle 15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624" cy="384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VB</a:t>
                </a:r>
              </a:p>
            </p:txBody>
          </p:sp>
          <p:sp>
            <p:nvSpPr>
              <p:cNvPr id="90128" name="Rectangle 16"/>
              <p:cNvSpPr>
                <a:spLocks noChangeArrowheads="1"/>
              </p:cNvSpPr>
              <p:nvPr/>
            </p:nvSpPr>
            <p:spPr bwMode="auto">
              <a:xfrm>
                <a:off x="960" y="816"/>
                <a:ext cx="624" cy="384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C++</a:t>
                </a:r>
              </a:p>
            </p:txBody>
          </p:sp>
          <p:sp>
            <p:nvSpPr>
              <p:cNvPr id="90129" name="Rectangle 17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624" cy="384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C#</a:t>
                </a:r>
              </a:p>
            </p:txBody>
          </p:sp>
          <p:sp>
            <p:nvSpPr>
              <p:cNvPr id="90130" name="Rectangle 18"/>
              <p:cNvSpPr>
                <a:spLocks noChangeArrowheads="1"/>
              </p:cNvSpPr>
              <p:nvPr/>
            </p:nvSpPr>
            <p:spPr bwMode="auto">
              <a:xfrm>
                <a:off x="2304" y="816"/>
                <a:ext cx="768" cy="384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J#</a:t>
                </a:r>
              </a:p>
            </p:txBody>
          </p:sp>
          <p:sp>
            <p:nvSpPr>
              <p:cNvPr id="90131" name="Rectangle 19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672" cy="384"/>
              </a:xfrm>
              <a:prstGeom prst="rect">
                <a:avLst/>
              </a:prstGeom>
              <a:solidFill>
                <a:srgbClr val="C0C0C0">
                  <a:alpha val="17000"/>
                </a:srgbClr>
              </a:solidFill>
              <a:ln w="12700"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altLang="en-US" sz="2000" b="1">
                    <a:solidFill>
                      <a:srgbClr val="C0C0C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…</a:t>
                </a:r>
              </a:p>
            </p:txBody>
          </p:sp>
        </p:grpSp>
      </p:grp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537325" y="1627188"/>
            <a:ext cx="2073275" cy="4621212"/>
          </a:xfrm>
          <a:prstGeom prst="rect">
            <a:avLst/>
          </a:prstGeom>
          <a:solidFill>
            <a:srgbClr val="C0C0C0">
              <a:alpha val="17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flatTx/>
          </a:bodyPr>
          <a:lstStyle/>
          <a:p>
            <a:pPr algn="ctr" eaLnBrk="0" hangingPunct="0"/>
            <a:r>
              <a:rPr lang="en-US" altLang="en-US" sz="2000" b="1">
                <a:solidFill>
                  <a:srgbClr val="C0C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BaiGiang_PTTK_CD_in</Template>
  <TotalTime>614</TotalTime>
  <Words>816</Words>
  <Application>Microsoft Office PowerPoint</Application>
  <PresentationFormat>On-screen Show (4:3)</PresentationFormat>
  <Paragraphs>213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Lucida Console</vt:lpstr>
      <vt:lpstr>Notebook</vt:lpstr>
      <vt:lpstr>PowerPoint Presentation</vt:lpstr>
      <vt:lpstr>Tổng quan về .NET Framework và C#</vt:lpstr>
      <vt:lpstr>.NET Framework</vt:lpstr>
      <vt:lpstr>Tiến trình phát triển của .Net</vt:lpstr>
      <vt:lpstr>COM, DCOM</vt:lpstr>
      <vt:lpstr>Tiến trình phát triển của .Net</vt:lpstr>
      <vt:lpstr>Quá trình biên dịch và thực thi ứng dụng</vt:lpstr>
      <vt:lpstr>Kiến trúc của .NET Framework</vt:lpstr>
      <vt:lpstr>Common Language Runtime</vt:lpstr>
      <vt:lpstr>Common Language Runtime (CLR)</vt:lpstr>
      <vt:lpstr>Common Language Runtime (CLR)</vt:lpstr>
      <vt:lpstr>Assembly</vt:lpstr>
      <vt:lpstr>Intermediate Language</vt:lpstr>
      <vt:lpstr>Các lớp .NET Framework</vt:lpstr>
      <vt:lpstr>Phân nhóm các lớp đối tượng</vt:lpstr>
      <vt:lpstr>Các lớp .NET Framework</vt:lpstr>
      <vt:lpstr>Ngôn ngữ C#</vt:lpstr>
      <vt:lpstr>Tạo các ứng dụng .NET với C# </vt:lpstr>
      <vt:lpstr>Giới thiệu Visual Studio .NET</vt:lpstr>
    </vt:vector>
  </TitlesOfParts>
  <Company>CSC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TPHCM</dc:title>
  <dc:creator>Tran Van Thanh</dc:creator>
  <cp:lastModifiedBy>Trịnh Quốc Việt</cp:lastModifiedBy>
  <cp:revision>31</cp:revision>
  <dcterms:created xsi:type="dcterms:W3CDTF">2007-05-22T03:40:15Z</dcterms:created>
  <dcterms:modified xsi:type="dcterms:W3CDTF">2019-01-05T00:40:37Z</dcterms:modified>
</cp:coreProperties>
</file>