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sldIdLst>
    <p:sldId id="290" r:id="rId2"/>
    <p:sldId id="257" r:id="rId3"/>
    <p:sldId id="29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6" r:id="rId20"/>
    <p:sldId id="287" r:id="rId21"/>
    <p:sldId id="288" r:id="rId22"/>
    <p:sldId id="289" r:id="rId23"/>
    <p:sldId id="29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8" autoAdjust="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758A4C5-7466-49C7-804A-69C613614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462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80B4F0-A892-40AB-B66A-EC95810831D6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3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6083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4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6085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E61136-D8C2-4C5E-AE23-3AB8E8704ADE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8F14C4-B83B-42EE-A879-BC8BF56ACA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227F4F-6776-49C3-A470-D10E2DE16B29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14E12-AFEA-410E-AC32-93ED99E73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A2F47-2EAF-4BF8-99FD-43F8E2483147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8B03C-F6FF-4669-A731-507C904E17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1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F3151-2C5A-4375-BBA0-6CA820033C28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CD49B-7249-48BC-BAB9-27C42E0CC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0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BAB950-2336-4494-AD89-F88ABD49C7D1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6D757-FCEA-4DE5-86F2-C417B1769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1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478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F3906-A74A-4222-92EF-F13B66CC1260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B4525-1B4B-48B1-9E74-148D6D8D6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6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E895D-4581-4F15-8833-743BED04BAEA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18A1A-E818-40B4-A68A-C97B0F4E3C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6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FC7610-8263-4233-B5A8-38979ECBAE9F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F5070-E7DD-4177-BEAC-801ECFDD0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4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96706B-486C-4E41-841A-CC6F234A48DE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0194-3554-480B-81ED-1939FAD36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D8F30-CB8E-49D4-96A8-5998F4590526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F0B65-4C68-4254-B884-897F20713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1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94122-D6E9-4CB3-BB49-C093D80D9A37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C730B-B946-4340-B1D0-1E95C8B65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9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ltGray">
          <a:xfrm>
            <a:off x="990600" y="12954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0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5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478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BB89D05-DCEE-4AE0-B604-3D564C0C7715}" type="datetime12">
              <a:rPr lang="en-US" altLang="en-US"/>
              <a:pPr/>
              <a:t>7:41 AM</a:t>
            </a:fld>
            <a:endParaRPr lang="en-US" altLang="en-US"/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D7845359-3FD2-4549-87AA-31DB26A07D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388980-9B5B-4019-9D2B-18067FDC4B2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685800" y="2209800"/>
            <a:ext cx="81534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</a:rPr>
              <a:t>HƯỚNG ĐỐI TƯỢNG </a:t>
            </a:r>
          </a:p>
          <a:p>
            <a:pPr algn="ctr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</a:rPr>
              <a:t>TRONG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FE57-6454-464F-BDA7-F8C22F84ABB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vi-VN" altLang="en-US"/>
              <a:t>Phương thức Overriden và Hide</a:t>
            </a:r>
            <a:endParaRPr lang="en-US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 sz="2600"/>
              <a:t>Những trường thành viên</a:t>
            </a:r>
            <a:r>
              <a:rPr lang="en-US" altLang="en-US" sz="2600"/>
              <a:t> </a:t>
            </a:r>
            <a:r>
              <a:rPr lang="vi-VN" altLang="en-US" sz="2600"/>
              <a:t>(member fields) và những hàm tĩnh thì không được khai báo </a:t>
            </a:r>
            <a:r>
              <a:rPr lang="vi-VN" altLang="en-US" sz="2600" i="1"/>
              <a:t>Virtual</a:t>
            </a:r>
            <a:r>
              <a:rPr lang="vi-VN" altLang="en-US" sz="2600"/>
              <a:t>.</a:t>
            </a:r>
          </a:p>
          <a:p>
            <a:r>
              <a:rPr lang="vi-VN" altLang="en-US" sz="2600"/>
              <a:t>Nếu một phương thức có cùng đặc tính trong cả hai khai báo ở lớp cơ sở và lớp </a:t>
            </a:r>
            <a:r>
              <a:rPr lang="en-US" altLang="en-US" sz="2600"/>
              <a:t>kế </a:t>
            </a:r>
            <a:r>
              <a:rPr lang="vi-VN" altLang="en-US" sz="2600"/>
              <a:t>thừa nhưng các phương thức này thì không khai báo </a:t>
            </a:r>
            <a:r>
              <a:rPr lang="vi-VN" altLang="en-US" sz="2600" i="1"/>
              <a:t>virtual</a:t>
            </a:r>
            <a:r>
              <a:rPr lang="vi-VN" altLang="en-US" sz="2600"/>
              <a:t> hay </a:t>
            </a:r>
            <a:r>
              <a:rPr lang="vi-VN" altLang="en-US" sz="2600" i="1"/>
              <a:t>overriden</a:t>
            </a:r>
            <a:r>
              <a:rPr lang="vi-VN" altLang="en-US" sz="2600"/>
              <a:t> thì sẽ được gọi là: "lớp thừa hưởng </a:t>
            </a:r>
            <a:r>
              <a:rPr lang="vi-VN" altLang="en-US" sz="2600" i="1"/>
              <a:t>hide</a:t>
            </a:r>
            <a:r>
              <a:rPr lang="vi-VN" altLang="en-US" sz="2600"/>
              <a:t> lớp cơ sở đó".</a:t>
            </a:r>
            <a:endParaRPr lang="en-US" altLang="en-US" sz="2600"/>
          </a:p>
          <a:p>
            <a:r>
              <a:rPr lang="en-US" altLang="en-US" sz="2600"/>
              <a:t>Trong C#, nếu ta tạo ra hai phương thức hoàn toàn giống nhau ở cả lớp kế thừa và lớp cơ sở mà không có khai báo </a:t>
            </a:r>
            <a:r>
              <a:rPr lang="en-US" altLang="en-US" sz="2600" i="1"/>
              <a:t>virtual</a:t>
            </a:r>
            <a:r>
              <a:rPr lang="en-US" altLang="en-US" sz="2600"/>
              <a:t> và </a:t>
            </a:r>
            <a:r>
              <a:rPr lang="en-US" altLang="en-US" sz="2600" i="1"/>
              <a:t>override</a:t>
            </a:r>
            <a:r>
              <a:rPr lang="en-US" altLang="en-US" sz="2600"/>
              <a:t> thì sẽ bị cảnh báo trong khi biên dịch.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CAA1-AF16-46E0-A7E5-49BCFD954A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Gọi phương thức của lớp cơ sở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Trong C# có một cú pháp đặc biệt để gọi những phiên bản cơ sở của một phương thức từ một lớp thừa hưởng. Cú pháp : </a:t>
            </a:r>
            <a:r>
              <a:rPr lang="en-US" altLang="en-US" sz="2000" i="1"/>
              <a:t>base.&lt;methodname&gt;()</a:t>
            </a:r>
            <a:r>
              <a:rPr lang="en-US" altLang="en-US" sz="20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Ví dụ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class NhanVien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   public virtual double TinhLuong()</a:t>
            </a:r>
            <a:br>
              <a:rPr lang="en-US" altLang="en-US" sz="2000"/>
            </a:br>
            <a:r>
              <a:rPr lang="en-US" altLang="en-US" sz="2000"/>
              <a:t>   {</a:t>
            </a:r>
            <a:br>
              <a:rPr lang="en-US" altLang="en-US" sz="2000"/>
            </a:br>
            <a:r>
              <a:rPr lang="en-US" altLang="en-US" sz="2000"/>
              <a:t>      // lệnh thực thi</a:t>
            </a:r>
            <a:br>
              <a:rPr lang="en-US" altLang="en-US" sz="2000"/>
            </a:br>
            <a:r>
              <a:rPr lang="en-US" altLang="en-US" sz="2000"/>
              <a:t>   }</a:t>
            </a:r>
            <a:br>
              <a:rPr lang="en-US" altLang="en-US" sz="2000"/>
            </a:br>
            <a:r>
              <a:rPr lang="en-US" altLang="en-US" sz="2000"/>
              <a:t>}   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class CongNhan : NhanVien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   public override double TinhLuong()</a:t>
            </a:r>
            <a:br>
              <a:rPr lang="en-US" altLang="en-US" sz="2000"/>
            </a:br>
            <a:r>
              <a:rPr lang="en-US" altLang="en-US" sz="2000"/>
              <a:t>   {</a:t>
            </a:r>
            <a:br>
              <a:rPr lang="en-US" altLang="en-US" sz="2000"/>
            </a:br>
            <a:r>
              <a:rPr lang="en-US" altLang="en-US" sz="2000"/>
              <a:t>      return base. TinhLuong() * 0.9;</a:t>
            </a:r>
            <a:br>
              <a:rPr lang="en-US" altLang="en-US" sz="2000"/>
            </a:br>
            <a:r>
              <a:rPr lang="en-US" altLang="en-US" sz="2000"/>
              <a:t>   }</a:t>
            </a: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0428-3B65-426A-99D8-AB66FE574FA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81000"/>
            <a:ext cx="7848600" cy="914400"/>
          </a:xfrm>
        </p:spPr>
        <p:txBody>
          <a:bodyPr anchor="b"/>
          <a:lstStyle/>
          <a:p>
            <a:r>
              <a:rPr lang="en-US" altLang="en-US"/>
              <a:t>Các lớp và hàm trừu tượng (Abstract)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C# cho phép cả lớp và phương thức có thể khai báo </a:t>
            </a:r>
            <a:r>
              <a:rPr lang="en-US" altLang="en-US" sz="2400" i="1"/>
              <a:t>abstract.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Một lớp abstract không được thể hiện và một phương thức abstract không được thực thi mà phải được overriden trong bất kỳ lớp kế thừa không abstract nào.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Một phương thức abstract sẽ tự động được khai báo </a:t>
            </a:r>
            <a:r>
              <a:rPr lang="en-US" altLang="en-US" sz="2400" i="1"/>
              <a:t>virtual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Nếu một lớp có phương thức abstract thì nó cũng là lớp abstract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abstract class ConNguoi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   public abstract string TinhTuoi(); // abstract method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F0F5-E8AE-4E24-A4B1-47EE910EB55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Sealed các lớp và phương thức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447800"/>
            <a:ext cx="7620000" cy="3935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C# cho phép các lớp và phương thức được khai báo </a:t>
            </a:r>
            <a:r>
              <a:rPr lang="en-US" altLang="en-US" sz="2400" i="1"/>
              <a:t>sealed</a:t>
            </a:r>
            <a:r>
              <a:rPr lang="en-US" altLang="en-US" sz="2400"/>
              <a:t>. Nếu là lớp có nghĩa là ta không được quyền thừa kế lớp đó, nếu là phương thức tức là ta không được phép override nó.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C# sử dụng từ khoá </a:t>
            </a:r>
            <a:r>
              <a:rPr lang="en-US" altLang="en-US" sz="2400" i="1"/>
              <a:t>sealed</a:t>
            </a:r>
            <a:r>
              <a:rPr lang="en-US" altLang="en-US" sz="2400"/>
              <a:t> trước tên lớp và phương thức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sealed class SoNguyen { // lệnh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class MyClass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public sealed void FinalMethod()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		{ //lệnh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71FB-F39F-4BE4-9D27-DC1359A5F25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Access modifiers</a:t>
            </a:r>
          </a:p>
        </p:txBody>
      </p:sp>
      <p:graphicFrame>
        <p:nvGraphicFramePr>
          <p:cNvPr id="16413" name="Group 29"/>
          <p:cNvGraphicFramePr>
            <a:graphicFrameLocks noGrp="1"/>
          </p:cNvGraphicFramePr>
          <p:nvPr>
            <p:ph idx="4294967295"/>
          </p:nvPr>
        </p:nvGraphicFramePr>
        <p:xfrm>
          <a:off x="990600" y="1600200"/>
          <a:ext cx="7772400" cy="3895725"/>
        </p:xfrm>
        <a:graphic>
          <a:graphicData uri="http://schemas.openxmlformats.org/drawingml/2006/table">
            <a:tbl>
              <a:tblPr/>
              <a:tblGrid>
                <a:gridCol w="2170113"/>
                <a:gridCol w="5602287"/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khóa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 và phương thức có thể được truy cập từ bất kỳ nơi nào.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 và phương thức chỉ có thể được truy cập trong cùng một gói.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 hay phương thức chỉ có thể được truy cập từ lớp nội bộ hay từ những lớp kế thừa.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internal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 hay phương thức có thể được truy cập từ gói hiện tại, hay từ những lớp kế thừa.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 hay phương thức chỉ có thể truy cập nội bộ trong lớp đó.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EB3-10C1-412D-982C-F5E17623631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Thuộc tính (properties)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noProof="1"/>
              <a:t>public class Hoc_Sinh</a:t>
            </a:r>
          </a:p>
          <a:p>
            <a:pPr>
              <a:buFontTx/>
              <a:buNone/>
            </a:pPr>
            <a:r>
              <a:rPr lang="en-US" altLang="en-US" sz="2400" noProof="1"/>
              <a:t>    {</a:t>
            </a:r>
          </a:p>
          <a:p>
            <a:pPr>
              <a:buFontTx/>
              <a:buNone/>
            </a:pPr>
            <a:r>
              <a:rPr lang="en-US" altLang="en-US" sz="2400" noProof="1"/>
              <a:t>        private string hoten;</a:t>
            </a:r>
          </a:p>
          <a:p>
            <a:pPr>
              <a:buFontTx/>
              <a:buNone/>
            </a:pPr>
            <a:r>
              <a:rPr lang="en-US" altLang="en-US" sz="2400" noProof="1"/>
              <a:t>        private DateTime ngaysinh;</a:t>
            </a:r>
          </a:p>
          <a:p>
            <a:pPr>
              <a:buFontTx/>
              <a:buNone/>
            </a:pPr>
            <a:r>
              <a:rPr lang="en-US" altLang="en-US" sz="2400" noProof="1"/>
              <a:t>        private bool phai;</a:t>
            </a:r>
          </a:p>
          <a:p>
            <a:pPr>
              <a:buFontTx/>
              <a:buNone/>
            </a:pPr>
            <a:r>
              <a:rPr lang="en-US" altLang="en-US" sz="2400" noProof="1"/>
              <a:t>        public string HoTen</a:t>
            </a:r>
          </a:p>
          <a:p>
            <a:pPr>
              <a:buFontTx/>
              <a:buNone/>
            </a:pPr>
            <a:r>
              <a:rPr lang="en-US" altLang="en-US" sz="2400" noProof="1"/>
              <a:t>        {</a:t>
            </a:r>
          </a:p>
          <a:p>
            <a:pPr>
              <a:buFontTx/>
              <a:buNone/>
            </a:pPr>
            <a:r>
              <a:rPr lang="en-US" altLang="en-US" sz="2400" noProof="1"/>
              <a:t>            get { return hoten; }</a:t>
            </a:r>
          </a:p>
          <a:p>
            <a:pPr>
              <a:buFontTx/>
              <a:buNone/>
            </a:pPr>
            <a:r>
              <a:rPr lang="en-US" altLang="en-US" sz="2400" noProof="1"/>
              <a:t>            set { hoten = value; }</a:t>
            </a:r>
          </a:p>
          <a:p>
            <a:pPr>
              <a:buFontTx/>
              <a:buNone/>
            </a:pPr>
            <a:r>
              <a:rPr lang="en-US" altLang="en-US" sz="2400" noProof="1"/>
              <a:t>        }</a:t>
            </a:r>
          </a:p>
          <a:p>
            <a:pPr>
              <a:buFontTx/>
              <a:buNone/>
            </a:pPr>
            <a:r>
              <a:rPr lang="en-US" altLang="en-US" sz="2400" noProof="1"/>
              <a:t>    }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540-3D41-4BDB-8630-4F7C35F0C0B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Bộ khởi tạo (constructor)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Cú pháp khai báo một Constructor là: phương thức</a:t>
            </a:r>
            <a:r>
              <a:rPr lang="en-US" altLang="en-US"/>
              <a:t> </a:t>
            </a:r>
            <a:r>
              <a:rPr lang="vi-VN" altLang="en-US"/>
              <a:t>cùng tên với lớp </a:t>
            </a:r>
            <a:r>
              <a:rPr lang="en-US" altLang="en-US"/>
              <a:t>&amp; </a:t>
            </a:r>
            <a:r>
              <a:rPr lang="vi-VN" altLang="en-US"/>
              <a:t>không có kiểu trả về</a:t>
            </a:r>
            <a:r>
              <a:rPr lang="en-US" altLang="en-US"/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i="1"/>
              <a:t>public class Nhanvien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i="1"/>
              <a:t>{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i="1"/>
              <a:t>public Nhanvien() {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i="1"/>
              <a:t>} </a:t>
            </a:r>
          </a:p>
          <a:p>
            <a:r>
              <a:rPr lang="en-US" altLang="en-US"/>
              <a:t>Có thể </a:t>
            </a:r>
            <a:r>
              <a:rPr lang="vi-VN" altLang="en-US"/>
              <a:t>không cần định nghĩa constructor trong lớp nếu </a:t>
            </a:r>
            <a:r>
              <a:rPr lang="en-US" altLang="en-US"/>
              <a:t>thấy </a:t>
            </a:r>
            <a:r>
              <a:rPr lang="vi-VN" altLang="en-US"/>
              <a:t>không cần thiết</a:t>
            </a:r>
            <a:r>
              <a:rPr lang="en-US" altLang="en-US"/>
              <a:t>. </a:t>
            </a:r>
          </a:p>
          <a:p>
            <a:r>
              <a:rPr lang="en-US" altLang="en-US"/>
              <a:t>Khi đó, </a:t>
            </a:r>
            <a:r>
              <a:rPr lang="vi-VN" altLang="en-US"/>
              <a:t>trình biên dịch tạo constructor mặc định để khởi tạo </a:t>
            </a:r>
            <a:r>
              <a:rPr lang="en-US" altLang="en-US"/>
              <a:t>các</a:t>
            </a:r>
            <a:r>
              <a:rPr lang="vi-VN" altLang="en-US"/>
              <a:t> giá trị: gán chuỗi rỗng cho chuỗi, gán 0 cho kiểu số, false cho kiểu bool.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985-FEDD-43C7-A6C7-1BA7382E5A1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Bộ khởi tạo (constructor)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Các contructor theo cùng luật overloading như các phương thức khác</a:t>
            </a:r>
            <a:r>
              <a:rPr lang="en-US" altLang="en-US"/>
              <a:t>.</a:t>
            </a:r>
          </a:p>
          <a:p>
            <a:r>
              <a:rPr lang="en-US" altLang="en-US"/>
              <a:t>constructor  mặc định không tham số</a:t>
            </a:r>
          </a:p>
          <a:p>
            <a:r>
              <a:rPr lang="en-US" altLang="en-US"/>
              <a:t>public NhanVien() {}</a:t>
            </a:r>
          </a:p>
          <a:p>
            <a:r>
              <a:rPr lang="en-US" altLang="en-US"/>
              <a:t>public NhanVien(int number) {}</a:t>
            </a:r>
          </a:p>
          <a:p>
            <a:r>
              <a:rPr lang="vi-VN" altLang="en-US"/>
              <a:t>Chú ý: khi bạn đã định nghĩa một constructor trong lớp của bạn thì trình biên dịch sẽ không tự động tạo ra constructor mặc định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AED-5EF7-47CF-9C5A-A54011FD4F8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762000" y="381000"/>
            <a:ext cx="8382000" cy="914400"/>
          </a:xfrm>
        </p:spPr>
        <p:txBody>
          <a:bodyPr anchor="b"/>
          <a:lstStyle/>
          <a:p>
            <a:r>
              <a:rPr lang="vi-VN" altLang="en-US"/>
              <a:t>Destructors và phương thức Dispose()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C# cũng hỗ trợ Destructor, nhưng </a:t>
            </a:r>
            <a:r>
              <a:rPr lang="en-US" altLang="en-US"/>
              <a:t>khác với trong </a:t>
            </a:r>
            <a:r>
              <a:rPr lang="vi-VN" altLang="en-US"/>
              <a:t>C++</a:t>
            </a:r>
            <a:r>
              <a:rPr lang="en-US" altLang="en-US"/>
              <a:t> vì </a:t>
            </a:r>
            <a:r>
              <a:rPr lang="vi-VN" altLang="en-US"/>
              <a:t>các đối tượng trong .NET và C# thì bị xoá bởi bộ thu gom rác (garbage collection). </a:t>
            </a:r>
            <a:endParaRPr lang="en-US" altLang="en-US"/>
          </a:p>
          <a:p>
            <a:r>
              <a:rPr lang="vi-VN" altLang="en-US"/>
              <a:t>Trong C#, destruct</a:t>
            </a:r>
            <a:r>
              <a:rPr lang="en-US" altLang="en-US"/>
              <a:t>or</a:t>
            </a:r>
            <a:r>
              <a:rPr lang="vi-VN" altLang="en-US"/>
              <a:t> làm việc theo </a:t>
            </a:r>
            <a:r>
              <a:rPr lang="en-US" altLang="en-US"/>
              <a:t>2</a:t>
            </a:r>
            <a:r>
              <a:rPr lang="vi-VN" altLang="en-US"/>
              <a:t> giai đoạn:</a:t>
            </a:r>
            <a:endParaRPr lang="en-US" altLang="en-US"/>
          </a:p>
          <a:p>
            <a:pPr lvl="1"/>
            <a:r>
              <a:rPr lang="en-US" altLang="en-US"/>
              <a:t>Giai đoạn </a:t>
            </a:r>
            <a:r>
              <a:rPr lang="vi-VN" altLang="en-US"/>
              <a:t>1</a:t>
            </a:r>
            <a:r>
              <a:rPr lang="en-US" altLang="en-US"/>
              <a:t>: l</a:t>
            </a:r>
            <a:r>
              <a:rPr lang="vi-VN" altLang="en-US"/>
              <a:t>ớp sẽ </a:t>
            </a:r>
            <a:r>
              <a:rPr lang="en-US" altLang="en-US"/>
              <a:t>t</a:t>
            </a:r>
            <a:r>
              <a:rPr lang="vi-VN" altLang="en-US"/>
              <a:t>hực thi phương thức I</a:t>
            </a:r>
            <a:r>
              <a:rPr lang="vi-VN" altLang="en-US" i="1"/>
              <a:t>Disposable.Dispose()</a:t>
            </a:r>
            <a:r>
              <a:rPr lang="vi-VN" altLang="en-US"/>
              <a:t>. </a:t>
            </a:r>
            <a:endParaRPr lang="en-US" altLang="en-US"/>
          </a:p>
          <a:p>
            <a:pPr lvl="1"/>
            <a:r>
              <a:rPr lang="en-US" altLang="en-US"/>
              <a:t>Giai đoạn 2: m</a:t>
            </a:r>
            <a:r>
              <a:rPr lang="vi-VN" altLang="en-US"/>
              <a:t>ột Destructor có thể được định nghĩa </a:t>
            </a:r>
            <a:r>
              <a:rPr lang="en-US" altLang="en-US"/>
              <a:t>&amp; </a:t>
            </a:r>
            <a:r>
              <a:rPr lang="vi-VN" altLang="en-US"/>
              <a:t>tự động gọi khi đối tượng bị thu gom rác. Destructor chỉ đóng vai trò rà soát lại </a:t>
            </a:r>
            <a:r>
              <a:rPr lang="en-US" altLang="en-US"/>
              <a:t>các</a:t>
            </a:r>
            <a:r>
              <a:rPr lang="vi-VN" altLang="en-US"/>
              <a:t> trường hợp không gọi phương thức </a:t>
            </a:r>
            <a:r>
              <a:rPr lang="vi-VN" altLang="en-US" i="1"/>
              <a:t>Dispose()</a:t>
            </a:r>
            <a:r>
              <a:rPr lang="vi-VN" altLang="en-US"/>
              <a:t>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3167-F8C4-43F2-8144-9A53C022AB7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762000" y="381000"/>
            <a:ext cx="8305800" cy="914400"/>
          </a:xfrm>
        </p:spPr>
        <p:txBody>
          <a:bodyPr anchor="b"/>
          <a:lstStyle/>
          <a:p>
            <a:r>
              <a:rPr lang="vi-VN" altLang="en-US"/>
              <a:t>Destructors và phương thức Dispose()</a:t>
            </a:r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Cú pháp định nghĩa Destructor </a:t>
            </a:r>
            <a:r>
              <a:rPr lang="en-US" altLang="en-US"/>
              <a:t> &amp; </a:t>
            </a:r>
            <a:r>
              <a:rPr lang="vi-VN" altLang="en-US"/>
              <a:t>Dispose()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class MyClass : IDisposable </a:t>
            </a:r>
          </a:p>
          <a:p>
            <a:pPr>
              <a:buFontTx/>
              <a:buNone/>
            </a:pPr>
            <a:r>
              <a:rPr lang="en-US" altLang="en-US"/>
              <a:t>{</a:t>
            </a:r>
          </a:p>
          <a:p>
            <a:pPr lvl="1">
              <a:buFontTx/>
              <a:buNone/>
            </a:pPr>
            <a:r>
              <a:rPr lang="en-US" altLang="en-US"/>
              <a:t>public void Dispose() {} </a:t>
            </a:r>
          </a:p>
          <a:p>
            <a:pPr lvl="1">
              <a:buFontTx/>
              <a:buNone/>
            </a:pPr>
            <a:r>
              <a:rPr lang="en-US" altLang="en-US"/>
              <a:t>~MyClass() {  } // destructor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4479-0CD8-48ED-9018-04373666274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 sz="3600"/>
              <a:t>Hướng đối tượng trong C#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Lớp và thừa kế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Thuộc tính (Properties)</a:t>
            </a:r>
          </a:p>
          <a:p>
            <a:pPr>
              <a:lnSpc>
                <a:spcPct val="80000"/>
              </a:lnSpc>
            </a:pPr>
            <a:r>
              <a:rPr lang="vi-VN" altLang="en-US"/>
              <a:t>Lớp đối tượng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Construction và Disposal</a:t>
            </a:r>
          </a:p>
          <a:p>
            <a:pPr>
              <a:lnSpc>
                <a:spcPct val="80000"/>
              </a:lnSpc>
            </a:pPr>
            <a:r>
              <a:rPr lang="en-US" altLang="en-US"/>
              <a:t>Các trường chỉ đọc (Readonly fields)</a:t>
            </a:r>
          </a:p>
          <a:p>
            <a:pPr>
              <a:lnSpc>
                <a:spcPct val="80000"/>
              </a:lnSpc>
            </a:pPr>
            <a:r>
              <a:rPr lang="en-US" altLang="en-US"/>
              <a:t>Nạp chồng toán hạng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4B4-4684-4DF8-8D62-2860FB1C7BB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Close() ≠ Dispose()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Phương thức </a:t>
            </a:r>
            <a:r>
              <a:rPr lang="vi-VN" altLang="en-US" i="1"/>
              <a:t>Close()</a:t>
            </a:r>
            <a:r>
              <a:rPr lang="vi-VN" altLang="en-US"/>
              <a:t> sẽ đóng tài nguyên và có thể được gọi lại sau này. </a:t>
            </a:r>
            <a:endParaRPr lang="en-US" altLang="en-US"/>
          </a:p>
          <a:p>
            <a:r>
              <a:rPr lang="vi-VN" altLang="en-US"/>
              <a:t>Còn khi gọi </a:t>
            </a:r>
            <a:r>
              <a:rPr lang="vi-VN" altLang="en-US" i="1"/>
              <a:t>Dispose()</a:t>
            </a:r>
            <a:r>
              <a:rPr lang="vi-VN" altLang="en-US"/>
              <a:t> tức là </a:t>
            </a:r>
            <a:r>
              <a:rPr lang="en-US" altLang="en-US"/>
              <a:t>giải phóng</a:t>
            </a:r>
            <a:r>
              <a:rPr lang="vi-VN" altLang="en-US"/>
              <a:t> </a:t>
            </a:r>
            <a:r>
              <a:rPr lang="en-US" altLang="en-US"/>
              <a:t>tài nguyên và</a:t>
            </a:r>
            <a:r>
              <a:rPr lang="vi-VN" altLang="en-US"/>
              <a:t> kết thúc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D626-9C55-4939-B24E-0CD7343005A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Các trường chỉ đọc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Từ khoá </a:t>
            </a:r>
            <a:r>
              <a:rPr lang="vi-VN" altLang="en-US" i="1"/>
              <a:t>readonly</a:t>
            </a:r>
            <a:r>
              <a:rPr lang="vi-VN" altLang="en-US"/>
              <a:t> thì linh động hơn từ khoá </a:t>
            </a:r>
            <a:r>
              <a:rPr lang="vi-VN" altLang="en-US" i="1"/>
              <a:t>const</a:t>
            </a:r>
            <a:r>
              <a:rPr lang="vi-VN" altLang="en-US"/>
              <a:t>.</a:t>
            </a:r>
            <a:endParaRPr lang="en-US" altLang="en-US"/>
          </a:p>
          <a:p>
            <a:r>
              <a:rPr lang="vi-VN" altLang="en-US"/>
              <a:t>Có thể khởi tạo giá trị cho một trường chỉ đọc trong constructor</a:t>
            </a:r>
            <a:endParaRPr lang="en-US" altLang="en-US"/>
          </a:p>
          <a:p>
            <a:r>
              <a:rPr lang="vi-VN" altLang="en-US"/>
              <a:t>Một trường chỉ đọc là một thể hiện</a:t>
            </a:r>
            <a:r>
              <a:rPr lang="en-US" altLang="en-US"/>
              <a:t> </a:t>
            </a:r>
            <a:r>
              <a:rPr lang="vi-VN" altLang="en-US"/>
              <a:t>(instance) hay một trường </a:t>
            </a:r>
            <a:r>
              <a:rPr lang="vi-VN" altLang="en-US" i="1"/>
              <a:t>static</a:t>
            </a:r>
            <a:r>
              <a:rPr lang="vi-VN" altLang="en-US"/>
              <a:t> có các giá trị khác nhau trong mỗi thể hiện của lớp đó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D4-089A-42B6-8C4E-8E61A4E68BF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Các trường chỉ đọc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Ví dụ:</a:t>
            </a:r>
          </a:p>
          <a:p>
            <a:pPr lvl="1">
              <a:buFontTx/>
              <a:buNone/>
            </a:pPr>
            <a:r>
              <a:rPr lang="en-US" altLang="en-US"/>
              <a:t>public class LopHoc</a:t>
            </a:r>
          </a:p>
          <a:p>
            <a:pPr lvl="1">
              <a:buFontTx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      public static readonly uint siSo;</a:t>
            </a:r>
            <a:br>
              <a:rPr lang="en-US" altLang="en-US"/>
            </a:br>
            <a:r>
              <a:rPr lang="en-US" altLang="en-US"/>
              <a:t>      static LopHoc()</a:t>
            </a:r>
            <a:br>
              <a:rPr lang="en-US" altLang="en-US"/>
            </a:br>
            <a:r>
              <a:rPr lang="en-US" altLang="en-US"/>
              <a:t>      {</a:t>
            </a:r>
            <a:br>
              <a:rPr lang="en-US" altLang="en-US"/>
            </a:br>
            <a:r>
              <a:rPr lang="en-US" altLang="en-US"/>
              <a:t>         siSo = 20;</a:t>
            </a:r>
            <a:br>
              <a:rPr lang="en-US" altLang="en-US"/>
            </a:br>
            <a:r>
              <a:rPr lang="en-US" altLang="en-US"/>
              <a:t>      } 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3E05-F0A9-47A7-ABE8-B553EA4251D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685800"/>
            <a:ext cx="7620000" cy="427038"/>
          </a:xfrm>
        </p:spPr>
        <p:txBody>
          <a:bodyPr/>
          <a:lstStyle/>
          <a:p>
            <a:r>
              <a:rPr lang="en-US" altLang="en-US"/>
              <a:t>Q&amp;A</a:t>
            </a:r>
            <a:endParaRPr lang="vi-VN" altLang="en-US"/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3505200" y="1752600"/>
            <a:ext cx="1857375" cy="3995738"/>
            <a:chOff x="2208" y="768"/>
            <a:chExt cx="1170" cy="2517"/>
          </a:xfrm>
        </p:grpSpPr>
        <p:sp>
          <p:nvSpPr>
            <p:cNvPr id="5018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1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2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3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4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5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6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7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88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755F-5184-417C-AE2B-5BBC6A202ED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Lớp (class)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295400"/>
            <a:ext cx="7620000" cy="4114800"/>
          </a:xfrm>
        </p:spPr>
        <p:txBody>
          <a:bodyPr/>
          <a:lstStyle/>
          <a:p>
            <a:r>
              <a:rPr lang="vi-VN" altLang="en-US" sz="2400"/>
              <a:t>Lớp trong C# được định nghĩa với cú pháp sau:</a:t>
            </a:r>
          </a:p>
          <a:p>
            <a:pPr lvl="1">
              <a:buFontTx/>
              <a:buNone/>
            </a:pPr>
            <a:r>
              <a:rPr lang="vi-VN" altLang="en-US" sz="2400"/>
              <a:t>class </a:t>
            </a:r>
            <a:r>
              <a:rPr lang="en-US" altLang="en-US" sz="2400"/>
              <a:t>NhanVien</a:t>
            </a:r>
            <a:r>
              <a:rPr lang="vi-VN" altLang="en-US" sz="2400"/>
              <a:t> </a:t>
            </a:r>
            <a:endParaRPr lang="en-US" altLang="en-US" sz="2400"/>
          </a:p>
          <a:p>
            <a:pPr lvl="1">
              <a:buFontTx/>
              <a:buNone/>
            </a:pPr>
            <a:r>
              <a:rPr lang="vi-VN" altLang="en-US" sz="2400"/>
              <a:t>{ </a:t>
            </a:r>
            <a:endParaRPr lang="en-US" altLang="en-US" sz="2400"/>
          </a:p>
          <a:p>
            <a:pPr lvl="2">
              <a:buFontTx/>
              <a:buNone/>
            </a:pPr>
            <a:r>
              <a:rPr lang="vi-VN" altLang="en-US" sz="2400"/>
              <a:t>private int </a:t>
            </a:r>
            <a:r>
              <a:rPr lang="en-US" altLang="en-US" sz="2400"/>
              <a:t>namsinh</a:t>
            </a:r>
            <a:r>
              <a:rPr lang="vi-VN" altLang="en-US" sz="2400"/>
              <a:t>;</a:t>
            </a:r>
            <a:endParaRPr lang="en-US" altLang="en-US" sz="2400"/>
          </a:p>
          <a:p>
            <a:pPr lvl="2">
              <a:buFontTx/>
              <a:buNone/>
            </a:pPr>
            <a:r>
              <a:rPr lang="vi-VN" altLang="en-US" sz="2400"/>
              <a:t>private </a:t>
            </a:r>
            <a:r>
              <a:rPr lang="en-US" altLang="en-US" sz="2400"/>
              <a:t>string</a:t>
            </a:r>
            <a:r>
              <a:rPr lang="vi-VN" altLang="en-US" sz="2400"/>
              <a:t> </a:t>
            </a:r>
            <a:r>
              <a:rPr lang="en-US" altLang="en-US" sz="2400"/>
              <a:t>ten</a:t>
            </a:r>
            <a:r>
              <a:rPr lang="vi-VN" altLang="en-US" sz="2400"/>
              <a:t>;</a:t>
            </a:r>
            <a:endParaRPr lang="en-US" altLang="en-US" sz="2400"/>
          </a:p>
          <a:p>
            <a:pPr lvl="2">
              <a:buFontTx/>
              <a:buNone/>
            </a:pPr>
            <a:r>
              <a:rPr lang="vi-VN" altLang="en-US" sz="2400"/>
              <a:t>public </a:t>
            </a:r>
            <a:r>
              <a:rPr lang="en-US" altLang="en-US" sz="2400"/>
              <a:t>double</a:t>
            </a:r>
            <a:r>
              <a:rPr lang="vi-VN" altLang="en-US" sz="2400"/>
              <a:t> </a:t>
            </a:r>
            <a:r>
              <a:rPr lang="en-US" altLang="en-US" sz="2400"/>
              <a:t>TinhLuong</a:t>
            </a:r>
            <a:r>
              <a:rPr lang="vi-VN" altLang="en-US" sz="2400"/>
              <a:t>(</a:t>
            </a:r>
            <a:r>
              <a:rPr lang="en-US" altLang="en-US" sz="2400"/>
              <a:t>kiểu</a:t>
            </a:r>
            <a:r>
              <a:rPr lang="vi-VN" altLang="en-US" sz="2400"/>
              <a:t> </a:t>
            </a:r>
            <a:r>
              <a:rPr lang="en-US" altLang="en-US" sz="2400"/>
              <a:t>thamso…</a:t>
            </a:r>
            <a:r>
              <a:rPr lang="vi-VN" altLang="en-US" sz="2400"/>
              <a:t>) </a:t>
            </a:r>
            <a:endParaRPr lang="en-US" altLang="en-US" sz="2400"/>
          </a:p>
          <a:p>
            <a:pPr lvl="2">
              <a:buFontTx/>
              <a:buNone/>
            </a:pPr>
            <a:r>
              <a:rPr lang="vi-VN" altLang="en-US" sz="2400"/>
              <a:t>{ }</a:t>
            </a:r>
            <a:endParaRPr lang="en-US" altLang="en-US" sz="2400"/>
          </a:p>
          <a:p>
            <a:pPr lvl="1">
              <a:buFontTx/>
              <a:buNone/>
            </a:pPr>
            <a:r>
              <a:rPr lang="vi-VN" altLang="en-US" sz="2400"/>
              <a:t>}</a:t>
            </a:r>
            <a:endParaRPr lang="en-US" altLang="en-US" sz="2400"/>
          </a:p>
          <a:p>
            <a:r>
              <a:rPr lang="en-US" altLang="en-US" sz="2400"/>
              <a:t>Tất cả các lớp trong C# là những kiểu thamchiếu</a:t>
            </a:r>
          </a:p>
          <a:p>
            <a:r>
              <a:rPr lang="en-US" altLang="en-US" sz="2400"/>
              <a:t>Để tạo ra </a:t>
            </a:r>
            <a:r>
              <a:rPr lang="vi-VN" altLang="en-US" sz="2400"/>
              <a:t>một đối tượng</a:t>
            </a:r>
            <a:r>
              <a:rPr lang="en-US" altLang="en-US" sz="2400"/>
              <a:t>, sử dụng lệnh </a:t>
            </a:r>
            <a:r>
              <a:rPr lang="en-US" altLang="en-US" sz="2400" i="1"/>
              <a:t>new:</a:t>
            </a:r>
          </a:p>
          <a:p>
            <a:pPr lvl="1"/>
            <a:r>
              <a:rPr lang="en-US" altLang="en-US" sz="2400"/>
              <a:t>NhanVien nv; nv = new NhanVien();</a:t>
            </a:r>
          </a:p>
          <a:p>
            <a:pPr lvl="1"/>
            <a:r>
              <a:rPr lang="en-US" altLang="en-US" sz="2400"/>
              <a:t>NhanVien nv = new NhanVien();</a:t>
            </a: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8382000" y="647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8DBC5A3-9F2B-4E28-86E4-7737B2979223}" type="slidenum">
              <a:rPr lang="en-US" altLang="en-US" sz="1400">
                <a:solidFill>
                  <a:schemeClr val="bg2"/>
                </a:solidFill>
              </a:rPr>
              <a:pPr algn="r" eaLnBrk="1" hangingPunct="1"/>
              <a:t>3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2229" name="Date Placeholder 4"/>
          <p:cNvSpPr txBox="1">
            <a:spLocks noGrp="1"/>
          </p:cNvSpPr>
          <p:nvPr/>
        </p:nvSpPr>
        <p:spPr bwMode="auto">
          <a:xfrm>
            <a:off x="70104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CFB55C-68CB-4C35-AFCD-A4420FD0E870}" type="datetime12">
              <a:rPr lang="en-US" altLang="en-US" sz="1400">
                <a:solidFill>
                  <a:schemeClr val="bg2"/>
                </a:solidFill>
              </a:rPr>
              <a:pPr eaLnBrk="1" hangingPunct="1"/>
              <a:t>7:41 AM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176-082A-4609-9F64-3D9FAC5BFC7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vi-VN" altLang="en-US"/>
              <a:t>Đơn </a:t>
            </a:r>
            <a:r>
              <a:rPr lang="en-US" altLang="en-US"/>
              <a:t>k</a:t>
            </a:r>
            <a:r>
              <a:rPr lang="vi-VN" altLang="en-US"/>
              <a:t>ế</a:t>
            </a:r>
            <a:r>
              <a:rPr lang="en-US" altLang="en-US"/>
              <a:t> thừa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371600"/>
            <a:ext cx="7888288" cy="5257800"/>
          </a:xfrm>
        </p:spPr>
        <p:txBody>
          <a:bodyPr/>
          <a:lstStyle/>
          <a:p>
            <a:r>
              <a:rPr lang="vi-VN" altLang="en-US" sz="2400"/>
              <a:t>C# hỗ trợ đơn kế thừa giữa các lớp</a:t>
            </a:r>
            <a:r>
              <a:rPr lang="en-US" altLang="en-US" sz="2400"/>
              <a:t> với cú pháp</a:t>
            </a:r>
          </a:p>
          <a:p>
            <a:pPr lvl="1">
              <a:buFontTx/>
              <a:buNone/>
            </a:pPr>
            <a:r>
              <a:rPr lang="en-US" altLang="en-US" sz="2400"/>
              <a:t>class CongNhan : NhanVien </a:t>
            </a:r>
          </a:p>
          <a:p>
            <a:pPr lvl="1">
              <a:buFontTx/>
              <a:buNone/>
            </a:pPr>
            <a:r>
              <a:rPr lang="en-US" altLang="en-US" sz="2400"/>
              <a:t>{ </a:t>
            </a:r>
          </a:p>
          <a:p>
            <a:pPr lvl="2">
              <a:buFontTx/>
              <a:buNone/>
            </a:pPr>
            <a:r>
              <a:rPr lang="en-US" altLang="en-US" sz="2400"/>
              <a:t>// dữ liệu và phương thức của lớp con</a:t>
            </a:r>
          </a:p>
          <a:p>
            <a:pPr lvl="1">
              <a:buFontTx/>
              <a:buNone/>
            </a:pPr>
            <a:r>
              <a:rPr lang="en-US" altLang="en-US" sz="2400"/>
              <a:t>}</a:t>
            </a:r>
          </a:p>
          <a:p>
            <a:r>
              <a:rPr lang="en-US" altLang="en-US" sz="2400"/>
              <a:t>Cú pháp này khác với C++ về phạm vi (không có khái niệm kế thừa public hay private).</a:t>
            </a:r>
          </a:p>
          <a:p>
            <a:r>
              <a:rPr lang="vi-VN" altLang="en-US" sz="2400"/>
              <a:t>Trong C#</a:t>
            </a:r>
            <a:r>
              <a:rPr lang="en-US" altLang="en-US" sz="2400"/>
              <a:t>,</a:t>
            </a:r>
            <a:r>
              <a:rPr lang="vi-VN" altLang="en-US" sz="2400"/>
              <a:t> một lớp bắt buộ</a:t>
            </a:r>
            <a:r>
              <a:rPr lang="en-US" altLang="en-US" sz="2400"/>
              <a:t>c</a:t>
            </a:r>
            <a:r>
              <a:rPr lang="vi-VN" altLang="en-US" sz="2400"/>
              <a:t> phải thừa kế từ một lớp nào đó. C# hỗ trợ một lớp cơ sở toàn diện gọi là </a:t>
            </a:r>
            <a:r>
              <a:rPr lang="vi-VN" altLang="en-US" sz="2400" i="1"/>
              <a:t>System.Object.</a:t>
            </a:r>
            <a:endParaRPr lang="en-US" alt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A042-CC74-4639-B310-DA3100A9DCC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8305800" cy="914400"/>
          </a:xfrm>
        </p:spPr>
        <p:txBody>
          <a:bodyPr anchor="b"/>
          <a:lstStyle/>
          <a:p>
            <a:r>
              <a:rPr lang="vi-VN" altLang="en-US"/>
              <a:t>Phương thức nạp chồng</a:t>
            </a:r>
            <a:r>
              <a:rPr lang="en-US" altLang="en-US"/>
              <a:t> </a:t>
            </a:r>
            <a:r>
              <a:rPr lang="vi-VN" altLang="en-US"/>
              <a:t>(Overloading)</a:t>
            </a:r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C# hỗ trợ phương thức nạp chồng </a:t>
            </a:r>
            <a:r>
              <a:rPr lang="en-US" altLang="en-US"/>
              <a:t>với sự khác nhau </a:t>
            </a:r>
            <a:r>
              <a:rPr lang="vi-VN" altLang="en-US"/>
              <a:t>về những đặc tính: tên, số lượng thông số, và kiểu thông số.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class HienThi </a:t>
            </a:r>
          </a:p>
          <a:p>
            <a:pPr>
              <a:buFontTx/>
              <a:buNone/>
            </a:pPr>
            <a:r>
              <a:rPr lang="en-US" altLang="en-US"/>
              <a:t>{ </a:t>
            </a:r>
          </a:p>
          <a:p>
            <a:pPr lvl="1">
              <a:buFontTx/>
              <a:buNone/>
            </a:pPr>
            <a:r>
              <a:rPr lang="en-US" altLang="en-US"/>
              <a:t>void Hienthiketqua(string ketqua) </a:t>
            </a:r>
          </a:p>
          <a:p>
            <a:pPr lvl="1">
              <a:buFontTx/>
              <a:buNone/>
            </a:pPr>
            <a:r>
              <a:rPr lang="en-US" altLang="en-US"/>
              <a:t>{ // lệnh thực hiện } </a:t>
            </a:r>
          </a:p>
          <a:p>
            <a:pPr lvl="1">
              <a:buFontTx/>
              <a:buNone/>
            </a:pPr>
            <a:r>
              <a:rPr lang="en-US" altLang="en-US"/>
              <a:t>void Hienthiketqua (int ketqua) </a:t>
            </a:r>
          </a:p>
          <a:p>
            <a:pPr lvl="1">
              <a:buFontTx/>
              <a:buNone/>
            </a:pPr>
            <a:r>
              <a:rPr lang="en-US" altLang="en-US"/>
              <a:t>{ // lệnh thực hiện } 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BF40-BA12-4B21-953E-2196C4196AE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762000" y="381000"/>
            <a:ext cx="8153400" cy="914400"/>
          </a:xfrm>
        </p:spPr>
        <p:txBody>
          <a:bodyPr anchor="b"/>
          <a:lstStyle/>
          <a:p>
            <a:r>
              <a:rPr lang="vi-VN" altLang="en-US"/>
              <a:t>Phương thức nạp chồng</a:t>
            </a:r>
            <a:r>
              <a:rPr lang="en-US" altLang="en-US"/>
              <a:t> </a:t>
            </a:r>
            <a:r>
              <a:rPr lang="vi-VN" altLang="en-US"/>
              <a:t>(Overloading)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vi-VN" altLang="en-US"/>
              <a:t>C# không hỗ trợ những thông số tuỳ chọn nên cần sử dụng những phương thức nạp chồng để đạt được cùng một hiệu quả: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class Diem </a:t>
            </a:r>
          </a:p>
          <a:p>
            <a:pPr>
              <a:buFontTx/>
              <a:buNone/>
            </a:pPr>
            <a:r>
              <a:rPr lang="en-US" altLang="en-US"/>
              <a:t>{ </a:t>
            </a:r>
          </a:p>
          <a:p>
            <a:pPr lvl="1">
              <a:buFontTx/>
              <a:buNone/>
            </a:pPr>
            <a:r>
              <a:rPr lang="en-US" altLang="en-US" sz="2400"/>
              <a:t>	int XuLy(int x) </a:t>
            </a:r>
          </a:p>
          <a:p>
            <a:pPr lvl="1">
              <a:buFontTx/>
              <a:buNone/>
            </a:pPr>
            <a:r>
              <a:rPr lang="en-US" altLang="en-US" sz="2400"/>
              <a:t>	//tham số thứ 2 có giá trị mặc định =10</a:t>
            </a:r>
          </a:p>
          <a:p>
            <a:pPr lvl="1">
              <a:buFontTx/>
              <a:buNone/>
            </a:pPr>
            <a:r>
              <a:rPr lang="en-US" altLang="en-US" sz="2400"/>
              <a:t>	{XuLy(x, 10); } </a:t>
            </a:r>
          </a:p>
          <a:p>
            <a:pPr lvl="1">
              <a:buFontTx/>
              <a:buNone/>
            </a:pPr>
            <a:r>
              <a:rPr lang="en-US" altLang="en-US" sz="2400"/>
              <a:t>	int XuLy(int x, int y) </a:t>
            </a:r>
          </a:p>
          <a:p>
            <a:pPr lvl="1">
              <a:buFontTx/>
              <a:buNone/>
            </a:pPr>
            <a:r>
              <a:rPr lang="en-US" altLang="en-US" sz="2400"/>
              <a:t>	{  } </a:t>
            </a:r>
          </a:p>
          <a:p>
            <a:pPr>
              <a:buFontTx/>
              <a:buNone/>
            </a:pPr>
            <a:r>
              <a:rPr lang="en-US" altLang="en-US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2EAB-746F-496E-A024-8F42A4BBCCE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8305800" cy="914400"/>
          </a:xfrm>
        </p:spPr>
        <p:txBody>
          <a:bodyPr anchor="b"/>
          <a:lstStyle/>
          <a:p>
            <a:r>
              <a:rPr lang="vi-VN" altLang="en-US"/>
              <a:t>Phương thức nạp chồng</a:t>
            </a:r>
            <a:r>
              <a:rPr lang="en-US" altLang="en-US"/>
              <a:t> </a:t>
            </a:r>
            <a:r>
              <a:rPr lang="vi-VN" altLang="en-US"/>
              <a:t>(Overloading)</a:t>
            </a:r>
            <a:endParaRPr lang="en-US" alt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838200" y="1371600"/>
            <a:ext cx="8116888" cy="5257800"/>
          </a:xfrm>
        </p:spPr>
        <p:txBody>
          <a:bodyPr/>
          <a:lstStyle/>
          <a:p>
            <a:r>
              <a:rPr lang="en-US" altLang="en-US"/>
              <a:t>Lưu ý </a:t>
            </a:r>
            <a:r>
              <a:rPr lang="vi-VN" altLang="en-US"/>
              <a:t>về thông số trong phương thức nạp chồng</a:t>
            </a:r>
            <a:endParaRPr lang="en-US" altLang="en-US"/>
          </a:p>
          <a:p>
            <a:pPr lvl="1"/>
            <a:r>
              <a:rPr lang="en-US" altLang="en-US"/>
              <a:t>K</a:t>
            </a:r>
            <a:r>
              <a:rPr lang="vi-VN" altLang="en-US"/>
              <a:t>hông chấp nhận hai phương thức chỉ khác nhau về kiểu trả về. </a:t>
            </a:r>
          </a:p>
          <a:p>
            <a:pPr lvl="1"/>
            <a:r>
              <a:rPr lang="en-US" altLang="en-US"/>
              <a:t>K</a:t>
            </a:r>
            <a:r>
              <a:rPr lang="vi-VN" altLang="en-US"/>
              <a:t>hông chấp nhận hai phương thức chỉ khác nhau về đặc tính của một thông số đang được khai báo như </a:t>
            </a:r>
            <a:r>
              <a:rPr lang="vi-VN" altLang="en-US" i="1"/>
              <a:t>ref</a:t>
            </a:r>
            <a:r>
              <a:rPr lang="vi-VN" altLang="en-US"/>
              <a:t> hay </a:t>
            </a:r>
            <a:r>
              <a:rPr lang="vi-VN" altLang="en-US" i="1"/>
              <a:t>out</a:t>
            </a:r>
            <a:r>
              <a:rPr lang="vi-VN" altLang="en-US"/>
              <a:t>.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4677-43CD-45DB-8256-D2288BC7AA5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vi-VN" altLang="en-US"/>
              <a:t>Phương thức Overriden và Hide</a:t>
            </a:r>
            <a:endParaRPr lang="en-US" alt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371600"/>
            <a:ext cx="7964488" cy="5257800"/>
          </a:xfrm>
        </p:spPr>
        <p:txBody>
          <a:bodyPr/>
          <a:lstStyle/>
          <a:p>
            <a:r>
              <a:rPr lang="en-US" altLang="en-US"/>
              <a:t>K</a:t>
            </a:r>
            <a:r>
              <a:rPr lang="vi-VN" altLang="en-US"/>
              <a:t>hai báo </a:t>
            </a:r>
            <a:r>
              <a:rPr lang="vi-VN" altLang="en-US" i="1"/>
              <a:t>virtual</a:t>
            </a:r>
            <a:r>
              <a:rPr lang="vi-VN" altLang="en-US"/>
              <a:t> trong một </a:t>
            </a:r>
            <a:r>
              <a:rPr lang="en-US" altLang="en-US"/>
              <a:t>phương thức</a:t>
            </a:r>
            <a:r>
              <a:rPr lang="vi-VN" altLang="en-US"/>
              <a:t> ở lớp cơ sở cho phép </a:t>
            </a:r>
            <a:r>
              <a:rPr lang="en-US" altLang="en-US"/>
              <a:t>phương thức</a:t>
            </a:r>
            <a:r>
              <a:rPr lang="vi-VN" altLang="en-US"/>
              <a:t> đó được overriden trong bất kỳ một lớp </a:t>
            </a:r>
            <a:r>
              <a:rPr lang="en-US" altLang="en-US"/>
              <a:t>kế </a:t>
            </a:r>
            <a:r>
              <a:rPr lang="vi-VN" altLang="en-US"/>
              <a:t>thừa nào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 sz="2200"/>
              <a:t>	class LopCoSo </a:t>
            </a:r>
          </a:p>
          <a:p>
            <a:pPr>
              <a:buFontTx/>
              <a:buNone/>
            </a:pPr>
            <a:r>
              <a:rPr lang="en-US" altLang="en-US" sz="2200"/>
              <a:t>	{ </a:t>
            </a:r>
          </a:p>
          <a:p>
            <a:pPr lvl="1">
              <a:buFontTx/>
              <a:buNone/>
            </a:pPr>
            <a:r>
              <a:rPr lang="en-US" altLang="en-US" sz="2400"/>
              <a:t>	public virtual string PhuongThucAo() </a:t>
            </a:r>
          </a:p>
          <a:p>
            <a:pPr lvl="1">
              <a:buFontTx/>
              <a:buNone/>
            </a:pPr>
            <a:r>
              <a:rPr lang="en-US" altLang="en-US" sz="2400"/>
              <a:t>	{ </a:t>
            </a:r>
            <a:r>
              <a:rPr lang="en-US" altLang="en-US" sz="2200"/>
              <a:t>return “Hàm ảo này </a:t>
            </a:r>
            <a:r>
              <a:rPr lang="vi-VN" altLang="en-US" sz="2200"/>
              <a:t>đượ</a:t>
            </a:r>
            <a:r>
              <a:rPr lang="en-US" altLang="en-US" sz="2200"/>
              <a:t>c định nghĩa trong LopCoSo";} </a:t>
            </a:r>
          </a:p>
          <a:p>
            <a:pPr>
              <a:buFontTx/>
              <a:buNone/>
            </a:pPr>
            <a:r>
              <a:rPr lang="en-US" altLang="en-US" sz="2200"/>
              <a:t>	} 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B34F-6423-4A7C-AAF5-BD2B5B2C99D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vi-VN" altLang="en-US"/>
              <a:t>Phương thức Overriden và Hide</a:t>
            </a:r>
            <a:endParaRPr lang="en-US" alt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T</a:t>
            </a:r>
            <a:r>
              <a:rPr lang="vi-VN" altLang="en-US" sz="2600"/>
              <a:t>rong C#</a:t>
            </a:r>
            <a:r>
              <a:rPr lang="en-US" altLang="en-US" sz="2600"/>
              <a:t>,</a:t>
            </a:r>
            <a:r>
              <a:rPr lang="vi-VN" altLang="en-US" sz="2600"/>
              <a:t> </a:t>
            </a:r>
            <a:r>
              <a:rPr lang="en-US" altLang="en-US" sz="2600"/>
              <a:t>phương thức</a:t>
            </a:r>
            <a:r>
              <a:rPr lang="vi-VN" altLang="en-US" sz="2600"/>
              <a:t> không được khai báo </a:t>
            </a:r>
            <a:r>
              <a:rPr lang="vi-VN" altLang="en-US" sz="2600" i="1"/>
              <a:t>virtual</a:t>
            </a:r>
            <a:r>
              <a:rPr lang="vi-VN" altLang="en-US" sz="2600"/>
              <a:t> mặc định mà phải khai báo </a:t>
            </a:r>
            <a:r>
              <a:rPr lang="vi-VN" altLang="en-US" sz="2600" i="1"/>
              <a:t>virtual</a:t>
            </a:r>
            <a:r>
              <a:rPr lang="vi-VN" altLang="en-US" sz="2600"/>
              <a:t> một cách  rõ ràng và khi một hàm muốn override một hàm khác thì phải sử dụng từ khoá </a:t>
            </a:r>
            <a:r>
              <a:rPr lang="vi-VN" altLang="en-US" sz="2600" i="1"/>
              <a:t>override</a:t>
            </a:r>
            <a:r>
              <a:rPr lang="vi-VN" altLang="en-US" sz="2600"/>
              <a:t>: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vi-VN" altLang="en-US" sz="2200"/>
              <a:t>class </a:t>
            </a:r>
            <a:r>
              <a:rPr lang="en-US" altLang="en-US" sz="2200"/>
              <a:t>LopKeThua</a:t>
            </a:r>
            <a:r>
              <a:rPr lang="vi-VN" altLang="en-US" sz="2200"/>
              <a:t> : </a:t>
            </a:r>
            <a:r>
              <a:rPr lang="en-US" altLang="en-US" sz="2200"/>
              <a:t>LopCoSo</a:t>
            </a:r>
            <a:r>
              <a:rPr lang="vi-VN" altLang="en-US" sz="2200"/>
              <a:t> </a:t>
            </a:r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	</a:t>
            </a:r>
            <a:r>
              <a:rPr lang="vi-VN" altLang="en-US" sz="2200"/>
              <a:t>{ </a:t>
            </a:r>
            <a:endParaRPr lang="en-US" altLang="en-US" sz="2200"/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vi-VN" altLang="en-US" sz="2400"/>
              <a:t>public override string </a:t>
            </a:r>
            <a:r>
              <a:rPr lang="en-US" altLang="en-US" sz="2400"/>
              <a:t>PhuongThucAo</a:t>
            </a:r>
            <a:r>
              <a:rPr lang="vi-VN" altLang="en-US" sz="2400"/>
              <a:t>() 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vi-VN" altLang="en-US" sz="2400"/>
              <a:t>{ return “</a:t>
            </a:r>
            <a:r>
              <a:rPr lang="en-US" altLang="en-US" sz="2400"/>
              <a:t>Hàm này </a:t>
            </a:r>
            <a:r>
              <a:rPr lang="vi-VN" altLang="en-US" sz="2400"/>
              <a:t>đượ</a:t>
            </a:r>
            <a:r>
              <a:rPr lang="en-US" altLang="en-US" sz="2400"/>
              <a:t>c override trong </a:t>
            </a:r>
            <a:r>
              <a:rPr lang="en-US" altLang="en-US" sz="2200"/>
              <a:t>LopKeThua</a:t>
            </a:r>
            <a:r>
              <a:rPr lang="vi-VN" altLang="en-US" sz="2400"/>
              <a:t> "; } 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200"/>
              <a:t>	</a:t>
            </a:r>
            <a:r>
              <a:rPr lang="vi-VN" altLang="en-US" sz="2200"/>
              <a:t>} </a:t>
            </a: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1220</Words>
  <Application>Microsoft Office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Tahoma</vt:lpstr>
      <vt:lpstr>Arial</vt:lpstr>
      <vt:lpstr>Times New Roman</vt:lpstr>
      <vt:lpstr>Notebook</vt:lpstr>
      <vt:lpstr>PowerPoint Presentation</vt:lpstr>
      <vt:lpstr>Hướng đối tượng trong C#</vt:lpstr>
      <vt:lpstr>Lớp (class)</vt:lpstr>
      <vt:lpstr>Đơn kế thừa</vt:lpstr>
      <vt:lpstr>Phương thức nạp chồng (Overloading)</vt:lpstr>
      <vt:lpstr>Phương thức nạp chồng (Overloading)</vt:lpstr>
      <vt:lpstr>Phương thức nạp chồng (Overloading)</vt:lpstr>
      <vt:lpstr>Phương thức Overriden và Hide</vt:lpstr>
      <vt:lpstr>Phương thức Overriden và Hide</vt:lpstr>
      <vt:lpstr>Phương thức Overriden và Hide</vt:lpstr>
      <vt:lpstr>Gọi phương thức của lớp cơ sở</vt:lpstr>
      <vt:lpstr>Các lớp và hàm trừu tượng (Abstract)</vt:lpstr>
      <vt:lpstr>Sealed các lớp và phương thức</vt:lpstr>
      <vt:lpstr>Access modifiers</vt:lpstr>
      <vt:lpstr>Thuộc tính (properties)</vt:lpstr>
      <vt:lpstr>Bộ khởi tạo (constructor)</vt:lpstr>
      <vt:lpstr>Bộ khởi tạo (constructor)</vt:lpstr>
      <vt:lpstr>Destructors và phương thức Dispose()</vt:lpstr>
      <vt:lpstr>Destructors và phương thức Dispose()</vt:lpstr>
      <vt:lpstr>Close() ≠ Dispose()</vt:lpstr>
      <vt:lpstr>Các trường chỉ đọc</vt:lpstr>
      <vt:lpstr>Các trường chỉ đọc</vt:lpstr>
      <vt:lpstr>Q&amp;A</vt:lpstr>
    </vt:vector>
  </TitlesOfParts>
  <Company>CSC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TPHCM</dc:title>
  <dc:creator>Tran Van Thanh</dc:creator>
  <cp:lastModifiedBy>Trịnh Quốc Việt</cp:lastModifiedBy>
  <cp:revision>57</cp:revision>
  <dcterms:created xsi:type="dcterms:W3CDTF">2007-05-22T03:40:15Z</dcterms:created>
  <dcterms:modified xsi:type="dcterms:W3CDTF">2019-01-05T00:41:36Z</dcterms:modified>
</cp:coreProperties>
</file>