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3"/>
  </p:notesMasterIdLst>
  <p:sldIdLst>
    <p:sldId id="256" r:id="rId2"/>
    <p:sldId id="257" r:id="rId3"/>
    <p:sldId id="435" r:id="rId4"/>
    <p:sldId id="436" r:id="rId5"/>
    <p:sldId id="301" r:id="rId6"/>
    <p:sldId id="302" r:id="rId7"/>
    <p:sldId id="303" r:id="rId8"/>
    <p:sldId id="308" r:id="rId9"/>
    <p:sldId id="304" r:id="rId10"/>
    <p:sldId id="305" r:id="rId11"/>
    <p:sldId id="306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6" r:id="rId26"/>
    <p:sldId id="321" r:id="rId27"/>
    <p:sldId id="322" r:id="rId28"/>
    <p:sldId id="323" r:id="rId29"/>
    <p:sldId id="324" r:id="rId30"/>
    <p:sldId id="325" r:id="rId31"/>
    <p:sldId id="327" r:id="rId32"/>
    <p:sldId id="328" r:id="rId33"/>
    <p:sldId id="329" r:id="rId34"/>
    <p:sldId id="330" r:id="rId35"/>
    <p:sldId id="331" r:id="rId36"/>
    <p:sldId id="332" r:id="rId37"/>
    <p:sldId id="352" r:id="rId38"/>
    <p:sldId id="333" r:id="rId39"/>
    <p:sldId id="334" r:id="rId40"/>
    <p:sldId id="335" r:id="rId41"/>
    <p:sldId id="336" r:id="rId42"/>
    <p:sldId id="337" r:id="rId43"/>
    <p:sldId id="338" r:id="rId44"/>
    <p:sldId id="340" r:id="rId45"/>
    <p:sldId id="341" r:id="rId46"/>
    <p:sldId id="342" r:id="rId47"/>
    <p:sldId id="43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424" r:id="rId56"/>
    <p:sldId id="425" r:id="rId57"/>
    <p:sldId id="426" r:id="rId58"/>
    <p:sldId id="427" r:id="rId59"/>
    <p:sldId id="428" r:id="rId60"/>
    <p:sldId id="430" r:id="rId61"/>
    <p:sldId id="429" r:id="rId62"/>
    <p:sldId id="431" r:id="rId63"/>
    <p:sldId id="350" r:id="rId64"/>
    <p:sldId id="351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385" r:id="rId98"/>
    <p:sldId id="386" r:id="rId99"/>
    <p:sldId id="387" r:id="rId100"/>
    <p:sldId id="388" r:id="rId101"/>
    <p:sldId id="389" r:id="rId102"/>
    <p:sldId id="390" r:id="rId103"/>
    <p:sldId id="391" r:id="rId104"/>
    <p:sldId id="392" r:id="rId105"/>
    <p:sldId id="393" r:id="rId106"/>
    <p:sldId id="394" r:id="rId107"/>
    <p:sldId id="395" r:id="rId108"/>
    <p:sldId id="396" r:id="rId109"/>
    <p:sldId id="397" r:id="rId110"/>
    <p:sldId id="398" r:id="rId111"/>
    <p:sldId id="433" r:id="rId11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3964EF"/>
    <a:srgbClr val="88DBE4"/>
    <a:srgbClr val="134D53"/>
    <a:srgbClr val="0F1657"/>
    <a:srgbClr val="FF0000"/>
    <a:srgbClr val="FF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7" autoAdjust="0"/>
    <p:restoredTop sz="94660"/>
  </p:normalViewPr>
  <p:slideViewPr>
    <p:cSldViewPr>
      <p:cViewPr varScale="1">
        <p:scale>
          <a:sx n="63" d="100"/>
          <a:sy n="63" d="100"/>
        </p:scale>
        <p:origin x="140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4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06999323-94C8-41A1-943E-53744B3D0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69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52931" name="Picture 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932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52933" name="Picture 5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293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5293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AA6693-8F87-4F58-B513-2C5D8942EA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7679A-669A-4A85-9EC9-299B6FD8A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26351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354ED8-1153-473F-8F49-FBBD976459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623674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295400"/>
            <a:ext cx="76200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BCAFC9-B804-43F0-896A-D256D70C31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4650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4E3226-51D3-49A1-BEC2-7444D7D1ED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70959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3F4647-60DA-49CB-9ED5-68EF3AA1F0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470296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95400"/>
            <a:ext cx="37338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37338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D683DC-D06F-4CCA-96CF-FF658C61D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974700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730F1C-1FA5-446B-95E6-EAE99A006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84829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53AF2E-7284-4F41-9C9D-E525E56A8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34387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A8A24A-8633-42DB-8AB2-4C13C7024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527458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C6B1EF-C10D-4A25-B43A-CFA471560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71117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B0A78E-2896-4474-A6BB-33F542FF0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35479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1907" name="Line 3"/>
          <p:cNvSpPr>
            <a:spLocks noChangeShapeType="1"/>
          </p:cNvSpPr>
          <p:nvPr/>
        </p:nvSpPr>
        <p:spPr bwMode="ltGray">
          <a:xfrm>
            <a:off x="990600" y="11430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190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90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9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519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95400"/>
            <a:ext cx="7620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19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fld id="{6134E7F1-F87F-4F9D-A89E-71013A74BB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5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8A36A5A-7692-4EAC-9C40-AD3BA3AC7CB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721600" cy="1143000"/>
          </a:xfrm>
        </p:spPr>
        <p:txBody>
          <a:bodyPr/>
          <a:lstStyle/>
          <a:p>
            <a:r>
              <a:rPr lang="en-US" altLang="en-US" sz="4000" b="1"/>
              <a:t>WINDOWS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49B6A-ABDD-477B-8653-B079E898757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Control Layout - Anchor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71700"/>
            <a:ext cx="22479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9800"/>
            <a:ext cx="39433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4" name="AutoShape 6"/>
          <p:cNvSpPr>
            <a:spLocks noChangeArrowheads="1"/>
          </p:cNvSpPr>
          <p:nvPr/>
        </p:nvSpPr>
        <p:spPr bwMode="auto">
          <a:xfrm>
            <a:off x="3429000" y="3048000"/>
            <a:ext cx="7620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>
              <a:alpha val="42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2973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Button được neo biên trái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646113" y="4495800"/>
            <a:ext cx="156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Button tự do</a:t>
            </a:r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 rot="10414136" flipH="1">
            <a:off x="228600" y="3429000"/>
            <a:ext cx="1143000" cy="1219200"/>
          </a:xfrm>
          <a:prstGeom prst="curvedRightArrow">
            <a:avLst>
              <a:gd name="adj1" fmla="val 21333"/>
              <a:gd name="adj2" fmla="val 42667"/>
              <a:gd name="adj3" fmla="val 33333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AutoShape 10"/>
          <p:cNvSpPr>
            <a:spLocks noChangeArrowheads="1"/>
          </p:cNvSpPr>
          <p:nvPr/>
        </p:nvSpPr>
        <p:spPr bwMode="auto">
          <a:xfrm rot="21299110" flipH="1">
            <a:off x="304800" y="1676400"/>
            <a:ext cx="990600" cy="1371600"/>
          </a:xfrm>
          <a:prstGeom prst="curvedLeftArrow">
            <a:avLst>
              <a:gd name="adj1" fmla="val 27692"/>
              <a:gd name="adj2" fmla="val 55385"/>
              <a:gd name="adj3" fmla="val 33333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4175125" y="1538288"/>
            <a:ext cx="4410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Vị trí tương đối với biên trái không đổi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4191000" y="4419600"/>
            <a:ext cx="4710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 chuyển tương ứng theo kích thước mới</a:t>
            </a:r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4318000" y="34290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4D83A-49C0-48B6-A511-CE36BB749532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Timer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2857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9" name="Line 5"/>
          <p:cNvSpPr>
            <a:spLocks noChangeShapeType="1"/>
          </p:cNvSpPr>
          <p:nvPr/>
        </p:nvSpPr>
        <p:spPr bwMode="auto">
          <a:xfrm>
            <a:off x="3810000" y="3581400"/>
            <a:ext cx="1524000" cy="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2590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Mỗi giây sự kiện Tick phát sinh. Trình xử lý của Tick sẽ lấy giờ hệ thống và hiển thị lên Label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7729-59CA-4BCA-93BF-88FB31A4FF0D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ProgressBar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altLang="en-US" sz="2400"/>
              <a:t>Hiển thị tiến độ thực hiện của một công việc nào đó</a:t>
            </a:r>
          </a:p>
          <a:p>
            <a:r>
              <a:rPr lang="en-US" altLang="en-US" sz="2400"/>
              <a:t>Các thuộc tính</a:t>
            </a:r>
          </a:p>
          <a:p>
            <a:pPr lvl="1"/>
            <a:r>
              <a:rPr lang="en-US" altLang="en-US" sz="2400"/>
              <a:t>Minimum: giá trị nhỏ nhất</a:t>
            </a:r>
          </a:p>
          <a:p>
            <a:pPr lvl="1"/>
            <a:r>
              <a:rPr lang="en-US" altLang="en-US" sz="2400"/>
              <a:t>Maximum: giá trị lớn nhất</a:t>
            </a:r>
          </a:p>
          <a:p>
            <a:pPr lvl="1"/>
            <a:r>
              <a:rPr lang="en-US" altLang="en-US" sz="2400"/>
              <a:t>Step: số bước tăng khi gọi hàm PerformStep</a:t>
            </a:r>
          </a:p>
          <a:p>
            <a:pPr lvl="1"/>
            <a:r>
              <a:rPr lang="en-US" altLang="en-US" sz="2400"/>
              <a:t>Value: giá trị hiện tại</a:t>
            </a:r>
          </a:p>
          <a:p>
            <a:pPr lvl="1"/>
            <a:r>
              <a:rPr lang="en-US" altLang="en-US" sz="2400"/>
              <a:t>Style: kiểu của progress bar</a:t>
            </a:r>
          </a:p>
          <a:p>
            <a:r>
              <a:rPr lang="en-US" altLang="en-US" sz="2400"/>
              <a:t>Phương thức</a:t>
            </a:r>
          </a:p>
          <a:p>
            <a:pPr lvl="1"/>
            <a:r>
              <a:rPr lang="en-US" altLang="en-US" sz="2400"/>
              <a:t>PerformStep(): tăng thêm step</a:t>
            </a:r>
          </a:p>
          <a:p>
            <a:pPr lvl="1"/>
            <a:r>
              <a:rPr lang="en-US" altLang="en-US" sz="2400"/>
              <a:t>Increment(int value): tăng vị trí hiện tại của tiến độ với giá trị xác định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E601B-E8FE-49CB-A91C-AB6224C9C5FA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ProgressBar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Khai báo thanh tiến độ 0-100, step = 10</a:t>
            </a:r>
          </a:p>
        </p:txBody>
      </p:sp>
      <p:pic>
        <p:nvPicPr>
          <p:cNvPr id="202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8575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7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23812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2759" name="Freeform 7"/>
          <p:cNvSpPr>
            <a:spLocks/>
          </p:cNvSpPr>
          <p:nvPr/>
        </p:nvSpPr>
        <p:spPr bwMode="auto">
          <a:xfrm>
            <a:off x="2921000" y="2679700"/>
            <a:ext cx="901700" cy="3581400"/>
          </a:xfrm>
          <a:custGeom>
            <a:avLst/>
            <a:gdLst>
              <a:gd name="T0" fmla="*/ 568 w 568"/>
              <a:gd name="T1" fmla="*/ 2256 h 2256"/>
              <a:gd name="T2" fmla="*/ 0 w 568"/>
              <a:gd name="T3" fmla="*/ 232 h 2256"/>
              <a:gd name="T4" fmla="*/ 16 w 568"/>
              <a:gd name="T5" fmla="*/ 96 h 2256"/>
              <a:gd name="T6" fmla="*/ 560 w 568"/>
              <a:gd name="T7" fmla="*/ 0 h 2256"/>
              <a:gd name="T8" fmla="*/ 560 w 568"/>
              <a:gd name="T9" fmla="*/ 2248 h 2256"/>
              <a:gd name="T10" fmla="*/ 568 w 568"/>
              <a:gd name="T11" fmla="*/ 2256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8" h="2256">
                <a:moveTo>
                  <a:pt x="568" y="2256"/>
                </a:moveTo>
                <a:lnTo>
                  <a:pt x="0" y="232"/>
                </a:lnTo>
                <a:lnTo>
                  <a:pt x="16" y="96"/>
                </a:lnTo>
                <a:lnTo>
                  <a:pt x="560" y="0"/>
                </a:lnTo>
                <a:lnTo>
                  <a:pt x="560" y="2248"/>
                </a:lnTo>
                <a:lnTo>
                  <a:pt x="568" y="2256"/>
                </a:lnTo>
                <a:close/>
              </a:path>
            </a:pathLst>
          </a:custGeom>
          <a:solidFill>
            <a:schemeClr val="accent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>
            <a:off x="5486400" y="3962400"/>
            <a:ext cx="1371600" cy="0"/>
          </a:xfrm>
          <a:prstGeom prst="line">
            <a:avLst/>
          </a:prstGeom>
          <a:noFill/>
          <a:ln w="952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6918325" y="3671888"/>
            <a:ext cx="1330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Max = 100</a:t>
            </a:r>
          </a:p>
        </p:txBody>
      </p:sp>
      <p:sp>
        <p:nvSpPr>
          <p:cNvPr id="202762" name="Line 10"/>
          <p:cNvSpPr>
            <a:spLocks noChangeShapeType="1"/>
          </p:cNvSpPr>
          <p:nvPr/>
        </p:nvSpPr>
        <p:spPr bwMode="auto">
          <a:xfrm>
            <a:off x="5502275" y="4329113"/>
            <a:ext cx="1371600" cy="0"/>
          </a:xfrm>
          <a:prstGeom prst="line">
            <a:avLst/>
          </a:prstGeom>
          <a:noFill/>
          <a:ln w="952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6934200" y="4038600"/>
            <a:ext cx="1033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Min = 0</a:t>
            </a:r>
          </a:p>
        </p:txBody>
      </p:sp>
      <p:sp>
        <p:nvSpPr>
          <p:cNvPr id="202764" name="Line 12"/>
          <p:cNvSpPr>
            <a:spLocks noChangeShapeType="1"/>
          </p:cNvSpPr>
          <p:nvPr/>
        </p:nvSpPr>
        <p:spPr bwMode="auto">
          <a:xfrm>
            <a:off x="5486400" y="5257800"/>
            <a:ext cx="1371600" cy="0"/>
          </a:xfrm>
          <a:prstGeom prst="line">
            <a:avLst/>
          </a:prstGeom>
          <a:noFill/>
          <a:ln w="952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6918325" y="4967288"/>
            <a:ext cx="1189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= 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D85-E9F6-4839-9D96-255A6ABCF0E5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ProgressBar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03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28860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400"/>
            <a:ext cx="2286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82" name="Freeform 6"/>
          <p:cNvSpPr>
            <a:spLocks/>
          </p:cNvSpPr>
          <p:nvPr/>
        </p:nvSpPr>
        <p:spPr bwMode="auto">
          <a:xfrm>
            <a:off x="2921000" y="2857500"/>
            <a:ext cx="749300" cy="3225800"/>
          </a:xfrm>
          <a:custGeom>
            <a:avLst/>
            <a:gdLst>
              <a:gd name="T0" fmla="*/ 472 w 472"/>
              <a:gd name="T1" fmla="*/ 2032 h 2032"/>
              <a:gd name="T2" fmla="*/ 0 w 472"/>
              <a:gd name="T3" fmla="*/ 624 h 2032"/>
              <a:gd name="T4" fmla="*/ 8 w 472"/>
              <a:gd name="T5" fmla="*/ 464 h 2032"/>
              <a:gd name="T6" fmla="*/ 472 w 472"/>
              <a:gd name="T7" fmla="*/ 0 h 2032"/>
              <a:gd name="T8" fmla="*/ 472 w 472"/>
              <a:gd name="T9" fmla="*/ 2016 h 2032"/>
              <a:gd name="T10" fmla="*/ 472 w 472"/>
              <a:gd name="T11" fmla="*/ 2032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2" h="2032">
                <a:moveTo>
                  <a:pt x="472" y="2032"/>
                </a:moveTo>
                <a:lnTo>
                  <a:pt x="0" y="624"/>
                </a:lnTo>
                <a:lnTo>
                  <a:pt x="8" y="464"/>
                </a:lnTo>
                <a:lnTo>
                  <a:pt x="472" y="0"/>
                </a:lnTo>
                <a:lnTo>
                  <a:pt x="472" y="2016"/>
                </a:lnTo>
                <a:lnTo>
                  <a:pt x="472" y="2032"/>
                </a:lnTo>
                <a:close/>
              </a:path>
            </a:pathLst>
          </a:custGeom>
          <a:solidFill>
            <a:schemeClr val="accent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37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762500" cy="2667000"/>
          </a:xfrm>
          <a:prstGeom prst="rect">
            <a:avLst/>
          </a:prstGeom>
          <a:noFill/>
          <a:ln w="28575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84" name="Freeform 8"/>
          <p:cNvSpPr>
            <a:spLocks/>
          </p:cNvSpPr>
          <p:nvPr/>
        </p:nvSpPr>
        <p:spPr bwMode="auto">
          <a:xfrm>
            <a:off x="3924300" y="2667000"/>
            <a:ext cx="4813300" cy="1676400"/>
          </a:xfrm>
          <a:custGeom>
            <a:avLst/>
            <a:gdLst>
              <a:gd name="T0" fmla="*/ 3032 w 3032"/>
              <a:gd name="T1" fmla="*/ 8 h 1056"/>
              <a:gd name="T2" fmla="*/ 0 w 3032"/>
              <a:gd name="T3" fmla="*/ 8 h 1056"/>
              <a:gd name="T4" fmla="*/ 424 w 3032"/>
              <a:gd name="T5" fmla="*/ 1056 h 1056"/>
              <a:gd name="T6" fmla="*/ 888 w 3032"/>
              <a:gd name="T7" fmla="*/ 1056 h 1056"/>
              <a:gd name="T8" fmla="*/ 3032 w 3032"/>
              <a:gd name="T9" fmla="*/ 0 h 1056"/>
              <a:gd name="T10" fmla="*/ 3032 w 3032"/>
              <a:gd name="T11" fmla="*/ 8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2" h="1056">
                <a:moveTo>
                  <a:pt x="3032" y="8"/>
                </a:moveTo>
                <a:lnTo>
                  <a:pt x="0" y="8"/>
                </a:lnTo>
                <a:lnTo>
                  <a:pt x="424" y="1056"/>
                </a:lnTo>
                <a:lnTo>
                  <a:pt x="888" y="1056"/>
                </a:lnTo>
                <a:lnTo>
                  <a:pt x="3032" y="0"/>
                </a:lnTo>
                <a:lnTo>
                  <a:pt x="3032" y="8"/>
                </a:lnTo>
                <a:close/>
              </a:path>
            </a:pathLst>
          </a:custGeom>
          <a:solidFill>
            <a:schemeClr val="accent1">
              <a:alpha val="25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 flipH="1">
            <a:off x="2133600" y="2438400"/>
            <a:ext cx="2209800" cy="762000"/>
          </a:xfrm>
          <a:prstGeom prst="line">
            <a:avLst/>
          </a:prstGeom>
          <a:noFill/>
          <a:ln w="19050">
            <a:solidFill>
              <a:srgbClr val="3964E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D2201-5734-403D-AD5D-753AAA0C8AD9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ProgressBar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28575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4038600" y="3124200"/>
            <a:ext cx="1219200" cy="0"/>
          </a:xfrm>
          <a:prstGeom prst="line">
            <a:avLst/>
          </a:prstGeom>
          <a:noFill/>
          <a:ln w="952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Thể hiện trực quan tiến độ</a:t>
            </a:r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4114800" y="3886200"/>
            <a:ext cx="1295400" cy="838200"/>
          </a:xfrm>
          <a:prstGeom prst="line">
            <a:avLst/>
          </a:prstGeom>
          <a:noFill/>
          <a:ln w="952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5622925" y="4510088"/>
            <a:ext cx="24542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Tăng tiến độ theo step và cập nhật lại % hoàn thành lên label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EEE25-0685-4BD0-9229-F9118E68911F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ToolTip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4495800"/>
          </a:xfrm>
        </p:spPr>
        <p:txBody>
          <a:bodyPr/>
          <a:lstStyle/>
          <a:p>
            <a:r>
              <a:rPr lang="en-US" altLang="en-US" sz="2800"/>
              <a:t>Cung cấp chức năng hiển thị một khung text nhỏ khi user di chuyển chuột vào control bất kỳ</a:t>
            </a:r>
          </a:p>
          <a:p>
            <a:r>
              <a:rPr lang="en-US" altLang="en-US" sz="2800"/>
              <a:t>Khung text chứa nội dung mô tả ý nghĩa của control </a:t>
            </a:r>
          </a:p>
          <a:p>
            <a:r>
              <a:rPr lang="en-US" altLang="en-US" sz="2800"/>
              <a:t>Cách sử dụng</a:t>
            </a:r>
          </a:p>
          <a:p>
            <a:pPr lvl="1"/>
            <a:r>
              <a:rPr lang="en-US" altLang="en-US"/>
              <a:t>Từ ToolBox kéo ToolTip thả vào form</a:t>
            </a:r>
          </a:p>
          <a:p>
            <a:pPr lvl="1"/>
            <a:r>
              <a:rPr lang="en-US" altLang="en-US"/>
              <a:t>Kích chọn control muốn thêm tooltip</a:t>
            </a:r>
          </a:p>
          <a:p>
            <a:pPr lvl="1"/>
            <a:r>
              <a:rPr lang="en-US" altLang="en-US"/>
              <a:t>Trong cửa sổ Properties của control sẽ có thuộc tính ToolTip. Thêm text vào thuộc tính này để hiển thị khi tooltip xuất hiện.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DD366-13AE-4EEB-BB00-BC94641F34D1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ToolTip	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Tạo ToolTip</a:t>
            </a: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1524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26860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29200"/>
            <a:ext cx="27432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5" name="AutoShape 7"/>
          <p:cNvSpPr>
            <a:spLocks noChangeArrowheads="1"/>
          </p:cNvSpPr>
          <p:nvPr/>
        </p:nvSpPr>
        <p:spPr bwMode="auto">
          <a:xfrm rot="15306577" flipH="1">
            <a:off x="2072481" y="2423319"/>
            <a:ext cx="731838" cy="1524000"/>
          </a:xfrm>
          <a:prstGeom prst="curvedRightArrow">
            <a:avLst>
              <a:gd name="adj1" fmla="val 23360"/>
              <a:gd name="adj2" fmla="val 74611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Line 8"/>
          <p:cNvSpPr>
            <a:spLocks noChangeShapeType="1"/>
          </p:cNvSpPr>
          <p:nvPr/>
        </p:nvSpPr>
        <p:spPr bwMode="auto">
          <a:xfrm flipH="1">
            <a:off x="2819400" y="3657600"/>
            <a:ext cx="228600" cy="1447800"/>
          </a:xfrm>
          <a:prstGeom prst="line">
            <a:avLst/>
          </a:prstGeom>
          <a:noFill/>
          <a:ln w="38100">
            <a:solidFill>
              <a:srgbClr val="3964E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68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38400"/>
            <a:ext cx="22669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859" name="Freeform 11"/>
          <p:cNvSpPr>
            <a:spLocks/>
          </p:cNvSpPr>
          <p:nvPr/>
        </p:nvSpPr>
        <p:spPr bwMode="auto">
          <a:xfrm>
            <a:off x="3340100" y="2438400"/>
            <a:ext cx="2463800" cy="3225800"/>
          </a:xfrm>
          <a:custGeom>
            <a:avLst/>
            <a:gdLst>
              <a:gd name="T0" fmla="*/ 1544 w 1552"/>
              <a:gd name="T1" fmla="*/ 2032 h 2032"/>
              <a:gd name="T2" fmla="*/ 1544 w 1552"/>
              <a:gd name="T3" fmla="*/ 0 h 2032"/>
              <a:gd name="T4" fmla="*/ 0 w 1552"/>
              <a:gd name="T5" fmla="*/ 1736 h 2032"/>
              <a:gd name="T6" fmla="*/ 0 w 1552"/>
              <a:gd name="T7" fmla="*/ 1880 h 2032"/>
              <a:gd name="T8" fmla="*/ 1552 w 1552"/>
              <a:gd name="T9" fmla="*/ 2008 h 2032"/>
              <a:gd name="T10" fmla="*/ 1544 w 1552"/>
              <a:gd name="T11" fmla="*/ 2032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2" h="2032">
                <a:moveTo>
                  <a:pt x="1544" y="2032"/>
                </a:moveTo>
                <a:lnTo>
                  <a:pt x="1544" y="0"/>
                </a:lnTo>
                <a:lnTo>
                  <a:pt x="0" y="1736"/>
                </a:lnTo>
                <a:lnTo>
                  <a:pt x="0" y="1880"/>
                </a:lnTo>
                <a:lnTo>
                  <a:pt x="1552" y="2008"/>
                </a:lnTo>
                <a:lnTo>
                  <a:pt x="1544" y="2032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2D77-886B-4BE6-B7E3-BA4D1D886574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ToolTip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Khai báo Tooltip cho textbox trong Design View</a:t>
            </a:r>
          </a:p>
        </p:txBody>
      </p:sp>
      <p:pic>
        <p:nvPicPr>
          <p:cNvPr id="2078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14575"/>
            <a:ext cx="2667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47975"/>
            <a:ext cx="23050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79" name="Freeform 7"/>
          <p:cNvSpPr>
            <a:spLocks/>
          </p:cNvSpPr>
          <p:nvPr/>
        </p:nvSpPr>
        <p:spPr bwMode="auto">
          <a:xfrm>
            <a:off x="2705100" y="2873375"/>
            <a:ext cx="1447800" cy="3213100"/>
          </a:xfrm>
          <a:custGeom>
            <a:avLst/>
            <a:gdLst>
              <a:gd name="T0" fmla="*/ 912 w 912"/>
              <a:gd name="T1" fmla="*/ 2024 h 2024"/>
              <a:gd name="T2" fmla="*/ 904 w 912"/>
              <a:gd name="T3" fmla="*/ 0 h 2024"/>
              <a:gd name="T4" fmla="*/ 8 w 912"/>
              <a:gd name="T5" fmla="*/ 64 h 2024"/>
              <a:gd name="T6" fmla="*/ 0 w 912"/>
              <a:gd name="T7" fmla="*/ 184 h 2024"/>
              <a:gd name="T8" fmla="*/ 896 w 912"/>
              <a:gd name="T9" fmla="*/ 2016 h 2024"/>
              <a:gd name="T10" fmla="*/ 912 w 912"/>
              <a:gd name="T11" fmla="*/ 2024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2" h="2024">
                <a:moveTo>
                  <a:pt x="912" y="2024"/>
                </a:moveTo>
                <a:lnTo>
                  <a:pt x="904" y="0"/>
                </a:lnTo>
                <a:lnTo>
                  <a:pt x="8" y="64"/>
                </a:lnTo>
                <a:lnTo>
                  <a:pt x="0" y="184"/>
                </a:lnTo>
                <a:lnTo>
                  <a:pt x="896" y="2016"/>
                </a:lnTo>
                <a:lnTo>
                  <a:pt x="912" y="2024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>
            <a:off x="5791200" y="4638675"/>
            <a:ext cx="1143000" cy="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6934200" y="4191000"/>
            <a:ext cx="203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Nội dung Tooltip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6471E-FD59-45BB-89F8-1E737C98EDD8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ToolTip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Khai báo tooltip cho button</a:t>
            </a:r>
          </a:p>
        </p:txBody>
      </p:sp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6860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71800"/>
            <a:ext cx="27241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2" name="Freeform 6"/>
          <p:cNvSpPr>
            <a:spLocks/>
          </p:cNvSpPr>
          <p:nvPr/>
        </p:nvSpPr>
        <p:spPr bwMode="auto">
          <a:xfrm>
            <a:off x="3314700" y="2832100"/>
            <a:ext cx="571500" cy="3302000"/>
          </a:xfrm>
          <a:custGeom>
            <a:avLst/>
            <a:gdLst>
              <a:gd name="T0" fmla="*/ 360 w 360"/>
              <a:gd name="T1" fmla="*/ 2080 h 2080"/>
              <a:gd name="T2" fmla="*/ 352 w 360"/>
              <a:gd name="T3" fmla="*/ 88 h 2080"/>
              <a:gd name="T4" fmla="*/ 8 w 360"/>
              <a:gd name="T5" fmla="*/ 0 h 2080"/>
              <a:gd name="T6" fmla="*/ 0 w 360"/>
              <a:gd name="T7" fmla="*/ 152 h 2080"/>
              <a:gd name="T8" fmla="*/ 360 w 360"/>
              <a:gd name="T9" fmla="*/ 2080 h 2080"/>
              <a:gd name="T10" fmla="*/ 360 w 360"/>
              <a:gd name="T11" fmla="*/ 208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" h="2080">
                <a:moveTo>
                  <a:pt x="360" y="2080"/>
                </a:moveTo>
                <a:lnTo>
                  <a:pt x="352" y="88"/>
                </a:lnTo>
                <a:lnTo>
                  <a:pt x="8" y="0"/>
                </a:lnTo>
                <a:lnTo>
                  <a:pt x="0" y="152"/>
                </a:lnTo>
                <a:lnTo>
                  <a:pt x="360" y="2080"/>
                </a:lnTo>
                <a:lnTo>
                  <a:pt x="360" y="208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 flipV="1">
            <a:off x="6324600" y="4610100"/>
            <a:ext cx="609600" cy="11430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6934200" y="4419600"/>
            <a:ext cx="203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Nhập nội dung Tooltip cần hiển thị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AF23-6009-40E9-B1C1-8466F48D8B76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ToolTip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Khai báo tooltip cho listbox bằng code</a:t>
            </a:r>
          </a:p>
        </p:txBody>
      </p:sp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4733925" cy="847725"/>
          </a:xfrm>
          <a:prstGeom prst="rect">
            <a:avLst/>
          </a:prstGeom>
          <a:noFill/>
          <a:ln w="28575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926" name="Freeform 6"/>
          <p:cNvSpPr>
            <a:spLocks/>
          </p:cNvSpPr>
          <p:nvPr/>
        </p:nvSpPr>
        <p:spPr bwMode="auto">
          <a:xfrm>
            <a:off x="3644900" y="2324100"/>
            <a:ext cx="444500" cy="2387600"/>
          </a:xfrm>
          <a:custGeom>
            <a:avLst/>
            <a:gdLst>
              <a:gd name="T0" fmla="*/ 272 w 280"/>
              <a:gd name="T1" fmla="*/ 1088 h 1504"/>
              <a:gd name="T2" fmla="*/ 264 w 280"/>
              <a:gd name="T3" fmla="*/ 496 h 1504"/>
              <a:gd name="T4" fmla="*/ 0 w 280"/>
              <a:gd name="T5" fmla="*/ 0 h 1504"/>
              <a:gd name="T6" fmla="*/ 8 w 280"/>
              <a:gd name="T7" fmla="*/ 1504 h 1504"/>
              <a:gd name="T8" fmla="*/ 280 w 280"/>
              <a:gd name="T9" fmla="*/ 1056 h 1504"/>
              <a:gd name="T10" fmla="*/ 272 w 280"/>
              <a:gd name="T11" fmla="*/ 1088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504">
                <a:moveTo>
                  <a:pt x="272" y="1088"/>
                </a:moveTo>
                <a:lnTo>
                  <a:pt x="264" y="496"/>
                </a:lnTo>
                <a:lnTo>
                  <a:pt x="0" y="0"/>
                </a:lnTo>
                <a:lnTo>
                  <a:pt x="8" y="1504"/>
                </a:lnTo>
                <a:lnTo>
                  <a:pt x="280" y="1056"/>
                </a:lnTo>
                <a:lnTo>
                  <a:pt x="272" y="1088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99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2600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D5113-7CAC-4514-AD92-D9F7351EA41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Control Layout - Anchor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Thiết lập Anchor cho control</a:t>
            </a: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25241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0"/>
            <a:ext cx="24288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8" name="Freeform 6"/>
          <p:cNvSpPr>
            <a:spLocks/>
          </p:cNvSpPr>
          <p:nvPr/>
        </p:nvSpPr>
        <p:spPr bwMode="auto">
          <a:xfrm>
            <a:off x="2425700" y="2311400"/>
            <a:ext cx="2006600" cy="3797300"/>
          </a:xfrm>
          <a:custGeom>
            <a:avLst/>
            <a:gdLst>
              <a:gd name="T0" fmla="*/ 1264 w 1264"/>
              <a:gd name="T1" fmla="*/ 8 h 2392"/>
              <a:gd name="T2" fmla="*/ 0 w 1264"/>
              <a:gd name="T3" fmla="*/ 160 h 2392"/>
              <a:gd name="T4" fmla="*/ 0 w 1264"/>
              <a:gd name="T5" fmla="*/ 352 h 2392"/>
              <a:gd name="T6" fmla="*/ 1264 w 1264"/>
              <a:gd name="T7" fmla="*/ 2392 h 2392"/>
              <a:gd name="T8" fmla="*/ 1256 w 1264"/>
              <a:gd name="T9" fmla="*/ 0 h 2392"/>
              <a:gd name="T10" fmla="*/ 1264 w 1264"/>
              <a:gd name="T11" fmla="*/ 8 h 2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2392">
                <a:moveTo>
                  <a:pt x="1264" y="8"/>
                </a:moveTo>
                <a:lnTo>
                  <a:pt x="0" y="160"/>
                </a:lnTo>
                <a:lnTo>
                  <a:pt x="0" y="352"/>
                </a:lnTo>
                <a:lnTo>
                  <a:pt x="1264" y="2392"/>
                </a:lnTo>
                <a:lnTo>
                  <a:pt x="1256" y="0"/>
                </a:lnTo>
                <a:lnTo>
                  <a:pt x="1264" y="8"/>
                </a:lnTo>
                <a:close/>
              </a:path>
            </a:pathLst>
          </a:custGeom>
          <a:solidFill>
            <a:srgbClr val="3366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 rot="1451708" flipH="1">
            <a:off x="7010400" y="3962400"/>
            <a:ext cx="1143000" cy="1219200"/>
          </a:xfrm>
          <a:prstGeom prst="curvedRightArrow">
            <a:avLst>
              <a:gd name="adj1" fmla="val 21333"/>
              <a:gd name="adj2" fmla="val 42667"/>
              <a:gd name="adj3" fmla="val 33333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7162800" y="3048000"/>
            <a:ext cx="1646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Chọn các biên để neo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1447800" y="4267200"/>
            <a:ext cx="16002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Biên được chọn neo,</a:t>
            </a:r>
          </a:p>
          <a:p>
            <a:r>
              <a:rPr lang="en-US" altLang="en-US"/>
              <a:t>màu đậm</a:t>
            </a:r>
          </a:p>
        </p:txBody>
      </p:sp>
      <p:sp>
        <p:nvSpPr>
          <p:cNvPr id="105483" name="AutoShape 11"/>
          <p:cNvSpPr>
            <a:spLocks noChangeArrowheads="1"/>
          </p:cNvSpPr>
          <p:nvPr/>
        </p:nvSpPr>
        <p:spPr bwMode="auto">
          <a:xfrm>
            <a:off x="6400800" y="3810000"/>
            <a:ext cx="838200" cy="685800"/>
          </a:xfrm>
          <a:prstGeom prst="irregularSeal2">
            <a:avLst/>
          </a:prstGeom>
          <a:solidFill>
            <a:srgbClr val="3366FF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 flipV="1">
            <a:off x="2870200" y="4762500"/>
            <a:ext cx="2895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36300-5C5A-4959-9200-E3DDC268EACD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ToolTip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562600" y="3048000"/>
            <a:ext cx="2301875" cy="13112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ToolTip xuất hiện khi user di chuyển chuột vào vùng control </a:t>
            </a:r>
          </a:p>
        </p:txBody>
      </p:sp>
      <p:pic>
        <p:nvPicPr>
          <p:cNvPr id="2109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3124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0953" name="Line 9"/>
          <p:cNvSpPr>
            <a:spLocks noChangeShapeType="1"/>
          </p:cNvSpPr>
          <p:nvPr/>
        </p:nvSpPr>
        <p:spPr bwMode="auto">
          <a:xfrm>
            <a:off x="3200400" y="3657600"/>
            <a:ext cx="2209800" cy="0"/>
          </a:xfrm>
          <a:prstGeom prst="line">
            <a:avLst/>
          </a:prstGeom>
          <a:noFill/>
          <a:ln w="952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0864B-2910-4457-B9B7-FAB20BDEE47C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609600"/>
            <a:ext cx="7620000" cy="320675"/>
          </a:xfrm>
        </p:spPr>
        <p:txBody>
          <a:bodyPr/>
          <a:lstStyle/>
          <a:p>
            <a:r>
              <a:rPr lang="en-US" altLang="en-US"/>
              <a:t>Q&amp;A</a:t>
            </a:r>
            <a:endParaRPr lang="vi-VN" altLang="en-US"/>
          </a:p>
        </p:txBody>
      </p:sp>
      <p:grpSp>
        <p:nvGrpSpPr>
          <p:cNvPr id="257027" name="Group 4"/>
          <p:cNvGrpSpPr>
            <a:grpSpLocks/>
          </p:cNvGrpSpPr>
          <p:nvPr/>
        </p:nvGrpSpPr>
        <p:grpSpPr bwMode="auto">
          <a:xfrm>
            <a:off x="3505200" y="1752600"/>
            <a:ext cx="1857375" cy="3995738"/>
            <a:chOff x="2208" y="768"/>
            <a:chExt cx="1170" cy="2517"/>
          </a:xfrm>
        </p:grpSpPr>
        <p:sp>
          <p:nvSpPr>
            <p:cNvPr id="25702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2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="0">
                <a:cs typeface="Arial" panose="020B0604020202020204" pitchFamily="34" charset="0"/>
              </a:endParaRPr>
            </a:p>
          </p:txBody>
        </p:sp>
        <p:sp>
          <p:nvSpPr>
            <p:cNvPr id="25703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="0">
                <a:cs typeface="Arial" panose="020B0604020202020204" pitchFamily="34" charset="0"/>
              </a:endParaRPr>
            </a:p>
          </p:txBody>
        </p:sp>
        <p:sp>
          <p:nvSpPr>
            <p:cNvPr id="25703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="0">
                <a:cs typeface="Arial" panose="020B0604020202020204" pitchFamily="34" charset="0"/>
              </a:endParaRPr>
            </a:p>
          </p:txBody>
        </p:sp>
        <p:sp>
          <p:nvSpPr>
            <p:cNvPr id="25703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="0">
                <a:cs typeface="Arial" panose="020B0604020202020204" pitchFamily="34" charset="0"/>
              </a:endParaRPr>
            </a:p>
          </p:txBody>
        </p:sp>
        <p:sp>
          <p:nvSpPr>
            <p:cNvPr id="25703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="0">
                <a:cs typeface="Arial" panose="020B0604020202020204" pitchFamily="34" charset="0"/>
              </a:endParaRPr>
            </a:p>
          </p:txBody>
        </p:sp>
        <p:sp>
          <p:nvSpPr>
            <p:cNvPr id="25703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="0">
                <a:cs typeface="Arial" panose="020B0604020202020204" pitchFamily="34" charset="0"/>
              </a:endParaRPr>
            </a:p>
          </p:txBody>
        </p:sp>
        <p:sp>
          <p:nvSpPr>
            <p:cNvPr id="25703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="0">
                <a:cs typeface="Arial" panose="020B0604020202020204" pitchFamily="34" charset="0"/>
              </a:endParaRPr>
            </a:p>
          </p:txBody>
        </p:sp>
        <p:sp>
          <p:nvSpPr>
            <p:cNvPr id="25703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="0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CF42-1299-49A5-857A-A70517C0AF7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Control Layout - Anchor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2952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25431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4" name="Freeform 8"/>
          <p:cNvSpPr>
            <a:spLocks/>
          </p:cNvSpPr>
          <p:nvPr/>
        </p:nvSpPr>
        <p:spPr bwMode="auto">
          <a:xfrm>
            <a:off x="2933700" y="2235200"/>
            <a:ext cx="1600200" cy="3797300"/>
          </a:xfrm>
          <a:custGeom>
            <a:avLst/>
            <a:gdLst>
              <a:gd name="T0" fmla="*/ 1008 w 1008"/>
              <a:gd name="T1" fmla="*/ 2392 h 2392"/>
              <a:gd name="T2" fmla="*/ 8 w 1008"/>
              <a:gd name="T3" fmla="*/ 216 h 2392"/>
              <a:gd name="T4" fmla="*/ 0 w 1008"/>
              <a:gd name="T5" fmla="*/ 0 h 2392"/>
              <a:gd name="T6" fmla="*/ 984 w 1008"/>
              <a:gd name="T7" fmla="*/ 0 h 2392"/>
              <a:gd name="T8" fmla="*/ 1008 w 1008"/>
              <a:gd name="T9" fmla="*/ 2392 h 2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2392">
                <a:moveTo>
                  <a:pt x="1008" y="2392"/>
                </a:moveTo>
                <a:lnTo>
                  <a:pt x="8" y="216"/>
                </a:lnTo>
                <a:lnTo>
                  <a:pt x="0" y="0"/>
                </a:lnTo>
                <a:lnTo>
                  <a:pt x="984" y="0"/>
                </a:lnTo>
                <a:lnTo>
                  <a:pt x="1008" y="2392"/>
                </a:lnTo>
                <a:close/>
              </a:path>
            </a:pathLst>
          </a:custGeom>
          <a:solidFill>
            <a:srgbClr val="00CCFF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7543800" y="29718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Neo theo bốn phía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 rot="1451708" flipH="1">
            <a:off x="7391400" y="3810000"/>
            <a:ext cx="1143000" cy="1219200"/>
          </a:xfrm>
          <a:prstGeom prst="curvedRightArrow">
            <a:avLst>
              <a:gd name="adj1" fmla="val 21333"/>
              <a:gd name="adj2" fmla="val 42667"/>
              <a:gd name="adj3" fmla="val 33333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7326-4302-4CA9-BE16-68BF0A2FEA5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Control Layout - Docking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Các control có thể gắn (dock) với một cạnh nào đó của form, hoặc container của control.</a:t>
            </a:r>
          </a:p>
          <a:p>
            <a:endParaRPr lang="en-US" altLang="en-US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01938"/>
            <a:ext cx="3724275" cy="337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9" name="Rectangle 5" descr="5%"/>
          <p:cNvSpPr>
            <a:spLocks noChangeArrowheads="1"/>
          </p:cNvSpPr>
          <p:nvPr/>
        </p:nvSpPr>
        <p:spPr bwMode="auto">
          <a:xfrm>
            <a:off x="2971800" y="3487738"/>
            <a:ext cx="1371600" cy="2667000"/>
          </a:xfrm>
          <a:prstGeom prst="rect">
            <a:avLst/>
          </a:prstGeom>
          <a:pattFill prst="pct5">
            <a:fgClr>
              <a:schemeClr val="accent1">
                <a:alpha val="23000"/>
              </a:schemeClr>
            </a:fgClr>
            <a:bgClr>
              <a:schemeClr val="bg1">
                <a:alpha val="23000"/>
              </a:schemeClr>
            </a:bgClr>
          </a:patt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50" name="Rectangle 6" descr="5%"/>
          <p:cNvSpPr>
            <a:spLocks noChangeArrowheads="1"/>
          </p:cNvSpPr>
          <p:nvPr/>
        </p:nvSpPr>
        <p:spPr bwMode="auto">
          <a:xfrm>
            <a:off x="4419600" y="3487738"/>
            <a:ext cx="2209800" cy="2667000"/>
          </a:xfrm>
          <a:prstGeom prst="rect">
            <a:avLst/>
          </a:prstGeom>
          <a:pattFill prst="pct5">
            <a:fgClr>
              <a:schemeClr val="accent1">
                <a:alpha val="23000"/>
              </a:schemeClr>
            </a:fgClr>
            <a:bgClr>
              <a:schemeClr val="bg1">
                <a:alpha val="23000"/>
              </a:schemeClr>
            </a:bgClr>
          </a:patt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3657600" y="2344738"/>
            <a:ext cx="2236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Windows Explorer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914400" y="4630738"/>
            <a:ext cx="1768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TreeView gắn bên trái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6994525" y="3944938"/>
            <a:ext cx="1768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ListView gắn bên phải</a:t>
            </a:r>
          </a:p>
        </p:txBody>
      </p:sp>
      <p:sp>
        <p:nvSpPr>
          <p:cNvPr id="108554" name="AutoShape 10"/>
          <p:cNvSpPr>
            <a:spLocks noChangeArrowheads="1"/>
          </p:cNvSpPr>
          <p:nvPr/>
        </p:nvSpPr>
        <p:spPr bwMode="auto">
          <a:xfrm rot="2903416" flipH="1">
            <a:off x="6515100" y="4592638"/>
            <a:ext cx="1143000" cy="1219200"/>
          </a:xfrm>
          <a:prstGeom prst="curvedRightArrow">
            <a:avLst>
              <a:gd name="adj1" fmla="val 21333"/>
              <a:gd name="adj2" fmla="val 42667"/>
              <a:gd name="adj3" fmla="val 33333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AutoShape 11"/>
          <p:cNvSpPr>
            <a:spLocks noChangeArrowheads="1"/>
          </p:cNvSpPr>
          <p:nvPr/>
        </p:nvSpPr>
        <p:spPr bwMode="auto">
          <a:xfrm rot="2903416" flipV="1">
            <a:off x="1790700" y="3221038"/>
            <a:ext cx="1143000" cy="1219200"/>
          </a:xfrm>
          <a:prstGeom prst="curvedRightArrow">
            <a:avLst>
              <a:gd name="adj1" fmla="val 21333"/>
              <a:gd name="adj2" fmla="val 42667"/>
              <a:gd name="adj3" fmla="val 33333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E7325-8B0D-4AB3-A361-044BAA3490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Control Layout - Docking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3733800" y="4419600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Left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7515225" y="441960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Right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7318375" y="4876800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Bottom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6400800" y="55626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None</a:t>
            </a:r>
          </a:p>
        </p:txBody>
      </p:sp>
      <p:pic>
        <p:nvPicPr>
          <p:cNvPr id="10958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25336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8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22002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4" name="Freeform 16"/>
          <p:cNvSpPr>
            <a:spLocks/>
          </p:cNvSpPr>
          <p:nvPr/>
        </p:nvSpPr>
        <p:spPr bwMode="auto">
          <a:xfrm>
            <a:off x="3225800" y="1765300"/>
            <a:ext cx="1993900" cy="3822700"/>
          </a:xfrm>
          <a:custGeom>
            <a:avLst/>
            <a:gdLst>
              <a:gd name="T0" fmla="*/ 1248 w 1256"/>
              <a:gd name="T1" fmla="*/ 0 h 2408"/>
              <a:gd name="T2" fmla="*/ 1256 w 1256"/>
              <a:gd name="T3" fmla="*/ 2408 h 2408"/>
              <a:gd name="T4" fmla="*/ 0 w 1256"/>
              <a:gd name="T5" fmla="*/ 248 h 2408"/>
              <a:gd name="T6" fmla="*/ 0 w 1256"/>
              <a:gd name="T7" fmla="*/ 128 h 2408"/>
              <a:gd name="T8" fmla="*/ 1248 w 1256"/>
              <a:gd name="T9" fmla="*/ 0 h 2408"/>
              <a:gd name="T10" fmla="*/ 1248 w 1256"/>
              <a:gd name="T11" fmla="*/ 0 h 2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6" h="2408">
                <a:moveTo>
                  <a:pt x="1248" y="0"/>
                </a:moveTo>
                <a:lnTo>
                  <a:pt x="1256" y="2408"/>
                </a:lnTo>
                <a:lnTo>
                  <a:pt x="0" y="248"/>
                </a:lnTo>
                <a:lnTo>
                  <a:pt x="0" y="128"/>
                </a:lnTo>
                <a:lnTo>
                  <a:pt x="1248" y="0"/>
                </a:lnTo>
                <a:lnTo>
                  <a:pt x="1248" y="0"/>
                </a:lnTo>
                <a:close/>
              </a:path>
            </a:pathLst>
          </a:custGeom>
          <a:solidFill>
            <a:srgbClr val="99CCFF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6324600" y="4343400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Fill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6553200" y="35052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Top</a:t>
            </a:r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343400" y="4597400"/>
            <a:ext cx="1828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 flipH="1">
            <a:off x="7010400" y="45974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 flipH="1" flipV="1">
            <a:off x="6781800" y="4902200"/>
            <a:ext cx="609600" cy="203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6705600" y="51054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>
            <a:off x="6781800" y="388620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8B4E2-17F4-4C02-9988-9ED2BC20C4A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Control Layout - Docking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295400"/>
            <a:ext cx="7620000" cy="44958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47800"/>
            <a:ext cx="25336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86200"/>
            <a:ext cx="2524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4343400" y="3276600"/>
            <a:ext cx="110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TextBox</a:t>
            </a:r>
          </a:p>
        </p:txBody>
      </p:sp>
      <p:pic>
        <p:nvPicPr>
          <p:cNvPr id="1106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25717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01" name="AutoShape 9"/>
          <p:cNvSpPr>
            <a:spLocks noChangeArrowheads="1"/>
          </p:cNvSpPr>
          <p:nvPr/>
        </p:nvSpPr>
        <p:spPr bwMode="auto">
          <a:xfrm rot="13170062">
            <a:off x="2506663" y="2319338"/>
            <a:ext cx="21336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2819400" y="2362200"/>
            <a:ext cx="158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Dock = None</a:t>
            </a:r>
          </a:p>
        </p:txBody>
      </p:sp>
      <p:sp>
        <p:nvSpPr>
          <p:cNvPr id="110603" name="AutoShape 11"/>
          <p:cNvSpPr>
            <a:spLocks noChangeArrowheads="1"/>
          </p:cNvSpPr>
          <p:nvPr/>
        </p:nvSpPr>
        <p:spPr bwMode="auto">
          <a:xfrm rot="8429938" flipH="1">
            <a:off x="4876800" y="2362200"/>
            <a:ext cx="21336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5399088" y="2362200"/>
            <a:ext cx="1458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Dock = Top</a:t>
            </a:r>
          </a:p>
        </p:txBody>
      </p:sp>
      <p:sp>
        <p:nvSpPr>
          <p:cNvPr id="110605" name="AutoShape 13"/>
          <p:cNvSpPr>
            <a:spLocks noChangeArrowheads="1"/>
          </p:cNvSpPr>
          <p:nvPr/>
        </p:nvSpPr>
        <p:spPr bwMode="auto">
          <a:xfrm rot="8429938" flipV="1">
            <a:off x="2514600" y="4267200"/>
            <a:ext cx="21336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606" name="AutoShape 14"/>
          <p:cNvSpPr>
            <a:spLocks noChangeArrowheads="1"/>
          </p:cNvSpPr>
          <p:nvPr/>
        </p:nvSpPr>
        <p:spPr bwMode="auto">
          <a:xfrm rot="13170062" flipH="1" flipV="1">
            <a:off x="4876800" y="4267200"/>
            <a:ext cx="21336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1981200" y="39624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Dock = Fill</a:t>
            </a:r>
          </a:p>
          <a:p>
            <a:r>
              <a:rPr lang="en-US" altLang="en-US"/>
              <a:t>TextBox.Multiline = True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5562600" y="4267200"/>
            <a:ext cx="1824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Dock = Bottom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BF50-A851-4813-9C74-C7D028A6902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2819400"/>
            <a:ext cx="475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Label, TextBox, Button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DEB8-C8F2-49DB-A425-35910B2DA87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Label, TextBox, Button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altLang="en-US" sz="2000"/>
              <a:t>Label</a:t>
            </a:r>
          </a:p>
          <a:p>
            <a:pPr lvl="1"/>
            <a:r>
              <a:rPr lang="en-US" altLang="en-US"/>
              <a:t>Cung cấp chuỗi thông tin chỉ dẫn</a:t>
            </a:r>
          </a:p>
          <a:p>
            <a:pPr lvl="2"/>
            <a:r>
              <a:rPr lang="en-US" altLang="en-US" sz="2000"/>
              <a:t>Chỉ đọc</a:t>
            </a:r>
          </a:p>
          <a:p>
            <a:pPr lvl="2"/>
            <a:r>
              <a:rPr lang="en-US" altLang="en-US" sz="2000"/>
              <a:t>Được định nghĩa bởi lớp Label</a:t>
            </a:r>
          </a:p>
          <a:p>
            <a:pPr lvl="3"/>
            <a:r>
              <a:rPr lang="en-US" altLang="en-US"/>
              <a:t>Dẫn xuất từ Control</a:t>
            </a:r>
          </a:p>
          <a:p>
            <a:r>
              <a:rPr lang="en-US" altLang="en-US" sz="2000"/>
              <a:t>TextBox</a:t>
            </a:r>
          </a:p>
          <a:p>
            <a:pPr lvl="1"/>
            <a:r>
              <a:rPr lang="en-US" altLang="en-US"/>
              <a:t>Thuộc lớp TextBox</a:t>
            </a:r>
          </a:p>
          <a:p>
            <a:pPr lvl="1"/>
            <a:r>
              <a:rPr lang="en-US" altLang="en-US"/>
              <a:t>Vùng cho phép user nhập dữ liệu</a:t>
            </a:r>
          </a:p>
          <a:p>
            <a:pPr lvl="2"/>
            <a:r>
              <a:rPr lang="en-US" altLang="en-US" sz="2000"/>
              <a:t>Cho phép nhập dạng Password</a:t>
            </a:r>
          </a:p>
          <a:p>
            <a:r>
              <a:rPr lang="en-US" altLang="en-US" sz="2000"/>
              <a:t>Button</a:t>
            </a:r>
          </a:p>
          <a:p>
            <a:pPr lvl="1"/>
            <a:r>
              <a:rPr lang="en-US" altLang="en-US"/>
              <a:t>cho phép cài đặt 1 hành động.</a:t>
            </a:r>
          </a:p>
          <a:p>
            <a:pPr lvl="2"/>
            <a:r>
              <a:rPr lang="en-US" altLang="en-US" sz="2000"/>
              <a:t>Checkbox và RadioButton</a:t>
            </a:r>
          </a:p>
          <a:p>
            <a:pPr lvl="1"/>
            <a:r>
              <a:rPr lang="en-US" altLang="en-US"/>
              <a:t>Dẫn xuất từ ButtonBase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800600"/>
            <a:ext cx="33813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68FBD-2D9B-4C4B-992D-8ED381F8AC0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368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Label, TextBox, Button</a:t>
            </a:r>
          </a:p>
        </p:txBody>
      </p:sp>
      <p:graphicFrame>
        <p:nvGraphicFramePr>
          <p:cNvPr id="113732" name="Group 68"/>
          <p:cNvGraphicFramePr>
            <a:graphicFrameLocks noGrp="1"/>
          </p:cNvGraphicFramePr>
          <p:nvPr>
            <p:ph idx="1"/>
          </p:nvPr>
        </p:nvGraphicFramePr>
        <p:xfrm>
          <a:off x="990600" y="1295400"/>
          <a:ext cx="7924800" cy="3683000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4953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Label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Thuộc tính thường dùng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Font hiển thị của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Nội dung text hiển thị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TextAlign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Canh lề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ForeColor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Màu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Visible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Trạng thái hiển thị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9DB1-524F-4D57-B1EE-FBE31A4A6A1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5795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Label, TextBox, Button</a:t>
            </a:r>
          </a:p>
        </p:txBody>
      </p:sp>
      <p:graphicFrame>
        <p:nvGraphicFramePr>
          <p:cNvPr id="115834" name="Group 122"/>
          <p:cNvGraphicFramePr>
            <a:graphicFrameLocks noGrp="1"/>
          </p:cNvGraphicFramePr>
          <p:nvPr>
            <p:ph idx="1"/>
          </p:nvPr>
        </p:nvGraphicFramePr>
        <p:xfrm>
          <a:off x="1066800" y="1143000"/>
          <a:ext cx="7620000" cy="5106988"/>
        </p:xfrm>
        <a:graphic>
          <a:graphicData uri="http://schemas.openxmlformats.org/drawingml/2006/table">
            <a:tbl>
              <a:tblPr/>
              <a:tblGrid>
                <a:gridCol w="2963863"/>
                <a:gridCol w="4656137"/>
              </a:tblGrid>
              <a:tr h="42068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TextBox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Thuộc tính thường dùng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619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AcceptsReturn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Nếu true: nhấn enter tạo thành dòng mới trong chế độ multiline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Nếu true: textbox ở chế độ nhiều dòng, mặc định là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PasswordChar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Chỉ hiển thị ký tự đại diện cho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ReadOnly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Nếu true: textbox hiển thị nền xám, và ko cho phép nhập liệu, mặc định là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ScrollBars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Thanh cuộn cho chế độ multiline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Event thường dùng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185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TextChanged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Kích hoạt khi text bị thay đổi, trình xử lý được khởi tạo mặc định khi kích đúp vào textbox trong màn hình design 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350BF-AB17-44BB-8634-D4DE726DF07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Nội Dung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Windows Form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Controls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Property &amp; layout của control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Anchor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Docking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Các control thông dụng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Label, textbox, button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ListBox, Combobox, listView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GroupBox, Panel &amp; TabControl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CheckBox, RadioButton, CheckedListBox, TrackBar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PictureBox, ImageList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NumericUpDown, DomainUpDown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RichTextBox, DateTimePicker, MonthCalendar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Advanced controls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2B16-9D98-4E25-A902-E1990EDA810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Label, TextBox, Button</a:t>
            </a:r>
          </a:p>
        </p:txBody>
      </p:sp>
      <p:graphicFrame>
        <p:nvGraphicFramePr>
          <p:cNvPr id="119853" name="Group 45"/>
          <p:cNvGraphicFramePr>
            <a:graphicFrameLocks noGrp="1"/>
          </p:cNvGraphicFramePr>
          <p:nvPr>
            <p:ph idx="1"/>
          </p:nvPr>
        </p:nvGraphicFramePr>
        <p:xfrm>
          <a:off x="1066800" y="1295400"/>
          <a:ext cx="7620000" cy="4783138"/>
        </p:xfrm>
        <a:graphic>
          <a:graphicData uri="http://schemas.openxmlformats.org/drawingml/2006/table">
            <a:tbl>
              <a:tblPr/>
              <a:tblGrid>
                <a:gridCol w="3105150"/>
                <a:gridCol w="4514850"/>
              </a:tblGrid>
              <a:tr h="42386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Thuộc tính thường dùng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Chuỗi hiển thị trên bề mặt button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Event thường dùng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Kích hoạt khi user kích vào button, khai báo mặc định khi người lập trình kích đúp vào button trong màn hình Design View của Form.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48C1-AEE8-4348-B5DC-A0F00EDEFFA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Label, TextBox, Button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Demo TextBox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905000"/>
            <a:ext cx="2076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124200"/>
            <a:ext cx="22479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191000" cy="102870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63" name="Freeform 7"/>
          <p:cNvSpPr>
            <a:spLocks/>
          </p:cNvSpPr>
          <p:nvPr/>
        </p:nvSpPr>
        <p:spPr bwMode="auto">
          <a:xfrm>
            <a:off x="2895600" y="2362200"/>
            <a:ext cx="838200" cy="3848100"/>
          </a:xfrm>
          <a:custGeom>
            <a:avLst/>
            <a:gdLst>
              <a:gd name="T0" fmla="*/ 520 w 528"/>
              <a:gd name="T1" fmla="*/ 472 h 2424"/>
              <a:gd name="T2" fmla="*/ 520 w 528"/>
              <a:gd name="T3" fmla="*/ 2424 h 2424"/>
              <a:gd name="T4" fmla="*/ 0 w 528"/>
              <a:gd name="T5" fmla="*/ 112 h 2424"/>
              <a:gd name="T6" fmla="*/ 0 w 528"/>
              <a:gd name="T7" fmla="*/ 0 h 2424"/>
              <a:gd name="T8" fmla="*/ 528 w 528"/>
              <a:gd name="T9" fmla="*/ 488 h 2424"/>
              <a:gd name="T10" fmla="*/ 520 w 528"/>
              <a:gd name="T11" fmla="*/ 472 h 2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" h="2424">
                <a:moveTo>
                  <a:pt x="520" y="472"/>
                </a:moveTo>
                <a:lnTo>
                  <a:pt x="520" y="2424"/>
                </a:lnTo>
                <a:lnTo>
                  <a:pt x="0" y="112"/>
                </a:lnTo>
                <a:lnTo>
                  <a:pt x="0" y="0"/>
                </a:lnTo>
                <a:lnTo>
                  <a:pt x="528" y="488"/>
                </a:lnTo>
                <a:lnTo>
                  <a:pt x="520" y="472"/>
                </a:lnTo>
                <a:close/>
              </a:path>
            </a:pathLst>
          </a:custGeom>
          <a:solidFill>
            <a:srgbClr val="99CCFF">
              <a:alpha val="3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4" name="Freeform 8" descr="Small confetti"/>
          <p:cNvSpPr>
            <a:spLocks/>
          </p:cNvSpPr>
          <p:nvPr/>
        </p:nvSpPr>
        <p:spPr bwMode="auto">
          <a:xfrm>
            <a:off x="4000500" y="2641600"/>
            <a:ext cx="4635500" cy="2362200"/>
          </a:xfrm>
          <a:custGeom>
            <a:avLst/>
            <a:gdLst>
              <a:gd name="T0" fmla="*/ 2920 w 2920"/>
              <a:gd name="T1" fmla="*/ 0 h 1488"/>
              <a:gd name="T2" fmla="*/ 112 w 2920"/>
              <a:gd name="T3" fmla="*/ 0 h 1488"/>
              <a:gd name="T4" fmla="*/ 0 w 2920"/>
              <a:gd name="T5" fmla="*/ 1488 h 1488"/>
              <a:gd name="T6" fmla="*/ 600 w 2920"/>
              <a:gd name="T7" fmla="*/ 1488 h 1488"/>
              <a:gd name="T8" fmla="*/ 2920 w 2920"/>
              <a:gd name="T9" fmla="*/ 0 h 1488"/>
              <a:gd name="T10" fmla="*/ 2920 w 2920"/>
              <a:gd name="T11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20" h="1488">
                <a:moveTo>
                  <a:pt x="2920" y="0"/>
                </a:moveTo>
                <a:lnTo>
                  <a:pt x="112" y="0"/>
                </a:lnTo>
                <a:lnTo>
                  <a:pt x="0" y="1488"/>
                </a:lnTo>
                <a:lnTo>
                  <a:pt x="600" y="1488"/>
                </a:lnTo>
                <a:lnTo>
                  <a:pt x="2920" y="0"/>
                </a:lnTo>
                <a:lnTo>
                  <a:pt x="2920" y="0"/>
                </a:lnTo>
                <a:close/>
              </a:path>
            </a:pathLst>
          </a:custGeom>
          <a:pattFill prst="smConfetti">
            <a:fgClr>
              <a:srgbClr val="CC99FF">
                <a:alpha val="67999"/>
              </a:srgbClr>
            </a:fgClr>
            <a:bgClr>
              <a:srgbClr val="FFFFFF">
                <a:alpha val="67999"/>
              </a:srgb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5943600" y="4114800"/>
            <a:ext cx="265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Chuyển thành chữ hoa</a:t>
            </a:r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 flipH="1" flipV="1">
            <a:off x="7010400" y="2514600"/>
            <a:ext cx="304800" cy="1524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 flipV="1">
            <a:off x="1866900" y="2438400"/>
            <a:ext cx="0" cy="1600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876300" y="4038600"/>
            <a:ext cx="23780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Double click vào textbox để tạo event handler cho event TextChanged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24C9D-F25E-421C-9159-F0D4F89AD5B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Label, TextBox, Button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Chỉ cho nhập số</a:t>
            </a: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1240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71800"/>
            <a:ext cx="26289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5038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888" name="Freeform 8"/>
          <p:cNvSpPr>
            <a:spLocks/>
          </p:cNvSpPr>
          <p:nvPr/>
        </p:nvSpPr>
        <p:spPr bwMode="auto">
          <a:xfrm>
            <a:off x="2235200" y="2336800"/>
            <a:ext cx="774700" cy="3835400"/>
          </a:xfrm>
          <a:custGeom>
            <a:avLst/>
            <a:gdLst>
              <a:gd name="T0" fmla="*/ 480 w 488"/>
              <a:gd name="T1" fmla="*/ 400 h 2416"/>
              <a:gd name="T2" fmla="*/ 488 w 488"/>
              <a:gd name="T3" fmla="*/ 2416 h 2416"/>
              <a:gd name="T4" fmla="*/ 16 w 488"/>
              <a:gd name="T5" fmla="*/ 144 h 2416"/>
              <a:gd name="T6" fmla="*/ 0 w 488"/>
              <a:gd name="T7" fmla="*/ 0 h 2416"/>
              <a:gd name="T8" fmla="*/ 472 w 488"/>
              <a:gd name="T9" fmla="*/ 400 h 2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416">
                <a:moveTo>
                  <a:pt x="480" y="400"/>
                </a:moveTo>
                <a:lnTo>
                  <a:pt x="488" y="2416"/>
                </a:lnTo>
                <a:lnTo>
                  <a:pt x="16" y="144"/>
                </a:lnTo>
                <a:lnTo>
                  <a:pt x="0" y="0"/>
                </a:lnTo>
                <a:lnTo>
                  <a:pt x="472" y="400"/>
                </a:lnTo>
              </a:path>
            </a:pathLst>
          </a:custGeom>
          <a:solidFill>
            <a:srgbClr val="99CCFF">
              <a:alpha val="3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89" name="Freeform 9"/>
          <p:cNvSpPr>
            <a:spLocks/>
          </p:cNvSpPr>
          <p:nvPr/>
        </p:nvSpPr>
        <p:spPr bwMode="auto">
          <a:xfrm>
            <a:off x="3683000" y="2628900"/>
            <a:ext cx="4965700" cy="2057400"/>
          </a:xfrm>
          <a:custGeom>
            <a:avLst/>
            <a:gdLst>
              <a:gd name="T0" fmla="*/ 3128 w 3128"/>
              <a:gd name="T1" fmla="*/ 8 h 1296"/>
              <a:gd name="T2" fmla="*/ 0 w 3128"/>
              <a:gd name="T3" fmla="*/ 0 h 1296"/>
              <a:gd name="T4" fmla="*/ 264 w 3128"/>
              <a:gd name="T5" fmla="*/ 1296 h 1296"/>
              <a:gd name="T6" fmla="*/ 976 w 3128"/>
              <a:gd name="T7" fmla="*/ 1296 h 1296"/>
              <a:gd name="T8" fmla="*/ 3128 w 3128"/>
              <a:gd name="T9" fmla="*/ 8 h 1296"/>
              <a:gd name="T10" fmla="*/ 3128 w 3128"/>
              <a:gd name="T11" fmla="*/ 8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28" h="1296">
                <a:moveTo>
                  <a:pt x="3128" y="8"/>
                </a:moveTo>
                <a:lnTo>
                  <a:pt x="0" y="0"/>
                </a:lnTo>
                <a:lnTo>
                  <a:pt x="264" y="1296"/>
                </a:lnTo>
                <a:lnTo>
                  <a:pt x="976" y="1296"/>
                </a:lnTo>
                <a:lnTo>
                  <a:pt x="3128" y="8"/>
                </a:lnTo>
                <a:lnTo>
                  <a:pt x="3128" y="8"/>
                </a:lnTo>
                <a:close/>
              </a:path>
            </a:pathLst>
          </a:custGeom>
          <a:solidFill>
            <a:srgbClr val="CC99FF">
              <a:alpha val="3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457200" y="5257800"/>
            <a:ext cx="2084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Sự kiện KeyPress</a:t>
            </a:r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 flipV="1">
            <a:off x="1905000" y="4800600"/>
            <a:ext cx="12192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3962400" y="4876800"/>
            <a:ext cx="22860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6248400" y="4800600"/>
            <a:ext cx="2606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Sự kiện phát sinh khi textbox nhận focus và user nhấn 1 phím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A6FE5-8A8C-4B69-A796-3073AB0E793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2209800" y="2819400"/>
            <a:ext cx="450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ListBox &amp; ComboBox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2C171-AEE9-44D2-8CB6-46B587EFA06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ListBox &amp; ComboBox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ListBox</a:t>
            </a:r>
          </a:p>
          <a:p>
            <a:pPr lvl="1"/>
            <a:r>
              <a:rPr lang="en-US" altLang="en-US"/>
              <a:t>Cung cấp một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danh sách các item</a:t>
            </a:r>
            <a:r>
              <a:rPr lang="en-US" altLang="en-US"/>
              <a:t> cho phép user chọn</a:t>
            </a:r>
          </a:p>
          <a:p>
            <a:pPr lvl="1"/>
            <a:r>
              <a:rPr lang="en-US" altLang="en-US"/>
              <a:t>ListBox cho phép hiển thị scroll nếu các item vượt quá vùng thể hiện của ListBox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990600" y="3733800"/>
            <a:ext cx="1341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6699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Items</a:t>
            </a:r>
            <a:r>
              <a:rPr lang="en-US" altLang="en-US" sz="2800" b="0">
                <a:solidFill>
                  <a:srgbClr val="6699FF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914400" y="4191000"/>
            <a:ext cx="252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MultiColumn</a:t>
            </a:r>
            <a:r>
              <a:rPr lang="en-US" altLang="en-US" sz="2800" b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914400" y="4751388"/>
            <a:ext cx="2662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0">
                <a:solidFill>
                  <a:srgbClr val="6699FF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SelectedIndex</a:t>
            </a:r>
            <a:r>
              <a:rPr lang="en-US" altLang="en-US" sz="3200" b="0">
                <a:solidFill>
                  <a:srgbClr val="6699FF"/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914400" y="5334000"/>
            <a:ext cx="2676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008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SelectedItem</a:t>
            </a:r>
            <a:r>
              <a:rPr lang="en-US" altLang="en-US" sz="2800" b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3962400" y="4572000"/>
            <a:ext cx="145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ListBox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5867400" y="3886200"/>
            <a:ext cx="286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chemeClr val="hlink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SelectedItems</a:t>
            </a:r>
            <a:r>
              <a:rPr lang="en-US" altLang="en-US" sz="2800" b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6248400" y="4419600"/>
            <a:ext cx="189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0">
                <a:solidFill>
                  <a:srgbClr val="CC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Sorted</a:t>
            </a:r>
            <a:r>
              <a:rPr lang="en-US" altLang="en-US" sz="3200" b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6705600" y="5029200"/>
            <a:ext cx="82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0">
                <a:solidFill>
                  <a:srgbClr val="6699FF"/>
                </a:solidFill>
                <a:latin typeface="Haettenschweiler" panose="020B0706040902060204" pitchFamily="34" charset="0"/>
                <a:cs typeface="Times New Roman" panose="02020603050405020304" pitchFamily="18" charset="0"/>
              </a:rPr>
              <a:t>Text</a:t>
            </a:r>
            <a:r>
              <a:rPr lang="en-US" altLang="en-US" sz="3200" b="0">
                <a:solidFill>
                  <a:srgbClr val="6699FF"/>
                </a:solidFill>
                <a:latin typeface="Haettenschweiler" panose="020B0706040902060204" pitchFamily="34" charset="0"/>
              </a:rPr>
              <a:t> </a:t>
            </a:r>
          </a:p>
        </p:txBody>
      </p:sp>
      <p:sp>
        <p:nvSpPr>
          <p:cNvPr id="124943" name="AutoShape 15"/>
          <p:cNvSpPr>
            <a:spLocks noChangeArrowheads="1"/>
          </p:cNvSpPr>
          <p:nvPr/>
        </p:nvSpPr>
        <p:spPr bwMode="auto">
          <a:xfrm>
            <a:off x="3810000" y="4495800"/>
            <a:ext cx="1752600" cy="1371600"/>
          </a:xfrm>
          <a:prstGeom prst="foldedCorner">
            <a:avLst>
              <a:gd name="adj" fmla="val 12500"/>
            </a:avLst>
          </a:prstGeom>
          <a:solidFill>
            <a:schemeClr val="accent2">
              <a:alpha val="30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3505200" y="3657600"/>
            <a:ext cx="227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anose="020F0704030504030204" pitchFamily="34" charset="0"/>
              </a:rPr>
              <a:t>Properties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/>
      <p:bldP spid="124935" grpId="0"/>
      <p:bldP spid="124936" grpId="0"/>
      <p:bldP spid="124937" grpId="0"/>
      <p:bldP spid="124938" grpId="0"/>
      <p:bldP spid="124939" grpId="0"/>
      <p:bldP spid="124941" grpId="0"/>
      <p:bldP spid="124942" grpId="0"/>
      <p:bldP spid="124943" grpId="0" animBg="1"/>
      <p:bldP spid="1249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3A003-3521-45DD-BF3B-B046EC94095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ListBox &amp; ComboBox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Method &amp; Event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4648200" y="3048000"/>
            <a:ext cx="145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ListBox</a:t>
            </a:r>
          </a:p>
        </p:txBody>
      </p:sp>
      <p:sp>
        <p:nvSpPr>
          <p:cNvPr id="132102" name="AutoShape 6"/>
          <p:cNvSpPr>
            <a:spLocks noChangeArrowheads="1"/>
          </p:cNvSpPr>
          <p:nvPr/>
        </p:nvSpPr>
        <p:spPr bwMode="auto">
          <a:xfrm>
            <a:off x="4495800" y="2667000"/>
            <a:ext cx="1752600" cy="1371600"/>
          </a:xfrm>
          <a:prstGeom prst="foldedCorner">
            <a:avLst>
              <a:gd name="adj" fmla="val 12500"/>
            </a:avLst>
          </a:prstGeom>
          <a:solidFill>
            <a:schemeClr val="accent2">
              <a:alpha val="20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914400" y="2590800"/>
            <a:ext cx="2752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FF66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ClearSelected</a:t>
            </a:r>
            <a:r>
              <a:rPr lang="en-US" altLang="en-US" sz="2800" b="0">
                <a:solidFill>
                  <a:srgbClr val="FF66FF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066800" y="4343400"/>
            <a:ext cx="1906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134D5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FindString</a:t>
            </a:r>
            <a:r>
              <a:rPr lang="en-US" altLang="en-US" sz="2800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914400" y="3200400"/>
            <a:ext cx="224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6699FF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GetSelected</a:t>
            </a:r>
            <a:r>
              <a:rPr lang="en-US" altLang="en-US" sz="2800" b="0">
                <a:solidFill>
                  <a:srgbClr val="6699FF"/>
                </a:solidFill>
                <a:latin typeface="Arial Unicode MS" panose="020B0604020202020204" pitchFamily="34" charset="-128"/>
              </a:rPr>
              <a:t> 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914400" y="3810000"/>
            <a:ext cx="2201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3964EF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SetSelected</a:t>
            </a:r>
            <a:r>
              <a:rPr lang="en-US" altLang="en-US" sz="2800" b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4621213" y="4495800"/>
            <a:ext cx="388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FF99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SelectedIndexChanged</a:t>
            </a:r>
            <a:r>
              <a:rPr lang="en-US" altLang="en-US" sz="2800" b="0">
                <a:solidFill>
                  <a:srgbClr val="FF99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144963" y="5195888"/>
            <a:ext cx="4389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0">
                <a:solidFill>
                  <a:srgbClr val="FF66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SelectedValueChanged</a:t>
            </a:r>
            <a:r>
              <a:rPr lang="en-US" altLang="en-US" sz="2800" b="0">
                <a:solidFill>
                  <a:srgbClr val="FF6600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1295400" y="1981200"/>
            <a:ext cx="165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anose="020F0704030504030204" pitchFamily="34" charset="0"/>
              </a:rPr>
              <a:t>Method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7010400" y="3786188"/>
            <a:ext cx="1308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anose="020F0704030504030204" pitchFamily="34" charset="0"/>
              </a:rPr>
              <a:t>Event</a:t>
            </a:r>
          </a:p>
        </p:txBody>
      </p:sp>
      <p:sp>
        <p:nvSpPr>
          <p:cNvPr id="132111" name="AutoShape 15"/>
          <p:cNvSpPr>
            <a:spLocks noChangeArrowheads="1"/>
          </p:cNvSpPr>
          <p:nvPr/>
        </p:nvSpPr>
        <p:spPr bwMode="auto">
          <a:xfrm>
            <a:off x="6477000" y="3962400"/>
            <a:ext cx="609600" cy="381000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132102" grpId="0" animBg="1"/>
      <p:bldP spid="132103" grpId="0"/>
      <p:bldP spid="132104" grpId="0"/>
      <p:bldP spid="132105" grpId="0"/>
      <p:bldP spid="132106" grpId="0"/>
      <p:bldP spid="132107" grpId="0"/>
      <p:bldP spid="132108" grpId="0"/>
      <p:bldP spid="132109" grpId="0"/>
      <p:bldP spid="132110" grpId="0"/>
      <p:bldP spid="1321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727C-68FF-4BE8-9E19-615235C321E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ListBox &amp; ComboBox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Thuộc tính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Items</a:t>
            </a:r>
            <a:r>
              <a:rPr lang="en-US" altLang="en-US"/>
              <a:t> cho phép thêm item vào ListBox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71725"/>
            <a:ext cx="23336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22479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193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9" name="Freeform 7"/>
          <p:cNvSpPr>
            <a:spLocks/>
          </p:cNvSpPr>
          <p:nvPr/>
        </p:nvSpPr>
        <p:spPr bwMode="auto">
          <a:xfrm>
            <a:off x="2527300" y="2362200"/>
            <a:ext cx="711200" cy="4000500"/>
          </a:xfrm>
          <a:custGeom>
            <a:avLst/>
            <a:gdLst>
              <a:gd name="T0" fmla="*/ 440 w 448"/>
              <a:gd name="T1" fmla="*/ 496 h 2520"/>
              <a:gd name="T2" fmla="*/ 0 w 448"/>
              <a:gd name="T3" fmla="*/ 0 h 2520"/>
              <a:gd name="T4" fmla="*/ 0 w 448"/>
              <a:gd name="T5" fmla="*/ 680 h 2520"/>
              <a:gd name="T6" fmla="*/ 448 w 448"/>
              <a:gd name="T7" fmla="*/ 2520 h 2520"/>
              <a:gd name="T8" fmla="*/ 448 w 448"/>
              <a:gd name="T9" fmla="*/ 488 h 2520"/>
              <a:gd name="T10" fmla="*/ 440 w 448"/>
              <a:gd name="T11" fmla="*/ 496 h 2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8" h="2520">
                <a:moveTo>
                  <a:pt x="440" y="496"/>
                </a:moveTo>
                <a:lnTo>
                  <a:pt x="0" y="0"/>
                </a:lnTo>
                <a:lnTo>
                  <a:pt x="0" y="680"/>
                </a:lnTo>
                <a:lnTo>
                  <a:pt x="448" y="2520"/>
                </a:lnTo>
                <a:lnTo>
                  <a:pt x="448" y="488"/>
                </a:lnTo>
                <a:lnTo>
                  <a:pt x="440" y="496"/>
                </a:ln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0" name="Freeform 8"/>
          <p:cNvSpPr>
            <a:spLocks/>
          </p:cNvSpPr>
          <p:nvPr/>
        </p:nvSpPr>
        <p:spPr bwMode="auto">
          <a:xfrm>
            <a:off x="5384800" y="2032000"/>
            <a:ext cx="660400" cy="4292600"/>
          </a:xfrm>
          <a:custGeom>
            <a:avLst/>
            <a:gdLst>
              <a:gd name="T0" fmla="*/ 400 w 416"/>
              <a:gd name="T1" fmla="*/ 0 h 2704"/>
              <a:gd name="T2" fmla="*/ 24 w 416"/>
              <a:gd name="T3" fmla="*/ 712 h 2704"/>
              <a:gd name="T4" fmla="*/ 0 w 416"/>
              <a:gd name="T5" fmla="*/ 2704 h 2704"/>
              <a:gd name="T6" fmla="*/ 408 w 416"/>
              <a:gd name="T7" fmla="*/ 1176 h 2704"/>
              <a:gd name="T8" fmla="*/ 416 w 416"/>
              <a:gd name="T9" fmla="*/ 16 h 2704"/>
              <a:gd name="T10" fmla="*/ 400 w 416"/>
              <a:gd name="T11" fmla="*/ 0 h 2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6" h="2704">
                <a:moveTo>
                  <a:pt x="400" y="0"/>
                </a:moveTo>
                <a:lnTo>
                  <a:pt x="24" y="712"/>
                </a:lnTo>
                <a:lnTo>
                  <a:pt x="0" y="2704"/>
                </a:lnTo>
                <a:lnTo>
                  <a:pt x="408" y="1176"/>
                </a:lnTo>
                <a:lnTo>
                  <a:pt x="416" y="16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1905000" y="5029200"/>
            <a:ext cx="1447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457200" y="5029200"/>
            <a:ext cx="1862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Danh sách item</a:t>
            </a:r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>
            <a:off x="6934200" y="3200400"/>
            <a:ext cx="0" cy="1447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6080125" y="4738688"/>
            <a:ext cx="2606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Cho phép thêm item trong màn hình thiết kế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nimBg="1"/>
      <p:bldP spid="125960" grpId="0" animBg="1"/>
      <p:bldP spid="125961" grpId="0" animBg="1"/>
      <p:bldP spid="125962" grpId="0"/>
      <p:bldP spid="125963" grpId="0" animBg="1"/>
      <p:bldP spid="1259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5DA89-2334-449B-8C8C-104225C8A67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ListBox &amp; ComboBox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ListBox hiển thị dạng Multi Column</a:t>
            </a: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23431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22193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06" name="Freeform 6"/>
          <p:cNvSpPr>
            <a:spLocks/>
          </p:cNvSpPr>
          <p:nvPr/>
        </p:nvSpPr>
        <p:spPr bwMode="auto">
          <a:xfrm>
            <a:off x="3581400" y="2184400"/>
            <a:ext cx="1701800" cy="3556000"/>
          </a:xfrm>
          <a:custGeom>
            <a:avLst/>
            <a:gdLst>
              <a:gd name="T0" fmla="*/ 1072 w 1072"/>
              <a:gd name="T1" fmla="*/ 224 h 2240"/>
              <a:gd name="T2" fmla="*/ 8 w 1072"/>
              <a:gd name="T3" fmla="*/ 0 h 2240"/>
              <a:gd name="T4" fmla="*/ 0 w 1072"/>
              <a:gd name="T5" fmla="*/ 1136 h 2240"/>
              <a:gd name="T6" fmla="*/ 1072 w 1072"/>
              <a:gd name="T7" fmla="*/ 2240 h 2240"/>
              <a:gd name="T8" fmla="*/ 1072 w 1072"/>
              <a:gd name="T9" fmla="*/ 224 h 2240"/>
              <a:gd name="T10" fmla="*/ 1072 w 1072"/>
              <a:gd name="T11" fmla="*/ 224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2" h="2240">
                <a:moveTo>
                  <a:pt x="1072" y="224"/>
                </a:moveTo>
                <a:lnTo>
                  <a:pt x="8" y="0"/>
                </a:lnTo>
                <a:lnTo>
                  <a:pt x="0" y="1136"/>
                </a:lnTo>
                <a:lnTo>
                  <a:pt x="1072" y="2240"/>
                </a:lnTo>
                <a:lnTo>
                  <a:pt x="1072" y="224"/>
                </a:lnTo>
                <a:lnTo>
                  <a:pt x="1072" y="224"/>
                </a:lnTo>
                <a:close/>
              </a:path>
            </a:pathLst>
          </a:custGeom>
          <a:solidFill>
            <a:schemeClr val="accent1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V="1">
            <a:off x="3429000" y="4114800"/>
            <a:ext cx="19812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752600" y="5029200"/>
            <a:ext cx="212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Hiển thị nhiều cột</a:t>
            </a: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 flipH="1" flipV="1">
            <a:off x="2362200" y="2971800"/>
            <a:ext cx="533400" cy="1981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nimBg="1"/>
      <p:bldP spid="128007" grpId="0" animBg="1"/>
      <p:bldP spid="128008" grpId="0"/>
      <p:bldP spid="1280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6A1D-472C-4F97-9F1B-10761B62D5B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ListBox &amp; ComboBox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Demo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ListBox</a:t>
            </a:r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29051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90800"/>
            <a:ext cx="4152900" cy="11811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30" name="Freeform 6"/>
          <p:cNvSpPr>
            <a:spLocks/>
          </p:cNvSpPr>
          <p:nvPr/>
        </p:nvSpPr>
        <p:spPr bwMode="auto">
          <a:xfrm>
            <a:off x="3289300" y="2578100"/>
            <a:ext cx="1092200" cy="1231900"/>
          </a:xfrm>
          <a:custGeom>
            <a:avLst/>
            <a:gdLst>
              <a:gd name="T0" fmla="*/ 688 w 688"/>
              <a:gd name="T1" fmla="*/ 8 h 776"/>
              <a:gd name="T2" fmla="*/ 0 w 688"/>
              <a:gd name="T3" fmla="*/ 0 h 776"/>
              <a:gd name="T4" fmla="*/ 8 w 688"/>
              <a:gd name="T5" fmla="*/ 112 h 776"/>
              <a:gd name="T6" fmla="*/ 656 w 688"/>
              <a:gd name="T7" fmla="*/ 776 h 776"/>
              <a:gd name="T8" fmla="*/ 680 w 688"/>
              <a:gd name="T9" fmla="*/ 40 h 776"/>
              <a:gd name="T10" fmla="*/ 688 w 688"/>
              <a:gd name="T11" fmla="*/ 8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776">
                <a:moveTo>
                  <a:pt x="688" y="8"/>
                </a:moveTo>
                <a:lnTo>
                  <a:pt x="0" y="0"/>
                </a:lnTo>
                <a:lnTo>
                  <a:pt x="8" y="112"/>
                </a:lnTo>
                <a:lnTo>
                  <a:pt x="656" y="776"/>
                </a:lnTo>
                <a:lnTo>
                  <a:pt x="680" y="40"/>
                </a:lnTo>
                <a:lnTo>
                  <a:pt x="688" y="8"/>
                </a:lnTo>
                <a:close/>
              </a:path>
            </a:pathLst>
          </a:custGeom>
          <a:solidFill>
            <a:schemeClr val="accent1">
              <a:alpha val="28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4191000" y="4419600"/>
            <a:ext cx="487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Kiểm tra xem chuỗi nhập có trong list box?</a:t>
            </a:r>
          </a:p>
          <a:p>
            <a:r>
              <a:rPr lang="en-US" altLang="en-US"/>
              <a:t> - Nếu có: select item đó</a:t>
            </a:r>
          </a:p>
          <a:p>
            <a:r>
              <a:rPr lang="en-US" altLang="en-US"/>
              <a:t> - Ngược lại: thêm chuỗi mới vào list box</a:t>
            </a:r>
          </a:p>
        </p:txBody>
      </p:sp>
      <p:sp>
        <p:nvSpPr>
          <p:cNvPr id="129035" name="AutoShape 11"/>
          <p:cNvSpPr>
            <a:spLocks noChangeArrowheads="1"/>
          </p:cNvSpPr>
          <p:nvPr/>
        </p:nvSpPr>
        <p:spPr bwMode="auto">
          <a:xfrm rot="8850597" flipV="1">
            <a:off x="7848600" y="3060700"/>
            <a:ext cx="1143000" cy="1219200"/>
          </a:xfrm>
          <a:prstGeom prst="curvedRightArrow">
            <a:avLst>
              <a:gd name="adj1" fmla="val 21333"/>
              <a:gd name="adj2" fmla="val 42667"/>
              <a:gd name="adj3" fmla="val 33333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  <p:bldP spid="129034" grpId="0"/>
      <p:bldP spid="1290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0F400-DAD5-4ECF-980F-D4CA9CF659E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ListBox &amp; ComboBox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Sự kiện </a:t>
            </a:r>
            <a:r>
              <a:rPr lang="en-US" altLang="en-US" i="1"/>
              <a:t>SelectedIndexChanged</a:t>
            </a: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29051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5867400" cy="1447800"/>
          </a:xfrm>
          <a:prstGeom prst="rect">
            <a:avLst/>
          </a:prstGeom>
          <a:noFill/>
          <a:ln w="38100" cmpd="dbl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4" name="Freeform 6"/>
          <p:cNvSpPr>
            <a:spLocks/>
          </p:cNvSpPr>
          <p:nvPr/>
        </p:nvSpPr>
        <p:spPr bwMode="auto">
          <a:xfrm>
            <a:off x="787400" y="2794000"/>
            <a:ext cx="7924800" cy="1993900"/>
          </a:xfrm>
          <a:custGeom>
            <a:avLst/>
            <a:gdLst>
              <a:gd name="T0" fmla="*/ 4992 w 4992"/>
              <a:gd name="T1" fmla="*/ 1256 h 1256"/>
              <a:gd name="T2" fmla="*/ 1272 w 4992"/>
              <a:gd name="T3" fmla="*/ 1248 h 1256"/>
              <a:gd name="T4" fmla="*/ 0 w 4992"/>
              <a:gd name="T5" fmla="*/ 8 h 1256"/>
              <a:gd name="T6" fmla="*/ 1088 w 4992"/>
              <a:gd name="T7" fmla="*/ 0 h 1256"/>
              <a:gd name="T8" fmla="*/ 4992 w 4992"/>
              <a:gd name="T9" fmla="*/ 1256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92" h="1256">
                <a:moveTo>
                  <a:pt x="4992" y="1256"/>
                </a:moveTo>
                <a:lnTo>
                  <a:pt x="1272" y="1248"/>
                </a:lnTo>
                <a:lnTo>
                  <a:pt x="0" y="8"/>
                </a:lnTo>
                <a:lnTo>
                  <a:pt x="1088" y="0"/>
                </a:lnTo>
                <a:lnTo>
                  <a:pt x="4992" y="1256"/>
                </a:lnTo>
                <a:close/>
              </a:path>
            </a:pathLst>
          </a:custGeom>
          <a:solidFill>
            <a:srgbClr val="99CCFF">
              <a:alpha val="4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055" name="AutoShape 7"/>
          <p:cNvSpPr>
            <a:spLocks noChangeArrowheads="1"/>
          </p:cNvSpPr>
          <p:nvPr/>
        </p:nvSpPr>
        <p:spPr bwMode="auto">
          <a:xfrm>
            <a:off x="4191000" y="4114800"/>
            <a:ext cx="533400" cy="304800"/>
          </a:xfrm>
          <a:prstGeom prst="lightningBol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3581400" y="4343400"/>
            <a:ext cx="2171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SelectedIndexChanged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5105400" y="2362200"/>
            <a:ext cx="3657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Mỗi khi kích chọn vào item trong listbox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sẽ xóa item được chọn tương ứng</a:t>
            </a:r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>
            <a:off x="3048000" y="2895600"/>
            <a:ext cx="2133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  <p:bldP spid="130055" grpId="0" animBg="1"/>
      <p:bldP spid="130056" grpId="0"/>
      <p:bldP spid="130057" grpId="0"/>
      <p:bldP spid="1300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00939-A4D3-4CEB-BC38-7AB9AF76EC4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Windows Form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altLang="en-US" sz="2400"/>
              <a:t>Sử dụng GUI làm nền tảng</a:t>
            </a:r>
          </a:p>
          <a:p>
            <a:r>
              <a:rPr lang="en-US" altLang="en-US" sz="2400"/>
              <a:t>Event-driven programming cho các đối tượng trên form</a:t>
            </a:r>
          </a:p>
          <a:p>
            <a:r>
              <a:rPr lang="en-US" altLang="en-US" sz="2400"/>
              <a:t>Ứng dụng dựa trên một “form” chứa các thành phần</a:t>
            </a:r>
          </a:p>
          <a:p>
            <a:pPr lvl="1"/>
            <a:r>
              <a:rPr lang="en-US" altLang="en-US" sz="2400"/>
              <a:t>Menu</a:t>
            </a:r>
          </a:p>
          <a:p>
            <a:pPr lvl="1"/>
            <a:r>
              <a:rPr lang="en-US" altLang="en-US" sz="2400"/>
              <a:t>Toolbar</a:t>
            </a:r>
          </a:p>
          <a:p>
            <a:pPr lvl="1"/>
            <a:r>
              <a:rPr lang="en-US" altLang="en-US" sz="2400"/>
              <a:t>StatusBar</a:t>
            </a:r>
          </a:p>
          <a:p>
            <a:pPr lvl="1"/>
            <a:r>
              <a:rPr lang="en-US" altLang="en-US" sz="2400"/>
              <a:t>TextBox, Label, Button…</a:t>
            </a:r>
          </a:p>
          <a:p>
            <a:r>
              <a:rPr lang="en-US" altLang="en-US" sz="2400"/>
              <a:t>Lớp cơ sở cho các form của ứng dụng là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Form</a:t>
            </a:r>
          </a:p>
          <a:p>
            <a:pPr lvl="1">
              <a:buFontTx/>
              <a:buNone/>
            </a:pPr>
            <a:endParaRPr lang="en-US" altLang="en-US" sz="2400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2133600" y="5029200"/>
            <a:ext cx="4887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System.Windows.Forms. Form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2057400" y="5029200"/>
            <a:ext cx="3962400" cy="533400"/>
          </a:xfrm>
          <a:prstGeom prst="rect">
            <a:avLst/>
          </a:prstGeom>
          <a:solidFill>
            <a:srgbClr val="FFFF00">
              <a:alpha val="27000"/>
            </a:srgb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3505200" y="5630863"/>
            <a:ext cx="1411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Impact" panose="020B0806030902050204" pitchFamily="34" charset="0"/>
              </a:rPr>
              <a:t>Namespace</a:t>
            </a:r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6045200" y="5029200"/>
            <a:ext cx="990600" cy="533400"/>
          </a:xfrm>
          <a:prstGeom prst="rect">
            <a:avLst/>
          </a:prstGeom>
          <a:solidFill>
            <a:srgbClr val="FFFF00">
              <a:alpha val="27000"/>
            </a:srgb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6096000" y="5638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Impact" panose="020B0806030902050204" pitchFamily="34" charset="0"/>
              </a:rPr>
              <a:t>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/>
      <p:bldP spid="259077" grpId="0" animBg="1"/>
      <p:bldP spid="259078" grpId="0"/>
      <p:bldP spid="259079" grpId="0" animBg="1"/>
      <p:bldP spid="25908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3D44D-9DE2-4401-A04D-2DE2DE9C55C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ListBox &amp; ComboBox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ComboBox</a:t>
            </a:r>
          </a:p>
          <a:p>
            <a:pPr lvl="1"/>
            <a:r>
              <a:rPr lang="en-US" altLang="en-US"/>
              <a:t>Kết hợp TextBox với một danh sách dạng drop down</a:t>
            </a:r>
          </a:p>
          <a:p>
            <a:pPr lvl="1"/>
            <a:r>
              <a:rPr lang="en-US" altLang="en-US"/>
              <a:t>Cho phép user kích chọn item trong danh sách drop down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560763" y="4662488"/>
            <a:ext cx="197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ComboBox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3560763" y="4357688"/>
            <a:ext cx="2057400" cy="1066800"/>
          </a:xfrm>
          <a:prstGeom prst="foldedCorner">
            <a:avLst>
              <a:gd name="adj" fmla="val 12500"/>
            </a:avLst>
          </a:prstGeom>
          <a:solidFill>
            <a:schemeClr val="accent2">
              <a:alpha val="30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046163" y="3976688"/>
            <a:ext cx="1341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6699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Items</a:t>
            </a:r>
            <a:r>
              <a:rPr lang="en-US" altLang="en-US" sz="2800" b="0">
                <a:solidFill>
                  <a:srgbClr val="6699FF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969963" y="4738688"/>
            <a:ext cx="224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33C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DropDownStyle</a:t>
            </a:r>
            <a:r>
              <a:rPr lang="en-US" altLang="en-US" sz="240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6303963" y="3824288"/>
            <a:ext cx="1714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CC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Sorted</a:t>
            </a:r>
            <a:r>
              <a:rPr lang="en-US" altLang="en-US" sz="3200" b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1198563" y="5348288"/>
            <a:ext cx="825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0">
                <a:solidFill>
                  <a:srgbClr val="6699FF"/>
                </a:solidFill>
                <a:latin typeface="Haettenschweiler" panose="020B0706040902060204" pitchFamily="34" charset="0"/>
                <a:cs typeface="Times New Roman" panose="02020603050405020304" pitchFamily="18" charset="0"/>
              </a:rPr>
              <a:t>Text</a:t>
            </a:r>
            <a:r>
              <a:rPr lang="en-US" altLang="en-US" sz="3200" b="0">
                <a:solidFill>
                  <a:srgbClr val="6699FF"/>
                </a:solidFill>
                <a:latin typeface="Haettenschweiler" panose="020B0706040902060204" pitchFamily="34" charset="0"/>
              </a:rPr>
              <a:t> 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6227763" y="5195888"/>
            <a:ext cx="2306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6699FF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AutoCompleteMode</a:t>
            </a:r>
            <a:r>
              <a:rPr lang="en-US" altLang="en-US" sz="3200" b="0">
                <a:solidFill>
                  <a:srgbClr val="6699FF"/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943600" y="3733800"/>
            <a:ext cx="290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CC66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MaxDropDownItems</a:t>
            </a:r>
            <a:r>
              <a:rPr lang="en-US" altLang="en-US">
                <a:solidFill>
                  <a:srgbClr val="00CC66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3484563" y="5881688"/>
            <a:ext cx="2359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66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DropDownHeight</a:t>
            </a:r>
            <a:r>
              <a:rPr lang="en-US" altLang="en-US" sz="2800">
                <a:solidFill>
                  <a:srgbClr val="FF660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  <p:bldP spid="131077" grpId="0" animBg="1"/>
      <p:bldP spid="131078" grpId="0"/>
      <p:bldP spid="131080" grpId="0"/>
      <p:bldP spid="131081" grpId="0"/>
      <p:bldP spid="131082" grpId="0"/>
      <p:bldP spid="131083" grpId="0"/>
      <p:bldP spid="131084" grpId="0"/>
      <p:bldP spid="1310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444A2-95F6-4AE9-A159-D28CC1CE036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ListBox &amp; ComboBox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DropDownStyle</a:t>
            </a:r>
          </a:p>
        </p:txBody>
      </p:sp>
      <p:sp>
        <p:nvSpPr>
          <p:cNvPr id="133125" name="WordArt 5"/>
          <p:cNvSpPr>
            <a:spLocks noChangeArrowheads="1" noChangeShapeType="1" noTextEdit="1"/>
          </p:cNvSpPr>
          <p:nvPr/>
        </p:nvSpPr>
        <p:spPr bwMode="auto">
          <a:xfrm>
            <a:off x="1219200" y="2009775"/>
            <a:ext cx="1047750" cy="13493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7528"/>
              </a:avLst>
            </a:prstTxWarp>
          </a:bodyPr>
          <a:lstStyle/>
          <a:p>
            <a:pPr algn="ctr"/>
            <a:r>
              <a:rPr lang="en-US" sz="3600" kern="10">
                <a:solidFill>
                  <a:schemeClr val="hlink"/>
                </a:solidFill>
                <a:latin typeface="Pristina" panose="03060402040406080204" pitchFamily="66" charset="0"/>
              </a:rPr>
              <a:t>Simple</a:t>
            </a:r>
          </a:p>
        </p:txBody>
      </p:sp>
      <p:sp>
        <p:nvSpPr>
          <p:cNvPr id="133130" name="WordArt 10"/>
          <p:cNvSpPr>
            <a:spLocks noChangeArrowheads="1" noChangeShapeType="1" noTextEdit="1"/>
          </p:cNvSpPr>
          <p:nvPr/>
        </p:nvSpPr>
        <p:spPr bwMode="auto">
          <a:xfrm>
            <a:off x="4286250" y="1089025"/>
            <a:ext cx="1581150" cy="13493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7528"/>
              </a:avLst>
            </a:prstTxWarp>
          </a:bodyPr>
          <a:lstStyle/>
          <a:p>
            <a:pPr algn="ctr"/>
            <a:r>
              <a:rPr lang="en-US" sz="3600" kern="10">
                <a:solidFill>
                  <a:schemeClr val="accent2"/>
                </a:solidFill>
                <a:latin typeface="Pristina" panose="03060402040406080204" pitchFamily="66" charset="0"/>
              </a:rPr>
              <a:t>DropDown</a:t>
            </a:r>
          </a:p>
        </p:txBody>
      </p:sp>
      <p:sp>
        <p:nvSpPr>
          <p:cNvPr id="133131" name="WordArt 11"/>
          <p:cNvSpPr>
            <a:spLocks noChangeArrowheads="1" noChangeShapeType="1" noTextEdit="1"/>
          </p:cNvSpPr>
          <p:nvPr/>
        </p:nvSpPr>
        <p:spPr bwMode="auto">
          <a:xfrm>
            <a:off x="6324600" y="3429000"/>
            <a:ext cx="1828800" cy="13493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7528"/>
              </a:avLst>
            </a:prstTxWarp>
          </a:bodyPr>
          <a:lstStyle/>
          <a:p>
            <a:pPr algn="ctr"/>
            <a:r>
              <a:rPr lang="en-US" sz="3600" kern="10">
                <a:solidFill>
                  <a:schemeClr val="hlink"/>
                </a:solidFill>
                <a:latin typeface="Pristina" panose="03060402040406080204" pitchFamily="66" charset="0"/>
              </a:rPr>
              <a:t>DropDownList</a:t>
            </a:r>
          </a:p>
        </p:txBody>
      </p:sp>
      <p:pic>
        <p:nvPicPr>
          <p:cNvPr id="13313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2743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3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27432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3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19600"/>
            <a:ext cx="2743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  <p:bldP spid="133130" grpId="0" animBg="1"/>
      <p:bldP spid="1331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05CAB-7429-4E19-A44A-684355C9154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ListBox &amp; ComboBox</a:t>
            </a:r>
          </a:p>
        </p:txBody>
      </p:sp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38400"/>
            <a:ext cx="2038350" cy="3810000"/>
          </a:xfrm>
          <a:prstGeom prst="rect">
            <a:avLst/>
          </a:prstGeom>
          <a:noFill/>
          <a:effectLst>
            <a:outerShdw dist="107763" dir="189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52" name="AutoShape 8"/>
          <p:cNvSpPr>
            <a:spLocks noChangeArrowheads="1"/>
          </p:cNvSpPr>
          <p:nvPr/>
        </p:nvSpPr>
        <p:spPr bwMode="auto">
          <a:xfrm rot="7392598" flipV="1">
            <a:off x="3199606" y="1219994"/>
            <a:ext cx="1265238" cy="1263650"/>
          </a:xfrm>
          <a:prstGeom prst="curvedRightArrow">
            <a:avLst>
              <a:gd name="adj1" fmla="val 11218"/>
              <a:gd name="adj2" fmla="val 35829"/>
              <a:gd name="adj3" fmla="val 3140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4" name="AutoShape 10"/>
          <p:cNvSpPr>
            <a:spLocks noChangeArrowheads="1"/>
          </p:cNvSpPr>
          <p:nvPr/>
        </p:nvSpPr>
        <p:spPr bwMode="auto">
          <a:xfrm rot="68257778" flipH="1" flipV="1">
            <a:off x="6220619" y="3101182"/>
            <a:ext cx="1265237" cy="2590800"/>
          </a:xfrm>
          <a:prstGeom prst="curvedRightArrow">
            <a:avLst>
              <a:gd name="adj1" fmla="val 16448"/>
              <a:gd name="adj2" fmla="val 57401"/>
              <a:gd name="adj3" fmla="val 33333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6248400" y="5181600"/>
            <a:ext cx="2362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Bổ sung item trong màn hình design view</a:t>
            </a:r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>
            <a:off x="2590800" y="4419600"/>
            <a:ext cx="9906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41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2743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15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415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743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2" grpId="0" animBg="1"/>
      <p:bldP spid="134154" grpId="0" animBg="1"/>
      <p:bldP spid="134155" grpId="0"/>
      <p:bldP spid="1341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5958-0007-4D16-B1B9-2AF05DAD883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ListBox &amp; ComboBox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7620000" cy="44958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32861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4" name="AutoShape 6"/>
          <p:cNvSpPr>
            <a:spLocks noChangeArrowheads="1"/>
          </p:cNvSpPr>
          <p:nvPr/>
        </p:nvSpPr>
        <p:spPr bwMode="auto">
          <a:xfrm rot="7392598" flipV="1">
            <a:off x="3847306" y="1258094"/>
            <a:ext cx="731838" cy="1263650"/>
          </a:xfrm>
          <a:prstGeom prst="curvedRightArrow">
            <a:avLst>
              <a:gd name="adj1" fmla="val 19369"/>
              <a:gd name="adj2" fmla="val 61865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5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33058">
            <a:off x="3962400" y="4191000"/>
            <a:ext cx="4772025" cy="1143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6" name="AutoShape 8"/>
          <p:cNvSpPr>
            <a:spLocks noChangeArrowheads="1"/>
          </p:cNvSpPr>
          <p:nvPr/>
        </p:nvSpPr>
        <p:spPr bwMode="auto">
          <a:xfrm rot="7392598" flipV="1">
            <a:off x="7101681" y="2347119"/>
            <a:ext cx="731838" cy="1981200"/>
          </a:xfrm>
          <a:prstGeom prst="curvedRightArrow">
            <a:avLst>
              <a:gd name="adj1" fmla="val 30368"/>
              <a:gd name="adj2" fmla="val 96994"/>
              <a:gd name="adj3" fmla="val 20319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1143000" y="4038600"/>
            <a:ext cx="23780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Mỗi khi kích chọn một item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hiển thị item được chọn trên MessageBox</a:t>
            </a:r>
          </a:p>
        </p:txBody>
      </p:sp>
      <p:pic>
        <p:nvPicPr>
          <p:cNvPr id="13517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2743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  <p:bldP spid="135174" grpId="0" animBg="1"/>
      <p:bldP spid="135176" grpId="0" animBg="1"/>
      <p:bldP spid="1351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7F6E8-6269-4905-AB21-55EA7F7E2B7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ListBox &amp; ComboBox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Tính năng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AutoComplete</a:t>
            </a:r>
          </a:p>
        </p:txBody>
      </p:sp>
      <p:pic>
        <p:nvPicPr>
          <p:cNvPr id="136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67000"/>
            <a:ext cx="29146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201" name="AutoShape 9"/>
          <p:cNvSpPr>
            <a:spLocks noChangeArrowheads="1"/>
          </p:cNvSpPr>
          <p:nvPr/>
        </p:nvSpPr>
        <p:spPr bwMode="auto">
          <a:xfrm rot="7392598" flipV="1">
            <a:off x="3237706" y="2096294"/>
            <a:ext cx="731838" cy="1263650"/>
          </a:xfrm>
          <a:prstGeom prst="curvedRightArrow">
            <a:avLst>
              <a:gd name="adj1" fmla="val 19369"/>
              <a:gd name="adj2" fmla="val 61865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2" name="AutoShape 10"/>
          <p:cNvSpPr>
            <a:spLocks noChangeArrowheads="1"/>
          </p:cNvSpPr>
          <p:nvPr/>
        </p:nvSpPr>
        <p:spPr bwMode="auto">
          <a:xfrm rot="89348818" flipH="1" flipV="1">
            <a:off x="6834981" y="3756819"/>
            <a:ext cx="1265238" cy="1828800"/>
          </a:xfrm>
          <a:prstGeom prst="curvedRightArrow">
            <a:avLst>
              <a:gd name="adj1" fmla="val 11610"/>
              <a:gd name="adj2" fmla="val 40519"/>
              <a:gd name="adj3" fmla="val 33333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AutoShape 11"/>
          <p:cNvSpPr>
            <a:spLocks noChangeArrowheads="1"/>
          </p:cNvSpPr>
          <p:nvPr/>
        </p:nvSpPr>
        <p:spPr bwMode="auto">
          <a:xfrm rot="10848933" flipH="1">
            <a:off x="1905000" y="4787900"/>
            <a:ext cx="21336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6206" name="Text Box 14"/>
          <p:cNvSpPr txBox="1">
            <a:spLocks noChangeArrowheads="1"/>
          </p:cNvSpPr>
          <p:nvPr/>
        </p:nvSpPr>
        <p:spPr bwMode="auto">
          <a:xfrm>
            <a:off x="304800" y="4495800"/>
            <a:ext cx="238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AutoCompleteMode</a:t>
            </a:r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304800" y="5029200"/>
            <a:ext cx="251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AutoCompleteSource</a:t>
            </a:r>
          </a:p>
        </p:txBody>
      </p:sp>
      <p:pic>
        <p:nvPicPr>
          <p:cNvPr id="136217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2743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21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0"/>
            <a:ext cx="2971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1" grpId="0" animBg="1"/>
      <p:bldP spid="136202" grpId="0" animBg="1"/>
      <p:bldP spid="136203" grpId="0" animBg="1"/>
      <p:bldP spid="136206" grpId="0"/>
      <p:bldP spid="13620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18468-5A24-4254-BACB-E6244CA8812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581400" y="3124200"/>
            <a:ext cx="2590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ListView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88D6B-F26E-48FA-8CA3-7955765381F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458200" cy="4876800"/>
          </a:xfrm>
        </p:spPr>
        <p:txBody>
          <a:bodyPr/>
          <a:lstStyle/>
          <a:p>
            <a:r>
              <a:rPr lang="en-US" altLang="en-US" sz="2400"/>
              <a:t>Dạng control phổ biến hiện thị một danh sách item</a:t>
            </a:r>
          </a:p>
          <a:p>
            <a:pPr lvl="1"/>
            <a:r>
              <a:rPr lang="en-US" altLang="en-US" sz="2400"/>
              <a:t>Các item có thể có các item con gọi là subitem</a:t>
            </a:r>
          </a:p>
          <a:p>
            <a:r>
              <a:rPr lang="en-US" altLang="en-US" sz="2400"/>
              <a:t>Windows Explorer hiển thị thông tin thư mục, tập tin…</a:t>
            </a:r>
          </a:p>
          <a:p>
            <a:pPr lvl="1"/>
            <a:r>
              <a:rPr lang="en-US" altLang="en-US" sz="2400"/>
              <a:t>Có thể hiển thị thông tin theo nhiều dạng thông qua thuộc tính View</a:t>
            </a:r>
          </a:p>
          <a:p>
            <a:pPr lvl="2"/>
            <a:r>
              <a:rPr lang="en-US" altLang="en-US"/>
              <a:t>Xem dạng chi tiết thông tin</a:t>
            </a:r>
          </a:p>
          <a:p>
            <a:pPr lvl="2"/>
            <a:r>
              <a:rPr lang="en-US" altLang="en-US"/>
              <a:t>Xem dạng icon nhỏ</a:t>
            </a:r>
          </a:p>
          <a:p>
            <a:pPr lvl="2"/>
            <a:r>
              <a:rPr lang="en-US" altLang="en-US"/>
              <a:t>Xem dạng icon lớn</a:t>
            </a:r>
          </a:p>
          <a:p>
            <a:pPr lvl="2"/>
            <a:r>
              <a:rPr lang="en-US" altLang="en-US"/>
              <a:t>Xem dạng tóm tắt</a:t>
            </a:r>
          </a:p>
          <a:p>
            <a:pPr lvl="2"/>
            <a:r>
              <a:rPr lang="en-US" altLang="en-US"/>
              <a:t>…</a:t>
            </a:r>
          </a:p>
          <a:p>
            <a:r>
              <a:rPr lang="en-US" altLang="en-US" sz="2400"/>
              <a:t>Lớp ListView dẫn xuất từ System.Windows.Forms.Control</a:t>
            </a:r>
          </a:p>
          <a:p>
            <a:endParaRPr lang="en-US" altLang="en-US" sz="2400"/>
          </a:p>
          <a:p>
            <a:pPr lvl="1"/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E0B77-BB5E-41C5-B84B-13E3C34442E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Properties</a:t>
            </a:r>
          </a:p>
        </p:txBody>
      </p:sp>
      <p:sp>
        <p:nvSpPr>
          <p:cNvPr id="162820" name="Text Box 29"/>
          <p:cNvSpPr txBox="1">
            <a:spLocks noChangeArrowheads="1"/>
          </p:cNvSpPr>
          <p:nvPr/>
        </p:nvSpPr>
        <p:spPr bwMode="auto">
          <a:xfrm>
            <a:off x="5638800" y="4800600"/>
            <a:ext cx="262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>
                <a:solidFill>
                  <a:schemeClr val="folHlin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FullRowSelect</a:t>
            </a:r>
            <a:r>
              <a:rPr lang="en-US" altLang="en-US" sz="2800" b="0">
                <a:solidFill>
                  <a:schemeClr val="folHlink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62821" name="Text Box 33"/>
          <p:cNvSpPr txBox="1">
            <a:spLocks noChangeArrowheads="1"/>
          </p:cNvSpPr>
          <p:nvPr/>
        </p:nvSpPr>
        <p:spPr bwMode="auto">
          <a:xfrm rot="-30858">
            <a:off x="6172200" y="1981200"/>
            <a:ext cx="954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>
                <a:latin typeface="Comic Sans MS" panose="030F0702030302020204" pitchFamily="66" charset="0"/>
                <a:cs typeface="Times New Roman" panose="02020603050405020304" pitchFamily="18" charset="0"/>
              </a:rPr>
              <a:t>View</a:t>
            </a:r>
            <a:endParaRPr lang="en-US" altLang="en-US" sz="2800" b="0">
              <a:latin typeface="Comic Sans MS" panose="030F0702030302020204" pitchFamily="66" charset="0"/>
            </a:endParaRPr>
          </a:p>
        </p:txBody>
      </p:sp>
      <p:sp>
        <p:nvSpPr>
          <p:cNvPr id="162822" name="Text Box 40"/>
          <p:cNvSpPr txBox="1">
            <a:spLocks noChangeArrowheads="1"/>
          </p:cNvSpPr>
          <p:nvPr/>
        </p:nvSpPr>
        <p:spPr bwMode="auto">
          <a:xfrm>
            <a:off x="2743200" y="4800600"/>
            <a:ext cx="2255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>
                <a:solidFill>
                  <a:schemeClr val="folHlink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MultiSelect</a:t>
            </a:r>
            <a:r>
              <a:rPr lang="en-US" altLang="en-US" sz="2800" b="0">
                <a:solidFill>
                  <a:schemeClr val="folHlink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62823" name="Text Box 46"/>
          <p:cNvSpPr txBox="1">
            <a:spLocks noChangeArrowheads="1"/>
          </p:cNvSpPr>
          <p:nvPr/>
        </p:nvSpPr>
        <p:spPr bwMode="auto">
          <a:xfrm>
            <a:off x="2209800" y="1981200"/>
            <a:ext cx="1500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>
                <a:latin typeface="Century" panose="02040604050505020304" pitchFamily="18" charset="0"/>
              </a:rPr>
              <a:t>Sorting </a:t>
            </a:r>
          </a:p>
        </p:txBody>
      </p:sp>
      <p:sp>
        <p:nvSpPr>
          <p:cNvPr id="162824" name="WordArt 57"/>
          <p:cNvSpPr>
            <a:spLocks noChangeArrowheads="1" noChangeShapeType="1" noTextEdit="1"/>
          </p:cNvSpPr>
          <p:nvPr/>
        </p:nvSpPr>
        <p:spPr bwMode="auto">
          <a:xfrm>
            <a:off x="3200400" y="3276600"/>
            <a:ext cx="21336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chemeClr val="accent1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cs typeface="Times New Roman" panose="02020603050405020304" pitchFamily="18" charset="0"/>
              </a:rPr>
              <a:t>ListView</a:t>
            </a:r>
          </a:p>
        </p:txBody>
      </p:sp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295275" y="3081338"/>
            <a:ext cx="2493963" cy="6953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>
                <a:latin typeface="Georgia" panose="02040502050405020303" pitchFamily="18" charset="0"/>
              </a:rPr>
              <a:t>Columns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066800" y="4286250"/>
            <a:ext cx="113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Arial Rounded MT Bold" panose="020F0704030504030204" pitchFamily="34" charset="0"/>
              </a:rPr>
              <a:t>Items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6096000" y="2609850"/>
            <a:ext cx="263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Bell MT" panose="02020503060305020303" pitchFamily="18" charset="0"/>
              </a:rPr>
              <a:t>SmallImageList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6096000" y="3827463"/>
            <a:ext cx="2614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Garamond" panose="02020404030301010803" pitchFamily="18" charset="0"/>
              </a:rPr>
              <a:t>LargeImageList</a:t>
            </a: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3886200" y="1600200"/>
            <a:ext cx="174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GridLines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/>
      <p:bldP spid="162821" grpId="0"/>
      <p:bldP spid="162822" grpId="0"/>
      <p:bldP spid="162823" grpId="0"/>
      <p:bldP spid="162825" grpId="0"/>
      <p:bldP spid="162826" grpId="0"/>
      <p:bldP spid="162827" grpId="0"/>
      <p:bldP spid="162828" grpId="0"/>
      <p:bldP spid="1628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DF6BD-28B2-4DB5-B918-5E463F25FB8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Các dạng thể hiện của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ListView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893888" y="2540000"/>
            <a:ext cx="123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Details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6172200" y="2540000"/>
            <a:ext cx="195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Small Icons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6172200" y="4140200"/>
            <a:ext cx="198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Large Icons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2195513" y="4129088"/>
            <a:ext cx="776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List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4292600" y="4483100"/>
            <a:ext cx="77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Tile</a:t>
            </a:r>
          </a:p>
        </p:txBody>
      </p:sp>
      <p:sp>
        <p:nvSpPr>
          <p:cNvPr id="139277" name="WordArt 57"/>
          <p:cNvSpPr>
            <a:spLocks noChangeArrowheads="1" noChangeShapeType="1" noTextEdit="1"/>
          </p:cNvSpPr>
          <p:nvPr/>
        </p:nvSpPr>
        <p:spPr bwMode="auto">
          <a:xfrm>
            <a:off x="3581400" y="3276600"/>
            <a:ext cx="21336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chemeClr val="accent1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cs typeface="Times New Roman" panose="02020603050405020304" pitchFamily="18" charset="0"/>
              </a:rPr>
              <a:t>ListView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0" grpId="0"/>
      <p:bldP spid="139271" grpId="0"/>
      <p:bldP spid="139272" grpId="0"/>
      <p:bldP spid="1392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667DC-6501-4DA3-9CFC-10BD20486E6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5791200" y="2286000"/>
            <a:ext cx="1676400" cy="396875"/>
          </a:xfrm>
          <a:prstGeom prst="rect">
            <a:avLst/>
          </a:prstGeom>
          <a:gradFill rotWithShape="1">
            <a:gsLst>
              <a:gs pos="0">
                <a:schemeClr val="accent1">
                  <a:alpha val="71001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Large Icons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5470525" y="2971800"/>
            <a:ext cx="3216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Mỗi item xuất hiện với 1 icon kích thước lớn và một label bên dưới</a:t>
            </a:r>
          </a:p>
        </p:txBody>
      </p:sp>
      <p:pic>
        <p:nvPicPr>
          <p:cNvPr id="14029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457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animBg="1"/>
      <p:bldP spid="1402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6EAA1-DDFE-413F-BAF3-B49098F32ED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Các thuộc tính của Form</a:t>
            </a:r>
          </a:p>
        </p:txBody>
      </p:sp>
      <p:graphicFrame>
        <p:nvGraphicFramePr>
          <p:cNvPr id="260171" name="Group 75"/>
          <p:cNvGraphicFramePr>
            <a:graphicFrameLocks noGrp="1"/>
          </p:cNvGraphicFramePr>
          <p:nvPr>
            <p:ph idx="1"/>
          </p:nvPr>
        </p:nvGraphicFramePr>
        <p:xfrm>
          <a:off x="990600" y="1163638"/>
          <a:ext cx="7848600" cy="5537200"/>
        </p:xfrm>
        <a:graphic>
          <a:graphicData uri="http://schemas.openxmlformats.org/drawingml/2006/table">
            <a:tbl>
              <a:tblPr/>
              <a:tblGrid>
                <a:gridCol w="2314575"/>
                <a:gridCol w="5534025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Property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Tên của form sử dụng trong 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AcceptButton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Thiết lập button là click khi user nhấn 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CancelButton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Thiết lập button là click khi user nhấn Esc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ControlBox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Hiển thị control box trong caption 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FormBorderStyle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Biên của form: none, single, 3D, sizable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StartPosition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Xác định vị trí xuất hiện của form trên màn hình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Nội dung hiển thị trên title 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Font…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Font cho form và mặc định cho các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Close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Đóng form và free resource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ẩn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Show…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Hiển thị form đang ẩn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Load…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Được nạp lên khi form chạy lên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D5F5-30AD-46AF-83A7-6F61939671F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5394325" y="30622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5241925" y="2833688"/>
            <a:ext cx="3292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Mỗi item xuất hiện với icon nhỏ và một label bên phải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5927725" y="2071688"/>
            <a:ext cx="1444625" cy="396875"/>
          </a:xfrm>
          <a:prstGeom prst="rect">
            <a:avLst/>
          </a:prstGeom>
          <a:gradFill rotWithShape="1">
            <a:gsLst>
              <a:gs pos="0">
                <a:schemeClr val="accent1">
                  <a:alpha val="71001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Small Icons</a:t>
            </a:r>
          </a:p>
        </p:txBody>
      </p:sp>
      <p:pic>
        <p:nvPicPr>
          <p:cNvPr id="1413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40195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/>
      <p:bldP spid="1413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841E6-53A2-4311-AE45-3D7BD10A436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5165725" y="2757488"/>
            <a:ext cx="32162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Mỗi item xuất hiện với icon nhỏ với label bên phải, item được sắp theo cột nhưng không có tiêu đề cột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1295400" cy="396875"/>
          </a:xfrm>
          <a:prstGeom prst="rect">
            <a:avLst/>
          </a:prstGeom>
          <a:gradFill rotWithShape="1">
            <a:gsLst>
              <a:gs pos="0">
                <a:schemeClr val="accent1">
                  <a:alpha val="71001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List</a:t>
            </a:r>
          </a:p>
        </p:txBody>
      </p:sp>
      <p:pic>
        <p:nvPicPr>
          <p:cNvPr id="14234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3505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/>
      <p:bldP spid="1423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811EA-1313-4721-8C29-191B671C1328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5334000" y="2971800"/>
            <a:ext cx="2911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Mỗi item xuất hiện với icon kích thước lớn, bên phải có label chứa item và subitem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6248400" y="2057400"/>
            <a:ext cx="1066800" cy="396875"/>
          </a:xfrm>
          <a:prstGeom prst="rect">
            <a:avLst/>
          </a:prstGeom>
          <a:gradFill rotWithShape="1">
            <a:gsLst>
              <a:gs pos="0">
                <a:schemeClr val="accent1">
                  <a:alpha val="71001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Tile</a:t>
            </a:r>
          </a:p>
        </p:txBody>
      </p:sp>
      <p:pic>
        <p:nvPicPr>
          <p:cNvPr id="143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4419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/>
      <p:bldP spid="14336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31AF-3EB1-4180-B963-3793DABB450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5257800" y="2743200"/>
            <a:ext cx="3216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Mỗi item xuất hiện trên một dòng, mỗi dòng có các cột chứa thông tin chi tiết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6172200" y="1905000"/>
            <a:ext cx="1295400" cy="396875"/>
          </a:xfrm>
          <a:prstGeom prst="rect">
            <a:avLst/>
          </a:prstGeom>
          <a:gradFill rotWithShape="1">
            <a:gsLst>
              <a:gs pos="0">
                <a:schemeClr val="accent1">
                  <a:alpha val="71001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Detail</a:t>
            </a:r>
          </a:p>
        </p:txBody>
      </p:sp>
      <p:pic>
        <p:nvPicPr>
          <p:cNvPr id="1443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4648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/>
      <p:bldP spid="1443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965B-CAEC-4940-B6DA-F3ED1BD4104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Tạo các cột cho ListView – Details qua</a:t>
            </a:r>
          </a:p>
          <a:p>
            <a:pPr lvl="1"/>
            <a:r>
              <a:rPr lang="en-US" altLang="en-US"/>
              <a:t>Cửa sổ properties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Columns để tạo.</a:t>
            </a:r>
          </a:p>
          <a:p>
            <a:pPr lvl="1"/>
            <a:r>
              <a:rPr lang="en-US" altLang="en-US"/>
              <a:t>Sử dụng code trong chương trình.</a:t>
            </a:r>
          </a:p>
          <a:p>
            <a:pPr lvl="1"/>
            <a:endParaRPr lang="en-US" altLang="en-US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1600200" y="2895600"/>
            <a:ext cx="5959475" cy="3151188"/>
          </a:xfrm>
          <a:prstGeom prst="rect">
            <a:avLst/>
          </a:prstGeom>
          <a:solidFill>
            <a:schemeClr val="accent1">
              <a:alpha val="5000"/>
            </a:scheme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88DBE4"/>
                </a:solidFill>
              </a:rPr>
              <a:t>ColumnHeader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chemeClr val="tx1"/>
                </a:solidFill>
              </a:rPr>
              <a:t>columnHeader1 =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3964EF"/>
                </a:solidFill>
              </a:rPr>
              <a:t>new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88DBE4"/>
                </a:solidFill>
              </a:rPr>
              <a:t>ColumnHeader</a:t>
            </a:r>
            <a:r>
              <a:rPr lang="en-US" altLang="en-US" sz="1800"/>
              <a:t>(); </a:t>
            </a:r>
          </a:p>
          <a:p>
            <a:r>
              <a:rPr lang="en-US" altLang="en-US" sz="1800">
                <a:solidFill>
                  <a:srgbClr val="88DBE4"/>
                </a:solidFill>
              </a:rPr>
              <a:t>ColumnHeader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chemeClr val="tx1"/>
                </a:solidFill>
              </a:rPr>
              <a:t>columnHeader2 =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3964EF"/>
                </a:solidFill>
              </a:rPr>
              <a:t>new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88DBE4"/>
                </a:solidFill>
              </a:rPr>
              <a:t>ColumnHeader</a:t>
            </a:r>
            <a:r>
              <a:rPr lang="en-US" altLang="en-US" sz="1800"/>
              <a:t>(); </a:t>
            </a:r>
          </a:p>
          <a:p>
            <a:r>
              <a:rPr lang="en-US" altLang="en-US" sz="1800">
                <a:solidFill>
                  <a:srgbClr val="88DBE4"/>
                </a:solidFill>
              </a:rPr>
              <a:t>ColumnHeader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chemeClr val="tx1"/>
                </a:solidFill>
              </a:rPr>
              <a:t>columnHeader3 =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3964EF"/>
                </a:solidFill>
              </a:rPr>
              <a:t>new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88DBE4"/>
                </a:solidFill>
              </a:rPr>
              <a:t>ColumnHeader</a:t>
            </a:r>
            <a:r>
              <a:rPr lang="en-US" altLang="en-US" sz="1800"/>
              <a:t>();   </a:t>
            </a:r>
          </a:p>
          <a:p>
            <a:endParaRPr lang="en-US" altLang="en-US" sz="1800"/>
          </a:p>
          <a:p>
            <a:r>
              <a:rPr lang="en-US" altLang="en-US" sz="1800">
                <a:solidFill>
                  <a:schemeClr val="tx1"/>
                </a:solidFill>
              </a:rPr>
              <a:t>columnHeader1.Text = </a:t>
            </a:r>
            <a:r>
              <a:rPr lang="en-US" altLang="en-US" sz="1800">
                <a:solidFill>
                  <a:srgbClr val="FF0000"/>
                </a:solidFill>
              </a:rPr>
              <a:t>"Name"</a:t>
            </a:r>
            <a:r>
              <a:rPr lang="en-US" altLang="en-US" sz="1800">
                <a:solidFill>
                  <a:schemeClr val="tx1"/>
                </a:solidFill>
              </a:rPr>
              <a:t>; 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columnHeader2.Text = </a:t>
            </a:r>
            <a:r>
              <a:rPr lang="en-US" altLang="en-US" sz="1800">
                <a:solidFill>
                  <a:srgbClr val="FF0000"/>
                </a:solidFill>
              </a:rPr>
              <a:t>"Address"</a:t>
            </a:r>
            <a:r>
              <a:rPr lang="en-US" altLang="en-US" sz="1800">
                <a:solidFill>
                  <a:schemeClr val="tx1"/>
                </a:solidFill>
              </a:rPr>
              <a:t>; 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columnHeader3.Text = </a:t>
            </a:r>
            <a:r>
              <a:rPr lang="en-US" altLang="en-US" sz="1800">
                <a:solidFill>
                  <a:srgbClr val="FF0000"/>
                </a:solidFill>
              </a:rPr>
              <a:t>"Telephone Number"</a:t>
            </a:r>
            <a:r>
              <a:rPr lang="en-US" altLang="en-US" sz="1800">
                <a:solidFill>
                  <a:schemeClr val="tx1"/>
                </a:solidFill>
              </a:rPr>
              <a:t>;   </a:t>
            </a:r>
          </a:p>
          <a:p>
            <a:endParaRPr lang="en-US" altLang="en-US" sz="1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listView1.Columns.Add(columnHeader1); 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listView1.Columns.Add(columnHeader2); 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listView1.Columns.Add(columnHeader3); </a:t>
            </a:r>
          </a:p>
        </p:txBody>
      </p:sp>
      <p:sp>
        <p:nvSpPr>
          <p:cNvPr id="146437" name="WordArt 5"/>
          <p:cNvSpPr>
            <a:spLocks noChangeArrowheads="1" noChangeShapeType="1" noTextEdit="1"/>
          </p:cNvSpPr>
          <p:nvPr/>
        </p:nvSpPr>
        <p:spPr bwMode="auto">
          <a:xfrm>
            <a:off x="7391400" y="1828800"/>
            <a:ext cx="1266825" cy="13811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88DBE4"/>
                </a:solidFill>
                <a:latin typeface="Arial Black" panose="020B0A04020102020204" pitchFamily="34" charset="0"/>
              </a:rPr>
              <a:t>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nimBg="1"/>
      <p:bldP spid="1464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E15E-AE16-4C23-9A54-36B76AD2FFD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25622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48006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2" name="Freeform 6"/>
          <p:cNvSpPr>
            <a:spLocks/>
          </p:cNvSpPr>
          <p:nvPr/>
        </p:nvSpPr>
        <p:spPr bwMode="auto">
          <a:xfrm>
            <a:off x="2971800" y="2667000"/>
            <a:ext cx="1104900" cy="3492500"/>
          </a:xfrm>
          <a:custGeom>
            <a:avLst/>
            <a:gdLst>
              <a:gd name="T0" fmla="*/ 696 w 696"/>
              <a:gd name="T1" fmla="*/ 8 h 2200"/>
              <a:gd name="T2" fmla="*/ 0 w 696"/>
              <a:gd name="T3" fmla="*/ 648 h 2200"/>
              <a:gd name="T4" fmla="*/ 8 w 696"/>
              <a:gd name="T5" fmla="*/ 728 h 2200"/>
              <a:gd name="T6" fmla="*/ 688 w 696"/>
              <a:gd name="T7" fmla="*/ 2200 h 2200"/>
              <a:gd name="T8" fmla="*/ 680 w 696"/>
              <a:gd name="T9" fmla="*/ 0 h 2200"/>
              <a:gd name="T10" fmla="*/ 696 w 696"/>
              <a:gd name="T11" fmla="*/ 8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6" h="2200">
                <a:moveTo>
                  <a:pt x="696" y="8"/>
                </a:moveTo>
                <a:lnTo>
                  <a:pt x="0" y="648"/>
                </a:lnTo>
                <a:lnTo>
                  <a:pt x="8" y="728"/>
                </a:lnTo>
                <a:lnTo>
                  <a:pt x="688" y="2200"/>
                </a:lnTo>
                <a:lnTo>
                  <a:pt x="680" y="0"/>
                </a:lnTo>
                <a:lnTo>
                  <a:pt x="696" y="8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5029200" y="1676400"/>
            <a:ext cx="237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Dialog soạn thảo cột</a:t>
            </a:r>
          </a:p>
        </p:txBody>
      </p:sp>
      <p:sp>
        <p:nvSpPr>
          <p:cNvPr id="147464" name="AutoShape 8"/>
          <p:cNvSpPr>
            <a:spLocks noChangeArrowheads="1"/>
          </p:cNvSpPr>
          <p:nvPr/>
        </p:nvSpPr>
        <p:spPr bwMode="auto">
          <a:xfrm rot="5400000">
            <a:off x="5791200" y="2362200"/>
            <a:ext cx="7620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 animBg="1"/>
      <p:bldP spid="147463" grpId="0"/>
      <p:bldP spid="1474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365E6-06EF-4B85-8789-B79A15D3C6F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Thêm các item vào ListView</a:t>
            </a:r>
          </a:p>
          <a:p>
            <a:pPr lvl="1"/>
            <a:r>
              <a:rPr lang="en-US" altLang="en-US"/>
              <a:t>Thêm item trong màn hình thiết kế form</a:t>
            </a:r>
          </a:p>
          <a:p>
            <a:pPr lvl="1"/>
            <a:r>
              <a:rPr lang="en-US" altLang="en-US"/>
              <a:t>Thêm item thông qua code</a:t>
            </a:r>
          </a:p>
          <a:p>
            <a:r>
              <a:rPr lang="en-US" altLang="en-US"/>
              <a:t>Các lớp định nghĩa Item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System.Windows.Forms.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ListViewItem</a:t>
            </a:r>
          </a:p>
          <a:p>
            <a:pPr lvl="1"/>
            <a:r>
              <a:rPr lang="en-US" altLang="en-US"/>
              <a:t>Mỗi item trong ListView có các item phụ gọi là subitem</a:t>
            </a:r>
          </a:p>
          <a:p>
            <a:pPr lvl="2"/>
            <a:r>
              <a:rPr lang="en-US" altLang="en-US"/>
              <a:t>Lớp </a:t>
            </a:r>
            <a:r>
              <a:rPr lang="en-US" altLang="en-US">
                <a:solidFill>
                  <a:schemeClr val="hlink"/>
                </a:solidFill>
              </a:rPr>
              <a:t>ListViewItem.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ListViewSubItem</a:t>
            </a:r>
            <a:r>
              <a:rPr lang="en-US" altLang="en-US"/>
              <a:t> định nghĩa các subitem của ListView</a:t>
            </a:r>
          </a:p>
          <a:p>
            <a:pPr lvl="2"/>
            <a:r>
              <a:rPr lang="en-US" altLang="en-US"/>
              <a:t>Lớp ListViewSubItem là inner class của ListViewItem</a:t>
            </a:r>
          </a:p>
        </p:txBody>
      </p:sp>
      <p:sp>
        <p:nvSpPr>
          <p:cNvPr id="148577" name="Rectangle 97"/>
          <p:cNvSpPr>
            <a:spLocks noChangeArrowheads="1"/>
          </p:cNvSpPr>
          <p:nvPr/>
        </p:nvSpPr>
        <p:spPr bwMode="auto">
          <a:xfrm>
            <a:off x="1066800" y="1295400"/>
            <a:ext cx="7620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Thêm các item vào ListView</a:t>
            </a:r>
          </a:p>
          <a:p>
            <a:pPr lvl="1"/>
            <a:r>
              <a:rPr lang="en-US" altLang="en-US" b="0"/>
              <a:t>Thêm item trong màn hình thiết kế form</a:t>
            </a:r>
          </a:p>
          <a:p>
            <a:pPr lvl="1"/>
            <a:r>
              <a:rPr lang="en-US" altLang="en-US" b="0"/>
              <a:t>Thêm item thông qua code</a:t>
            </a:r>
          </a:p>
          <a:p>
            <a:r>
              <a:rPr lang="en-US" altLang="en-US" b="0"/>
              <a:t>Các lớp định nghĩa Item</a:t>
            </a:r>
          </a:p>
          <a:p>
            <a:pPr lvl="1"/>
            <a:r>
              <a:rPr lang="en-US" altLang="en-US" b="0">
                <a:solidFill>
                  <a:schemeClr val="hlink"/>
                </a:solidFill>
              </a:rPr>
              <a:t>System.Windows.Forms.</a:t>
            </a:r>
            <a:r>
              <a:rPr lang="en-US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ListViewItem</a:t>
            </a:r>
          </a:p>
          <a:p>
            <a:pPr lvl="1"/>
            <a:r>
              <a:rPr lang="en-US" altLang="en-US" b="0"/>
              <a:t>Mỗi item trong ListView có các item phụ gọi là subitem</a:t>
            </a:r>
          </a:p>
          <a:p>
            <a:pPr lvl="2"/>
            <a:r>
              <a:rPr lang="en-US" altLang="en-US" b="0"/>
              <a:t>Lớp </a:t>
            </a:r>
            <a:r>
              <a:rPr lang="en-US" altLang="en-US" b="0">
                <a:solidFill>
                  <a:schemeClr val="hlink"/>
                </a:solidFill>
              </a:rPr>
              <a:t>ListViewItem.</a:t>
            </a:r>
            <a:r>
              <a:rPr lang="en-US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ListViewSubItem</a:t>
            </a:r>
            <a:r>
              <a:rPr lang="en-US" altLang="en-US" b="0"/>
              <a:t> định nghĩa các subitem của ListView</a:t>
            </a:r>
          </a:p>
          <a:p>
            <a:pPr lvl="2"/>
            <a:r>
              <a:rPr lang="en-US" altLang="en-US" b="0"/>
              <a:t>Lớp ListViewSubItem là inner class của ListViewItem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EF020-2A85-4F03-9374-2C87E406CC7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 View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1852613" y="1912938"/>
            <a:ext cx="6629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5000" name="AutoShape 24"/>
          <p:cNvSpPr>
            <a:spLocks noChangeArrowheads="1"/>
          </p:cNvSpPr>
          <p:nvPr/>
        </p:nvSpPr>
        <p:spPr bwMode="auto">
          <a:xfrm rot="2229818" flipV="1">
            <a:off x="2386013" y="1455738"/>
            <a:ext cx="731837" cy="1263650"/>
          </a:xfrm>
          <a:prstGeom prst="curvedRightArrow">
            <a:avLst>
              <a:gd name="adj1" fmla="val 19369"/>
              <a:gd name="adj2" fmla="val 61865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1" name="Text Box 25"/>
          <p:cNvSpPr txBox="1">
            <a:spLocks noChangeArrowheads="1"/>
          </p:cNvSpPr>
          <p:nvPr/>
        </p:nvSpPr>
        <p:spPr bwMode="auto">
          <a:xfrm>
            <a:off x="5053013" y="2674938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Subitem[1]</a:t>
            </a:r>
          </a:p>
        </p:txBody>
      </p:sp>
      <p:sp>
        <p:nvSpPr>
          <p:cNvPr id="255002" name="AutoShape 26"/>
          <p:cNvSpPr>
            <a:spLocks noChangeArrowheads="1"/>
          </p:cNvSpPr>
          <p:nvPr/>
        </p:nvSpPr>
        <p:spPr bwMode="auto">
          <a:xfrm rot="2229818" flipV="1">
            <a:off x="4648200" y="1600200"/>
            <a:ext cx="731838" cy="1187450"/>
          </a:xfrm>
          <a:prstGeom prst="curvedRightArrow">
            <a:avLst>
              <a:gd name="adj1" fmla="val 18201"/>
              <a:gd name="adj2" fmla="val 58134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3" name="Text Box 27"/>
          <p:cNvSpPr txBox="1">
            <a:spLocks noChangeArrowheads="1"/>
          </p:cNvSpPr>
          <p:nvPr/>
        </p:nvSpPr>
        <p:spPr bwMode="auto">
          <a:xfrm>
            <a:off x="6805613" y="2682875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Subitem[2]</a:t>
            </a:r>
          </a:p>
        </p:txBody>
      </p:sp>
      <p:sp>
        <p:nvSpPr>
          <p:cNvPr id="255004" name="AutoShape 28"/>
          <p:cNvSpPr>
            <a:spLocks noChangeArrowheads="1"/>
          </p:cNvSpPr>
          <p:nvPr/>
        </p:nvSpPr>
        <p:spPr bwMode="auto">
          <a:xfrm rot="40970182" flipH="1" flipV="1">
            <a:off x="7643813" y="1608138"/>
            <a:ext cx="731837" cy="1187450"/>
          </a:xfrm>
          <a:prstGeom prst="curvedRightArrow">
            <a:avLst>
              <a:gd name="adj1" fmla="val 18201"/>
              <a:gd name="adj2" fmla="val 58134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5" name="Text Box 29"/>
          <p:cNvSpPr txBox="1">
            <a:spLocks noChangeArrowheads="1"/>
          </p:cNvSpPr>
          <p:nvPr/>
        </p:nvSpPr>
        <p:spPr bwMode="auto">
          <a:xfrm>
            <a:off x="1014413" y="1747838"/>
            <a:ext cx="85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item 1</a:t>
            </a:r>
          </a:p>
        </p:txBody>
      </p:sp>
      <p:sp>
        <p:nvSpPr>
          <p:cNvPr id="255006" name="Rectangle 30"/>
          <p:cNvSpPr>
            <a:spLocks noChangeArrowheads="1"/>
          </p:cNvSpPr>
          <p:nvPr/>
        </p:nvSpPr>
        <p:spPr bwMode="auto">
          <a:xfrm>
            <a:off x="1852613" y="1912938"/>
            <a:ext cx="6629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55039" name="Group 63"/>
          <p:cNvGraphicFramePr>
            <a:graphicFrameLocks noGrp="1"/>
          </p:cNvGraphicFramePr>
          <p:nvPr/>
        </p:nvGraphicFramePr>
        <p:xfrm>
          <a:off x="2514600" y="1447800"/>
          <a:ext cx="5791200" cy="1155700"/>
        </p:xfrm>
        <a:graphic>
          <a:graphicData uri="http://schemas.openxmlformats.org/drawingml/2006/table">
            <a:tbl>
              <a:tblPr/>
              <a:tblGrid>
                <a:gridCol w="1828800"/>
                <a:gridCol w="1905000"/>
                <a:gridCol w="2057400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ColumnHeader1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DBE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ColumnHeader2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DBE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ColumnHeader3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DBE4">
                        <a:alpha val="50000"/>
                      </a:srgbClr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5025" name="Text Box 49"/>
          <p:cNvSpPr txBox="1">
            <a:spLocks noChangeArrowheads="1"/>
          </p:cNvSpPr>
          <p:nvPr/>
        </p:nvSpPr>
        <p:spPr bwMode="auto">
          <a:xfrm>
            <a:off x="2157413" y="2674938"/>
            <a:ext cx="957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item[0]</a:t>
            </a:r>
          </a:p>
        </p:txBody>
      </p:sp>
      <p:sp>
        <p:nvSpPr>
          <p:cNvPr id="255026" name="AutoShape 50"/>
          <p:cNvSpPr>
            <a:spLocks noChangeArrowheads="1"/>
          </p:cNvSpPr>
          <p:nvPr/>
        </p:nvSpPr>
        <p:spPr bwMode="auto">
          <a:xfrm rot="2229818" flipV="1">
            <a:off x="2386013" y="1455738"/>
            <a:ext cx="731837" cy="1263650"/>
          </a:xfrm>
          <a:prstGeom prst="curvedRightArrow">
            <a:avLst>
              <a:gd name="adj1" fmla="val 19369"/>
              <a:gd name="adj2" fmla="val 61865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7" name="Text Box 51"/>
          <p:cNvSpPr txBox="1">
            <a:spLocks noChangeArrowheads="1"/>
          </p:cNvSpPr>
          <p:nvPr/>
        </p:nvSpPr>
        <p:spPr bwMode="auto">
          <a:xfrm>
            <a:off x="5053013" y="2674938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Subitem[1]</a:t>
            </a:r>
          </a:p>
        </p:txBody>
      </p:sp>
      <p:sp>
        <p:nvSpPr>
          <p:cNvPr id="255028" name="AutoShape 52"/>
          <p:cNvSpPr>
            <a:spLocks noChangeArrowheads="1"/>
          </p:cNvSpPr>
          <p:nvPr/>
        </p:nvSpPr>
        <p:spPr bwMode="auto">
          <a:xfrm rot="2229818" flipV="1">
            <a:off x="4648200" y="1600200"/>
            <a:ext cx="731838" cy="1187450"/>
          </a:xfrm>
          <a:prstGeom prst="curvedRightArrow">
            <a:avLst>
              <a:gd name="adj1" fmla="val 18201"/>
              <a:gd name="adj2" fmla="val 58134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9" name="Text Box 53"/>
          <p:cNvSpPr txBox="1">
            <a:spLocks noChangeArrowheads="1"/>
          </p:cNvSpPr>
          <p:nvPr/>
        </p:nvSpPr>
        <p:spPr bwMode="auto">
          <a:xfrm>
            <a:off x="6805613" y="2682875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Subitem[2]</a:t>
            </a:r>
          </a:p>
        </p:txBody>
      </p:sp>
      <p:sp>
        <p:nvSpPr>
          <p:cNvPr id="255030" name="AutoShape 54"/>
          <p:cNvSpPr>
            <a:spLocks noChangeArrowheads="1"/>
          </p:cNvSpPr>
          <p:nvPr/>
        </p:nvSpPr>
        <p:spPr bwMode="auto">
          <a:xfrm rot="40970182" flipH="1" flipV="1">
            <a:off x="7643813" y="1608138"/>
            <a:ext cx="731837" cy="1187450"/>
          </a:xfrm>
          <a:prstGeom prst="curvedRightArrow">
            <a:avLst>
              <a:gd name="adj1" fmla="val 18201"/>
              <a:gd name="adj2" fmla="val 58134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nimBg="1"/>
      <p:bldP spid="255000" grpId="0" animBg="1"/>
      <p:bldP spid="255002" grpId="0" animBg="1"/>
      <p:bldP spid="255004" grpId="0" animBg="1"/>
      <p:bldP spid="255005" grpId="0"/>
      <p:bldP spid="255006" grpId="0" animBg="1"/>
      <p:bldP spid="255025" grpId="0"/>
      <p:bldP spid="255026" grpId="0" animBg="1"/>
      <p:bldP spid="255027" grpId="0"/>
      <p:bldP spid="255028" grpId="0" animBg="1"/>
      <p:bldP spid="255029" grpId="0"/>
      <p:bldP spid="2550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823B9-C52B-4030-9421-64102373C51F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ListView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Minh họa thêm item qua code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914400" y="2362200"/>
            <a:ext cx="6172200" cy="31686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noProof="1">
                <a:solidFill>
                  <a:srgbClr val="88DB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ListViewItem</a:t>
            </a:r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item1 = </a:t>
            </a:r>
            <a:r>
              <a:rPr lang="en-US" altLang="en-US" noProof="1">
                <a:solidFill>
                  <a:srgbClr val="3964E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</a:t>
            </a:r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1800" noProof="1">
                <a:solidFill>
                  <a:srgbClr val="88DB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ListViewItem</a:t>
            </a:r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();</a:t>
            </a:r>
          </a:p>
          <a:p>
            <a:r>
              <a:rPr lang="en-US" altLang="en-US" sz="18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ListViewItem.ListViewSubItem</a:t>
            </a:r>
            <a:r>
              <a:rPr lang="en-US" altLang="en-US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subitem1;</a:t>
            </a:r>
          </a:p>
          <a:p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subitem1 = </a:t>
            </a:r>
            <a:r>
              <a:rPr lang="en-US" altLang="en-US" noProof="1">
                <a:solidFill>
                  <a:srgbClr val="3964E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</a:t>
            </a:r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1800" noProof="1">
                <a:solidFill>
                  <a:srgbClr val="88DB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ListViewItem</a:t>
            </a:r>
            <a:r>
              <a:rPr lang="en-US" altLang="en-US" sz="1800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.ListViewSubItem</a:t>
            </a:r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();</a:t>
            </a:r>
          </a:p>
          <a:p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item1.Text = “</a:t>
            </a:r>
            <a:r>
              <a:rPr lang="en-US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TVU</a:t>
            </a:r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";</a:t>
            </a:r>
          </a:p>
          <a:p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subitem1.Text = “</a:t>
            </a:r>
            <a:r>
              <a:rPr lang="en-US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TP. Tra Vinh</a:t>
            </a:r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"; 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item1.SubItems.Add(subitem1);</a:t>
            </a:r>
          </a:p>
          <a:p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listView1.Items.Add(item1);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5791200" y="4470400"/>
            <a:ext cx="28956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Thêm subitem vào item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 flipH="1">
            <a:off x="4572000" y="4724400"/>
            <a:ext cx="1066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 flipH="1">
            <a:off x="4267200" y="5334000"/>
            <a:ext cx="1371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5813425" y="5257800"/>
            <a:ext cx="2911475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Thêm item vào danh sách items của ListView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09" grpId="0" animBg="1"/>
      <p:bldP spid="149510" grpId="0" animBg="1"/>
      <p:bldP spid="149511" grpId="0" animBg="1"/>
      <p:bldP spid="1495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06378-CA09-4595-B5D0-D1ECEB0A3A6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ListView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Sự kiện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SelectedIndexChanged</a:t>
            </a:r>
          </a:p>
        </p:txBody>
      </p:sp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29908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0"/>
            <a:ext cx="5010150" cy="3886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B0E17-601C-44FF-9F81-D76793FD711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Controls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Control là một thành phần cơ bản trên form</a:t>
            </a:r>
          </a:p>
          <a:p>
            <a:r>
              <a:rPr lang="en-US" altLang="en-US"/>
              <a:t>Có các thành phần</a:t>
            </a:r>
          </a:p>
          <a:p>
            <a:pPr lvl="1"/>
            <a:r>
              <a:rPr lang="en-US" altLang="en-US"/>
              <a:t>Thuộc tính</a:t>
            </a:r>
          </a:p>
          <a:p>
            <a:pPr lvl="1"/>
            <a:r>
              <a:rPr lang="en-US" altLang="en-US"/>
              <a:t>Phương thức</a:t>
            </a:r>
          </a:p>
          <a:p>
            <a:pPr lvl="1"/>
            <a:r>
              <a:rPr lang="en-US" altLang="en-US"/>
              <a:t>Sự kiện</a:t>
            </a:r>
          </a:p>
          <a:p>
            <a:r>
              <a:rPr lang="en-US" altLang="en-US"/>
              <a:t>Tất cả các control chứa trong namespace: System.Windows.Forms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3F17B-3595-43F8-81C2-AAB1E69B9C19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762000" y="3048000"/>
            <a:ext cx="7610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GroupBox, Panel &amp; TabControl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0447B-40DF-4162-A46F-DC51E76DBFB3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GroupBox &amp; Panel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altLang="en-US" sz="2200"/>
              <a:t>Bố trí controls trên GUI</a:t>
            </a:r>
          </a:p>
          <a:p>
            <a:r>
              <a:rPr lang="en-US" altLang="en-US" sz="2200" i="1">
                <a:effectLst>
                  <a:outerShdw blurRad="38100" dist="38100" dir="2700000" algn="tl">
                    <a:srgbClr val="FFFFFF"/>
                  </a:outerShdw>
                </a:effectLst>
              </a:rPr>
              <a:t>GroupBox</a:t>
            </a:r>
            <a:r>
              <a:rPr lang="en-US" altLang="en-US" sz="2200"/>
              <a:t> </a:t>
            </a:r>
          </a:p>
          <a:p>
            <a:pPr lvl="1"/>
            <a:r>
              <a:rPr lang="en-US" altLang="en-US" sz="2200"/>
              <a:t>Hiển thị một khung bao quanh một nhóm control</a:t>
            </a:r>
          </a:p>
          <a:p>
            <a:pPr lvl="1"/>
            <a:r>
              <a:rPr lang="en-US" altLang="en-US" sz="2200"/>
              <a:t>Có thể hiển thị một tiêu đề</a:t>
            </a:r>
          </a:p>
          <a:p>
            <a:pPr lvl="2"/>
            <a:r>
              <a:rPr lang="en-US" altLang="en-US" sz="2200"/>
              <a:t>Thuộc tính Text</a:t>
            </a:r>
          </a:p>
          <a:p>
            <a:pPr lvl="1"/>
            <a:r>
              <a:rPr lang="en-US" altLang="en-US" sz="2200"/>
              <a:t>Khi xóa một GroupBox thì các control chứa trong nó bị xóa theo</a:t>
            </a:r>
          </a:p>
          <a:p>
            <a:pPr lvl="1"/>
            <a:r>
              <a:rPr lang="en-US" altLang="en-US" sz="2200"/>
              <a:t>Lớp GroupBox kế thừa từ System.Windows.Forms.Control </a:t>
            </a:r>
          </a:p>
          <a:p>
            <a:r>
              <a:rPr lang="en-US" altLang="en-US" sz="2200" i="1">
                <a:effectLst>
                  <a:outerShdw blurRad="38100" dist="38100" dir="2700000" algn="tl">
                    <a:srgbClr val="FFFFFF"/>
                  </a:outerShdw>
                </a:effectLst>
              </a:rPr>
              <a:t>Panel</a:t>
            </a:r>
            <a:r>
              <a:rPr lang="en-US" altLang="en-US" sz="2200"/>
              <a:t> </a:t>
            </a:r>
          </a:p>
          <a:p>
            <a:pPr lvl="1"/>
            <a:r>
              <a:rPr lang="en-US" altLang="en-US" sz="2200"/>
              <a:t>Chứa nhóm các control</a:t>
            </a:r>
          </a:p>
          <a:p>
            <a:pPr lvl="1"/>
            <a:r>
              <a:rPr lang="en-US" altLang="en-US" sz="2200"/>
              <a:t>Không có caption</a:t>
            </a:r>
          </a:p>
          <a:p>
            <a:pPr lvl="1"/>
            <a:r>
              <a:rPr lang="en-US" altLang="en-US" sz="2200"/>
              <a:t>Có thanh cuộn (scrollbar)</a:t>
            </a:r>
          </a:p>
          <a:p>
            <a:pPr lvl="2"/>
            <a:r>
              <a:rPr lang="en-US" altLang="en-US" sz="2200"/>
              <a:t>Xem nhiều control khi kích thước panel giới hạn</a:t>
            </a:r>
          </a:p>
          <a:p>
            <a:pPr lvl="1"/>
            <a:endParaRPr lang="en-US" altLang="en-US" sz="2200"/>
          </a:p>
          <a:p>
            <a:pPr lvl="1"/>
            <a:endParaRPr lang="en-US" altLang="en-US" sz="2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4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75AF-CBC6-4993-9986-0727FE63F05B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5566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GroupBox &amp; Panel</a:t>
            </a:r>
          </a:p>
        </p:txBody>
      </p:sp>
      <p:graphicFrame>
        <p:nvGraphicFramePr>
          <p:cNvPr id="155668" name="Object 20"/>
          <p:cNvGraphicFramePr>
            <a:graphicFrameLocks/>
          </p:cNvGraphicFramePr>
          <p:nvPr>
            <p:ph idx="1"/>
          </p:nvPr>
        </p:nvGraphicFramePr>
        <p:xfrm>
          <a:off x="1219200" y="1295400"/>
          <a:ext cx="74676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1" name="Document" r:id="rId3" imgW="5072726" imgH="2792295" progId="Word.Document.8">
                  <p:embed/>
                </p:oleObj>
              </mc:Choice>
              <mc:Fallback>
                <p:oleObj name="Document" r:id="rId3" imgW="5072726" imgH="2792295" progId="Word.Document.8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74676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960B-00A9-4D46-AB70-A31B0255055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GroupBox &amp; Panel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Minh họa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GroupBox</a:t>
            </a:r>
          </a:p>
        </p:txBody>
      </p:sp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4480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105400" y="3048000"/>
            <a:ext cx="300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groupBox1 chứa 2 control</a:t>
            </a:r>
          </a:p>
          <a:p>
            <a:r>
              <a:rPr lang="en-US" altLang="en-US"/>
              <a:t>textBox1 và button1</a:t>
            </a:r>
          </a:p>
        </p:txBody>
      </p:sp>
      <p:sp>
        <p:nvSpPr>
          <p:cNvPr id="158726" name="AutoShape 6"/>
          <p:cNvSpPr>
            <a:spLocks noChangeArrowheads="1"/>
          </p:cNvSpPr>
          <p:nvPr/>
        </p:nvSpPr>
        <p:spPr bwMode="auto">
          <a:xfrm rot="5460806" flipV="1">
            <a:off x="4166394" y="1853407"/>
            <a:ext cx="731837" cy="1447800"/>
          </a:xfrm>
          <a:prstGeom prst="curvedRightArrow">
            <a:avLst>
              <a:gd name="adj1" fmla="val 22192"/>
              <a:gd name="adj2" fmla="val 70880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3048000" y="4953000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textBox2 và button2 chứa trong Controls của Form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 rot="31910955" flipH="1" flipV="1">
            <a:off x="2133600" y="3962400"/>
            <a:ext cx="731838" cy="1447800"/>
          </a:xfrm>
          <a:prstGeom prst="curvedRightArrow">
            <a:avLst>
              <a:gd name="adj1" fmla="val 22192"/>
              <a:gd name="adj2" fmla="val 70880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/>
      <p:bldP spid="158726" grpId="0" animBg="1"/>
      <p:bldP spid="158727" grpId="0"/>
      <p:bldP spid="1587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94368-7DE2-4737-AAB8-0250281BB27E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GroupBox &amp; Panel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Minh họa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Panel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981200"/>
            <a:ext cx="28956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505200"/>
            <a:ext cx="28860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50" name="AutoShape 6"/>
          <p:cNvSpPr>
            <a:spLocks noChangeArrowheads="1"/>
          </p:cNvSpPr>
          <p:nvPr/>
        </p:nvSpPr>
        <p:spPr bwMode="auto">
          <a:xfrm rot="7424612" flipV="1">
            <a:off x="4939506" y="2385219"/>
            <a:ext cx="731838" cy="1447800"/>
          </a:xfrm>
          <a:prstGeom prst="curvedRightArrow">
            <a:avLst>
              <a:gd name="adj1" fmla="val 22192"/>
              <a:gd name="adj2" fmla="val 70880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5495925" y="2514600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scroll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055F2-3309-4599-AC53-5A087AD9AD6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TabControl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Dạng container chứa các control khác </a:t>
            </a:r>
          </a:p>
          <a:p>
            <a:r>
              <a:rPr lang="en-US" altLang="en-US" sz="2400"/>
              <a:t>Cho phép thể hiện nhiều page trên một form duy nhất</a:t>
            </a:r>
          </a:p>
          <a:p>
            <a:r>
              <a:rPr lang="en-US" altLang="en-US" sz="2400"/>
              <a:t>Mỗi page chứa các control tương tự như group control khác.</a:t>
            </a:r>
          </a:p>
          <a:p>
            <a:pPr lvl="1"/>
            <a:r>
              <a:rPr lang="en-US" altLang="en-US" sz="2400"/>
              <a:t>Mỗi page có tag chứa tên của page</a:t>
            </a:r>
          </a:p>
          <a:p>
            <a:pPr lvl="1"/>
            <a:r>
              <a:rPr lang="en-US" altLang="en-US" sz="2400"/>
              <a:t>Kích vào các tag để chuyển qua lại giữa các page</a:t>
            </a:r>
          </a:p>
          <a:p>
            <a:r>
              <a:rPr lang="en-US" altLang="en-US" sz="2400" i="1">
                <a:effectLst>
                  <a:outerShdw blurRad="38100" dist="38100" dir="2700000" algn="tl">
                    <a:srgbClr val="FFFFFF"/>
                  </a:outerShdw>
                </a:effectLst>
              </a:rPr>
              <a:t>Ý nghĩa</a:t>
            </a:r>
            <a:r>
              <a:rPr lang="en-US" altLang="en-US" sz="2400"/>
              <a:t>:</a:t>
            </a:r>
          </a:p>
          <a:p>
            <a:pPr lvl="1"/>
            <a:r>
              <a:rPr lang="en-US" altLang="en-US" sz="2400"/>
              <a:t>Cho phép thể hiện nhiều control trên một form</a:t>
            </a:r>
          </a:p>
          <a:p>
            <a:pPr lvl="1"/>
            <a:r>
              <a:rPr lang="en-US" altLang="en-US" sz="2400"/>
              <a:t>Các control có cùng nhóm chức năng sẽ được tổ chức trong một tab (page)</a:t>
            </a:r>
          </a:p>
          <a:p>
            <a:pPr lvl="1"/>
            <a:endParaRPr lang="en-US" altLang="en-US" sz="2400"/>
          </a:p>
          <a:p>
            <a:endParaRPr lang="en-US" altLang="en-US" sz="2400"/>
          </a:p>
        </p:txBody>
      </p:sp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38775"/>
            <a:ext cx="44958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A9227-91F6-4CF6-B378-92D989ABB07C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TabControl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TabControl</a:t>
            </a:r>
            <a:r>
              <a:rPr lang="en-US" altLang="en-US"/>
              <a:t> có thuộc tính </a:t>
            </a: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TabPages</a:t>
            </a:r>
          </a:p>
          <a:p>
            <a:pPr lvl="1"/>
            <a:r>
              <a:rPr lang="en-US" altLang="en-US"/>
              <a:t>Chứa các đối tượng </a:t>
            </a: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TabPage</a:t>
            </a:r>
          </a:p>
        </p:txBody>
      </p:sp>
      <p:pic>
        <p:nvPicPr>
          <p:cNvPr id="2437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490913"/>
            <a:ext cx="29051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718" name="Line 6"/>
          <p:cNvSpPr>
            <a:spLocks noChangeShapeType="1"/>
          </p:cNvSpPr>
          <p:nvPr/>
        </p:nvSpPr>
        <p:spPr bwMode="auto">
          <a:xfrm>
            <a:off x="3825875" y="4240213"/>
            <a:ext cx="1752600" cy="0"/>
          </a:xfrm>
          <a:prstGeom prst="line">
            <a:avLst/>
          </a:prstGeom>
          <a:noFill/>
          <a:ln w="9525">
            <a:solidFill>
              <a:srgbClr val="3964E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5676900" y="4025900"/>
            <a:ext cx="146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TabControl</a:t>
            </a:r>
          </a:p>
        </p:txBody>
      </p:sp>
      <p:sp>
        <p:nvSpPr>
          <p:cNvPr id="243720" name="Line 8"/>
          <p:cNvSpPr>
            <a:spLocks noChangeShapeType="1"/>
          </p:cNvSpPr>
          <p:nvPr/>
        </p:nvSpPr>
        <p:spPr bwMode="auto">
          <a:xfrm>
            <a:off x="3140075" y="4938713"/>
            <a:ext cx="3048000" cy="0"/>
          </a:xfrm>
          <a:prstGeom prst="line">
            <a:avLst/>
          </a:prstGeom>
          <a:noFill/>
          <a:ln w="9525">
            <a:solidFill>
              <a:srgbClr val="3964E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6235700" y="4724400"/>
            <a:ext cx="1144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TabPage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>
            <a:off x="2667000" y="3200400"/>
            <a:ext cx="0" cy="990600"/>
          </a:xfrm>
          <a:prstGeom prst="line">
            <a:avLst/>
          </a:prstGeom>
          <a:noFill/>
          <a:ln w="952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2108200" y="2727325"/>
            <a:ext cx="1144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TabPage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  <p:bldP spid="243719" grpId="0"/>
      <p:bldP spid="243720" grpId="0" animBg="1"/>
      <p:bldP spid="243721" grpId="0"/>
      <p:bldP spid="243722" grpId="0" animBg="1"/>
      <p:bldP spid="2437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5F407-CF9C-4964-AE4D-8E2C1CDD802A}" type="slidenum">
              <a:rPr lang="en-US" altLang="en-US"/>
              <a:pPr/>
              <a:t>57</a:t>
            </a:fld>
            <a:endParaRPr lang="en-US" altLang="en-US"/>
          </a:p>
        </p:txBody>
      </p:sp>
      <p:pic>
        <p:nvPicPr>
          <p:cNvPr id="2447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857625"/>
            <a:ext cx="29241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1343025" y="3427413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Buttons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TabControl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Thuộc tính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Appearance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62200"/>
            <a:ext cx="29241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47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29241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3733800" y="1855788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Normal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6400800" y="3352800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FlatButton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4" grpId="0"/>
      <p:bldP spid="244743" grpId="0"/>
      <p:bldP spid="24474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240E-9F4B-4C4B-B95F-DB1DFA43437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TabControl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Thuộc tính, phương thức &amp; sự kiện thường dùng</a:t>
            </a:r>
          </a:p>
        </p:txBody>
      </p:sp>
      <p:sp>
        <p:nvSpPr>
          <p:cNvPr id="245764" name="AutoShape 2"/>
          <p:cNvSpPr>
            <a:spLocks noChangeArrowheads="1"/>
          </p:cNvSpPr>
          <p:nvPr/>
        </p:nvSpPr>
        <p:spPr bwMode="auto">
          <a:xfrm rot="-5411251">
            <a:off x="6513513" y="876300"/>
            <a:ext cx="685800" cy="4572000"/>
          </a:xfrm>
          <a:prstGeom prst="rtTriangl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b="0">
              <a:latin typeface="Tahoma" panose="020B0604030504040204" pitchFamily="34" charset="0"/>
            </a:endParaRPr>
          </a:p>
        </p:txBody>
      </p:sp>
      <p:pic>
        <p:nvPicPr>
          <p:cNvPr id="24576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78241" r="93750" b="17824"/>
          <a:stretch>
            <a:fillRect/>
          </a:stretch>
        </p:blipFill>
        <p:spPr bwMode="auto">
          <a:xfrm>
            <a:off x="4038600" y="3505200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68" name="Text Box 28"/>
          <p:cNvSpPr txBox="1">
            <a:spLocks noChangeArrowheads="1"/>
          </p:cNvSpPr>
          <p:nvPr/>
        </p:nvSpPr>
        <p:spPr bwMode="auto">
          <a:xfrm>
            <a:off x="838200" y="4495800"/>
            <a:ext cx="1798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>
                <a:solidFill>
                  <a:srgbClr val="00CC99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Multiline</a:t>
            </a:r>
            <a:r>
              <a:rPr lang="en-US" altLang="en-US" sz="2800" b="0">
                <a:solidFill>
                  <a:srgbClr val="00CC99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45769" name="Text Box 32"/>
          <p:cNvSpPr txBox="1">
            <a:spLocks noChangeArrowheads="1"/>
          </p:cNvSpPr>
          <p:nvPr/>
        </p:nvSpPr>
        <p:spPr bwMode="auto">
          <a:xfrm>
            <a:off x="808038" y="5105400"/>
            <a:ext cx="2849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SelectedIndex</a:t>
            </a:r>
            <a:r>
              <a:rPr lang="en-US" altLang="en-US" sz="2800" b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45770" name="Text Box 33"/>
          <p:cNvSpPr txBox="1">
            <a:spLocks noChangeArrowheads="1"/>
          </p:cNvSpPr>
          <p:nvPr/>
        </p:nvSpPr>
        <p:spPr bwMode="auto">
          <a:xfrm>
            <a:off x="838200" y="3886200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>
                <a:latin typeface="Verdana" panose="020B0604030504040204" pitchFamily="34" charset="0"/>
                <a:cs typeface="Times New Roman" panose="02020603050405020304" pitchFamily="18" charset="0"/>
              </a:rPr>
              <a:t>SelectedTab</a:t>
            </a:r>
            <a:r>
              <a:rPr lang="en-US" altLang="en-US" sz="2800" b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45772" name="Text Box 36"/>
          <p:cNvSpPr txBox="1">
            <a:spLocks noChangeArrowheads="1"/>
          </p:cNvSpPr>
          <p:nvPr/>
        </p:nvSpPr>
        <p:spPr bwMode="auto">
          <a:xfrm>
            <a:off x="838200" y="3276600"/>
            <a:ext cx="1893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0">
                <a:solidFill>
                  <a:srgbClr val="66CC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TabCount</a:t>
            </a:r>
            <a:endParaRPr lang="en-US" altLang="en-US" sz="2800" b="0">
              <a:solidFill>
                <a:srgbClr val="66CCFF"/>
              </a:solidFill>
              <a:latin typeface="Verdana" panose="020B0604030504040204" pitchFamily="34" charset="0"/>
            </a:endParaRPr>
          </a:p>
        </p:txBody>
      </p:sp>
      <p:sp>
        <p:nvSpPr>
          <p:cNvPr id="245773" name="Text Box 37"/>
          <p:cNvSpPr txBox="1">
            <a:spLocks noChangeArrowheads="1"/>
          </p:cNvSpPr>
          <p:nvPr/>
        </p:nvSpPr>
        <p:spPr bwMode="auto">
          <a:xfrm>
            <a:off x="838200" y="2743200"/>
            <a:ext cx="189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0">
                <a:solidFill>
                  <a:schemeClr val="folHlink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TabPages</a:t>
            </a:r>
            <a:endParaRPr lang="en-US" altLang="en-US" sz="2800" b="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5774" name="Text Box 40"/>
          <p:cNvSpPr txBox="1">
            <a:spLocks noChangeArrowheads="1"/>
          </p:cNvSpPr>
          <p:nvPr/>
        </p:nvSpPr>
        <p:spPr bwMode="auto">
          <a:xfrm>
            <a:off x="4800600" y="5334000"/>
            <a:ext cx="384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SelectedIndexChanged</a:t>
            </a:r>
            <a:r>
              <a:rPr lang="en-US" altLang="en-US" sz="1800" b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245775" name="WordArt 53"/>
          <p:cNvSpPr>
            <a:spLocks noChangeArrowheads="1" noChangeShapeType="1" noTextEdit="1"/>
          </p:cNvSpPr>
          <p:nvPr/>
        </p:nvSpPr>
        <p:spPr bwMode="auto">
          <a:xfrm>
            <a:off x="3657600" y="2743200"/>
            <a:ext cx="1905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hlink"/>
                  </a:solidFill>
                  <a:miter lim="800000"/>
                  <a:headEnd/>
                  <a:tailEnd/>
                </a:ln>
                <a:solidFill>
                  <a:schemeClr val="folHlink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TabControl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6172200" y="4648200"/>
            <a:ext cx="130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anose="020F0704030504030204" pitchFamily="34" charset="0"/>
              </a:rPr>
              <a:t>Event</a:t>
            </a:r>
          </a:p>
        </p:txBody>
      </p: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762000" y="2133600"/>
            <a:ext cx="227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anose="020F0704030504030204" pitchFamily="34" charset="0"/>
              </a:rPr>
              <a:t>Properties</a:t>
            </a:r>
          </a:p>
        </p:txBody>
      </p:sp>
      <p:sp>
        <p:nvSpPr>
          <p:cNvPr id="245778" name="Text Box 18"/>
          <p:cNvSpPr txBox="1">
            <a:spLocks noChangeArrowheads="1"/>
          </p:cNvSpPr>
          <p:nvPr/>
        </p:nvSpPr>
        <p:spPr bwMode="auto">
          <a:xfrm>
            <a:off x="6477000" y="2590800"/>
            <a:ext cx="165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anose="020F0704030504030204" pitchFamily="34" charset="0"/>
              </a:rPr>
              <a:t>Method</a:t>
            </a:r>
          </a:p>
        </p:txBody>
      </p:sp>
      <p:sp>
        <p:nvSpPr>
          <p:cNvPr id="245779" name="Text Box 19"/>
          <p:cNvSpPr txBox="1">
            <a:spLocks noChangeArrowheads="1"/>
          </p:cNvSpPr>
          <p:nvPr/>
        </p:nvSpPr>
        <p:spPr bwMode="auto">
          <a:xfrm>
            <a:off x="6477000" y="3176588"/>
            <a:ext cx="1798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MS Song" pitchFamily="49" charset="-122"/>
              </a:rPr>
              <a:t>SelectTab</a:t>
            </a:r>
          </a:p>
        </p:txBody>
      </p:sp>
      <p:sp>
        <p:nvSpPr>
          <p:cNvPr id="245780" name="Text Box 20"/>
          <p:cNvSpPr txBox="1">
            <a:spLocks noChangeArrowheads="1"/>
          </p:cNvSpPr>
          <p:nvPr/>
        </p:nvSpPr>
        <p:spPr bwMode="auto">
          <a:xfrm>
            <a:off x="6477000" y="3733800"/>
            <a:ext cx="199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Sylfaen" panose="010A0502050306030303" pitchFamily="18" charset="0"/>
              </a:rPr>
              <a:t>DeselectTab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/>
      <p:bldP spid="245769" grpId="0"/>
      <p:bldP spid="245770" grpId="0"/>
      <p:bldP spid="245772" grpId="0"/>
      <p:bldP spid="245773" grpId="0"/>
      <p:bldP spid="245774" grpId="0"/>
      <p:bldP spid="245776" grpId="0"/>
      <p:bldP spid="245777" grpId="0"/>
      <p:bldP spid="245778" grpId="0"/>
      <p:bldP spid="245779" grpId="0"/>
      <p:bldP spid="24578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78939-6602-4343-8A94-825566A1010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TabControl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Thêm/Xóa TabPage</a:t>
            </a:r>
          </a:p>
        </p:txBody>
      </p:sp>
      <p:pic>
        <p:nvPicPr>
          <p:cNvPr id="246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29527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981325"/>
            <a:ext cx="14287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91" name="Line 7"/>
          <p:cNvSpPr>
            <a:spLocks noChangeShapeType="1"/>
          </p:cNvSpPr>
          <p:nvPr/>
        </p:nvSpPr>
        <p:spPr bwMode="auto">
          <a:xfrm flipH="1">
            <a:off x="3657600" y="2057400"/>
            <a:ext cx="1143000" cy="914400"/>
          </a:xfrm>
          <a:prstGeom prst="line">
            <a:avLst/>
          </a:prstGeom>
          <a:noFill/>
          <a:ln w="19050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5013325" y="1690688"/>
            <a:ext cx="191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Kích chuột phải</a:t>
            </a:r>
          </a:p>
        </p:txBody>
      </p:sp>
      <p:sp>
        <p:nvSpPr>
          <p:cNvPr id="246793" name="Line 9"/>
          <p:cNvSpPr>
            <a:spLocks noChangeShapeType="1"/>
          </p:cNvSpPr>
          <p:nvPr/>
        </p:nvSpPr>
        <p:spPr bwMode="auto">
          <a:xfrm flipH="1">
            <a:off x="4648200" y="3352800"/>
            <a:ext cx="1143000" cy="0"/>
          </a:xfrm>
          <a:prstGeom prst="line">
            <a:avLst/>
          </a:prstGeom>
          <a:noFill/>
          <a:ln w="19050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5927725" y="3138488"/>
            <a:ext cx="235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Thêm/Xóa TabPage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1" grpId="0" animBg="1"/>
      <p:bldP spid="246792" grpId="0"/>
      <p:bldP spid="246793" grpId="0" animBg="1"/>
      <p:bldP spid="2467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F4C10-DC9F-4692-B2B5-BDCBD8627E9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Một số thuộc tính của control</a:t>
            </a:r>
          </a:p>
          <a:p>
            <a:pPr lvl="1"/>
            <a:r>
              <a:rPr lang="en-US" altLang="en-US" sz="2400"/>
              <a:t>Text: mô tả text xuất hiện trên control</a:t>
            </a:r>
          </a:p>
          <a:p>
            <a:pPr lvl="1"/>
            <a:r>
              <a:rPr lang="en-US" altLang="en-US" sz="2400"/>
              <a:t>Focus: phương thức chuyển focus vào control</a:t>
            </a:r>
          </a:p>
          <a:p>
            <a:pPr lvl="1"/>
            <a:r>
              <a:rPr lang="en-US" altLang="en-US" sz="2400"/>
              <a:t>TabIndex: thứ tự của control nhận focus</a:t>
            </a:r>
          </a:p>
          <a:p>
            <a:pPr lvl="2"/>
            <a:r>
              <a:rPr lang="en-US" altLang="en-US"/>
              <a:t>Mặc định được VS.NET thiết lập</a:t>
            </a:r>
          </a:p>
          <a:p>
            <a:pPr lvl="1"/>
            <a:r>
              <a:rPr lang="en-US" altLang="en-US" sz="2400"/>
              <a:t>Enable: thiết lập trạng thái truy cập của control</a:t>
            </a:r>
          </a:p>
          <a:p>
            <a:pPr lvl="1"/>
            <a:r>
              <a:rPr lang="en-US" altLang="en-US" sz="2400"/>
              <a:t>Visible: ẩn control trên form, có thể dùng phương thức Hide</a:t>
            </a:r>
          </a:p>
          <a:p>
            <a:pPr lvl="1"/>
            <a:r>
              <a:rPr lang="en-US" altLang="en-US" sz="2400"/>
              <a:t>Anchor: </a:t>
            </a:r>
          </a:p>
          <a:p>
            <a:pPr lvl="2"/>
            <a:r>
              <a:rPr lang="en-US" altLang="en-US"/>
              <a:t>Neo giữ control ở vị trí xác định</a:t>
            </a:r>
          </a:p>
          <a:p>
            <a:pPr lvl="2"/>
            <a:r>
              <a:rPr lang="en-US" altLang="en-US"/>
              <a:t>Cho phép control di chuyển theo vị trí</a:t>
            </a:r>
          </a:p>
          <a:p>
            <a:pPr lvl="1"/>
            <a:r>
              <a:rPr lang="en-US" altLang="en-US" sz="2400"/>
              <a:t>Size: xác nhận kích thước của control</a:t>
            </a:r>
          </a:p>
          <a:p>
            <a:pPr lvl="2">
              <a:buFontTx/>
              <a:buNone/>
            </a:pPr>
            <a:endParaRPr lang="en-US" altLang="en-US"/>
          </a:p>
          <a:p>
            <a:pPr lvl="1"/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72C1-C9FC-4124-8826-D69119429227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TabControl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Chỉnh sửa các TabPage</a:t>
            </a:r>
          </a:p>
          <a:p>
            <a:pPr lvl="1"/>
            <a:r>
              <a:rPr lang="en-US" altLang="en-US"/>
              <a:t>Chọn thuộc tính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TabPages</a:t>
            </a:r>
            <a:r>
              <a:rPr lang="en-US" altLang="en-US"/>
              <a:t> của TabControl</a:t>
            </a:r>
          </a:p>
          <a:p>
            <a:pPr lvl="1"/>
            <a:r>
              <a:rPr lang="en-US" altLang="en-US"/>
              <a:t>Sử dụng màn hình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TabPage Collection Editor</a:t>
            </a:r>
            <a:r>
              <a:rPr lang="en-US" altLang="en-US"/>
              <a:t> để chỉnh sửa</a:t>
            </a:r>
          </a:p>
        </p:txBody>
      </p:sp>
      <p:pic>
        <p:nvPicPr>
          <p:cNvPr id="2488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76550"/>
            <a:ext cx="2943225" cy="2400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88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05150"/>
            <a:ext cx="45720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09600" y="2514600"/>
            <a:ext cx="3124200" cy="26670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4884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67150"/>
            <a:ext cx="20574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8839" name="Freeform 7"/>
          <p:cNvSpPr>
            <a:spLocks/>
          </p:cNvSpPr>
          <p:nvPr/>
        </p:nvSpPr>
        <p:spPr bwMode="auto">
          <a:xfrm>
            <a:off x="3667125" y="3095625"/>
            <a:ext cx="612775" cy="3133725"/>
          </a:xfrm>
          <a:custGeom>
            <a:avLst/>
            <a:gdLst>
              <a:gd name="T0" fmla="*/ 378 w 386"/>
              <a:gd name="T1" fmla="*/ 1966 h 1974"/>
              <a:gd name="T2" fmla="*/ 384 w 386"/>
              <a:gd name="T3" fmla="*/ 0 h 1974"/>
              <a:gd name="T4" fmla="*/ 0 w 386"/>
              <a:gd name="T5" fmla="*/ 1248 h 1974"/>
              <a:gd name="T6" fmla="*/ 0 w 386"/>
              <a:gd name="T7" fmla="*/ 1338 h 1974"/>
              <a:gd name="T8" fmla="*/ 386 w 386"/>
              <a:gd name="T9" fmla="*/ 1974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6" h="1974">
                <a:moveTo>
                  <a:pt x="378" y="1966"/>
                </a:moveTo>
                <a:lnTo>
                  <a:pt x="384" y="0"/>
                </a:lnTo>
                <a:lnTo>
                  <a:pt x="0" y="1248"/>
                </a:lnTo>
                <a:lnTo>
                  <a:pt x="0" y="1338"/>
                </a:lnTo>
                <a:lnTo>
                  <a:pt x="386" y="1974"/>
                </a:lnTo>
              </a:path>
            </a:pathLst>
          </a:custGeom>
          <a:solidFill>
            <a:schemeClr val="accent1">
              <a:alpha val="28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0" grpId="0" animBg="1"/>
      <p:bldP spid="24883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8F4E-2A15-4287-8CDE-B9461C3EE67A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TabControl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Bổ sung Control vào TabControl</a:t>
            </a:r>
          </a:p>
          <a:p>
            <a:pPr lvl="1"/>
            <a:r>
              <a:rPr lang="en-US" altLang="en-US"/>
              <a:t>Chọn TabPage cần thêm control</a:t>
            </a:r>
          </a:p>
          <a:p>
            <a:pPr lvl="1"/>
            <a:r>
              <a:rPr lang="en-US" altLang="en-US"/>
              <a:t>Kéo control từ ToolBox thả vào TabPage đã chọn</a:t>
            </a:r>
          </a:p>
        </p:txBody>
      </p:sp>
      <p:pic>
        <p:nvPicPr>
          <p:cNvPr id="2478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14700"/>
            <a:ext cx="18764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8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3924300"/>
            <a:ext cx="29527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815" name="Line 7"/>
          <p:cNvSpPr>
            <a:spLocks noChangeShapeType="1"/>
          </p:cNvSpPr>
          <p:nvPr/>
        </p:nvSpPr>
        <p:spPr bwMode="auto">
          <a:xfrm flipH="1">
            <a:off x="5432425" y="3924300"/>
            <a:ext cx="1219200" cy="914400"/>
          </a:xfrm>
          <a:prstGeom prst="line">
            <a:avLst/>
          </a:prstGeom>
          <a:noFill/>
          <a:ln w="952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6651625" y="3543300"/>
            <a:ext cx="1958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Chọn TabPage cần thêm</a:t>
            </a:r>
          </a:p>
        </p:txBody>
      </p:sp>
      <p:sp>
        <p:nvSpPr>
          <p:cNvPr id="247817" name="AutoShape 9"/>
          <p:cNvSpPr>
            <a:spLocks noChangeArrowheads="1"/>
          </p:cNvSpPr>
          <p:nvPr/>
        </p:nvSpPr>
        <p:spPr bwMode="auto">
          <a:xfrm rot="6044180" flipV="1">
            <a:off x="2932906" y="3604419"/>
            <a:ext cx="731838" cy="1828800"/>
          </a:xfrm>
          <a:prstGeom prst="curvedRightArrow">
            <a:avLst>
              <a:gd name="adj1" fmla="val 28032"/>
              <a:gd name="adj2" fmla="val 89533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 animBg="1"/>
      <p:bldP spid="247816" grpId="0"/>
      <p:bldP spid="2478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5B383-6401-45BF-9EDF-AEA744104221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TabControl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Sử dụng code để thêm các TabPage vào TabControl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990600" y="2471738"/>
            <a:ext cx="7543800" cy="3700462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noProof="1"/>
              <a:t>private void AddTabControl()</a:t>
            </a:r>
          </a:p>
          <a:p>
            <a:r>
              <a:rPr lang="en-US" altLang="en-US" sz="1800" noProof="1"/>
              <a:t>        {</a:t>
            </a:r>
          </a:p>
          <a:p>
            <a:r>
              <a:rPr lang="en-US" altLang="en-US" sz="1800" noProof="1"/>
              <a:t>            </a:t>
            </a:r>
            <a:r>
              <a:rPr lang="en-US" altLang="en-US" sz="1800" noProof="1">
                <a:solidFill>
                  <a:srgbClr val="88DBE4"/>
                </a:solidFill>
              </a:rPr>
              <a:t>TabControl</a:t>
            </a:r>
            <a:r>
              <a:rPr lang="en-US" altLang="en-US" sz="1800" noProof="1"/>
              <a:t> tabControl1 = </a:t>
            </a:r>
            <a:r>
              <a:rPr lang="en-US" altLang="en-US" sz="1800" noProof="1">
                <a:solidFill>
                  <a:srgbClr val="3964EF"/>
                </a:solidFill>
              </a:rPr>
              <a:t>new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88DBE4"/>
                </a:solidFill>
              </a:rPr>
              <a:t>TabControl</a:t>
            </a:r>
            <a:r>
              <a:rPr lang="en-US" altLang="en-US" sz="1800" noProof="1"/>
              <a:t>();</a:t>
            </a:r>
          </a:p>
          <a:p>
            <a:r>
              <a:rPr lang="en-US" altLang="en-US" sz="1800" noProof="1"/>
              <a:t>            </a:t>
            </a:r>
            <a:r>
              <a:rPr lang="en-US" altLang="en-US" sz="1800" noProof="1">
                <a:solidFill>
                  <a:srgbClr val="88DBE4"/>
                </a:solidFill>
              </a:rPr>
              <a:t>TabPage</a:t>
            </a:r>
            <a:r>
              <a:rPr lang="en-US" altLang="en-US" sz="1800" noProof="1"/>
              <a:t> tabPageGeneral = </a:t>
            </a:r>
            <a:r>
              <a:rPr lang="en-US" altLang="en-US" sz="1800" noProof="1">
                <a:solidFill>
                  <a:srgbClr val="3964EF"/>
                </a:solidFill>
              </a:rPr>
              <a:t>new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88DBE4"/>
                </a:solidFill>
              </a:rPr>
              <a:t>TabPage</a:t>
            </a:r>
            <a:r>
              <a:rPr lang="en-US" altLang="en-US" sz="1800" noProof="1"/>
              <a:t>("General");</a:t>
            </a:r>
          </a:p>
          <a:p>
            <a:r>
              <a:rPr lang="en-US" altLang="en-US" sz="1800" noProof="1"/>
              <a:t>            </a:t>
            </a:r>
            <a:r>
              <a:rPr lang="en-US" altLang="en-US" sz="1800" noProof="1">
                <a:solidFill>
                  <a:srgbClr val="88DBE4"/>
                </a:solidFill>
              </a:rPr>
              <a:t>TabPage</a:t>
            </a:r>
            <a:r>
              <a:rPr lang="en-US" altLang="en-US" sz="1800" noProof="1"/>
              <a:t> tabPageView = </a:t>
            </a:r>
            <a:r>
              <a:rPr lang="en-US" altLang="en-US" sz="1800" noProof="1">
                <a:solidFill>
                  <a:srgbClr val="3964EF"/>
                </a:solidFill>
              </a:rPr>
              <a:t>new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88DBE4"/>
                </a:solidFill>
              </a:rPr>
              <a:t>TabPage</a:t>
            </a:r>
            <a:r>
              <a:rPr lang="en-US" altLang="en-US" sz="1800" noProof="1"/>
              <a:t>("View");</a:t>
            </a:r>
          </a:p>
          <a:p>
            <a:endParaRPr lang="en-US" altLang="en-US" sz="1800" noProof="1"/>
          </a:p>
          <a:p>
            <a:r>
              <a:rPr lang="en-US" altLang="en-US" sz="1800" noProof="1"/>
              <a:t>            tabControl1.TabPages.Add(tabPageGeneral);</a:t>
            </a:r>
          </a:p>
          <a:p>
            <a:r>
              <a:rPr lang="en-US" altLang="en-US" sz="1800" noProof="1"/>
              <a:t>            tabControl1.TabPages.Add(tabPageView);</a:t>
            </a:r>
          </a:p>
          <a:p>
            <a:endParaRPr lang="en-US" altLang="en-US" sz="1800" noProof="1"/>
          </a:p>
          <a:p>
            <a:r>
              <a:rPr lang="en-US" altLang="en-US" sz="1800" noProof="1"/>
              <a:t>            tabControl1.Location = </a:t>
            </a:r>
            <a:r>
              <a:rPr lang="en-US" altLang="en-US" sz="1800" noProof="1">
                <a:solidFill>
                  <a:srgbClr val="3964EF"/>
                </a:solidFill>
              </a:rPr>
              <a:t>new</a:t>
            </a:r>
            <a:r>
              <a:rPr lang="en-US" altLang="en-US" sz="1800" noProof="1"/>
              <a:t> </a:t>
            </a:r>
            <a:r>
              <a:rPr lang="en-US" altLang="en-US" sz="1800" noProof="1">
                <a:solidFill>
                  <a:srgbClr val="88DBE4"/>
                </a:solidFill>
              </a:rPr>
              <a:t>Point</a:t>
            </a:r>
            <a:r>
              <a:rPr lang="en-US" altLang="en-US" sz="1800" noProof="1"/>
              <a:t>(20, 20);</a:t>
            </a:r>
          </a:p>
          <a:p>
            <a:endParaRPr lang="en-US" altLang="en-US" sz="1800" noProof="1"/>
          </a:p>
          <a:p>
            <a:r>
              <a:rPr lang="en-US" altLang="en-US" sz="1800" noProof="1"/>
              <a:t>            </a:t>
            </a:r>
            <a:r>
              <a:rPr lang="en-US" altLang="en-US" sz="1800" noProof="1">
                <a:solidFill>
                  <a:srgbClr val="3964EF"/>
                </a:solidFill>
              </a:rPr>
              <a:t>this</a:t>
            </a:r>
            <a:r>
              <a:rPr lang="en-US" altLang="en-US" sz="1800" noProof="1"/>
              <a:t>.Controls.Add(tabControl1);</a:t>
            </a:r>
          </a:p>
          <a:p>
            <a:r>
              <a:rPr lang="en-US" altLang="en-US" sz="1800" noProof="1"/>
              <a:t>        }</a:t>
            </a:r>
            <a:endParaRPr lang="en-US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8496-3F6C-4A70-99F5-133602B053E4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2433638" y="2895600"/>
            <a:ext cx="4287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CheckBox, CheckedListBox</a:t>
            </a:r>
          </a:p>
          <a:p>
            <a:pPr algn="ctr"/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RadioButton &amp; TrackBar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BA03A-611C-48CC-9D3E-4EE0AE090824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CheckBox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6200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Control đưa ra một giá trị cho trước và user có thể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Chọn giá trị khi </a:t>
            </a:r>
            <a:r>
              <a:rPr lang="en-US" altLang="en-US" sz="2400" i="1"/>
              <a:t>Checked</a:t>
            </a:r>
            <a:r>
              <a:rPr lang="en-US" altLang="en-US" sz="2400"/>
              <a:t> = </a:t>
            </a:r>
            <a:r>
              <a:rPr lang="en-US" altLang="en-US" sz="2400" i="1"/>
              <a:t>true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Không chọn giá trị: </a:t>
            </a:r>
            <a:r>
              <a:rPr lang="en-US" altLang="en-US" sz="2400" i="1"/>
              <a:t>Checked</a:t>
            </a:r>
            <a:r>
              <a:rPr lang="en-US" altLang="en-US" sz="2400"/>
              <a:t> = </a:t>
            </a:r>
            <a:r>
              <a:rPr lang="en-US" altLang="en-US" sz="2400" i="1"/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Lớp đại diện CheckBox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143000" y="3886200"/>
            <a:ext cx="214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chemeClr val="folHlink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Appearance</a:t>
            </a:r>
            <a:r>
              <a:rPr lang="en-US" altLang="en-US" sz="2800" b="0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1295400" y="44958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Checked</a:t>
            </a:r>
            <a:r>
              <a:rPr lang="en-US" altLang="en-US" sz="2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5410200" y="4495800"/>
            <a:ext cx="348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00CC9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CheckedChanged</a:t>
            </a:r>
            <a:r>
              <a:rPr lang="en-US" altLang="en-US" sz="280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1219200" y="54102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chemeClr val="folHlink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ThreeState</a:t>
            </a:r>
            <a:endParaRPr lang="en-US" altLang="en-US" sz="2800" b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pic>
        <p:nvPicPr>
          <p:cNvPr id="16180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48441" r="93750" b="47917"/>
          <a:stretch>
            <a:fillRect/>
          </a:stretch>
        </p:blipFill>
        <p:spPr bwMode="auto">
          <a:xfrm>
            <a:off x="4038600" y="4114800"/>
            <a:ext cx="927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807" name="AutoShape 15"/>
          <p:cNvSpPr>
            <a:spLocks noChangeArrowheads="1"/>
          </p:cNvSpPr>
          <p:nvPr/>
        </p:nvSpPr>
        <p:spPr bwMode="auto">
          <a:xfrm>
            <a:off x="6248400" y="3657600"/>
            <a:ext cx="762000" cy="762000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1600200" y="4953000"/>
            <a:ext cx="963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chemeClr val="folHlink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sz="2800" b="0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1219200" y="3276600"/>
            <a:ext cx="227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anose="020F0704030504030204" pitchFamily="34" charset="0"/>
              </a:rPr>
              <a:t>Properties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  <p:bldP spid="161798" grpId="0"/>
      <p:bldP spid="161800" grpId="0"/>
      <p:bldP spid="161802" grpId="0"/>
      <p:bldP spid="161807" grpId="0" animBg="1"/>
      <p:bldP spid="161808" grpId="0"/>
      <p:bldP spid="16180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052DF-4516-4F29-B007-DFF85EF1D278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CheckBox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ThreeState</a:t>
            </a:r>
            <a:r>
              <a:rPr lang="en-US" altLang="en-US"/>
              <a:t> =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true</a:t>
            </a:r>
            <a:r>
              <a:rPr lang="en-US" altLang="en-US"/>
              <a:t> : cho phép thiết lập 3 trạng thái:</a:t>
            </a:r>
          </a:p>
          <a:p>
            <a:pPr lvl="1"/>
            <a:r>
              <a:rPr lang="en-US" altLang="en-US"/>
              <a:t>Checkstate = Indeterminate: không xác định</a:t>
            </a:r>
          </a:p>
          <a:p>
            <a:pPr lvl="1"/>
            <a:r>
              <a:rPr lang="en-US" altLang="en-US"/>
              <a:t>CheckState= Checked: chọn</a:t>
            </a:r>
          </a:p>
          <a:p>
            <a:pPr lvl="1"/>
            <a:r>
              <a:rPr lang="en-US" altLang="en-US"/>
              <a:t>CheckState= Unchecked: không chọn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67200"/>
            <a:ext cx="22669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819400" y="5029200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Chưa chọn</a:t>
            </a:r>
          </a:p>
        </p:txBody>
      </p:sp>
      <p:sp>
        <p:nvSpPr>
          <p:cNvPr id="163846" name="Line 6"/>
          <p:cNvSpPr>
            <a:spLocks noChangeShapeType="1"/>
          </p:cNvSpPr>
          <p:nvPr/>
        </p:nvSpPr>
        <p:spPr bwMode="auto">
          <a:xfrm>
            <a:off x="4362450" y="52578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5289550" y="5130800"/>
            <a:ext cx="228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/>
      <p:bldP spid="163846" grpId="0" animBg="1"/>
      <p:bldP spid="16384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01CA-FF80-48B5-A8EF-2C5C7A7259F8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RadioButton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620000" cy="2057400"/>
          </a:xfrm>
        </p:spPr>
        <p:txBody>
          <a:bodyPr/>
          <a:lstStyle/>
          <a:p>
            <a:r>
              <a:rPr lang="en-US" altLang="en-US" sz="2400"/>
              <a:t>Cho phép user chọn một option trong số nhóm option</a:t>
            </a:r>
          </a:p>
          <a:p>
            <a:r>
              <a:rPr lang="en-US" altLang="en-US" sz="2400"/>
              <a:t>Khi user chọn 1 option thì tự động option được chọn trước sẽ uncheck</a:t>
            </a:r>
          </a:p>
          <a:p>
            <a:r>
              <a:rPr lang="en-US" altLang="en-US" sz="2400"/>
              <a:t>Các radio button chứa trong 1 container (form, GroupBox, Panel, TabControl) thuộc một nhóm.</a:t>
            </a:r>
          </a:p>
          <a:p>
            <a:r>
              <a:rPr lang="en-US" altLang="en-US" sz="2400"/>
              <a:t>Lớp đại diện: RadioButton </a:t>
            </a:r>
          </a:p>
          <a:p>
            <a:r>
              <a:rPr lang="en-US" altLang="en-US" sz="2400"/>
              <a:t>Khác với nhóm CheckBox cho phép chọn nhiều option, còn RadioButton chỉ cho chọn một trong số các option.</a:t>
            </a:r>
          </a:p>
          <a:p>
            <a:endParaRPr lang="en-US" altLang="en-US" sz="2400"/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990600" y="5257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Checked</a:t>
            </a:r>
            <a:r>
              <a:rPr lang="en-US" altLang="en-US" sz="2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5105400" y="5383213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CC9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CheckedChanged</a:t>
            </a:r>
            <a:r>
              <a:rPr lang="en-US" altLang="en-US" sz="240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164870" name="AutoShape 6"/>
          <p:cNvSpPr>
            <a:spLocks noChangeArrowheads="1"/>
          </p:cNvSpPr>
          <p:nvPr/>
        </p:nvSpPr>
        <p:spPr bwMode="auto">
          <a:xfrm>
            <a:off x="5943600" y="4495800"/>
            <a:ext cx="762000" cy="762000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48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" t="51610" r="93750" b="44908"/>
          <a:stretch>
            <a:fillRect/>
          </a:stretch>
        </p:blipFill>
        <p:spPr bwMode="auto">
          <a:xfrm>
            <a:off x="3581400" y="5105400"/>
            <a:ext cx="1066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1066800" y="5767388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>
                <a:solidFill>
                  <a:schemeClr val="folHlink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Text</a:t>
            </a:r>
            <a:endParaRPr lang="en-US" altLang="en-US" sz="2400" b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914400" y="4776788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>
                <a:solidFill>
                  <a:schemeClr val="folHlink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Appearance</a:t>
            </a:r>
            <a:r>
              <a:rPr lang="en-US" altLang="en-US" sz="2400" b="0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  <p:bldP spid="164869" grpId="0"/>
      <p:bldP spid="164870" grpId="0" animBg="1"/>
      <p:bldP spid="164873" grpId="0"/>
      <p:bldP spid="16487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0EB9E-671E-4ED3-B15E-4EA00CAD0373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RadioButton</a:t>
            </a:r>
          </a:p>
        </p:txBody>
      </p:sp>
      <p:pic>
        <p:nvPicPr>
          <p:cNvPr id="1658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2895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895" name="AutoShape 7"/>
          <p:cNvSpPr>
            <a:spLocks noChangeArrowheads="1"/>
          </p:cNvSpPr>
          <p:nvPr/>
        </p:nvSpPr>
        <p:spPr bwMode="auto">
          <a:xfrm rot="7424612" flipV="1">
            <a:off x="5844381" y="3604419"/>
            <a:ext cx="731838" cy="1447800"/>
          </a:xfrm>
          <a:prstGeom prst="curvedRightArrow">
            <a:avLst>
              <a:gd name="adj1" fmla="val 22192"/>
              <a:gd name="adj2" fmla="val 70880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6019800" y="5029200"/>
            <a:ext cx="251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Nhóm RadioButton thứ 2 chứa trong GroupBox2</a:t>
            </a:r>
          </a:p>
        </p:txBody>
      </p:sp>
      <p:sp>
        <p:nvSpPr>
          <p:cNvPr id="165897" name="AutoShape 9"/>
          <p:cNvSpPr>
            <a:spLocks noChangeArrowheads="1"/>
          </p:cNvSpPr>
          <p:nvPr/>
        </p:nvSpPr>
        <p:spPr bwMode="auto">
          <a:xfrm rot="37312676" flipH="1" flipV="1">
            <a:off x="2262981" y="2156619"/>
            <a:ext cx="731838" cy="1447800"/>
          </a:xfrm>
          <a:prstGeom prst="curvedRightArrow">
            <a:avLst>
              <a:gd name="adj1" fmla="val 22192"/>
              <a:gd name="adj2" fmla="val 70880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457200" y="3352800"/>
            <a:ext cx="2667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Nhóm RadioButton thứ 1 chứa trong GroupBox1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5" grpId="0" animBg="1"/>
      <p:bldP spid="165896" grpId="0"/>
      <p:bldP spid="165897" grpId="0" animBg="1"/>
      <p:bldP spid="16589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F1A7B-3173-4C78-81D2-C683674F55EE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CheckedListBox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Tương tự như list box nhưng mỗi item sẽ có thêm check box.</a:t>
            </a:r>
          </a:p>
          <a:p>
            <a:endParaRPr lang="en-US" altLang="en-US"/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52800"/>
            <a:ext cx="762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990600" y="28956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>
                <a:solidFill>
                  <a:srgbClr val="6699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CheckedItems</a:t>
            </a:r>
            <a:r>
              <a:rPr lang="en-US" altLang="en-US" sz="2400" b="0">
                <a:solidFill>
                  <a:srgbClr val="6699FF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914400" y="3327400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CheckedIndices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990600" y="3810000"/>
            <a:ext cx="228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>
                <a:solidFill>
                  <a:srgbClr val="6699FF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SelectedIndices</a:t>
            </a:r>
            <a:r>
              <a:rPr lang="en-US" altLang="en-US" sz="2400" b="0">
                <a:solidFill>
                  <a:srgbClr val="6699FF"/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990600" y="4267200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>
                <a:solidFill>
                  <a:srgbClr val="008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SelectedIndices 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1066800" y="4724400"/>
            <a:ext cx="196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33CC"/>
                </a:solidFill>
              </a:rPr>
              <a:t>MultiColumn</a:t>
            </a:r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1066800" y="5181600"/>
            <a:ext cx="231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b="0">
                <a:solidFill>
                  <a:srgbClr val="88DBE4"/>
                </a:solidFill>
                <a:latin typeface="MS Song" pitchFamily="49" charset="-122"/>
              </a:rPr>
              <a:t>SelectionMode</a:t>
            </a:r>
            <a:r>
              <a:rPr lang="en-US" altLang="en-US" sz="2400">
                <a:solidFill>
                  <a:srgbClr val="88DBE4"/>
                </a:solidFill>
                <a:latin typeface="MS Song" pitchFamily="49" charset="-122"/>
              </a:rPr>
              <a:t> 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1127125" y="2276475"/>
            <a:ext cx="168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Properties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4114800" y="4624388"/>
            <a:ext cx="1309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Method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3886200" y="5132388"/>
            <a:ext cx="205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134D53"/>
                </a:solidFill>
              </a:rPr>
              <a:t>ClearSelected </a:t>
            </a: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3962400" y="5638800"/>
            <a:ext cx="167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b="0">
                <a:solidFill>
                  <a:schemeClr val="folHlink"/>
                </a:solidFill>
              </a:rPr>
              <a:t>SetSelected</a:t>
            </a:r>
            <a:r>
              <a:rPr lang="en-US" altLang="en-US" sz="24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6928" name="AutoShape 16"/>
          <p:cNvSpPr>
            <a:spLocks noChangeArrowheads="1"/>
          </p:cNvSpPr>
          <p:nvPr/>
        </p:nvSpPr>
        <p:spPr bwMode="auto">
          <a:xfrm>
            <a:off x="6629400" y="2514600"/>
            <a:ext cx="533400" cy="533400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562600" y="3200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00CC99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SelectedIndexChanged</a:t>
            </a:r>
            <a:r>
              <a:rPr lang="en-US" altLang="en-US" sz="240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5562600" y="3810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FF33CC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SelectedValueChanged</a:t>
            </a:r>
            <a:r>
              <a:rPr lang="en-US" altLang="en-US" sz="2400">
                <a:solidFill>
                  <a:srgbClr val="FF33CC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1066800" y="558958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66918" grpId="0"/>
      <p:bldP spid="166919" grpId="0"/>
      <p:bldP spid="166920" grpId="0"/>
      <p:bldP spid="166921" grpId="0"/>
      <p:bldP spid="166922" grpId="0"/>
      <p:bldP spid="166924" grpId="0"/>
      <p:bldP spid="166925" grpId="0"/>
      <p:bldP spid="166926" grpId="0"/>
      <p:bldP spid="166928" grpId="0" animBg="1"/>
      <p:bldP spid="166929" grpId="0"/>
      <p:bldP spid="166930" grpId="0"/>
      <p:bldP spid="16693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8FA5-383E-4EEB-8891-781AE93531B8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CheckedListBox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Thuộc tính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Items</a:t>
            </a:r>
            <a:r>
              <a:rPr lang="en-US" altLang="en-US"/>
              <a:t> lưu trữ danh sách item</a:t>
            </a:r>
          </a:p>
          <a:p>
            <a:r>
              <a:rPr lang="en-US" altLang="en-US"/>
              <a:t>Có thể bổ sung vào thời điểm</a:t>
            </a:r>
          </a:p>
          <a:p>
            <a:pPr lvl="1"/>
            <a:r>
              <a:rPr lang="en-US" altLang="en-US"/>
              <a:t>Design time</a:t>
            </a:r>
          </a:p>
          <a:p>
            <a:pPr lvl="1"/>
            <a:r>
              <a:rPr lang="en-US" altLang="en-US"/>
              <a:t>Run time</a:t>
            </a:r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28860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41" name="AutoShape 5"/>
          <p:cNvSpPr>
            <a:spLocks noChangeArrowheads="1"/>
          </p:cNvSpPr>
          <p:nvPr/>
        </p:nvSpPr>
        <p:spPr bwMode="auto">
          <a:xfrm rot="37312676" flipH="1" flipV="1">
            <a:off x="2186781" y="2537619"/>
            <a:ext cx="731838" cy="1447800"/>
          </a:xfrm>
          <a:prstGeom prst="curvedRightArrow">
            <a:avLst>
              <a:gd name="adj1" fmla="val 22192"/>
              <a:gd name="adj2" fmla="val 70880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990600" y="3733800"/>
            <a:ext cx="1985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Item được check</a:t>
            </a:r>
          </a:p>
        </p:txBody>
      </p:sp>
      <p:sp>
        <p:nvSpPr>
          <p:cNvPr id="167943" name="AutoShape 7"/>
          <p:cNvSpPr>
            <a:spLocks noChangeArrowheads="1"/>
          </p:cNvSpPr>
          <p:nvPr/>
        </p:nvSpPr>
        <p:spPr bwMode="auto">
          <a:xfrm rot="5887324" flipV="1">
            <a:off x="5768181" y="3299619"/>
            <a:ext cx="731838" cy="1447800"/>
          </a:xfrm>
          <a:prstGeom prst="curvedRightArrow">
            <a:avLst>
              <a:gd name="adj1" fmla="val 22192"/>
              <a:gd name="adj2" fmla="val 70880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6324600" y="4419600"/>
            <a:ext cx="195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Item được select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 animBg="1"/>
      <p:bldP spid="167942" grpId="0"/>
      <p:bldP spid="167943" grpId="0" animBg="1"/>
      <p:bldP spid="1679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2606-57AD-4A2B-BCE5-3E7335CADCD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0566" name="Rectangle 2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Thuộc tính controls</a:t>
            </a:r>
          </a:p>
        </p:txBody>
      </p:sp>
      <p:graphicFrame>
        <p:nvGraphicFramePr>
          <p:cNvPr id="100652" name="Group 300"/>
          <p:cNvGraphicFramePr>
            <a:graphicFrameLocks noGrp="1"/>
          </p:cNvGraphicFramePr>
          <p:nvPr>
            <p:ph idx="1"/>
          </p:nvPr>
        </p:nvGraphicFramePr>
        <p:xfrm>
          <a:off x="990600" y="1169988"/>
          <a:ext cx="8153400" cy="5292725"/>
        </p:xfrm>
        <a:graphic>
          <a:graphicData uri="http://schemas.openxmlformats.org/drawingml/2006/table">
            <a:tbl>
              <a:tblPr/>
              <a:tblGrid>
                <a:gridCol w="2641600"/>
                <a:gridCol w="551180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Common Properties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BackColor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Màu nền của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BackgroundImage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Ảnh nền của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ForeColor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Màu hiển thị text trên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Enabled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Xác định khi control trạng thái enable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Focused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Xác định khi control nhận 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Font hiển thị text trên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TabIndex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Thứ tự tab của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TabStop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Nếu true, user có thể sử dụng tab để select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Text hiển thị trên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TextAlign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Canh lề text trên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Visible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Xác định hiển thị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9E5BB-536F-4881-A747-E7667ED04BFC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CheckedListBox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MultiColumn = true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36480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965" name="Line 5"/>
          <p:cNvSpPr>
            <a:spLocks noChangeShapeType="1"/>
          </p:cNvSpPr>
          <p:nvPr/>
        </p:nvSpPr>
        <p:spPr bwMode="auto">
          <a:xfrm flipH="1">
            <a:off x="4572000" y="3124200"/>
            <a:ext cx="1676400" cy="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6384925" y="2757488"/>
            <a:ext cx="2301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Các item được tổ chức theo nhiều cột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25CFF-9EA1-46C4-9EAF-95FB3BCB72C2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CheckedListBox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Sự kiện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SelectedIndexChanged</a:t>
            </a:r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2857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30099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28800"/>
            <a:ext cx="4752975" cy="2619375"/>
          </a:xfrm>
          <a:prstGeom prst="rect">
            <a:avLst/>
          </a:prstGeom>
          <a:noFill/>
          <a:ln w="38100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92" name="AutoShape 8"/>
          <p:cNvSpPr>
            <a:spLocks noChangeArrowheads="1"/>
          </p:cNvSpPr>
          <p:nvPr/>
        </p:nvSpPr>
        <p:spPr bwMode="auto">
          <a:xfrm rot="67630137" flipH="1" flipV="1">
            <a:off x="6111081" y="3794919"/>
            <a:ext cx="731838" cy="1524000"/>
          </a:xfrm>
          <a:prstGeom prst="curvedRightArrow">
            <a:avLst>
              <a:gd name="adj1" fmla="val 23360"/>
              <a:gd name="adj2" fmla="val 74611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3" name="AutoShape 9"/>
          <p:cNvSpPr>
            <a:spLocks noChangeArrowheads="1"/>
          </p:cNvSpPr>
          <p:nvPr/>
        </p:nvSpPr>
        <p:spPr bwMode="auto">
          <a:xfrm rot="1842922">
            <a:off x="1676400" y="3581400"/>
            <a:ext cx="1905000" cy="762000"/>
          </a:xfrm>
          <a:prstGeom prst="lightningBol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2" grpId="0" animBg="1"/>
      <p:bldP spid="16999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8AE95-1802-4955-A9C4-E42025424A32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TrackBar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 phép user thiết lập giá trị trong khoảng cố định cho trước</a:t>
            </a:r>
          </a:p>
          <a:p>
            <a:r>
              <a:rPr lang="en-US" altLang="en-US"/>
              <a:t>Thao tác qua thiết bị chuột hoặc bàn phím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196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B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993300"/>
                </a:solidFill>
                <a:latin typeface="Verdana" panose="020B0604030504040204" pitchFamily="34" charset="0"/>
              </a:rPr>
              <a:t>Properties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 rot="-28556">
            <a:off x="6019800" y="4876800"/>
            <a:ext cx="163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993300"/>
                </a:solidFill>
                <a:latin typeface="Verdana" panose="020B0604030504040204" pitchFamily="34" charset="0"/>
              </a:rPr>
              <a:t>Methods</a:t>
            </a:r>
          </a:p>
        </p:txBody>
      </p:sp>
      <p:pic>
        <p:nvPicPr>
          <p:cNvPr id="1710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" t="78505" r="93750" b="17593"/>
          <a:stretch>
            <a:fillRect/>
          </a:stretch>
        </p:blipFill>
        <p:spPr bwMode="auto">
          <a:xfrm>
            <a:off x="4191000" y="3886200"/>
            <a:ext cx="1219200" cy="9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2133600" y="3443288"/>
            <a:ext cx="204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00CC99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Maximum</a:t>
            </a:r>
            <a:r>
              <a:rPr lang="en-US" altLang="en-US" sz="2800" b="0">
                <a:solidFill>
                  <a:srgbClr val="00FF00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304800" y="34432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Minimum</a:t>
            </a:r>
            <a:r>
              <a:rPr lang="en-US" altLang="en-US" sz="2800" b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609600" y="4205288"/>
            <a:ext cx="2797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TickFrequency</a:t>
            </a:r>
            <a:r>
              <a:rPr lang="en-US" altLang="en-US" sz="2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1019" name="Text Box 11"/>
          <p:cNvSpPr txBox="1">
            <a:spLocks noChangeArrowheads="1"/>
          </p:cNvSpPr>
          <p:nvPr/>
        </p:nvSpPr>
        <p:spPr bwMode="auto">
          <a:xfrm>
            <a:off x="1143000" y="4967288"/>
            <a:ext cx="192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TickStyle</a:t>
            </a:r>
            <a:r>
              <a:rPr lang="en-US" altLang="en-US" sz="2800" b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1524000" y="5576888"/>
            <a:ext cx="119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Value</a:t>
            </a:r>
            <a:r>
              <a:rPr lang="en-US" altLang="en-US" sz="2800" b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5943600" y="5638800"/>
            <a:ext cx="186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0000FF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SetRange</a:t>
            </a:r>
            <a:r>
              <a:rPr lang="en-US" altLang="en-US" sz="2800" b="0">
                <a:solidFill>
                  <a:srgbClr val="0000FF"/>
                </a:solidFill>
                <a:latin typeface="Arial Unicode MS" panose="020B0604020202020204" pitchFamily="34" charset="-128"/>
              </a:rPr>
              <a:t> </a:t>
            </a: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6477000" y="3810000"/>
            <a:ext cx="1201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CC99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Scroll</a:t>
            </a:r>
            <a:r>
              <a:rPr lang="en-US" altLang="en-US" sz="3200">
                <a:solidFill>
                  <a:srgbClr val="00FF00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71023" name="Text Box 15"/>
          <p:cNvSpPr txBox="1">
            <a:spLocks noChangeArrowheads="1"/>
          </p:cNvSpPr>
          <p:nvPr/>
        </p:nvSpPr>
        <p:spPr bwMode="auto">
          <a:xfrm>
            <a:off x="6324600" y="3352800"/>
            <a:ext cx="264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FF0000"/>
                </a:solidFill>
                <a:latin typeface="Microsoft Sans Serif" panose="020B0604020202020204" pitchFamily="34" charset="0"/>
                <a:cs typeface="Times New Roman" panose="02020603050405020304" pitchFamily="18" charset="0"/>
              </a:rPr>
              <a:t>ValueChanged</a:t>
            </a:r>
            <a:r>
              <a:rPr lang="en-US" altLang="en-US" sz="2800" b="0">
                <a:solidFill>
                  <a:srgbClr val="FF0000"/>
                </a:solidFill>
                <a:latin typeface="Microsoft Sans Serif" panose="020B0604020202020204" pitchFamily="34" charset="0"/>
              </a:rPr>
              <a:t> </a:t>
            </a:r>
          </a:p>
        </p:txBody>
      </p:sp>
      <p:sp>
        <p:nvSpPr>
          <p:cNvPr id="171024" name="AutoShape 16"/>
          <p:cNvSpPr>
            <a:spLocks noChangeArrowheads="1"/>
          </p:cNvSpPr>
          <p:nvPr/>
        </p:nvSpPr>
        <p:spPr bwMode="auto">
          <a:xfrm>
            <a:off x="6858000" y="2895600"/>
            <a:ext cx="533400" cy="533400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  <p:bldP spid="171014" grpId="0"/>
      <p:bldP spid="171016" grpId="0"/>
      <p:bldP spid="171017" grpId="0"/>
      <p:bldP spid="171018" grpId="0"/>
      <p:bldP spid="171019" grpId="0"/>
      <p:bldP spid="171020" grpId="0"/>
      <p:bldP spid="171021" grpId="0"/>
      <p:bldP spid="171022" grpId="0"/>
      <p:bldP spid="171023" grpId="0"/>
      <p:bldP spid="17102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044A4-306E-4B18-B0DD-7C46E0F5FAC3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TrackBar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838200" y="1290638"/>
            <a:ext cx="4940300" cy="4978400"/>
          </a:xfrm>
          <a:prstGeom prst="rect">
            <a:avLst/>
          </a:prstGeom>
          <a:solidFill>
            <a:srgbClr val="FFFF00">
              <a:alpha val="3300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public void AddTrackBar() { </a:t>
            </a:r>
          </a:p>
          <a:p>
            <a:r>
              <a:rPr lang="en-US" altLang="en-US"/>
              <a:t>      </a:t>
            </a:r>
            <a:r>
              <a:rPr lang="en-US" altLang="en-US">
                <a:solidFill>
                  <a:srgbClr val="00FFCC"/>
                </a:solidFill>
              </a:rPr>
              <a:t>TrackBar</a:t>
            </a:r>
            <a:r>
              <a:rPr lang="en-US" altLang="en-US"/>
              <a:t> tb1 = </a:t>
            </a:r>
            <a:r>
              <a:rPr lang="en-US" altLang="en-US">
                <a:solidFill>
                  <a:srgbClr val="3964EF"/>
                </a:solidFill>
              </a:rPr>
              <a:t>new</a:t>
            </a:r>
            <a:r>
              <a:rPr lang="en-US" altLang="en-US"/>
              <a:t> </a:t>
            </a:r>
            <a:r>
              <a:rPr lang="en-US" altLang="en-US">
                <a:solidFill>
                  <a:srgbClr val="00FFCC"/>
                </a:solidFill>
              </a:rPr>
              <a:t>TrackBar</a:t>
            </a:r>
            <a:r>
              <a:rPr lang="en-US" altLang="en-US"/>
              <a:t>(); </a:t>
            </a:r>
          </a:p>
          <a:p>
            <a:r>
              <a:rPr lang="en-US" altLang="en-US"/>
              <a:t>      tb1.Location = </a:t>
            </a:r>
            <a:r>
              <a:rPr lang="en-US" altLang="en-US">
                <a:solidFill>
                  <a:srgbClr val="3964EF"/>
                </a:solidFill>
              </a:rPr>
              <a:t>new</a:t>
            </a:r>
            <a:r>
              <a:rPr lang="en-US" altLang="en-US"/>
              <a:t> </a:t>
            </a:r>
            <a:r>
              <a:rPr lang="en-US" altLang="en-US">
                <a:solidFill>
                  <a:srgbClr val="00FFCC"/>
                </a:solidFill>
              </a:rPr>
              <a:t>Point(10</a:t>
            </a:r>
            <a:r>
              <a:rPr lang="en-US" altLang="en-US"/>
              <a:t>, 10); </a:t>
            </a:r>
          </a:p>
          <a:p>
            <a:r>
              <a:rPr lang="en-US" altLang="en-US"/>
              <a:t>      tb1.Size = new </a:t>
            </a:r>
            <a:r>
              <a:rPr lang="en-US" altLang="en-US">
                <a:solidFill>
                  <a:srgbClr val="00FFCC"/>
                </a:solidFill>
              </a:rPr>
              <a:t>Size</a:t>
            </a:r>
            <a:r>
              <a:rPr lang="en-US" altLang="en-US"/>
              <a:t>(250, 50);   </a:t>
            </a:r>
          </a:p>
          <a:p>
            <a:endParaRPr lang="en-US" altLang="en-US"/>
          </a:p>
          <a:p>
            <a:r>
              <a:rPr lang="en-US" altLang="en-US"/>
              <a:t>      tb1.Minimum = 0; </a:t>
            </a:r>
          </a:p>
          <a:p>
            <a:r>
              <a:rPr lang="en-US" altLang="en-US"/>
              <a:t>      tb1.Maximum = 100;   </a:t>
            </a:r>
          </a:p>
          <a:p>
            <a:endParaRPr lang="en-US" altLang="en-US"/>
          </a:p>
          <a:p>
            <a:r>
              <a:rPr lang="en-US" altLang="en-US"/>
              <a:t>      tb1.SmallChange = 1; </a:t>
            </a:r>
          </a:p>
          <a:p>
            <a:r>
              <a:rPr lang="en-US" altLang="en-US"/>
              <a:t>      tb1.LargeChange = 5;   </a:t>
            </a:r>
          </a:p>
          <a:p>
            <a:r>
              <a:rPr lang="en-US" altLang="en-US"/>
              <a:t>      tb1.TickStyle = </a:t>
            </a:r>
            <a:r>
              <a:rPr lang="en-US" altLang="en-US">
                <a:solidFill>
                  <a:srgbClr val="00FFCC"/>
                </a:solidFill>
              </a:rPr>
              <a:t>TickStyle</a:t>
            </a:r>
            <a:r>
              <a:rPr lang="en-US" altLang="en-US"/>
              <a:t>.BottomRight; </a:t>
            </a:r>
          </a:p>
          <a:p>
            <a:endParaRPr lang="en-US" altLang="en-US"/>
          </a:p>
          <a:p>
            <a:r>
              <a:rPr lang="en-US" altLang="en-US"/>
              <a:t>      tb1.TickFrequency = 10;   </a:t>
            </a:r>
          </a:p>
          <a:p>
            <a:r>
              <a:rPr lang="en-US" altLang="en-US"/>
              <a:t>      tb1.Value = 10;   </a:t>
            </a:r>
          </a:p>
          <a:p>
            <a:r>
              <a:rPr lang="en-US" altLang="en-US"/>
              <a:t>      Controls.Add(tb1); </a:t>
            </a:r>
          </a:p>
          <a:p>
            <a:r>
              <a:rPr lang="en-US" altLang="en-US"/>
              <a:t>} 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5943600" y="164782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Tạo thể hiện</a:t>
            </a: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5029200" y="1828800"/>
            <a:ext cx="838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39" name="AutoShape 7"/>
          <p:cNvSpPr>
            <a:spLocks/>
          </p:cNvSpPr>
          <p:nvPr/>
        </p:nvSpPr>
        <p:spPr bwMode="auto">
          <a:xfrm>
            <a:off x="5181600" y="2209800"/>
            <a:ext cx="914400" cy="914400"/>
          </a:xfrm>
          <a:prstGeom prst="callout1">
            <a:avLst>
              <a:gd name="adj1" fmla="val 87500"/>
              <a:gd name="adj2" fmla="val -8333"/>
              <a:gd name="adj3" fmla="val -8333"/>
              <a:gd name="adj4" fmla="val -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/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4876800" y="2943225"/>
            <a:ext cx="235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Thiết lập khoảng: 0 - 100</a:t>
            </a:r>
          </a:p>
        </p:txBody>
      </p:sp>
      <p:sp>
        <p:nvSpPr>
          <p:cNvPr id="172041" name="Line 9"/>
          <p:cNvSpPr>
            <a:spLocks noChangeShapeType="1"/>
          </p:cNvSpPr>
          <p:nvPr/>
        </p:nvSpPr>
        <p:spPr bwMode="auto">
          <a:xfrm>
            <a:off x="3810000" y="3124200"/>
            <a:ext cx="990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3886200" y="3886200"/>
            <a:ext cx="1371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5410200" y="3429000"/>
            <a:ext cx="2743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Số vị trí di chuyển khi dùng phím mũi tên</a:t>
            </a:r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3886200" y="4267200"/>
            <a:ext cx="2667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6781800" y="4038600"/>
            <a:ext cx="1981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Số vị trí di chuyển khi dùng phím Page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6553200" y="4800600"/>
            <a:ext cx="1981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Kiểu stick ở bên dưới/bên phải track</a:t>
            </a:r>
          </a:p>
        </p:txBody>
      </p:sp>
      <p:sp>
        <p:nvSpPr>
          <p:cNvPr id="172049" name="Line 17"/>
          <p:cNvSpPr>
            <a:spLocks noChangeShapeType="1"/>
          </p:cNvSpPr>
          <p:nvPr/>
        </p:nvSpPr>
        <p:spPr bwMode="auto">
          <a:xfrm>
            <a:off x="5715000" y="4648200"/>
            <a:ext cx="8382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5105400" y="5562600"/>
            <a:ext cx="1981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Số khoảng cách giữa các tick mark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>
            <a:off x="4038600" y="5181600"/>
            <a:ext cx="99060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38618-BE45-4273-861F-1F573FC40711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TrackBar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Bổ sung Label hiển thị giá trị của TrackBar</a:t>
            </a:r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3181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71800"/>
            <a:ext cx="25622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0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62200"/>
            <a:ext cx="3962400" cy="1114425"/>
          </a:xfrm>
          <a:prstGeom prst="rect">
            <a:avLst/>
          </a:prstGeom>
          <a:noFill/>
          <a:ln w="38100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63" name="AutoShape 7"/>
          <p:cNvSpPr>
            <a:spLocks noChangeArrowheads="1"/>
          </p:cNvSpPr>
          <p:nvPr/>
        </p:nvSpPr>
        <p:spPr bwMode="auto">
          <a:xfrm rot="2337473">
            <a:off x="1676400" y="3429000"/>
            <a:ext cx="1752600" cy="685800"/>
          </a:xfrm>
          <a:prstGeom prst="lightningBolt">
            <a:avLst/>
          </a:prstGeom>
          <a:solidFill>
            <a:schemeClr val="accent1">
              <a:alpha val="5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64" name="Freeform 8"/>
          <p:cNvSpPr>
            <a:spLocks/>
          </p:cNvSpPr>
          <p:nvPr/>
        </p:nvSpPr>
        <p:spPr bwMode="auto">
          <a:xfrm>
            <a:off x="4064000" y="3543300"/>
            <a:ext cx="4229100" cy="1473200"/>
          </a:xfrm>
          <a:custGeom>
            <a:avLst/>
            <a:gdLst>
              <a:gd name="T0" fmla="*/ 2664 w 2664"/>
              <a:gd name="T1" fmla="*/ 0 h 928"/>
              <a:gd name="T2" fmla="*/ 208 w 2664"/>
              <a:gd name="T3" fmla="*/ 8 h 928"/>
              <a:gd name="T4" fmla="*/ 0 w 2664"/>
              <a:gd name="T5" fmla="*/ 928 h 928"/>
              <a:gd name="T6" fmla="*/ 536 w 2664"/>
              <a:gd name="T7" fmla="*/ 928 h 928"/>
              <a:gd name="T8" fmla="*/ 2664 w 2664"/>
              <a:gd name="T9" fmla="*/ 0 h 928"/>
              <a:gd name="T10" fmla="*/ 2664 w 2664"/>
              <a:gd name="T11" fmla="*/ 0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928">
                <a:moveTo>
                  <a:pt x="2664" y="0"/>
                </a:moveTo>
                <a:lnTo>
                  <a:pt x="208" y="8"/>
                </a:lnTo>
                <a:lnTo>
                  <a:pt x="0" y="928"/>
                </a:lnTo>
                <a:lnTo>
                  <a:pt x="536" y="928"/>
                </a:lnTo>
                <a:lnTo>
                  <a:pt x="2664" y="0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3048000" y="2590800"/>
            <a:ext cx="5334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66" name="Arc 10"/>
          <p:cNvSpPr>
            <a:spLocks/>
          </p:cNvSpPr>
          <p:nvPr/>
        </p:nvSpPr>
        <p:spPr bwMode="auto">
          <a:xfrm>
            <a:off x="3581400" y="2743200"/>
            <a:ext cx="1295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56C07-38FA-43EE-B340-DE90795FF2BD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/>
              <a:t>PictureBox &amp; ImageList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573B1-E4ED-4314-9A37-95B79A66AA89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PictureBox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Sử dụng để hiển thị ảnh dạng bitmap, metafile, icon, JPEG, GIF.</a:t>
            </a:r>
          </a:p>
          <a:p>
            <a:r>
              <a:rPr lang="en-US" altLang="en-US" sz="2400"/>
              <a:t>Sử dụng thuộc tính Image để thiết lập ảnh lúc design hoặc runtime.</a:t>
            </a:r>
          </a:p>
          <a:p>
            <a:r>
              <a:rPr lang="en-US" altLang="en-US" sz="2400"/>
              <a:t>Các thuộc tính</a:t>
            </a:r>
          </a:p>
          <a:p>
            <a:pPr lvl="1"/>
            <a:r>
              <a:rPr lang="en-US" altLang="en-US" sz="2400"/>
              <a:t>Image: ảnh cần hiển thị</a:t>
            </a:r>
          </a:p>
          <a:p>
            <a:pPr lvl="1"/>
            <a:r>
              <a:rPr lang="en-US" altLang="en-US" sz="2400"/>
              <a:t>SizeMode: </a:t>
            </a:r>
          </a:p>
          <a:p>
            <a:pPr lvl="2"/>
            <a:r>
              <a:rPr lang="en-US" altLang="en-US"/>
              <a:t>Normal</a:t>
            </a:r>
          </a:p>
          <a:p>
            <a:pPr lvl="2"/>
            <a:r>
              <a:rPr lang="en-US" altLang="en-US"/>
              <a:t>StretchImage</a:t>
            </a:r>
          </a:p>
          <a:p>
            <a:pPr lvl="2"/>
            <a:r>
              <a:rPr lang="en-US" altLang="en-US"/>
              <a:t>AutoSize</a:t>
            </a:r>
          </a:p>
          <a:p>
            <a:pPr lvl="2"/>
            <a:r>
              <a:rPr lang="en-US" altLang="en-US"/>
              <a:t>CenterImage</a:t>
            </a:r>
          </a:p>
          <a:p>
            <a:pPr lvl="2"/>
            <a:r>
              <a:rPr lang="en-US" altLang="en-US"/>
              <a:t>Zoom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F7C45-0877-4B92-9A2A-9D429261DD57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PictureBox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34004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6172200" y="3276600"/>
            <a:ext cx="2073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5 pictureBox với các SizeMode tương ứng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9AEA-A425-47BC-A0D2-2B90D3F908DB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ImageList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Cung cấp tập hợp những đối tượng image cho các control khác sử dụng</a:t>
            </a:r>
          </a:p>
          <a:p>
            <a:pPr lvl="1"/>
            <a:r>
              <a:rPr lang="en-US" altLang="en-US"/>
              <a:t>ListView</a:t>
            </a:r>
          </a:p>
          <a:p>
            <a:pPr lvl="1"/>
            <a:r>
              <a:rPr lang="en-US" altLang="en-US"/>
              <a:t>TreeView</a:t>
            </a:r>
          </a:p>
          <a:p>
            <a:r>
              <a:rPr lang="en-US" altLang="en-US"/>
              <a:t>Các thuộc tính thường dùng</a:t>
            </a:r>
          </a:p>
          <a:p>
            <a:pPr lvl="1"/>
            <a:r>
              <a:rPr lang="en-US" altLang="en-US"/>
              <a:t>ColorDepth: độ sâu của màu</a:t>
            </a:r>
          </a:p>
          <a:p>
            <a:pPr lvl="1"/>
            <a:r>
              <a:rPr lang="en-US" altLang="en-US"/>
              <a:t>Images: trả về ImageList.ImageCollection </a:t>
            </a:r>
          </a:p>
          <a:p>
            <a:pPr lvl="1"/>
            <a:r>
              <a:rPr lang="en-US" altLang="en-US"/>
              <a:t>ImageSize: kích thước ảnh</a:t>
            </a:r>
          </a:p>
          <a:p>
            <a:pPr lvl="1"/>
            <a:r>
              <a:rPr lang="en-US" altLang="en-US"/>
              <a:t>TransparentColor: xác định màu là transparent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32EB1-FB3B-46D7-8550-C6B21A9730FD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ImageList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altLang="en-US" sz="2400"/>
              <a:t>Các bước sử dụng ImageList</a:t>
            </a:r>
          </a:p>
          <a:p>
            <a:pPr lvl="1"/>
            <a:r>
              <a:rPr lang="en-US" altLang="en-US" sz="2400"/>
              <a:t>Kéo control ImageList từ ToolBox thả vào Form</a:t>
            </a:r>
          </a:p>
          <a:p>
            <a:pPr lvl="1"/>
            <a:r>
              <a:rPr lang="en-US" altLang="en-US" sz="2400"/>
              <a:t>Thiết lập kích thước của các ảnh: ImageSize</a:t>
            </a:r>
          </a:p>
          <a:p>
            <a:pPr lvl="1"/>
            <a:r>
              <a:rPr lang="en-US" altLang="en-US" sz="2400"/>
              <a:t>Bổ sung các ảnh vào ImageList qua thuộc tính Images</a:t>
            </a:r>
          </a:p>
          <a:p>
            <a:pPr lvl="1"/>
            <a:r>
              <a:rPr lang="en-US" altLang="en-US" sz="2400"/>
              <a:t>Sử dụng ImageList cho các control</a:t>
            </a:r>
          </a:p>
          <a:p>
            <a:pPr lvl="2"/>
            <a:r>
              <a:rPr lang="en-US" altLang="en-US"/>
              <a:t>Khai báo nguồn image là image list vừa tạo cho control</a:t>
            </a:r>
          </a:p>
          <a:p>
            <a:pPr lvl="3"/>
            <a:r>
              <a:rPr lang="en-US" altLang="en-US" sz="2400"/>
              <a:t>Thường là thuộc tính ImageList</a:t>
            </a:r>
          </a:p>
          <a:p>
            <a:pPr lvl="2"/>
            <a:r>
              <a:rPr lang="en-US" altLang="en-US"/>
              <a:t>Thiết lập các item/node với các ImageIndex tương ứng</a:t>
            </a:r>
          </a:p>
          <a:p>
            <a:pPr lvl="3"/>
            <a:r>
              <a:rPr lang="en-US" altLang="en-US" sz="2400"/>
              <a:t>Việc thiết lập có thể ở màn hình design view hoặc code view</a:t>
            </a:r>
          </a:p>
          <a:p>
            <a:pPr lvl="2"/>
            <a:endParaRPr lang="en-US" altLang="en-US"/>
          </a:p>
          <a:p>
            <a:pPr lvl="1"/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65885-79E5-4014-A6B8-E4890D6BD69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Control Layout - Anchor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4288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743200" y="16002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None</a:t>
            </a:r>
          </a:p>
        </p:txBody>
      </p:sp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5146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7162800" y="4422775"/>
            <a:ext cx="1452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FixedSingle</a:t>
            </a:r>
          </a:p>
        </p:txBody>
      </p:sp>
      <p:pic>
        <p:nvPicPr>
          <p:cNvPr id="1075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67200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1752600" y="4419600"/>
            <a:ext cx="110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Fixed3D</a:t>
            </a:r>
          </a:p>
        </p:txBody>
      </p:sp>
      <p:pic>
        <p:nvPicPr>
          <p:cNvPr id="10753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67200"/>
            <a:ext cx="25146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4267200" y="4403725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FixedDialog</a:t>
            </a:r>
          </a:p>
        </p:txBody>
      </p:sp>
      <p:pic>
        <p:nvPicPr>
          <p:cNvPr id="10753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5336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4953000" y="160020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Sizable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3200400" y="3276600"/>
            <a:ext cx="210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FormBorderStyle</a:t>
            </a:r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>
            <a:off x="8534400" y="59436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37" name="Oval 17"/>
          <p:cNvSpPr>
            <a:spLocks noChangeArrowheads="1"/>
          </p:cNvSpPr>
          <p:nvPr/>
        </p:nvSpPr>
        <p:spPr bwMode="auto">
          <a:xfrm>
            <a:off x="2705100" y="3124200"/>
            <a:ext cx="2819400" cy="762000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 flipH="1" flipV="1">
            <a:off x="3124200" y="2057400"/>
            <a:ext cx="990600" cy="1066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4114800" y="2057400"/>
            <a:ext cx="1219200" cy="1066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H="1">
            <a:off x="2362200" y="3886200"/>
            <a:ext cx="17526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>
            <a:off x="4114800" y="3886200"/>
            <a:ext cx="9906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4114800" y="3886200"/>
            <a:ext cx="365760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>
            <a:off x="8255000" y="3225800"/>
            <a:ext cx="381000" cy="228600"/>
          </a:xfrm>
          <a:prstGeom prst="line">
            <a:avLst/>
          </a:prstGeom>
          <a:noFill/>
          <a:ln w="38100" cmpd="dbl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44" name="AutoShape 24"/>
          <p:cNvSpPr>
            <a:spLocks noChangeArrowheads="1"/>
          </p:cNvSpPr>
          <p:nvPr/>
        </p:nvSpPr>
        <p:spPr bwMode="auto">
          <a:xfrm>
            <a:off x="8305800" y="2971800"/>
            <a:ext cx="457200" cy="304800"/>
          </a:xfrm>
          <a:prstGeom prst="irregularSeal1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C5AA1-EFCF-4A3F-85E7-D0B1D2C1BFB8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ImageList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Tạo </a:t>
            </a:r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ImageList</a:t>
            </a: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7875"/>
            <a:ext cx="33051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19675"/>
            <a:ext cx="34671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90875"/>
            <a:ext cx="25431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33" name="Freeform 9"/>
          <p:cNvSpPr>
            <a:spLocks/>
          </p:cNvSpPr>
          <p:nvPr/>
        </p:nvSpPr>
        <p:spPr bwMode="auto">
          <a:xfrm>
            <a:off x="1511300" y="3203575"/>
            <a:ext cx="609600" cy="3149600"/>
          </a:xfrm>
          <a:custGeom>
            <a:avLst/>
            <a:gdLst>
              <a:gd name="T0" fmla="*/ 384 w 384"/>
              <a:gd name="T1" fmla="*/ 1976 h 1984"/>
              <a:gd name="T2" fmla="*/ 384 w 384"/>
              <a:gd name="T3" fmla="*/ 0 h 1984"/>
              <a:gd name="T4" fmla="*/ 0 w 384"/>
              <a:gd name="T5" fmla="*/ 1272 h 1984"/>
              <a:gd name="T6" fmla="*/ 0 w 384"/>
              <a:gd name="T7" fmla="*/ 1392 h 1984"/>
              <a:gd name="T8" fmla="*/ 376 w 384"/>
              <a:gd name="T9" fmla="*/ 1984 h 1984"/>
              <a:gd name="T10" fmla="*/ 384 w 384"/>
              <a:gd name="T11" fmla="*/ 1976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" h="1984">
                <a:moveTo>
                  <a:pt x="384" y="1976"/>
                </a:moveTo>
                <a:lnTo>
                  <a:pt x="384" y="0"/>
                </a:lnTo>
                <a:lnTo>
                  <a:pt x="0" y="1272"/>
                </a:lnTo>
                <a:lnTo>
                  <a:pt x="0" y="1392"/>
                </a:lnTo>
                <a:lnTo>
                  <a:pt x="376" y="1984"/>
                </a:lnTo>
                <a:lnTo>
                  <a:pt x="384" y="1976"/>
                </a:ln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0235" name="Freeform 11"/>
          <p:cNvSpPr>
            <a:spLocks/>
          </p:cNvSpPr>
          <p:nvPr/>
        </p:nvSpPr>
        <p:spPr bwMode="auto">
          <a:xfrm>
            <a:off x="3200400" y="1730375"/>
            <a:ext cx="939800" cy="3467100"/>
          </a:xfrm>
          <a:custGeom>
            <a:avLst/>
            <a:gdLst>
              <a:gd name="T0" fmla="*/ 592 w 592"/>
              <a:gd name="T1" fmla="*/ 2184 h 2184"/>
              <a:gd name="T2" fmla="*/ 584 w 592"/>
              <a:gd name="T3" fmla="*/ 0 h 2184"/>
              <a:gd name="T4" fmla="*/ 0 w 592"/>
              <a:gd name="T5" fmla="*/ 1800 h 2184"/>
              <a:gd name="T6" fmla="*/ 0 w 592"/>
              <a:gd name="T7" fmla="*/ 1880 h 2184"/>
              <a:gd name="T8" fmla="*/ 592 w 592"/>
              <a:gd name="T9" fmla="*/ 2184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2" h="2184">
                <a:moveTo>
                  <a:pt x="592" y="2184"/>
                </a:moveTo>
                <a:lnTo>
                  <a:pt x="584" y="0"/>
                </a:lnTo>
                <a:lnTo>
                  <a:pt x="0" y="1800"/>
                </a:lnTo>
                <a:lnTo>
                  <a:pt x="0" y="1880"/>
                </a:lnTo>
                <a:lnTo>
                  <a:pt x="592" y="2184"/>
                </a:lnTo>
                <a:close/>
              </a:path>
            </a:pathLst>
          </a:custGeom>
          <a:solidFill>
            <a:schemeClr val="accent1">
              <a:alpha val="3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02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43075"/>
            <a:ext cx="47529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5EFD6-2054-4A18-B084-C500C1A16F7D}" type="slidenum">
              <a:rPr lang="en-US" altLang="en-US"/>
              <a:pPr/>
              <a:t>81</a:t>
            </a:fld>
            <a:endParaRPr lang="en-US" altLang="en-US"/>
          </a:p>
        </p:txBody>
      </p:sp>
      <p:pic>
        <p:nvPicPr>
          <p:cNvPr id="1812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0"/>
            <a:ext cx="32956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ImageList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Sử dụng ImageList trong ListView</a:t>
            </a:r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33147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25241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255" name="AutoShape 7"/>
          <p:cNvSpPr>
            <a:spLocks noChangeArrowheads="1"/>
          </p:cNvSpPr>
          <p:nvPr/>
        </p:nvSpPr>
        <p:spPr bwMode="auto">
          <a:xfrm rot="6116741" flipV="1">
            <a:off x="3977481" y="1813719"/>
            <a:ext cx="731838" cy="1524000"/>
          </a:xfrm>
          <a:prstGeom prst="curvedRightArrow">
            <a:avLst>
              <a:gd name="adj1" fmla="val 23360"/>
              <a:gd name="adj2" fmla="val 74611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 flipV="1">
            <a:off x="1600200" y="4343400"/>
            <a:ext cx="2971800" cy="121920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6232525" y="5119688"/>
            <a:ext cx="2073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Hiển thị dạng small icon</a:t>
            </a:r>
          </a:p>
        </p:txBody>
      </p:sp>
      <p:sp>
        <p:nvSpPr>
          <p:cNvPr id="181258" name="Line 10"/>
          <p:cNvSpPr>
            <a:spLocks noChangeShapeType="1"/>
          </p:cNvSpPr>
          <p:nvPr/>
        </p:nvSpPr>
        <p:spPr bwMode="auto">
          <a:xfrm>
            <a:off x="5257800" y="5334000"/>
            <a:ext cx="1143000" cy="0"/>
          </a:xfrm>
          <a:prstGeom prst="line">
            <a:avLst/>
          </a:prstGeom>
          <a:noFill/>
          <a:ln w="38100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6172200" y="3505200"/>
            <a:ext cx="2073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Khai báo ImageList cho ListView</a:t>
            </a: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5197475" y="4024313"/>
            <a:ext cx="1143000" cy="0"/>
          </a:xfrm>
          <a:prstGeom prst="line">
            <a:avLst/>
          </a:prstGeom>
          <a:noFill/>
          <a:ln w="38100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4800600" y="2133600"/>
            <a:ext cx="118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listView1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FC361-D4FB-400A-ABA8-347A62D065EA}" type="slidenum">
              <a:rPr lang="en-US" altLang="en-US"/>
              <a:pPr/>
              <a:t>82</a:t>
            </a:fld>
            <a:endParaRPr lang="en-US" altLang="en-US"/>
          </a:p>
        </p:txBody>
      </p:sp>
      <p:pic>
        <p:nvPicPr>
          <p:cNvPr id="18228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7720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0"/>
            <a:ext cx="32956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ImageList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Thêm Item</a:t>
            </a:r>
          </a:p>
        </p:txBody>
      </p:sp>
      <p:pic>
        <p:nvPicPr>
          <p:cNvPr id="1822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3051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25146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7785100" y="4419600"/>
            <a:ext cx="0" cy="990600"/>
          </a:xfrm>
          <a:prstGeom prst="line">
            <a:avLst/>
          </a:prstGeom>
          <a:noFill/>
          <a:ln w="38100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6705600" y="5346700"/>
            <a:ext cx="2124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Khai báo image cho item qua ImageIndex</a:t>
            </a:r>
          </a:p>
        </p:txBody>
      </p:sp>
      <p:sp>
        <p:nvSpPr>
          <p:cNvPr id="182284" name="Freeform 12"/>
          <p:cNvSpPr>
            <a:spLocks/>
          </p:cNvSpPr>
          <p:nvPr/>
        </p:nvSpPr>
        <p:spPr bwMode="auto">
          <a:xfrm>
            <a:off x="3365500" y="2527300"/>
            <a:ext cx="2540000" cy="2781300"/>
          </a:xfrm>
          <a:custGeom>
            <a:avLst/>
            <a:gdLst>
              <a:gd name="T0" fmla="*/ 392 w 1600"/>
              <a:gd name="T1" fmla="*/ 1384 h 1752"/>
              <a:gd name="T2" fmla="*/ 392 w 1600"/>
              <a:gd name="T3" fmla="*/ 0 h 1752"/>
              <a:gd name="T4" fmla="*/ 0 w 1600"/>
              <a:gd name="T5" fmla="*/ 1752 h 1752"/>
              <a:gd name="T6" fmla="*/ 1600 w 1600"/>
              <a:gd name="T7" fmla="*/ 1384 h 1752"/>
              <a:gd name="T8" fmla="*/ 392 w 1600"/>
              <a:gd name="T9" fmla="*/ 1384 h 1752"/>
              <a:gd name="T10" fmla="*/ 392 w 1600"/>
              <a:gd name="T11" fmla="*/ 1384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0" h="1752">
                <a:moveTo>
                  <a:pt x="392" y="1384"/>
                </a:moveTo>
                <a:lnTo>
                  <a:pt x="392" y="0"/>
                </a:lnTo>
                <a:lnTo>
                  <a:pt x="0" y="1752"/>
                </a:lnTo>
                <a:lnTo>
                  <a:pt x="1600" y="1384"/>
                </a:lnTo>
                <a:lnTo>
                  <a:pt x="392" y="1384"/>
                </a:lnTo>
                <a:lnTo>
                  <a:pt x="392" y="1384"/>
                </a:lnTo>
                <a:close/>
              </a:path>
            </a:pathLst>
          </a:custGeom>
          <a:solidFill>
            <a:schemeClr val="accent1">
              <a:alpha val="3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8147-B09D-454E-8D27-37D2923756BE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ImageList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95513"/>
            <a:ext cx="32766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301" name="Line 5"/>
          <p:cNvSpPr>
            <a:spLocks noChangeShapeType="1"/>
          </p:cNvSpPr>
          <p:nvPr/>
        </p:nvSpPr>
        <p:spPr bwMode="auto">
          <a:xfrm>
            <a:off x="3733800" y="2895600"/>
            <a:ext cx="2133600" cy="0"/>
          </a:xfrm>
          <a:prstGeom prst="line">
            <a:avLst/>
          </a:prstGeom>
          <a:noFill/>
          <a:ln w="38100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6019800" y="2362200"/>
            <a:ext cx="2286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Mỗi item sẽ có ảnh theo đúng thứ tự ImageIndex được khai báo trong ImageList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92E3A-6B3F-49D5-B8AA-34D65988DBD4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600200" y="3124200"/>
            <a:ext cx="588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NumericUpDown &amp; DomainUpDown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4ECED-0815-4B7E-85B9-5AD79AD5549F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NumericUpDown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Cho phép user chọn các giá trị trong khoảng xác định thông qua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Nút up &amp; down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Nhập trực tiếp giá trị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Các thuộc tính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Minimum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Maximum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Value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Increment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Sự kiện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ValueChanged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Phương thức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DownButton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UpButton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79B6-1371-4CFF-82ED-D09B3D0CFF11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NumericUpDown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620000" cy="4495800"/>
          </a:xfrm>
        </p:spPr>
        <p:txBody>
          <a:bodyPr/>
          <a:lstStyle/>
          <a:p>
            <a:r>
              <a:rPr lang="en-US" altLang="en-US"/>
              <a:t>Đoạn code thêm control NumericUpDown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609600" y="1798638"/>
            <a:ext cx="800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public void </a:t>
            </a:r>
            <a:r>
              <a:rPr lang="en-US" altLang="en-US" sz="2400" b="0">
                <a:solidFill>
                  <a:schemeClr val="tx1"/>
                </a:solidFill>
              </a:rPr>
              <a:t>AddNumericUpDown</a:t>
            </a:r>
            <a:r>
              <a:rPr lang="en-US" altLang="en-US" b="0">
                <a:solidFill>
                  <a:schemeClr val="tx1"/>
                </a:solidFill>
              </a:rPr>
              <a:t>() {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  </a:t>
            </a:r>
            <a:r>
              <a:rPr lang="en-US" altLang="en-US" b="0">
                <a:solidFill>
                  <a:srgbClr val="88DBE4"/>
                </a:solidFill>
              </a:rPr>
              <a:t>NumericUpDown</a:t>
            </a:r>
            <a:r>
              <a:rPr lang="en-US" altLang="en-US" b="0">
                <a:solidFill>
                  <a:schemeClr val="tx1"/>
                </a:solidFill>
              </a:rPr>
              <a:t> numUpDn = new </a:t>
            </a:r>
            <a:r>
              <a:rPr lang="en-US" altLang="en-US" b="0">
                <a:solidFill>
                  <a:srgbClr val="88DBE4"/>
                </a:solidFill>
              </a:rPr>
              <a:t>NumericUpDown</a:t>
            </a:r>
            <a:r>
              <a:rPr lang="en-US" altLang="en-US" b="0">
                <a:solidFill>
                  <a:schemeClr val="tx1"/>
                </a:solidFill>
              </a:rPr>
              <a:t>();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  numUpDn.Location = </a:t>
            </a:r>
            <a:r>
              <a:rPr lang="en-US" altLang="en-US" b="0">
                <a:solidFill>
                  <a:srgbClr val="3964EF"/>
                </a:solidFill>
              </a:rPr>
              <a:t>new</a:t>
            </a:r>
            <a:r>
              <a:rPr lang="en-US" altLang="en-US" b="0">
                <a:solidFill>
                  <a:schemeClr val="tx1"/>
                </a:solidFill>
              </a:rPr>
              <a:t> </a:t>
            </a:r>
            <a:r>
              <a:rPr lang="en-US" altLang="en-US" b="0">
                <a:solidFill>
                  <a:srgbClr val="88DBE4"/>
                </a:solidFill>
              </a:rPr>
              <a:t>Point</a:t>
            </a:r>
            <a:r>
              <a:rPr lang="en-US" altLang="en-US" b="0">
                <a:solidFill>
                  <a:schemeClr val="tx1"/>
                </a:solidFill>
              </a:rPr>
              <a:t>(50, 50);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  numUpDn.Size = </a:t>
            </a:r>
            <a:r>
              <a:rPr lang="en-US" altLang="en-US" b="0">
                <a:solidFill>
                  <a:srgbClr val="3964EF"/>
                </a:solidFill>
              </a:rPr>
              <a:t>new</a:t>
            </a:r>
            <a:r>
              <a:rPr lang="en-US" altLang="en-US" b="0">
                <a:solidFill>
                  <a:schemeClr val="tx1"/>
                </a:solidFill>
              </a:rPr>
              <a:t> </a:t>
            </a:r>
            <a:r>
              <a:rPr lang="en-US" altLang="en-US" b="0">
                <a:solidFill>
                  <a:srgbClr val="88DBE4"/>
                </a:solidFill>
              </a:rPr>
              <a:t>Size</a:t>
            </a:r>
            <a:r>
              <a:rPr lang="en-US" altLang="en-US" b="0">
                <a:solidFill>
                  <a:schemeClr val="tx1"/>
                </a:solidFill>
              </a:rPr>
              <a:t>(100, 25); </a:t>
            </a:r>
          </a:p>
          <a:p>
            <a:endParaRPr lang="en-US" altLang="en-US" b="0">
              <a:solidFill>
                <a:schemeClr val="tx1"/>
              </a:solidFill>
            </a:endParaRPr>
          </a:p>
          <a:p>
            <a:r>
              <a:rPr lang="en-US" altLang="en-US" b="0">
                <a:solidFill>
                  <a:schemeClr val="tx1"/>
                </a:solidFill>
              </a:rPr>
              <a:t>      numUpDn.Hexadecimal = </a:t>
            </a:r>
            <a:r>
              <a:rPr lang="en-US" altLang="en-US" b="0">
                <a:solidFill>
                  <a:srgbClr val="3964EF"/>
                </a:solidFill>
              </a:rPr>
              <a:t>true</a:t>
            </a:r>
            <a:r>
              <a:rPr lang="en-US" altLang="en-US" b="0">
                <a:solidFill>
                  <a:schemeClr val="tx1"/>
                </a:solidFill>
              </a:rPr>
              <a:t>; 		</a:t>
            </a:r>
            <a:r>
              <a:rPr lang="en-US" altLang="en-US" b="0">
                <a:solidFill>
                  <a:srgbClr val="FF0000"/>
                </a:solidFill>
              </a:rPr>
              <a:t>// hiển thị dạng hexa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  numUpDn.Minimum = 0; 		</a:t>
            </a:r>
            <a:r>
              <a:rPr lang="en-US" altLang="en-US" b="0">
                <a:solidFill>
                  <a:srgbClr val="FF0000"/>
                </a:solidFill>
              </a:rPr>
              <a:t>// giá trị nhỏ nhất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  numUpDn.Maximum = 255; 		</a:t>
            </a:r>
            <a:r>
              <a:rPr lang="en-US" altLang="en-US" b="0">
                <a:solidFill>
                  <a:srgbClr val="FF0000"/>
                </a:solidFill>
              </a:rPr>
              <a:t>// giá trị lớn nhất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  numUpDn.Value = 0xFF; 		</a:t>
            </a:r>
            <a:r>
              <a:rPr lang="en-US" altLang="en-US" b="0">
                <a:solidFill>
                  <a:srgbClr val="FF0000"/>
                </a:solidFill>
              </a:rPr>
              <a:t>// giá trị khởi tạo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  numUpDn.Increment = 1;   		</a:t>
            </a:r>
            <a:r>
              <a:rPr lang="en-US" altLang="en-US" b="0">
                <a:solidFill>
                  <a:srgbClr val="FF0000"/>
                </a:solidFill>
              </a:rPr>
              <a:t>// bước tăng/giảm</a:t>
            </a:r>
          </a:p>
          <a:p>
            <a:endParaRPr lang="en-US" altLang="en-US" b="0">
              <a:solidFill>
                <a:schemeClr val="tx1"/>
              </a:solidFill>
            </a:endParaRPr>
          </a:p>
          <a:p>
            <a:r>
              <a:rPr lang="en-US" altLang="en-US" b="0">
                <a:solidFill>
                  <a:schemeClr val="tx1"/>
                </a:solidFill>
              </a:rPr>
              <a:t>     Controls.Add(numUpDn); 	</a:t>
            </a:r>
            <a:r>
              <a:rPr lang="en-US" altLang="en-US" b="0">
                <a:solidFill>
                  <a:srgbClr val="FF0000"/>
                </a:solidFill>
              </a:rPr>
              <a:t>// thêm control vào ds control của form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}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778D4-E349-4F4D-BD72-017A23754178}" type="slidenum">
              <a:rPr lang="en-US" altLang="en-US"/>
              <a:pPr/>
              <a:t>87</a:t>
            </a:fld>
            <a:endParaRPr lang="en-US" altLang="en-US"/>
          </a:p>
        </p:txBody>
      </p:sp>
      <p:pic>
        <p:nvPicPr>
          <p:cNvPr id="1874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29146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NumericUpDown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3505200" y="5257800"/>
            <a:ext cx="2492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Nhập trực tiếp giá trị</a:t>
            </a:r>
          </a:p>
        </p:txBody>
      </p:sp>
      <p:sp>
        <p:nvSpPr>
          <p:cNvPr id="187397" name="Line 5"/>
          <p:cNvSpPr>
            <a:spLocks noChangeShapeType="1"/>
          </p:cNvSpPr>
          <p:nvPr/>
        </p:nvSpPr>
        <p:spPr bwMode="auto">
          <a:xfrm>
            <a:off x="4724400" y="3581400"/>
            <a:ext cx="0" cy="1600200"/>
          </a:xfrm>
          <a:prstGeom prst="line">
            <a:avLst/>
          </a:prstGeom>
          <a:noFill/>
          <a:ln w="38100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4259263" y="1905000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Tăng giảm giá trị</a:t>
            </a:r>
          </a:p>
        </p:txBody>
      </p:sp>
      <p:sp>
        <p:nvSpPr>
          <p:cNvPr id="187402" name="Line 10"/>
          <p:cNvSpPr>
            <a:spLocks noChangeShapeType="1"/>
          </p:cNvSpPr>
          <p:nvPr/>
        </p:nvSpPr>
        <p:spPr bwMode="auto">
          <a:xfrm>
            <a:off x="5295900" y="2362200"/>
            <a:ext cx="0" cy="1066800"/>
          </a:xfrm>
          <a:prstGeom prst="line">
            <a:avLst/>
          </a:prstGeom>
          <a:noFill/>
          <a:ln w="38100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7403" name="Line 11"/>
          <p:cNvSpPr>
            <a:spLocks noChangeShapeType="1"/>
          </p:cNvSpPr>
          <p:nvPr/>
        </p:nvSpPr>
        <p:spPr bwMode="auto">
          <a:xfrm>
            <a:off x="3048000" y="3429000"/>
            <a:ext cx="1143000" cy="0"/>
          </a:xfrm>
          <a:prstGeom prst="line">
            <a:avLst/>
          </a:prstGeom>
          <a:noFill/>
          <a:ln w="38100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1371600" y="3124200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Hiển thị giá trị Hexa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4D8F2-4E5D-4767-B92C-548AAF642A52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DomainUpDown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4495800"/>
          </a:xfrm>
        </p:spPr>
        <p:txBody>
          <a:bodyPr/>
          <a:lstStyle/>
          <a:p>
            <a:r>
              <a:rPr lang="en-US" altLang="en-US"/>
              <a:t>Cho phép user chọn item trong số danh sách item thông qua</a:t>
            </a:r>
          </a:p>
          <a:p>
            <a:pPr lvl="1"/>
            <a:r>
              <a:rPr lang="en-US" altLang="en-US" sz="2200"/>
              <a:t>Button Up &amp; Down</a:t>
            </a:r>
          </a:p>
          <a:p>
            <a:pPr lvl="1"/>
            <a:r>
              <a:rPr lang="en-US" altLang="en-US" sz="2200"/>
              <a:t>Nhập từ bàn phím</a:t>
            </a:r>
          </a:p>
          <a:p>
            <a:r>
              <a:rPr lang="en-US" altLang="en-US"/>
              <a:t>Properties</a:t>
            </a:r>
          </a:p>
          <a:p>
            <a:pPr lvl="1"/>
            <a:r>
              <a:rPr lang="en-US" altLang="en-US" sz="2200"/>
              <a:t>Items: danh sách item</a:t>
            </a:r>
          </a:p>
          <a:p>
            <a:pPr lvl="1"/>
            <a:r>
              <a:rPr lang="en-US" altLang="en-US" sz="2200"/>
              <a:t>ReadOnly: true chỉ cho phép thay đổi giá trị qua Up &amp; Down</a:t>
            </a:r>
          </a:p>
          <a:p>
            <a:pPr lvl="1"/>
            <a:r>
              <a:rPr lang="en-US" altLang="en-US" sz="2200"/>
              <a:t>SelectedIndex: chỉ mục của item đang chọn</a:t>
            </a:r>
          </a:p>
          <a:p>
            <a:pPr lvl="1"/>
            <a:r>
              <a:rPr lang="en-US" altLang="en-US" sz="2200"/>
              <a:t>SelectedItem: item đang được chọn</a:t>
            </a:r>
          </a:p>
          <a:p>
            <a:pPr lvl="1"/>
            <a:r>
              <a:rPr lang="en-US" altLang="en-US" sz="2200"/>
              <a:t>Sorted: sắp danh sách item</a:t>
            </a:r>
          </a:p>
          <a:p>
            <a:pPr lvl="1"/>
            <a:r>
              <a:rPr lang="en-US" altLang="en-US" sz="2200"/>
              <a:t>Text: text đang hiển thị trên DomainUpDown.</a:t>
            </a:r>
          </a:p>
          <a:p>
            <a:r>
              <a:rPr lang="en-US" altLang="en-US"/>
              <a:t>Event</a:t>
            </a:r>
          </a:p>
          <a:p>
            <a:pPr lvl="1"/>
            <a:r>
              <a:rPr lang="en-US" altLang="en-US" sz="2200"/>
              <a:t>SelectedItemChanged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88CC1-C381-40B9-BF2D-F6AA2F26BF58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DomainUpDown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Nhập item cho DomainUpDown</a:t>
            </a:r>
          </a:p>
        </p:txBody>
      </p:sp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00300"/>
            <a:ext cx="27336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14700"/>
            <a:ext cx="25431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19300"/>
            <a:ext cx="33623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9447" name="Freeform 7"/>
          <p:cNvSpPr>
            <a:spLocks/>
          </p:cNvSpPr>
          <p:nvPr/>
        </p:nvSpPr>
        <p:spPr bwMode="auto">
          <a:xfrm>
            <a:off x="4000500" y="2006600"/>
            <a:ext cx="4470400" cy="3187700"/>
          </a:xfrm>
          <a:custGeom>
            <a:avLst/>
            <a:gdLst>
              <a:gd name="T0" fmla="*/ 704 w 2816"/>
              <a:gd name="T1" fmla="*/ 1640 h 2008"/>
              <a:gd name="T2" fmla="*/ 696 w 2816"/>
              <a:gd name="T3" fmla="*/ 0 h 2008"/>
              <a:gd name="T4" fmla="*/ 0 w 2816"/>
              <a:gd name="T5" fmla="*/ 2008 h 2008"/>
              <a:gd name="T6" fmla="*/ 376 w 2816"/>
              <a:gd name="T7" fmla="*/ 2008 h 2008"/>
              <a:gd name="T8" fmla="*/ 2816 w 2816"/>
              <a:gd name="T9" fmla="*/ 1648 h 2008"/>
              <a:gd name="T10" fmla="*/ 712 w 2816"/>
              <a:gd name="T11" fmla="*/ 1640 h 2008"/>
              <a:gd name="T12" fmla="*/ 704 w 2816"/>
              <a:gd name="T13" fmla="*/ 1640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6" h="2008">
                <a:moveTo>
                  <a:pt x="704" y="1640"/>
                </a:moveTo>
                <a:lnTo>
                  <a:pt x="696" y="0"/>
                </a:lnTo>
                <a:lnTo>
                  <a:pt x="0" y="2008"/>
                </a:lnTo>
                <a:lnTo>
                  <a:pt x="376" y="2008"/>
                </a:lnTo>
                <a:lnTo>
                  <a:pt x="2816" y="1648"/>
                </a:lnTo>
                <a:lnTo>
                  <a:pt x="712" y="1640"/>
                </a:lnTo>
                <a:lnTo>
                  <a:pt x="704" y="1640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448" name="Line 8"/>
          <p:cNvSpPr>
            <a:spLocks noChangeShapeType="1"/>
          </p:cNvSpPr>
          <p:nvPr/>
        </p:nvSpPr>
        <p:spPr bwMode="auto">
          <a:xfrm>
            <a:off x="7086600" y="3695700"/>
            <a:ext cx="0" cy="160020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5702300" y="5372100"/>
            <a:ext cx="2790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String Collection Editor</a:t>
            </a:r>
          </a:p>
          <a:p>
            <a:pPr algn="ctr"/>
            <a:r>
              <a:rPr lang="en-US" altLang="en-US"/>
              <a:t>Cho phép nhập item</a:t>
            </a:r>
          </a:p>
        </p:txBody>
      </p:sp>
      <p:sp>
        <p:nvSpPr>
          <p:cNvPr id="189450" name="Freeform 10"/>
          <p:cNvSpPr>
            <a:spLocks/>
          </p:cNvSpPr>
          <p:nvPr/>
        </p:nvSpPr>
        <p:spPr bwMode="auto">
          <a:xfrm>
            <a:off x="1003300" y="3327400"/>
            <a:ext cx="1917700" cy="3200400"/>
          </a:xfrm>
          <a:custGeom>
            <a:avLst/>
            <a:gdLst>
              <a:gd name="T0" fmla="*/ 1208 w 1208"/>
              <a:gd name="T1" fmla="*/ 8 h 2016"/>
              <a:gd name="T2" fmla="*/ 1184 w 1208"/>
              <a:gd name="T3" fmla="*/ 2016 h 2016"/>
              <a:gd name="T4" fmla="*/ 0 w 1208"/>
              <a:gd name="T5" fmla="*/ 0 h 2016"/>
              <a:gd name="T6" fmla="*/ 1008 w 1208"/>
              <a:gd name="T7" fmla="*/ 0 h 2016"/>
              <a:gd name="T8" fmla="*/ 1200 w 1208"/>
              <a:gd name="T9" fmla="*/ 0 h 2016"/>
              <a:gd name="T10" fmla="*/ 1208 w 1208"/>
              <a:gd name="T11" fmla="*/ 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8" h="2016">
                <a:moveTo>
                  <a:pt x="1208" y="8"/>
                </a:moveTo>
                <a:lnTo>
                  <a:pt x="1184" y="2016"/>
                </a:lnTo>
                <a:lnTo>
                  <a:pt x="0" y="0"/>
                </a:lnTo>
                <a:lnTo>
                  <a:pt x="1008" y="0"/>
                </a:lnTo>
                <a:lnTo>
                  <a:pt x="1200" y="0"/>
                </a:lnTo>
                <a:lnTo>
                  <a:pt x="1208" y="8"/>
                </a:lnTo>
                <a:close/>
              </a:path>
            </a:pathLst>
          </a:custGeom>
          <a:solidFill>
            <a:schemeClr val="accent1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8921-D5C3-4E42-90CF-0680EB82289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Layout - Anchor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4495800"/>
          </a:xfrm>
        </p:spPr>
        <p:txBody>
          <a:bodyPr/>
          <a:lstStyle/>
          <a:p>
            <a:r>
              <a:rPr lang="en-US" altLang="en-US" sz="2400"/>
              <a:t>Khi FormBorderStyle = Sizable, form cho phép thay đổi kích thước khi Runtime</a:t>
            </a:r>
          </a:p>
          <a:p>
            <a:pPr lvl="1"/>
            <a:r>
              <a:rPr lang="en-US" altLang="en-US" sz="2400"/>
              <a:t>Sự bố trí của control cũng thay đổi!</a:t>
            </a:r>
          </a:p>
          <a:p>
            <a:r>
              <a:rPr lang="en-US" altLang="en-US" sz="2400"/>
              <a:t>Sử dụng thuộc tính Anchor</a:t>
            </a:r>
          </a:p>
          <a:p>
            <a:pPr lvl="1"/>
            <a:r>
              <a:rPr lang="en-US" altLang="en-US" sz="2400"/>
              <a:t>Cho phép control phản ứng lại với thao tác resize của form</a:t>
            </a:r>
          </a:p>
          <a:p>
            <a:pPr lvl="2"/>
            <a:r>
              <a:rPr lang="en-US" altLang="en-US"/>
              <a:t>Control có thể thay đổi vị trí tương ứng với việc resize của form</a:t>
            </a:r>
          </a:p>
          <a:p>
            <a:pPr lvl="2"/>
            <a:r>
              <a:rPr lang="en-US" altLang="en-US"/>
              <a:t>Control cố định không thay đổi theo việc resize của form</a:t>
            </a:r>
          </a:p>
          <a:p>
            <a:pPr lvl="1"/>
            <a:r>
              <a:rPr lang="en-US" altLang="en-US" sz="2400"/>
              <a:t>Các trạng thái neo</a:t>
            </a:r>
          </a:p>
          <a:p>
            <a:pPr lvl="2"/>
            <a:r>
              <a:rPr lang="en-US" altLang="en-US"/>
              <a:t>Left: cố định theo biên trái; Right: cố định theo biên phải; Top: cố định theo biên trên; Bottom: cố định theo biên dưới</a:t>
            </a:r>
          </a:p>
          <a:p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85F5-B011-437E-9EFE-96F87D63D9BD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2362200" y="3200400"/>
            <a:ext cx="473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Graphic &amp; RichText Controls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B11F-7CE0-4A3F-A52F-D8347FAF583C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DateTimePicker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Cho phép chọn ngày trong khoảng xác định thông qua giao diện đồ họa dạng calendar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Kết hợp ComboBox và MonthCalendar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Properties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Format: định dạng hiển thị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long, short, time, custom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CustomFormat: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dd: hiển thị 2 con số của ngày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MM: hiển thị 2 con số của tháng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yyyy: hiển thị 4 con số của năm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…(</a:t>
            </a:r>
            <a:r>
              <a:rPr lang="en-US" altLang="en-US" i="1">
                <a:solidFill>
                  <a:schemeClr val="bg2"/>
                </a:solidFill>
              </a:rPr>
              <a:t>xem thêm MSDN Online</a:t>
            </a:r>
            <a:r>
              <a:rPr lang="en-US" altLang="en-US">
                <a:solidFill>
                  <a:schemeClr val="bg2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MaxDate: giá trị ngày lớn nhất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MinDate: giá trị ngày nhỏ nhất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Value: giá trị ngày hiện tại đang chọn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B66D8-9D24-4C7B-A57A-466DFFAED684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DateTimePicker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149350" y="1295400"/>
            <a:ext cx="78422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private void </a:t>
            </a:r>
            <a:r>
              <a:rPr lang="en-US" altLang="en-US" sz="2400" b="0">
                <a:solidFill>
                  <a:schemeClr val="tx1"/>
                </a:solidFill>
              </a:rPr>
              <a:t>AddDateTimePicker</a:t>
            </a:r>
            <a:r>
              <a:rPr lang="en-US" altLang="en-US" b="0">
                <a:solidFill>
                  <a:schemeClr val="tx1"/>
                </a:solidFill>
              </a:rPr>
              <a:t>() {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 </a:t>
            </a:r>
            <a:r>
              <a:rPr lang="en-US" altLang="en-US" b="0">
                <a:solidFill>
                  <a:srgbClr val="88DBE4"/>
                </a:solidFill>
              </a:rPr>
              <a:t>DateTimePicker</a:t>
            </a:r>
            <a:r>
              <a:rPr lang="en-US" altLang="en-US" b="0">
                <a:solidFill>
                  <a:schemeClr val="tx1"/>
                </a:solidFill>
              </a:rPr>
              <a:t> DTPicker = </a:t>
            </a:r>
            <a:r>
              <a:rPr lang="en-US" altLang="en-US" b="0">
                <a:solidFill>
                  <a:srgbClr val="3964EF"/>
                </a:solidFill>
              </a:rPr>
              <a:t>new</a:t>
            </a:r>
            <a:r>
              <a:rPr lang="en-US" altLang="en-US" b="0">
                <a:solidFill>
                  <a:schemeClr val="tx1"/>
                </a:solidFill>
              </a:rPr>
              <a:t> </a:t>
            </a:r>
            <a:r>
              <a:rPr lang="en-US" altLang="en-US" b="0">
                <a:solidFill>
                  <a:srgbClr val="88DBE4"/>
                </a:solidFill>
              </a:rPr>
              <a:t>DateTimePicker</a:t>
            </a:r>
            <a:r>
              <a:rPr lang="en-US" altLang="en-US" b="0">
                <a:solidFill>
                  <a:schemeClr val="tx1"/>
                </a:solidFill>
              </a:rPr>
              <a:t>();   </a:t>
            </a:r>
          </a:p>
          <a:p>
            <a:r>
              <a:rPr lang="en-US" altLang="en-US" b="0" i="1">
                <a:solidFill>
                  <a:schemeClr val="tx1"/>
                </a:solidFill>
              </a:rPr>
              <a:t>     </a:t>
            </a:r>
            <a:endParaRPr lang="en-US" altLang="en-US" b="0">
              <a:solidFill>
                <a:schemeClr val="tx1"/>
              </a:solidFill>
            </a:endParaRPr>
          </a:p>
          <a:p>
            <a:r>
              <a:rPr lang="en-US" altLang="en-US" b="0">
                <a:solidFill>
                  <a:schemeClr val="tx1"/>
                </a:solidFill>
              </a:rPr>
              <a:t>     DTPicker.Location = </a:t>
            </a:r>
            <a:r>
              <a:rPr lang="en-US" altLang="en-US" b="0">
                <a:solidFill>
                  <a:srgbClr val="3964EF"/>
                </a:solidFill>
              </a:rPr>
              <a:t>new</a:t>
            </a:r>
            <a:r>
              <a:rPr lang="en-US" altLang="en-US" b="0">
                <a:solidFill>
                  <a:schemeClr val="tx1"/>
                </a:solidFill>
              </a:rPr>
              <a:t> </a:t>
            </a:r>
            <a:r>
              <a:rPr lang="en-US" altLang="en-US" b="0">
                <a:solidFill>
                  <a:srgbClr val="88DBE4"/>
                </a:solidFill>
              </a:rPr>
              <a:t>Point</a:t>
            </a:r>
            <a:r>
              <a:rPr lang="en-US" altLang="en-US" b="0">
                <a:solidFill>
                  <a:schemeClr val="tx1"/>
                </a:solidFill>
              </a:rPr>
              <a:t>(40, 80);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 DTPicker.Size = </a:t>
            </a:r>
            <a:r>
              <a:rPr lang="en-US" altLang="en-US" b="0">
                <a:solidFill>
                  <a:srgbClr val="3964EF"/>
                </a:solidFill>
              </a:rPr>
              <a:t>new</a:t>
            </a:r>
            <a:r>
              <a:rPr lang="en-US" altLang="en-US" b="0">
                <a:solidFill>
                  <a:schemeClr val="tx1"/>
                </a:solidFill>
              </a:rPr>
              <a:t> </a:t>
            </a:r>
            <a:r>
              <a:rPr lang="en-US" altLang="en-US" b="0">
                <a:solidFill>
                  <a:srgbClr val="88DBE4"/>
                </a:solidFill>
              </a:rPr>
              <a:t>Size</a:t>
            </a:r>
            <a:r>
              <a:rPr lang="en-US" altLang="en-US" b="0">
                <a:solidFill>
                  <a:schemeClr val="tx1"/>
                </a:solidFill>
              </a:rPr>
              <a:t>(160, 20);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 DTPicker.DropDownAlign = </a:t>
            </a:r>
            <a:r>
              <a:rPr lang="en-US" altLang="en-US" b="0">
                <a:solidFill>
                  <a:srgbClr val="88DBE4"/>
                </a:solidFill>
              </a:rPr>
              <a:t>LeftRightAlignment</a:t>
            </a:r>
            <a:r>
              <a:rPr lang="en-US" altLang="en-US" b="0">
                <a:solidFill>
                  <a:schemeClr val="tx1"/>
                </a:solidFill>
              </a:rPr>
              <a:t>.Right;   </a:t>
            </a:r>
          </a:p>
          <a:p>
            <a:r>
              <a:rPr lang="en-US" altLang="en-US" b="0" i="1">
                <a:solidFill>
                  <a:schemeClr val="tx1"/>
                </a:solidFill>
              </a:rPr>
              <a:t>    </a:t>
            </a:r>
            <a:r>
              <a:rPr lang="en-US" altLang="en-US" b="0">
                <a:solidFill>
                  <a:schemeClr val="tx1"/>
                </a:solidFill>
              </a:rPr>
              <a:t>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DTPicker.Value = </a:t>
            </a:r>
            <a:r>
              <a:rPr lang="en-US" altLang="en-US" b="0">
                <a:solidFill>
                  <a:srgbClr val="88DBE4"/>
                </a:solidFill>
              </a:rPr>
              <a:t>DateTime</a:t>
            </a:r>
            <a:r>
              <a:rPr lang="en-US" altLang="en-US" b="0">
                <a:solidFill>
                  <a:schemeClr val="tx1"/>
                </a:solidFill>
              </a:rPr>
              <a:t>.Now;  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DTPicker.Format = </a:t>
            </a:r>
            <a:r>
              <a:rPr lang="en-US" altLang="en-US" b="0">
                <a:solidFill>
                  <a:srgbClr val="88DBE4"/>
                </a:solidFill>
              </a:rPr>
              <a:t>DateTimePickerFormat</a:t>
            </a:r>
            <a:r>
              <a:rPr lang="en-US" altLang="en-US" b="0">
                <a:solidFill>
                  <a:schemeClr val="tx1"/>
                </a:solidFill>
              </a:rPr>
              <a:t>.Custom;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DTPicker.CustomFormat = "</a:t>
            </a:r>
            <a:r>
              <a:rPr lang="en-US" altLang="en-US" b="0" noProof="1">
                <a:solidFill>
                  <a:srgbClr val="FF0000"/>
                </a:solidFill>
              </a:rPr>
              <a:t>'Ngày' </a:t>
            </a:r>
            <a:r>
              <a:rPr lang="en-US" altLang="en-US" b="0" noProof="1">
                <a:solidFill>
                  <a:schemeClr val="tx1"/>
                </a:solidFill>
              </a:rPr>
              <a:t>dd</a:t>
            </a:r>
            <a:r>
              <a:rPr lang="en-US" altLang="en-US" b="0" noProof="1">
                <a:solidFill>
                  <a:srgbClr val="FF0000"/>
                </a:solidFill>
              </a:rPr>
              <a:t> 'tháng' </a:t>
            </a:r>
            <a:r>
              <a:rPr lang="en-US" altLang="en-US" b="0" noProof="1">
                <a:solidFill>
                  <a:schemeClr val="tx1"/>
                </a:solidFill>
              </a:rPr>
              <a:t>MM</a:t>
            </a:r>
            <a:r>
              <a:rPr lang="en-US" altLang="en-US" b="0" noProof="1">
                <a:solidFill>
                  <a:srgbClr val="FF0000"/>
                </a:solidFill>
              </a:rPr>
              <a:t> 'năm' </a:t>
            </a:r>
            <a:r>
              <a:rPr lang="en-US" altLang="en-US" b="0" noProof="1">
                <a:solidFill>
                  <a:schemeClr val="tx1"/>
                </a:solidFill>
              </a:rPr>
              <a:t>yyyy</a:t>
            </a:r>
            <a:r>
              <a:rPr lang="en-US" altLang="en-US" b="0">
                <a:solidFill>
                  <a:schemeClr val="tx1"/>
                </a:solidFill>
              </a:rPr>
              <a:t>";  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    this.Controls.Add(DTPicker); </a:t>
            </a:r>
          </a:p>
          <a:p>
            <a:r>
              <a:rPr lang="en-US" altLang="en-US" b="0">
                <a:solidFill>
                  <a:schemeClr val="tx1"/>
                </a:solidFill>
              </a:rPr>
              <a:t>}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F8C0F-1DBF-44D3-B61A-1228EA0AAC57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DateTimePicker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27908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541" name="Line 5"/>
          <p:cNvSpPr>
            <a:spLocks noChangeShapeType="1"/>
          </p:cNvSpPr>
          <p:nvPr/>
        </p:nvSpPr>
        <p:spPr bwMode="auto">
          <a:xfrm>
            <a:off x="4495800" y="3200400"/>
            <a:ext cx="1447800" cy="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6096000" y="2819400"/>
            <a:ext cx="2149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Kích drop down để hiện thị hộp chọn ngày</a:t>
            </a: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3581400" y="4191000"/>
            <a:ext cx="1676400" cy="114300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5394325" y="5195888"/>
            <a:ext cx="2911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Chọn ngày trong khoảng cho trước</a:t>
            </a:r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 flipV="1">
            <a:off x="3124200" y="2133600"/>
            <a:ext cx="762000" cy="99060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3108325" y="1462088"/>
            <a:ext cx="536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Định dạng xuất: </a:t>
            </a:r>
            <a:r>
              <a:rPr lang="en-US" altLang="en-US" b="0" noProof="1">
                <a:solidFill>
                  <a:srgbClr val="FF0000"/>
                </a:solidFill>
              </a:rPr>
              <a:t>'Ngày' </a:t>
            </a:r>
            <a:r>
              <a:rPr lang="en-US" altLang="en-US" b="0" noProof="1">
                <a:solidFill>
                  <a:srgbClr val="3964EF"/>
                </a:solidFill>
              </a:rPr>
              <a:t>dd</a:t>
            </a:r>
            <a:r>
              <a:rPr lang="en-US" altLang="en-US" b="0" noProof="1">
                <a:solidFill>
                  <a:srgbClr val="FF0000"/>
                </a:solidFill>
              </a:rPr>
              <a:t> 'tháng' </a:t>
            </a:r>
            <a:r>
              <a:rPr lang="en-US" altLang="en-US" b="0" noProof="1">
                <a:solidFill>
                  <a:srgbClr val="3964EF"/>
                </a:solidFill>
              </a:rPr>
              <a:t>MM</a:t>
            </a:r>
            <a:r>
              <a:rPr lang="en-US" altLang="en-US" b="0" noProof="1">
                <a:solidFill>
                  <a:srgbClr val="FF0000"/>
                </a:solidFill>
              </a:rPr>
              <a:t> 'năm' </a:t>
            </a:r>
            <a:r>
              <a:rPr lang="en-US" altLang="en-US" b="0" noProof="1">
                <a:solidFill>
                  <a:srgbClr val="3964EF"/>
                </a:solidFill>
              </a:rPr>
              <a:t>yyyy</a:t>
            </a:r>
            <a:endParaRPr lang="en-US" altLang="en-US" b="0">
              <a:solidFill>
                <a:srgbClr val="3964E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98ECF-053E-458B-88DD-3AD959AF745C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MonthCalendar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 phép user chọn một ngày trong tháng hoặc nhiều ngày với ngày bắt đầu và ngày kết thúc.</a:t>
            </a:r>
          </a:p>
          <a:p>
            <a:r>
              <a:rPr lang="en-US" altLang="en-US"/>
              <a:t>Một số thuộc tính thông dụng</a:t>
            </a:r>
          </a:p>
          <a:p>
            <a:pPr lvl="1"/>
            <a:r>
              <a:rPr lang="en-US" altLang="en-US"/>
              <a:t>MaxDate, MinDate</a:t>
            </a:r>
          </a:p>
          <a:p>
            <a:pPr lvl="1"/>
            <a:r>
              <a:rPr lang="en-US" altLang="en-US"/>
              <a:t>SelectionStart: ngày bắt đầu chọn</a:t>
            </a:r>
          </a:p>
          <a:p>
            <a:pPr lvl="1"/>
            <a:r>
              <a:rPr lang="en-US" altLang="en-US"/>
              <a:t>SelectionEnd: ngày kết thúc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 i="1">
                <a:solidFill>
                  <a:srgbClr val="FF0000"/>
                </a:solidFill>
              </a:rPr>
              <a:t>Sinh viên tự tìm hiểu thêm…</a:t>
            </a:r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371725"/>
            <a:ext cx="23526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0770F-6B0D-4623-B498-D2501448DA14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RichTextBox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Chức năng mở rộng từ TextBox, có thể hiển thị text dạng rich text format (RTF)</a:t>
            </a:r>
          </a:p>
          <a:p>
            <a:r>
              <a:rPr lang="en-US" altLang="en-US"/>
              <a:t>Các text có thể có các font chữ và màu sắc khác nhau.</a:t>
            </a:r>
          </a:p>
          <a:p>
            <a:r>
              <a:rPr lang="en-US" altLang="en-US"/>
              <a:t>Đoạn text có thể được canh lề</a:t>
            </a:r>
          </a:p>
          <a:p>
            <a:r>
              <a:rPr lang="en-US" altLang="en-US"/>
              <a:t>Có thể chứa các ảnh</a:t>
            </a:r>
          </a:p>
          <a:p>
            <a:r>
              <a:rPr lang="en-US" altLang="en-US"/>
              <a:t>Ứng dụng WordPad là dạng RichTextBox</a:t>
            </a:r>
          </a:p>
          <a:p>
            <a:endParaRPr lang="en-US" altLang="en-US"/>
          </a:p>
          <a:p>
            <a:r>
              <a:rPr lang="en-US" altLang="en-US" i="1">
                <a:solidFill>
                  <a:srgbClr val="FF0000"/>
                </a:solidFill>
              </a:rPr>
              <a:t>Sinh viên tự tìm hiểu thêm</a:t>
            </a:r>
            <a:r>
              <a:rPr lang="en-US" altLang="en-US">
                <a:solidFill>
                  <a:srgbClr val="FF0000"/>
                </a:solidFill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C7F04-AE13-4290-910A-437CE27E4DAA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971800" y="3124200"/>
            <a:ext cx="3119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Advanced Controls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1138A-34D6-4D64-AF2E-C3CD9DE9359D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Timer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Bộ định thời gian, thiết lập một khoảng thời gian xác định (interval) và khi hết khoảng thời gian đó Timer sẽ phát sinh sự kiện tick.</a:t>
            </a:r>
          </a:p>
          <a:p>
            <a:endParaRPr lang="en-US" altLang="en-US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5181600" y="2819400"/>
            <a:ext cx="1971675" cy="466725"/>
          </a:xfrm>
          <a:prstGeom prst="rect">
            <a:avLst/>
          </a:prstGeom>
          <a:solidFill>
            <a:srgbClr val="FFEB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solidFill>
                  <a:srgbClr val="993300"/>
                </a:solidFill>
                <a:latin typeface="Verdana" panose="020B0604030504040204" pitchFamily="34" charset="0"/>
              </a:rPr>
              <a:t>Properties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 rot="-9507">
            <a:off x="1066800" y="3886200"/>
            <a:ext cx="164465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solidFill>
                  <a:srgbClr val="993300"/>
                </a:solidFill>
                <a:latin typeface="Verdana" panose="020B0604030504040204" pitchFamily="34" charset="0"/>
              </a:rPr>
              <a:t>Methods</a:t>
            </a:r>
          </a:p>
        </p:txBody>
      </p:sp>
      <p:pic>
        <p:nvPicPr>
          <p:cNvPr id="1976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81482" r="93750" b="14552"/>
          <a:stretch>
            <a:fillRect/>
          </a:stretch>
        </p:blipFill>
        <p:spPr bwMode="auto">
          <a:xfrm>
            <a:off x="3733800" y="4267200"/>
            <a:ext cx="137160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4343400" y="3429000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chemeClr val="folHlink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Enabled</a:t>
            </a:r>
            <a:r>
              <a:rPr lang="en-US" altLang="en-US" sz="2800" b="0">
                <a:solidFill>
                  <a:schemeClr val="folHlink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6324600" y="34290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FF66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Interval</a:t>
            </a:r>
            <a:r>
              <a:rPr lang="en-US" altLang="en-US" sz="2800" b="0">
                <a:solidFill>
                  <a:srgbClr val="FF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97642" name="Text Box 10"/>
          <p:cNvSpPr txBox="1">
            <a:spLocks noChangeArrowheads="1"/>
          </p:cNvSpPr>
          <p:nvPr/>
        </p:nvSpPr>
        <p:spPr bwMode="auto">
          <a:xfrm rot="58936">
            <a:off x="762000" y="4495800"/>
            <a:ext cx="1198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Start</a:t>
            </a:r>
            <a:r>
              <a:rPr lang="en-US" altLang="en-US" sz="2800" b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838200" y="5257800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Stop</a:t>
            </a:r>
            <a:r>
              <a:rPr lang="en-US" altLang="en-US" sz="2800" b="0">
                <a:solidFill>
                  <a:srgbClr val="FFCC66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6400800" y="5638800"/>
            <a:ext cx="92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0">
                <a:solidFill>
                  <a:srgbClr val="FF9933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Tick</a:t>
            </a:r>
            <a:r>
              <a:rPr lang="en-US" altLang="en-US" sz="2800" b="0">
                <a:solidFill>
                  <a:srgbClr val="FF9933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7645" name="AutoShape 13"/>
          <p:cNvSpPr>
            <a:spLocks noChangeArrowheads="1"/>
          </p:cNvSpPr>
          <p:nvPr/>
        </p:nvSpPr>
        <p:spPr bwMode="auto">
          <a:xfrm>
            <a:off x="6172200" y="4876800"/>
            <a:ext cx="609600" cy="609600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1FA47-7519-4FC0-9DC5-4FE4FBB4AA4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Timer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Hiển thị giờ hệ thống</a:t>
            </a:r>
          </a:p>
        </p:txBody>
      </p:sp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29051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32956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67000"/>
            <a:ext cx="25336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5791200" y="3810000"/>
            <a:ext cx="1219200" cy="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7162800" y="34290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Enable sự kiện Tick</a:t>
            </a:r>
          </a:p>
        </p:txBody>
      </p:sp>
      <p:sp>
        <p:nvSpPr>
          <p:cNvPr id="198665" name="Line 9"/>
          <p:cNvSpPr>
            <a:spLocks noChangeShapeType="1"/>
          </p:cNvSpPr>
          <p:nvPr/>
        </p:nvSpPr>
        <p:spPr bwMode="auto">
          <a:xfrm>
            <a:off x="5791200" y="4114800"/>
            <a:ext cx="1295400" cy="53340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7010400" y="4433888"/>
            <a:ext cx="1828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Khoảng thời gian chờ giữa 2 lần gọi Tick</a:t>
            </a:r>
          </a:p>
        </p:txBody>
      </p:sp>
      <p:sp>
        <p:nvSpPr>
          <p:cNvPr id="198667" name="Freeform 11"/>
          <p:cNvSpPr>
            <a:spLocks/>
          </p:cNvSpPr>
          <p:nvPr/>
        </p:nvSpPr>
        <p:spPr bwMode="auto">
          <a:xfrm>
            <a:off x="1651000" y="2679700"/>
            <a:ext cx="2489200" cy="3556000"/>
          </a:xfrm>
          <a:custGeom>
            <a:avLst/>
            <a:gdLst>
              <a:gd name="T0" fmla="*/ 1560 w 1568"/>
              <a:gd name="T1" fmla="*/ 2240 h 2240"/>
              <a:gd name="T2" fmla="*/ 1568 w 1568"/>
              <a:gd name="T3" fmla="*/ 0 h 2240"/>
              <a:gd name="T4" fmla="*/ 0 w 1568"/>
              <a:gd name="T5" fmla="*/ 1792 h 2240"/>
              <a:gd name="T6" fmla="*/ 0 w 1568"/>
              <a:gd name="T7" fmla="*/ 1928 h 2240"/>
              <a:gd name="T8" fmla="*/ 1568 w 1568"/>
              <a:gd name="T9" fmla="*/ 2232 h 2240"/>
              <a:gd name="T10" fmla="*/ 1560 w 1568"/>
              <a:gd name="T11" fmla="*/ 2240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8" h="2240">
                <a:moveTo>
                  <a:pt x="1560" y="2240"/>
                </a:moveTo>
                <a:lnTo>
                  <a:pt x="1568" y="0"/>
                </a:lnTo>
                <a:lnTo>
                  <a:pt x="0" y="1792"/>
                </a:lnTo>
                <a:lnTo>
                  <a:pt x="0" y="1928"/>
                </a:lnTo>
                <a:lnTo>
                  <a:pt x="1568" y="2232"/>
                </a:lnTo>
                <a:lnTo>
                  <a:pt x="1560" y="2240"/>
                </a:lnTo>
                <a:close/>
              </a:path>
            </a:pathLst>
          </a:custGeom>
          <a:solidFill>
            <a:schemeClr val="accent1">
              <a:alpha val="3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H="1">
            <a:off x="1600200" y="2362200"/>
            <a:ext cx="609600" cy="137160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2270125" y="1995488"/>
            <a:ext cx="209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Hiển thị thời gian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EB13-908C-4BA2-9A30-C3DC96ADF407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Timer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Sự kiện Tick</a:t>
            </a:r>
          </a:p>
        </p:txBody>
      </p:sp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29051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32956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6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14600"/>
            <a:ext cx="23812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9687" name="Freeform 7"/>
          <p:cNvSpPr>
            <a:spLocks/>
          </p:cNvSpPr>
          <p:nvPr/>
        </p:nvSpPr>
        <p:spPr bwMode="auto">
          <a:xfrm>
            <a:off x="1651000" y="2527300"/>
            <a:ext cx="2540000" cy="3543300"/>
          </a:xfrm>
          <a:custGeom>
            <a:avLst/>
            <a:gdLst>
              <a:gd name="T0" fmla="*/ 1600 w 1600"/>
              <a:gd name="T1" fmla="*/ 2232 h 2232"/>
              <a:gd name="T2" fmla="*/ 1600 w 1600"/>
              <a:gd name="T3" fmla="*/ 0 h 2232"/>
              <a:gd name="T4" fmla="*/ 0 w 1600"/>
              <a:gd name="T5" fmla="*/ 1888 h 2232"/>
              <a:gd name="T6" fmla="*/ 0 w 1600"/>
              <a:gd name="T7" fmla="*/ 2024 h 2232"/>
              <a:gd name="T8" fmla="*/ 1600 w 1600"/>
              <a:gd name="T9" fmla="*/ 2232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2232">
                <a:moveTo>
                  <a:pt x="1600" y="2232"/>
                </a:moveTo>
                <a:lnTo>
                  <a:pt x="1600" y="0"/>
                </a:lnTo>
                <a:lnTo>
                  <a:pt x="0" y="1888"/>
                </a:lnTo>
                <a:lnTo>
                  <a:pt x="0" y="2024"/>
                </a:lnTo>
                <a:lnTo>
                  <a:pt x="1600" y="2232"/>
                </a:lnTo>
                <a:close/>
              </a:path>
            </a:pathLst>
          </a:custGeom>
          <a:solidFill>
            <a:schemeClr val="accent1">
              <a:alpha val="3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9688" name="Line 8"/>
          <p:cNvSpPr>
            <a:spLocks noChangeShapeType="1"/>
          </p:cNvSpPr>
          <p:nvPr/>
        </p:nvSpPr>
        <p:spPr bwMode="auto">
          <a:xfrm>
            <a:off x="5943600" y="3302000"/>
            <a:ext cx="914400" cy="0"/>
          </a:xfrm>
          <a:prstGeom prst="line">
            <a:avLst/>
          </a:prstGeom>
          <a:noFill/>
          <a:ln w="28575">
            <a:solidFill>
              <a:srgbClr val="3964E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934200" y="3048000"/>
            <a:ext cx="175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964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Khai báo trình xử lý sự kiện Tick</a:t>
            </a:r>
          </a:p>
        </p:txBody>
      </p:sp>
      <p:pic>
        <p:nvPicPr>
          <p:cNvPr id="19969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9600"/>
            <a:ext cx="4562475" cy="181927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691" name="Freeform 11"/>
          <p:cNvSpPr>
            <a:spLocks/>
          </p:cNvSpPr>
          <p:nvPr/>
        </p:nvSpPr>
        <p:spPr bwMode="auto">
          <a:xfrm>
            <a:off x="4178300" y="2438400"/>
            <a:ext cx="4584700" cy="800100"/>
          </a:xfrm>
          <a:custGeom>
            <a:avLst/>
            <a:gdLst>
              <a:gd name="T0" fmla="*/ 2880 w 2888"/>
              <a:gd name="T1" fmla="*/ 0 h 504"/>
              <a:gd name="T2" fmla="*/ 0 w 2888"/>
              <a:gd name="T3" fmla="*/ 0 h 504"/>
              <a:gd name="T4" fmla="*/ 552 w 2888"/>
              <a:gd name="T5" fmla="*/ 504 h 504"/>
              <a:gd name="T6" fmla="*/ 968 w 2888"/>
              <a:gd name="T7" fmla="*/ 504 h 504"/>
              <a:gd name="T8" fmla="*/ 2888 w 2888"/>
              <a:gd name="T9" fmla="*/ 8 h 504"/>
              <a:gd name="T10" fmla="*/ 2880 w 2888"/>
              <a:gd name="T11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8" h="504">
                <a:moveTo>
                  <a:pt x="2880" y="0"/>
                </a:moveTo>
                <a:lnTo>
                  <a:pt x="0" y="0"/>
                </a:lnTo>
                <a:lnTo>
                  <a:pt x="552" y="504"/>
                </a:lnTo>
                <a:lnTo>
                  <a:pt x="968" y="504"/>
                </a:lnTo>
                <a:lnTo>
                  <a:pt x="2888" y="8"/>
                </a:lnTo>
                <a:lnTo>
                  <a:pt x="2880" y="0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964E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3964E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3964E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7875</TotalTime>
  <Words>3419</Words>
  <Application>Microsoft Office PowerPoint</Application>
  <PresentationFormat>On-screen Show (4:3)</PresentationFormat>
  <Paragraphs>895</Paragraphs>
  <Slides>111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38" baseType="lpstr">
      <vt:lpstr>Arial</vt:lpstr>
      <vt:lpstr>Times New Roman</vt:lpstr>
      <vt:lpstr>Arial Unicode MS</vt:lpstr>
      <vt:lpstr>Impact</vt:lpstr>
      <vt:lpstr>Verdana</vt:lpstr>
      <vt:lpstr>Arial Black</vt:lpstr>
      <vt:lpstr>Lucida Console</vt:lpstr>
      <vt:lpstr>Haettenschweiler</vt:lpstr>
      <vt:lpstr>Arial Rounded MT Bold</vt:lpstr>
      <vt:lpstr>Trebuchet MS</vt:lpstr>
      <vt:lpstr>Symbol</vt:lpstr>
      <vt:lpstr>Century Gothic</vt:lpstr>
      <vt:lpstr>Comic Sans MS</vt:lpstr>
      <vt:lpstr>Century</vt:lpstr>
      <vt:lpstr>Georgia</vt:lpstr>
      <vt:lpstr>Bell MT</vt:lpstr>
      <vt:lpstr>Garamond</vt:lpstr>
      <vt:lpstr>Tahoma</vt:lpstr>
      <vt:lpstr>MS Song</vt:lpstr>
      <vt:lpstr>Sylfaen</vt:lpstr>
      <vt:lpstr>Bookman Old Style</vt:lpstr>
      <vt:lpstr>Tempus Sans ITC</vt:lpstr>
      <vt:lpstr>Book Antiqua</vt:lpstr>
      <vt:lpstr>Arial Narrow</vt:lpstr>
      <vt:lpstr>Microsoft Sans Serif</vt:lpstr>
      <vt:lpstr>Notebook</vt:lpstr>
      <vt:lpstr>Microsoft Word Document</vt:lpstr>
      <vt:lpstr>WINDOWS FORM</vt:lpstr>
      <vt:lpstr>Nội Dung</vt:lpstr>
      <vt:lpstr>Windows Form</vt:lpstr>
      <vt:lpstr>Các thuộc tính của Form</vt:lpstr>
      <vt:lpstr>Controls</vt:lpstr>
      <vt:lpstr>Controls</vt:lpstr>
      <vt:lpstr>Thuộc tính controls</vt:lpstr>
      <vt:lpstr>Control Layout - Anchor</vt:lpstr>
      <vt:lpstr>Control Layout - Anchor</vt:lpstr>
      <vt:lpstr>Control Layout - Anchor</vt:lpstr>
      <vt:lpstr>Control Layout - Anchor</vt:lpstr>
      <vt:lpstr>Control Layout - Anchor</vt:lpstr>
      <vt:lpstr>Control Layout - Docking</vt:lpstr>
      <vt:lpstr>Control Layout - Docking</vt:lpstr>
      <vt:lpstr>Control Layout - Docking</vt:lpstr>
      <vt:lpstr>PowerPoint Presentation</vt:lpstr>
      <vt:lpstr>Label, TextBox, Button</vt:lpstr>
      <vt:lpstr>Label, TextBox, Button</vt:lpstr>
      <vt:lpstr>Label, TextBox, Button</vt:lpstr>
      <vt:lpstr>Label, TextBox, Button</vt:lpstr>
      <vt:lpstr>Label, TextBox, Button</vt:lpstr>
      <vt:lpstr>Label, TextBox, Button</vt:lpstr>
      <vt:lpstr>PowerPoint Presentation</vt:lpstr>
      <vt:lpstr>ListBox &amp; ComboBox</vt:lpstr>
      <vt:lpstr>ListBox &amp; ComboBox</vt:lpstr>
      <vt:lpstr>ListBox &amp; ComboBox</vt:lpstr>
      <vt:lpstr>ListBox &amp; ComboBox</vt:lpstr>
      <vt:lpstr>ListBox &amp; ComboBox</vt:lpstr>
      <vt:lpstr>ListBox &amp; ComboBox</vt:lpstr>
      <vt:lpstr>ListBox &amp; ComboBox</vt:lpstr>
      <vt:lpstr>ListBox &amp; ComboBox</vt:lpstr>
      <vt:lpstr>ListBox &amp; ComboBox</vt:lpstr>
      <vt:lpstr>ListBox &amp; ComboBox</vt:lpstr>
      <vt:lpstr>ListBox &amp; ComboBox</vt:lpstr>
      <vt:lpstr>PowerPoint Presentation</vt:lpstr>
      <vt:lpstr>List View</vt:lpstr>
      <vt:lpstr>List View</vt:lpstr>
      <vt:lpstr>List View</vt:lpstr>
      <vt:lpstr>List View</vt:lpstr>
      <vt:lpstr>List View</vt:lpstr>
      <vt:lpstr>List View</vt:lpstr>
      <vt:lpstr>List View</vt:lpstr>
      <vt:lpstr>List View</vt:lpstr>
      <vt:lpstr>List View</vt:lpstr>
      <vt:lpstr>List View</vt:lpstr>
      <vt:lpstr>List View</vt:lpstr>
      <vt:lpstr>List View</vt:lpstr>
      <vt:lpstr>ListView</vt:lpstr>
      <vt:lpstr>ListView</vt:lpstr>
      <vt:lpstr>PowerPoint Presentation</vt:lpstr>
      <vt:lpstr>GroupBox &amp; Panel</vt:lpstr>
      <vt:lpstr>GroupBox &amp; Panel</vt:lpstr>
      <vt:lpstr>GroupBox &amp; Panel</vt:lpstr>
      <vt:lpstr>GroupBox &amp; Panel</vt:lpstr>
      <vt:lpstr>TabControl</vt:lpstr>
      <vt:lpstr>TabControl</vt:lpstr>
      <vt:lpstr>TabControl</vt:lpstr>
      <vt:lpstr>TabControl</vt:lpstr>
      <vt:lpstr>TabControl</vt:lpstr>
      <vt:lpstr>TabControl</vt:lpstr>
      <vt:lpstr>TabControl</vt:lpstr>
      <vt:lpstr>TabControl</vt:lpstr>
      <vt:lpstr>PowerPoint Presentation</vt:lpstr>
      <vt:lpstr>CheckBox</vt:lpstr>
      <vt:lpstr>CheckBox</vt:lpstr>
      <vt:lpstr>RadioButton</vt:lpstr>
      <vt:lpstr>RadioButton</vt:lpstr>
      <vt:lpstr>CheckedListBox</vt:lpstr>
      <vt:lpstr>CheckedListBox</vt:lpstr>
      <vt:lpstr>CheckedListBox</vt:lpstr>
      <vt:lpstr>CheckedListBox</vt:lpstr>
      <vt:lpstr>TrackBar</vt:lpstr>
      <vt:lpstr>TrackBar</vt:lpstr>
      <vt:lpstr>TrackBar</vt:lpstr>
      <vt:lpstr>PowerPoint Presentation</vt:lpstr>
      <vt:lpstr>PictureBox</vt:lpstr>
      <vt:lpstr>PictureBox</vt:lpstr>
      <vt:lpstr>ImageList</vt:lpstr>
      <vt:lpstr>ImageList</vt:lpstr>
      <vt:lpstr>ImageList</vt:lpstr>
      <vt:lpstr>ImageList</vt:lpstr>
      <vt:lpstr>ImageList</vt:lpstr>
      <vt:lpstr>ImageList</vt:lpstr>
      <vt:lpstr>PowerPoint Presentation</vt:lpstr>
      <vt:lpstr>NumericUpDown</vt:lpstr>
      <vt:lpstr>NumericUpDown</vt:lpstr>
      <vt:lpstr>NumericUpDown</vt:lpstr>
      <vt:lpstr>DomainUpDown</vt:lpstr>
      <vt:lpstr>DomainUpDown</vt:lpstr>
      <vt:lpstr>PowerPoint Presentation</vt:lpstr>
      <vt:lpstr>DateTimePicker</vt:lpstr>
      <vt:lpstr>DateTimePicker</vt:lpstr>
      <vt:lpstr>DateTimePicker</vt:lpstr>
      <vt:lpstr>MonthCalendar</vt:lpstr>
      <vt:lpstr>RichTextBox</vt:lpstr>
      <vt:lpstr>PowerPoint Presentation</vt:lpstr>
      <vt:lpstr>Timer</vt:lpstr>
      <vt:lpstr>Timer</vt:lpstr>
      <vt:lpstr>Timer</vt:lpstr>
      <vt:lpstr>Timer</vt:lpstr>
      <vt:lpstr>ProgressBar</vt:lpstr>
      <vt:lpstr>ProgressBar</vt:lpstr>
      <vt:lpstr>ProgressBar</vt:lpstr>
      <vt:lpstr>ProgressBar</vt:lpstr>
      <vt:lpstr>ToolTip</vt:lpstr>
      <vt:lpstr>ToolTip </vt:lpstr>
      <vt:lpstr>ToolTip</vt:lpstr>
      <vt:lpstr>ToolTip</vt:lpstr>
      <vt:lpstr>ToolTip</vt:lpstr>
      <vt:lpstr>ToolTip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X31</dc:creator>
  <cp:lastModifiedBy>Trịnh Quốc Việt</cp:lastModifiedBy>
  <cp:revision>623</cp:revision>
  <dcterms:created xsi:type="dcterms:W3CDTF">2008-10-04T14:20:06Z</dcterms:created>
  <dcterms:modified xsi:type="dcterms:W3CDTF">2019-01-05T00:41:56Z</dcterms:modified>
</cp:coreProperties>
</file>