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74"/>
  </p:notesMasterIdLst>
  <p:handoutMasterIdLst>
    <p:handoutMasterId r:id="rId75"/>
  </p:handoutMasterIdLst>
  <p:sldIdLst>
    <p:sldId id="256" r:id="rId2"/>
    <p:sldId id="260" r:id="rId3"/>
    <p:sldId id="296" r:id="rId4"/>
    <p:sldId id="297" r:id="rId5"/>
    <p:sldId id="261" r:id="rId6"/>
    <p:sldId id="262" r:id="rId7"/>
    <p:sldId id="263" r:id="rId8"/>
    <p:sldId id="264" r:id="rId9"/>
    <p:sldId id="309" r:id="rId10"/>
    <p:sldId id="310" r:id="rId11"/>
    <p:sldId id="311" r:id="rId12"/>
    <p:sldId id="265" r:id="rId13"/>
    <p:sldId id="266" r:id="rId14"/>
    <p:sldId id="267" r:id="rId15"/>
    <p:sldId id="281" r:id="rId16"/>
    <p:sldId id="282" r:id="rId17"/>
    <p:sldId id="268" r:id="rId18"/>
    <p:sldId id="272" r:id="rId19"/>
    <p:sldId id="271" r:id="rId20"/>
    <p:sldId id="273" r:id="rId21"/>
    <p:sldId id="275" r:id="rId22"/>
    <p:sldId id="276" r:id="rId23"/>
    <p:sldId id="277" r:id="rId24"/>
    <p:sldId id="284" r:id="rId25"/>
    <p:sldId id="279" r:id="rId26"/>
    <p:sldId id="312" r:id="rId27"/>
    <p:sldId id="322" r:id="rId28"/>
    <p:sldId id="323" r:id="rId29"/>
    <p:sldId id="324" r:id="rId30"/>
    <p:sldId id="313" r:id="rId31"/>
    <p:sldId id="327" r:id="rId32"/>
    <p:sldId id="325" r:id="rId33"/>
    <p:sldId id="314" r:id="rId34"/>
    <p:sldId id="326" r:id="rId35"/>
    <p:sldId id="315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6" r:id="rId48"/>
    <p:sldId id="318" r:id="rId49"/>
    <p:sldId id="319" r:id="rId50"/>
    <p:sldId id="321" r:id="rId51"/>
    <p:sldId id="328" r:id="rId52"/>
    <p:sldId id="329" r:id="rId53"/>
    <p:sldId id="330" r:id="rId54"/>
    <p:sldId id="331" r:id="rId55"/>
    <p:sldId id="332" r:id="rId56"/>
    <p:sldId id="334" r:id="rId57"/>
    <p:sldId id="333" r:id="rId58"/>
    <p:sldId id="335" r:id="rId59"/>
    <p:sldId id="336" r:id="rId60"/>
    <p:sldId id="337" r:id="rId61"/>
    <p:sldId id="338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295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6C9"/>
    <a:srgbClr val="EE7E2A"/>
    <a:srgbClr val="FEEF30"/>
    <a:srgbClr val="B2B2B2"/>
    <a:srgbClr val="FF5050"/>
    <a:srgbClr val="FF0066"/>
    <a:srgbClr val="FFFFFF"/>
    <a:srgbClr val="073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1590" autoAdjust="0"/>
  </p:normalViewPr>
  <p:slideViewPr>
    <p:cSldViewPr>
      <p:cViewPr varScale="1">
        <p:scale>
          <a:sx n="36" d="100"/>
          <a:sy n="36" d="100"/>
        </p:scale>
        <p:origin x="114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71DA66F-7771-4639-BBD9-68BADC384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034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BBB1F49-6817-4B49-A4B8-A2D23B571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4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BFE709-DC0C-42CF-83D0-C11CAF5AEDFF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57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57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D0CEBA-88D3-4E65-B100-0F7409E436A2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FA9EFF-0B4C-4171-BDC4-544660EF6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5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B82EA-73EE-4BDF-BD7F-30F826206593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5396D-CCC2-424E-82FF-14F9D4B3C5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30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9D21C-C55E-43B5-9252-E0EF2BEBDB16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50012-BBCC-4678-9EE2-5DED7C37D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84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A9631-0ECC-4F9C-BEB3-3158AEAE818E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2CC18-B52F-4C84-9A06-45022D5FC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4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7677B-F260-4248-A18F-DBD9917E0623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114CF-EB08-4CFD-A69A-22675370B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41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95C93-ED3E-4F93-9096-C292139E5DA7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5AE04-DB3B-4A5B-913F-BCFC6F42E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73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2F1BB-3A92-4BFA-9A4D-6A57576DEA5A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A948A-08BE-4529-A521-C797A3A5D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77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37056-8B37-4017-B511-73FC56A9A256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E433A-DC45-4DB7-9670-F99909308E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7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59366-E9E6-4F3D-9114-6C9E1B5E0149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3CB9D-8563-464F-BBDE-3A1662AF7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10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94F53-7DCD-4563-A2E2-D95BE4828D11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29DE4-9C36-4EE7-9C53-36D88EF077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4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725DB-CC5C-4A6E-8132-FFCC0C9874AB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7A215-9705-4C47-B884-E57D27D6CE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44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14723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47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167D658-EA35-498F-8A84-9057A482D2DD}" type="datetime1">
              <a:rPr lang="en-US" altLang="en-US"/>
              <a:pPr/>
              <a:t>2019/01/05</a:t>
            </a:fld>
            <a:endParaRPr lang="en-US" altLang="en-US"/>
          </a:p>
        </p:txBody>
      </p:sp>
      <p:sp>
        <p:nvSpPr>
          <p:cNvPr id="4147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47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1A059C-6204-4335-95AF-6F065F205F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2743200" y="2743200"/>
            <a:ext cx="449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6000" b="1">
                <a:solidFill>
                  <a:schemeClr val="tx2"/>
                </a:solidFill>
              </a:rPr>
              <a:t>ADO.NET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25A2EF-8A56-45CF-A825-B0776EB091F5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Giới thiệu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Phần ngắt kết nối</a:t>
            </a:r>
            <a:r>
              <a:rPr lang="en-US" altLang="en-US" sz="2400" smtClean="0"/>
              <a:t>: là </a:t>
            </a:r>
            <a:r>
              <a:rPr lang="en-US" altLang="en-US" sz="240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DataSet</a:t>
            </a:r>
          </a:p>
          <a:p>
            <a:pPr lvl="1" eaLnBrk="1" hangingPunct="1"/>
            <a:r>
              <a:rPr lang="en-US" altLang="en-US" sz="2400" smtClean="0"/>
              <a:t>DataSet không quan tâm đến DB thuộc kiểu gì, và lấy dữ liệu từ DataAdapter để xử lý</a:t>
            </a:r>
          </a:p>
          <a:p>
            <a:pPr lvl="1" eaLnBrk="1" hangingPunct="1"/>
            <a:r>
              <a:rPr lang="en-US" altLang="en-US" sz="2400" smtClean="0"/>
              <a:t>DataSet xem như một DB trong bộ nhớ: bảng, quan hệ…</a:t>
            </a:r>
          </a:p>
          <a:p>
            <a:pPr lvl="1" eaLnBrk="1" hangingPunct="1"/>
            <a:r>
              <a:rPr lang="en-US" altLang="en-US" sz="2400" smtClean="0"/>
              <a:t>DataSet có các thành phần con như</a:t>
            </a:r>
          </a:p>
          <a:p>
            <a:pPr lvl="2" eaLnBrk="1" hangingPunct="1"/>
            <a:r>
              <a:rPr lang="en-US" altLang="en-US" smtClean="0"/>
              <a:t>DataTable</a:t>
            </a:r>
          </a:p>
          <a:p>
            <a:pPr lvl="2" eaLnBrk="1" hangingPunct="1"/>
            <a:r>
              <a:rPr lang="en-US" altLang="en-US" smtClean="0"/>
              <a:t>DataRow</a:t>
            </a:r>
          </a:p>
          <a:p>
            <a:pPr lvl="2" eaLnBrk="1" hangingPunct="1"/>
            <a:r>
              <a:rPr lang="en-US" altLang="en-US" smtClean="0"/>
              <a:t>DataColumn</a:t>
            </a:r>
          </a:p>
          <a:p>
            <a:pPr lvl="2" eaLnBrk="1" hangingPunct="1"/>
            <a:r>
              <a:rPr lang="en-US" altLang="en-US" smtClean="0"/>
              <a:t>DataRelation</a:t>
            </a:r>
          </a:p>
          <a:p>
            <a:pPr lvl="2" eaLnBrk="1" hangingPunct="1"/>
            <a:r>
              <a:rPr lang="en-US" altLang="en-US" smtClean="0"/>
              <a:t>Các đối tượng nhóm: DataTableCollection, DataRowCollection, DataColumnCollection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6C910E-A200-4028-8CF4-CFF2A7F276F0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Giới thiệu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Các lớp thư viện</a:t>
            </a:r>
          </a:p>
          <a:p>
            <a:pPr eaLnBrk="1" hangingPunct="1"/>
            <a:r>
              <a:rPr lang="en-US" altLang="en-US" smtClean="0"/>
              <a:t>System.Data.</a:t>
            </a:r>
            <a:r>
              <a:rPr lang="en-US" altLang="en-US" smtClean="0">
                <a:solidFill>
                  <a:srgbClr val="33CCFF"/>
                </a:solidFill>
              </a:rPr>
              <a:t>OleDb</a:t>
            </a:r>
            <a:r>
              <a:rPr lang="en-US" altLang="en-US" smtClean="0"/>
              <a:t>: Access</a:t>
            </a:r>
          </a:p>
          <a:p>
            <a:pPr eaLnBrk="1" hangingPunct="1"/>
            <a:r>
              <a:rPr lang="en-US" altLang="en-US" smtClean="0"/>
              <a:t>System.Data.</a:t>
            </a:r>
            <a:r>
              <a:rPr lang="en-US" altLang="en-US" smtClean="0">
                <a:solidFill>
                  <a:srgbClr val="33CCFF"/>
                </a:solidFill>
              </a:rPr>
              <a:t>SqlClient</a:t>
            </a:r>
            <a:r>
              <a:rPr lang="en-US" altLang="en-US" smtClean="0"/>
              <a:t>: SQL Server</a:t>
            </a:r>
          </a:p>
          <a:p>
            <a:pPr eaLnBrk="1" hangingPunct="1"/>
            <a:r>
              <a:rPr lang="en-US" altLang="en-US" smtClean="0"/>
              <a:t>System.Data.</a:t>
            </a:r>
            <a:r>
              <a:rPr lang="en-US" altLang="en-US" smtClean="0">
                <a:solidFill>
                  <a:srgbClr val="33CCFF"/>
                </a:solidFill>
              </a:rPr>
              <a:t>OracleClient</a:t>
            </a:r>
            <a:r>
              <a:rPr lang="en-US" altLang="en-US" smtClean="0"/>
              <a:t>: Oracle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691942-A656-4FAA-AB10-A84EB52FCA3F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Kết nối vào CSDL</a:t>
            </a:r>
          </a:p>
          <a:p>
            <a:pPr eaLnBrk="1" hangingPunct="1"/>
            <a:r>
              <a:rPr lang="en-US" altLang="en-US" sz="2400" smtClean="0"/>
              <a:t>Thực hiện lệnh</a:t>
            </a:r>
          </a:p>
          <a:p>
            <a:pPr lvl="1" eaLnBrk="1" hangingPunct="1"/>
            <a:r>
              <a:rPr lang="en-US" altLang="en-US" sz="2400" smtClean="0"/>
              <a:t>Thêm/Xóa/Sửa dữ liệu</a:t>
            </a:r>
          </a:p>
          <a:p>
            <a:pPr lvl="1" eaLnBrk="1" hangingPunct="1"/>
            <a:r>
              <a:rPr lang="en-US" altLang="en-US" sz="2400" smtClean="0"/>
              <a:t>Đọc dữ liệu từ CSDL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CD44FD-1873-448F-A104-FA7FA42526F5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5240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Kết nối vào CSDL</a:t>
            </a:r>
          </a:p>
          <a:p>
            <a:pPr lvl="1" eaLnBrk="1" hangingPunct="1"/>
            <a:r>
              <a:rPr lang="en-US" altLang="en-US" sz="2400" smtClean="0"/>
              <a:t>Lớp phụ trách kết nối </a:t>
            </a:r>
          </a:p>
          <a:p>
            <a:pPr lvl="2" eaLnBrk="1" hangingPunct="1"/>
            <a:r>
              <a:rPr lang="en-US" altLang="en-US" smtClean="0"/>
              <a:t>???Connection</a:t>
            </a:r>
          </a:p>
          <a:p>
            <a:pPr lvl="1" eaLnBrk="1" hangingPunct="1"/>
            <a:r>
              <a:rPr lang="en-US" altLang="en-US" sz="2400" smtClean="0"/>
              <a:t>Thuộc tính quan trọng</a:t>
            </a:r>
          </a:p>
          <a:p>
            <a:pPr lvl="2" eaLnBrk="1" hangingPunct="1"/>
            <a:r>
              <a:rPr lang="en-US" altLang="en-US" smtClean="0"/>
              <a:t>ConnectionString: xác định nguồn dữ liệu cần kết nối</a:t>
            </a:r>
          </a:p>
          <a:p>
            <a:pPr lvl="1" eaLnBrk="1" hangingPunct="1"/>
            <a:r>
              <a:rPr lang="en-US" altLang="en-US" sz="2400" smtClean="0"/>
              <a:t>Phương thức quan trọng</a:t>
            </a:r>
          </a:p>
          <a:p>
            <a:pPr lvl="2" eaLnBrk="1" hangingPunct="1"/>
            <a:r>
              <a:rPr lang="en-US" altLang="en-US" smtClean="0"/>
              <a:t>Open: mở kết nối</a:t>
            </a:r>
          </a:p>
          <a:p>
            <a:pPr lvl="2" eaLnBrk="1" hangingPunct="1"/>
            <a:r>
              <a:rPr lang="en-US" altLang="en-US" smtClean="0"/>
              <a:t>Close: đóng kết nối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B5C815-802F-4D71-A090-7E11D999981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0010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Thư viện System.Data.</a:t>
            </a:r>
            <a:r>
              <a:rPr lang="en-US" altLang="en-US" sz="2400" smtClean="0">
                <a:solidFill>
                  <a:srgbClr val="33CCFF"/>
                </a:solidFill>
              </a:rPr>
              <a:t>OleDb</a:t>
            </a:r>
            <a:r>
              <a:rPr lang="en-US" altLang="en-US" sz="2400" smtClean="0"/>
              <a:t>: Access</a:t>
            </a:r>
          </a:p>
          <a:p>
            <a:pPr eaLnBrk="1" hangingPunct="1"/>
            <a:r>
              <a:rPr lang="en-US" altLang="en-US" sz="2400" smtClean="0"/>
              <a:t>Kết nối vào CSDL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Ví dụ: kết nối vào Access</a:t>
            </a:r>
          </a:p>
          <a:p>
            <a:pPr lvl="1" eaLnBrk="1" hangingPunct="1">
              <a:buFontTx/>
              <a:buNone/>
            </a:pPr>
            <a:r>
              <a:rPr lang="en-US" altLang="en-US" sz="2400" noProof="1" smtClean="0">
                <a:solidFill>
                  <a:srgbClr val="008080"/>
                </a:solidFill>
                <a:latin typeface="Tahoma" panose="020B0604030504040204" pitchFamily="34" charset="0"/>
              </a:rPr>
              <a:t>OleDbConnection </a:t>
            </a:r>
            <a:r>
              <a:rPr lang="en-US" altLang="en-US" sz="2400" smtClean="0">
                <a:latin typeface="Tahoma" panose="020B0604030504040204" pitchFamily="34" charset="0"/>
              </a:rPr>
              <a:t>ketnoi</a:t>
            </a:r>
            <a:r>
              <a:rPr lang="en-US" altLang="en-US" sz="2400" noProof="1" smtClean="0">
                <a:solidFill>
                  <a:srgbClr val="008080"/>
                </a:solidFill>
                <a:latin typeface="Tahoma" panose="020B0604030504040204" pitchFamily="34" charset="0"/>
              </a:rPr>
              <a:t> = </a:t>
            </a:r>
            <a:r>
              <a:rPr lang="en-US" altLang="en-US" sz="2400" noProof="1" smtClean="0">
                <a:solidFill>
                  <a:srgbClr val="0000FF"/>
                </a:solidFill>
                <a:latin typeface="Tahoma" panose="020B0604030504040204" pitchFamily="34" charset="0"/>
              </a:rPr>
              <a:t>new </a:t>
            </a:r>
            <a:r>
              <a:rPr lang="en-US" altLang="en-US" sz="2400" noProof="1" smtClean="0">
                <a:solidFill>
                  <a:srgbClr val="008080"/>
                </a:solidFill>
                <a:latin typeface="Tahoma" panose="020B0604030504040204" pitchFamily="34" charset="0"/>
              </a:rPr>
              <a:t>OleDbConnection();</a:t>
            </a:r>
            <a:endParaRPr lang="en-US" altLang="en-US" sz="2400" smtClean="0">
              <a:solidFill>
                <a:srgbClr val="008080"/>
              </a:solidFill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008080"/>
                </a:solidFill>
                <a:latin typeface="Tahoma" panose="020B0604030504040204" pitchFamily="34" charset="0"/>
              </a:rPr>
              <a:t>string chuoiketnoi= </a:t>
            </a:r>
            <a:r>
              <a:rPr lang="en-US" altLang="en-US" sz="2400" noProof="1" smtClean="0">
                <a:solidFill>
                  <a:srgbClr val="800000"/>
                </a:solidFill>
                <a:latin typeface="Tahoma" panose="020B0604030504040204" pitchFamily="34" charset="0"/>
              </a:rPr>
              <a:t>"Provider=Microsoft.Jet.OleDb.4.0;</a:t>
            </a:r>
            <a:r>
              <a:rPr lang="en-US" altLang="en-US" sz="2400" smtClean="0">
                <a:solidFill>
                  <a:srgbClr val="800000"/>
                </a:solidFill>
                <a:latin typeface="Tahoma" panose="020B0604030504040204" pitchFamily="34" charset="0"/>
              </a:rPr>
              <a:t>                   </a:t>
            </a:r>
            <a:r>
              <a:rPr lang="en-US" altLang="en-US" sz="2400" noProof="1" smtClean="0">
                <a:solidFill>
                  <a:srgbClr val="8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400" smtClean="0">
                <a:solidFill>
                  <a:srgbClr val="800000"/>
                </a:solidFill>
                <a:latin typeface="Tahoma" panose="020B0604030504040204" pitchFamily="34" charset="0"/>
              </a:rPr>
              <a:t>  			</a:t>
            </a:r>
            <a:r>
              <a:rPr lang="en-US" altLang="en-US" sz="2400" noProof="1" smtClean="0">
                <a:solidFill>
                  <a:srgbClr val="800000"/>
                </a:solidFill>
                <a:latin typeface="Tahoma" panose="020B0604030504040204" pitchFamily="34" charset="0"/>
              </a:rPr>
              <a:t>Data Source=</a:t>
            </a:r>
            <a:r>
              <a:rPr lang="en-US" altLang="en-US" sz="2400" smtClean="0">
                <a:solidFill>
                  <a:srgbClr val="800000"/>
                </a:solidFill>
                <a:latin typeface="Tahoma" panose="020B0604030504040204" pitchFamily="34" charset="0"/>
              </a:rPr>
              <a:t>D:\\</a:t>
            </a:r>
            <a:r>
              <a:rPr lang="en-US" altLang="en-US" sz="2400" noProof="1" smtClean="0">
                <a:solidFill>
                  <a:srgbClr val="800000"/>
                </a:solidFill>
                <a:latin typeface="Tahoma" panose="020B0604030504040204" pitchFamily="34" charset="0"/>
              </a:rPr>
              <a:t>hocsinh.mdb";</a:t>
            </a:r>
            <a:endParaRPr lang="en-US" altLang="en-US" sz="2400" smtClean="0">
              <a:solidFill>
                <a:srgbClr val="008080"/>
              </a:solidFill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ketnoi</a:t>
            </a:r>
            <a:r>
              <a:rPr lang="en-US" altLang="en-US" sz="2400" noProof="1" smtClean="0">
                <a:solidFill>
                  <a:srgbClr val="008080"/>
                </a:solidFill>
                <a:latin typeface="Tahoma" panose="020B0604030504040204" pitchFamily="34" charset="0"/>
              </a:rPr>
              <a:t>.ConnectionString =</a:t>
            </a:r>
            <a:r>
              <a:rPr lang="en-US" altLang="en-US" sz="2400" smtClean="0">
                <a:solidFill>
                  <a:srgbClr val="008080"/>
                </a:solidFill>
                <a:latin typeface="Tahoma" panose="020B0604030504040204" pitchFamily="34" charset="0"/>
              </a:rPr>
              <a:t>chuoiketnoi;</a:t>
            </a:r>
            <a:endParaRPr lang="en-US" altLang="en-US" sz="2400" noProof="1" smtClean="0">
              <a:solidFill>
                <a:srgbClr val="800000"/>
              </a:solidFill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ketnoi</a:t>
            </a:r>
            <a:r>
              <a:rPr lang="en-US" altLang="en-US" sz="2400" noProof="1" smtClean="0">
                <a:solidFill>
                  <a:srgbClr val="800000"/>
                </a:solidFill>
                <a:latin typeface="Tahoma" panose="020B0604030504040204" pitchFamily="34" charset="0"/>
              </a:rPr>
              <a:t>.Open();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800000"/>
                </a:solidFill>
                <a:latin typeface="Tahoma" panose="020B0604030504040204" pitchFamily="34" charset="0"/>
              </a:rPr>
              <a:t>//</a:t>
            </a:r>
            <a:r>
              <a:rPr lang="en-US" altLang="en-US" sz="2400" smtClean="0">
                <a:solidFill>
                  <a:srgbClr val="3333CC"/>
                </a:solidFill>
                <a:latin typeface="Tahoma" panose="020B0604030504040204" pitchFamily="34" charset="0"/>
              </a:rPr>
              <a:t>Các lệnh cần thực hiện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ketnoi</a:t>
            </a:r>
            <a:r>
              <a:rPr lang="en-US" altLang="en-US" sz="2400" noProof="1" smtClean="0">
                <a:solidFill>
                  <a:srgbClr val="800000"/>
                </a:solidFill>
                <a:latin typeface="Tahoma" panose="020B0604030504040204" pitchFamily="34" charset="0"/>
              </a:rPr>
              <a:t>.Close();</a:t>
            </a:r>
            <a:endParaRPr lang="en-US" altLang="en-US" sz="2400" smtClean="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6CE606-C6AF-4B2D-BCB3-A45E2FDE97D2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990600"/>
            <a:ext cx="8040687" cy="5257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Thư viện System.Data.</a:t>
            </a:r>
            <a:r>
              <a:rPr lang="en-US" altLang="en-US" sz="2800" smtClean="0">
                <a:solidFill>
                  <a:srgbClr val="33CCFF"/>
                </a:solidFill>
              </a:rPr>
              <a:t>SqlClient</a:t>
            </a:r>
            <a:r>
              <a:rPr lang="en-US" altLang="en-US" sz="2800" smtClean="0"/>
              <a:t>: SQL Server</a:t>
            </a:r>
          </a:p>
          <a:p>
            <a:pPr eaLnBrk="1" hangingPunct="1"/>
            <a:r>
              <a:rPr lang="en-US" altLang="en-US" sz="2800" smtClean="0"/>
              <a:t>Kết nối vào CSDL</a:t>
            </a:r>
          </a:p>
          <a:p>
            <a:pPr lvl="1" eaLnBrk="1" hangingPunct="1">
              <a:buClr>
                <a:schemeClr val="folHlink"/>
              </a:buClr>
              <a:buSzPct val="60000"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</a:rPr>
              <a:t>Ví dụ: kết nối vào SQL Server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008080"/>
                </a:solidFill>
                <a:latin typeface="Tahoma" panose="020B0604030504040204" pitchFamily="34" charset="0"/>
              </a:rPr>
              <a:t>Sql</a:t>
            </a:r>
            <a:r>
              <a:rPr lang="en-US" altLang="en-US" noProof="1" smtClean="0">
                <a:solidFill>
                  <a:srgbClr val="008080"/>
                </a:solidFill>
                <a:latin typeface="Tahoma" panose="020B0604030504040204" pitchFamily="34" charset="0"/>
              </a:rPr>
              <a:t>Connection </a:t>
            </a:r>
            <a:r>
              <a:rPr lang="en-US" altLang="en-US" smtClean="0">
                <a:latin typeface="Tahoma" panose="020B0604030504040204" pitchFamily="34" charset="0"/>
              </a:rPr>
              <a:t>ketnoi</a:t>
            </a:r>
            <a:r>
              <a:rPr lang="en-US" altLang="en-US" noProof="1" smtClean="0">
                <a:solidFill>
                  <a:srgbClr val="008080"/>
                </a:solidFill>
                <a:latin typeface="Tahoma" panose="020B0604030504040204" pitchFamily="34" charset="0"/>
              </a:rPr>
              <a:t> = </a:t>
            </a:r>
            <a:r>
              <a:rPr lang="en-US" altLang="en-US" noProof="1" smtClean="0">
                <a:solidFill>
                  <a:srgbClr val="0000FF"/>
                </a:solidFill>
                <a:latin typeface="Tahoma" panose="020B0604030504040204" pitchFamily="34" charset="0"/>
              </a:rPr>
              <a:t>new </a:t>
            </a:r>
            <a:r>
              <a:rPr lang="en-US" altLang="en-US" smtClean="0">
                <a:solidFill>
                  <a:srgbClr val="008080"/>
                </a:solidFill>
                <a:latin typeface="Tahoma" panose="020B0604030504040204" pitchFamily="34" charset="0"/>
              </a:rPr>
              <a:t>Sql</a:t>
            </a:r>
            <a:r>
              <a:rPr lang="en-US" altLang="en-US" noProof="1" smtClean="0">
                <a:solidFill>
                  <a:srgbClr val="008080"/>
                </a:solidFill>
                <a:latin typeface="Tahoma" panose="020B0604030504040204" pitchFamily="34" charset="0"/>
              </a:rPr>
              <a:t>Connection();</a:t>
            </a:r>
            <a:endParaRPr lang="en-US" altLang="en-US" smtClean="0">
              <a:solidFill>
                <a:srgbClr val="008080"/>
              </a:solidFill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008080"/>
                </a:solidFill>
                <a:latin typeface="Tahoma" panose="020B0604030504040204" pitchFamily="34" charset="0"/>
              </a:rPr>
              <a:t>String chuoiketnoi= </a:t>
            </a:r>
            <a:r>
              <a:rPr lang="en-US" altLang="en-US" b="1" noProof="1" smtClean="0">
                <a:solidFill>
                  <a:srgbClr val="FF5050"/>
                </a:solidFill>
              </a:rPr>
              <a:t>"server=</a:t>
            </a:r>
            <a:r>
              <a:rPr lang="en-US" altLang="en-US" b="1" i="1" smtClean="0">
                <a:solidFill>
                  <a:srgbClr val="FF5050"/>
                </a:solidFill>
              </a:rPr>
              <a:t>tên server</a:t>
            </a:r>
            <a:r>
              <a:rPr lang="en-US" altLang="en-US" b="1" noProof="1" smtClean="0">
                <a:solidFill>
                  <a:srgbClr val="FF5050"/>
                </a:solidFill>
              </a:rPr>
              <a:t>;</a:t>
            </a:r>
            <a:r>
              <a:rPr lang="en-US" altLang="en-US" b="1" smtClean="0">
                <a:solidFill>
                  <a:srgbClr val="FF5050"/>
                </a:solidFill>
              </a:rPr>
              <a:t> </a:t>
            </a:r>
            <a:r>
              <a:rPr lang="en-US" altLang="en-US" b="1" noProof="1" smtClean="0">
                <a:solidFill>
                  <a:srgbClr val="FF5050"/>
                </a:solidFill>
              </a:rPr>
              <a:t>database=</a:t>
            </a:r>
            <a:r>
              <a:rPr lang="en-US" altLang="en-US" b="1" i="1" smtClean="0">
                <a:solidFill>
                  <a:srgbClr val="FF5050"/>
                </a:solidFill>
              </a:rPr>
              <a:t>tên CSDL</a:t>
            </a:r>
            <a:r>
              <a:rPr lang="en-US" altLang="en-US" b="1" noProof="1" smtClean="0">
                <a:solidFill>
                  <a:srgbClr val="FF5050"/>
                </a:solidFill>
              </a:rPr>
              <a:t>;</a:t>
            </a:r>
            <a:r>
              <a:rPr lang="en-US" altLang="en-US" b="1" smtClean="0">
                <a:solidFill>
                  <a:srgbClr val="FF5050"/>
                </a:solidFill>
              </a:rPr>
              <a:t> </a:t>
            </a:r>
            <a:r>
              <a:rPr lang="en-US" altLang="en-US" b="1" noProof="1" smtClean="0">
                <a:solidFill>
                  <a:srgbClr val="FF5050"/>
                </a:solidFill>
              </a:rPr>
              <a:t>user=</a:t>
            </a:r>
            <a:r>
              <a:rPr lang="en-US" altLang="en-US" b="1" i="1" smtClean="0">
                <a:solidFill>
                  <a:srgbClr val="FF5050"/>
                </a:solidFill>
              </a:rPr>
              <a:t>username</a:t>
            </a:r>
            <a:r>
              <a:rPr lang="en-US" altLang="en-US" b="1" noProof="1" smtClean="0">
                <a:solidFill>
                  <a:srgbClr val="FF5050"/>
                </a:solidFill>
              </a:rPr>
              <a:t>;</a:t>
            </a:r>
            <a:r>
              <a:rPr lang="en-US" altLang="en-US" b="1" smtClean="0">
                <a:solidFill>
                  <a:srgbClr val="FF5050"/>
                </a:solidFill>
              </a:rPr>
              <a:t> </a:t>
            </a:r>
            <a:r>
              <a:rPr lang="en-US" altLang="en-US" b="1" noProof="1" smtClean="0">
                <a:solidFill>
                  <a:srgbClr val="FF5050"/>
                </a:solidFill>
              </a:rPr>
              <a:t>pwd=</a:t>
            </a:r>
            <a:r>
              <a:rPr lang="en-US" altLang="en-US" b="1" i="1" smtClean="0">
                <a:solidFill>
                  <a:srgbClr val="FF5050"/>
                </a:solidFill>
              </a:rPr>
              <a:t>password</a:t>
            </a:r>
            <a:r>
              <a:rPr lang="en-US" altLang="en-US" b="1" noProof="1" smtClean="0">
                <a:solidFill>
                  <a:srgbClr val="FF5050"/>
                </a:solidFill>
              </a:rPr>
              <a:t>"</a:t>
            </a:r>
            <a:r>
              <a:rPr lang="en-US" altLang="en-US" b="1" noProof="1" smtClean="0">
                <a:solidFill>
                  <a:srgbClr val="FF5050"/>
                </a:solidFill>
                <a:latin typeface="Tahoma" panose="020B0604030504040204" pitchFamily="34" charset="0"/>
              </a:rPr>
              <a:t>;</a:t>
            </a:r>
            <a:endParaRPr lang="en-US" altLang="en-US" smtClean="0">
              <a:solidFill>
                <a:srgbClr val="008080"/>
              </a:solidFill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ahoma" panose="020B0604030504040204" pitchFamily="34" charset="0"/>
              </a:rPr>
              <a:t>ketnoi</a:t>
            </a:r>
            <a:r>
              <a:rPr lang="en-US" altLang="en-US" noProof="1" smtClean="0">
                <a:solidFill>
                  <a:srgbClr val="008080"/>
                </a:solidFill>
                <a:latin typeface="Tahoma" panose="020B0604030504040204" pitchFamily="34" charset="0"/>
              </a:rPr>
              <a:t>.ConnectionString =</a:t>
            </a:r>
            <a:r>
              <a:rPr lang="en-US" altLang="en-US" smtClean="0">
                <a:solidFill>
                  <a:srgbClr val="008080"/>
                </a:solidFill>
                <a:latin typeface="Tahoma" panose="020B0604030504040204" pitchFamily="34" charset="0"/>
              </a:rPr>
              <a:t>chuoiketnoi;</a:t>
            </a:r>
            <a:endParaRPr lang="en-US" altLang="en-US" b="1" noProof="1" smtClean="0">
              <a:solidFill>
                <a:srgbClr val="FF5050"/>
              </a:solidFill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ahoma" panose="020B0604030504040204" pitchFamily="34" charset="0"/>
              </a:rPr>
              <a:t>ketnoi</a:t>
            </a:r>
            <a:r>
              <a:rPr lang="en-US" altLang="en-US" noProof="1" smtClean="0">
                <a:solidFill>
                  <a:srgbClr val="800000"/>
                </a:solidFill>
                <a:latin typeface="Tahoma" panose="020B0604030504040204" pitchFamily="34" charset="0"/>
              </a:rPr>
              <a:t>.Open();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800000"/>
                </a:solidFill>
                <a:latin typeface="Tahoma" panose="020B0604030504040204" pitchFamily="34" charset="0"/>
              </a:rPr>
              <a:t>//</a:t>
            </a:r>
            <a:r>
              <a:rPr lang="en-US" altLang="en-US" smtClean="0">
                <a:solidFill>
                  <a:srgbClr val="3333CC"/>
                </a:solidFill>
                <a:latin typeface="Tahoma" panose="020B0604030504040204" pitchFamily="34" charset="0"/>
              </a:rPr>
              <a:t>Các lệnh cần thực hiện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Tahoma" panose="020B0604030504040204" pitchFamily="34" charset="0"/>
              </a:rPr>
              <a:t>ketnoi</a:t>
            </a:r>
            <a:r>
              <a:rPr lang="en-US" altLang="en-US" noProof="1" smtClean="0">
                <a:solidFill>
                  <a:srgbClr val="800000"/>
                </a:solidFill>
                <a:latin typeface="Tahoma" panose="020B0604030504040204" pitchFamily="34" charset="0"/>
              </a:rPr>
              <a:t>.Close();</a:t>
            </a:r>
            <a:endParaRPr lang="en-US" altLang="en-US" smtClean="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6C180F-99A5-4FC0-8A2D-20873C0D4F1D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1930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Kết nối vào CSDL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Ví dụ: kết nối vào SQL Server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8080"/>
                </a:solidFill>
                <a:latin typeface="Tahoma" panose="020B0604030504040204" pitchFamily="34" charset="0"/>
              </a:rPr>
              <a:t>Sql</a:t>
            </a:r>
            <a:r>
              <a:rPr lang="en-US" altLang="en-US" sz="2400" noProof="1" smtClean="0">
                <a:solidFill>
                  <a:srgbClr val="008080"/>
                </a:solidFill>
                <a:latin typeface="Tahoma" panose="020B0604030504040204" pitchFamily="34" charset="0"/>
              </a:rPr>
              <a:t>Connection </a:t>
            </a:r>
            <a:r>
              <a:rPr lang="en-US" altLang="en-US" sz="2400" smtClean="0">
                <a:latin typeface="Tahoma" panose="020B0604030504040204" pitchFamily="34" charset="0"/>
              </a:rPr>
              <a:t>ketnoi</a:t>
            </a:r>
            <a:r>
              <a:rPr lang="en-US" altLang="en-US" sz="2400" noProof="1" smtClean="0">
                <a:solidFill>
                  <a:srgbClr val="008080"/>
                </a:solidFill>
                <a:latin typeface="Tahoma" panose="020B0604030504040204" pitchFamily="34" charset="0"/>
              </a:rPr>
              <a:t> = </a:t>
            </a:r>
            <a:r>
              <a:rPr lang="en-US" altLang="en-US" sz="2400" noProof="1" smtClean="0">
                <a:solidFill>
                  <a:srgbClr val="0000FF"/>
                </a:solidFill>
                <a:latin typeface="Tahoma" panose="020B0604030504040204" pitchFamily="34" charset="0"/>
              </a:rPr>
              <a:t>new </a:t>
            </a:r>
            <a:r>
              <a:rPr lang="en-US" altLang="en-US" sz="2400" smtClean="0">
                <a:solidFill>
                  <a:srgbClr val="008080"/>
                </a:solidFill>
                <a:latin typeface="Tahoma" panose="020B0604030504040204" pitchFamily="34" charset="0"/>
              </a:rPr>
              <a:t>Sql</a:t>
            </a:r>
            <a:r>
              <a:rPr lang="en-US" altLang="en-US" sz="2400" noProof="1" smtClean="0">
                <a:solidFill>
                  <a:srgbClr val="008080"/>
                </a:solidFill>
                <a:latin typeface="Tahoma" panose="020B0604030504040204" pitchFamily="34" charset="0"/>
              </a:rPr>
              <a:t>Connection();</a:t>
            </a:r>
            <a:endParaRPr lang="en-US" altLang="en-US" sz="2400" smtClean="0">
              <a:solidFill>
                <a:srgbClr val="008080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008080"/>
                </a:solidFill>
                <a:latin typeface="Tahoma" panose="020B0604030504040204" pitchFamily="34" charset="0"/>
              </a:rPr>
              <a:t>String chuoiketnoi= </a:t>
            </a:r>
            <a:r>
              <a:rPr lang="en-US" altLang="en-US" sz="2400" smtClean="0">
                <a:solidFill>
                  <a:srgbClr val="FF5050"/>
                </a:solidFill>
              </a:rPr>
              <a:t>"Data Source=</a:t>
            </a:r>
            <a:r>
              <a:rPr lang="en-US" altLang="en-US" sz="5400" smtClean="0">
                <a:solidFill>
                  <a:srgbClr val="FF5050"/>
                </a:solidFill>
              </a:rPr>
              <a:t>.</a:t>
            </a:r>
            <a:r>
              <a:rPr lang="en-US" altLang="en-US" sz="2400" smtClean="0">
                <a:solidFill>
                  <a:srgbClr val="FF5050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FF5050"/>
                </a:solidFill>
              </a:rPr>
              <a:t>   Integrated Security=True; Initial Catalog=</a:t>
            </a:r>
            <a:r>
              <a:rPr lang="en-US" altLang="en-US" sz="2400" i="1" smtClean="0">
                <a:solidFill>
                  <a:srgbClr val="FF5050"/>
                </a:solidFill>
              </a:rPr>
              <a:t>tên CSDL</a:t>
            </a:r>
            <a:r>
              <a:rPr lang="en-US" altLang="en-US" sz="2400" smtClean="0">
                <a:solidFill>
                  <a:srgbClr val="FF5050"/>
                </a:solidFill>
              </a:rPr>
              <a:t>";</a:t>
            </a:r>
            <a:endParaRPr lang="en-US" altLang="en-US" sz="2400" smtClean="0">
              <a:solidFill>
                <a:srgbClr val="008080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ketnoi</a:t>
            </a:r>
            <a:r>
              <a:rPr lang="en-US" altLang="en-US" sz="2400" noProof="1" smtClean="0">
                <a:solidFill>
                  <a:srgbClr val="008080"/>
                </a:solidFill>
                <a:latin typeface="Tahoma" panose="020B0604030504040204" pitchFamily="34" charset="0"/>
              </a:rPr>
              <a:t>.ConnectionString =</a:t>
            </a:r>
            <a:r>
              <a:rPr lang="en-US" altLang="en-US" sz="2400" smtClean="0">
                <a:solidFill>
                  <a:srgbClr val="008080"/>
                </a:solidFill>
                <a:latin typeface="Tahoma" panose="020B0604030504040204" pitchFamily="34" charset="0"/>
              </a:rPr>
              <a:t>chuoiketnoi;</a:t>
            </a:r>
            <a:endParaRPr lang="en-US" altLang="en-US" sz="2400" noProof="1" smtClean="0">
              <a:solidFill>
                <a:srgbClr val="FF5050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ketnoi</a:t>
            </a:r>
            <a:r>
              <a:rPr lang="en-US" altLang="en-US" sz="2400" noProof="1" smtClean="0">
                <a:solidFill>
                  <a:srgbClr val="800000"/>
                </a:solidFill>
                <a:latin typeface="Tahoma" panose="020B0604030504040204" pitchFamily="34" charset="0"/>
              </a:rPr>
              <a:t>.Open();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noProof="1" smtClean="0">
              <a:solidFill>
                <a:srgbClr val="800000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solidFill>
                  <a:srgbClr val="800000"/>
                </a:solidFill>
                <a:latin typeface="Tahoma" panose="020B0604030504040204" pitchFamily="34" charset="0"/>
              </a:rPr>
              <a:t>//</a:t>
            </a:r>
            <a:r>
              <a:rPr lang="en-US" altLang="en-US" sz="2400" smtClean="0">
                <a:solidFill>
                  <a:srgbClr val="3333CC"/>
                </a:solidFill>
                <a:latin typeface="Tahoma" panose="020B0604030504040204" pitchFamily="34" charset="0"/>
              </a:rPr>
              <a:t>Các lệnh cần thực hiện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rgbClr val="3333CC"/>
              </a:solidFill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latin typeface="Tahoma" panose="020B0604030504040204" pitchFamily="34" charset="0"/>
              </a:rPr>
              <a:t>ketnoi</a:t>
            </a:r>
            <a:r>
              <a:rPr lang="en-US" altLang="en-US" sz="2400" noProof="1" smtClean="0">
                <a:solidFill>
                  <a:srgbClr val="800000"/>
                </a:solidFill>
                <a:latin typeface="Tahoma" panose="020B0604030504040204" pitchFamily="34" charset="0"/>
              </a:rPr>
              <a:t>.Close();</a:t>
            </a:r>
            <a:endParaRPr lang="en-US" altLang="en-US" sz="2400" smtClean="0">
              <a:solidFill>
                <a:srgbClr val="8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4AB8B2-590A-40F7-AA6B-83161DA951CD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5715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Thực hiện lệnh</a:t>
            </a:r>
          </a:p>
          <a:p>
            <a:pPr lvl="1" eaLnBrk="1" hangingPunct="1"/>
            <a:r>
              <a:rPr lang="en-US" altLang="en-US" sz="2400" smtClean="0"/>
              <a:t>Các lớp phụ trách</a:t>
            </a:r>
          </a:p>
          <a:p>
            <a:pPr lvl="2" eaLnBrk="1" hangingPunct="1"/>
            <a:r>
              <a:rPr lang="en-US" altLang="en-US" smtClean="0"/>
              <a:t>???Command</a:t>
            </a:r>
          </a:p>
          <a:p>
            <a:pPr lvl="1" eaLnBrk="1" hangingPunct="1"/>
            <a:r>
              <a:rPr lang="en-US" altLang="en-US" sz="2400" smtClean="0"/>
              <a:t>Thuộc tính quan trọng</a:t>
            </a:r>
          </a:p>
          <a:p>
            <a:pPr lvl="2" eaLnBrk="1" hangingPunct="1"/>
            <a:r>
              <a:rPr lang="en-US" altLang="en-US" smtClean="0"/>
              <a:t>Connection: xác định CSDL sẽ thực hiện thao tác</a:t>
            </a:r>
          </a:p>
          <a:p>
            <a:pPr lvl="2" eaLnBrk="1" hangingPunct="1"/>
            <a:r>
              <a:rPr lang="en-US" altLang="en-US" smtClean="0"/>
              <a:t>CommandText: xác định thao tác cần thực hiện</a:t>
            </a:r>
          </a:p>
          <a:p>
            <a:pPr lvl="1" eaLnBrk="1" hangingPunct="1"/>
            <a:r>
              <a:rPr lang="en-US" altLang="en-US" sz="2400" smtClean="0"/>
              <a:t>Phương thức quan trọng</a:t>
            </a:r>
          </a:p>
          <a:p>
            <a:pPr lvl="2" eaLnBrk="1" hangingPunct="1"/>
            <a:r>
              <a:rPr lang="en-US" altLang="en-US" smtClean="0"/>
              <a:t>ExecuteReader(): phù hợp lệnh Select trả ra 1 bảng dữ liệu</a:t>
            </a:r>
          </a:p>
          <a:p>
            <a:pPr lvl="2" eaLnBrk="1" hangingPunct="1"/>
            <a:r>
              <a:rPr lang="en-US" altLang="en-US" smtClean="0"/>
              <a:t>ExecuteScalar(): phù hợp lệnh Select trả ra 1 giá trị</a:t>
            </a:r>
          </a:p>
          <a:p>
            <a:pPr lvl="2" eaLnBrk="1" hangingPunct="1"/>
            <a:r>
              <a:rPr lang="en-US" altLang="en-US" smtClean="0"/>
              <a:t>ExecuteNonQuery(): phù hợp lệnh Insert, Delete,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1C8202-82BC-41DB-BEC4-65AA6CFA8D13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77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b="1" smtClean="0"/>
              <a:t>Thực hiện lệnh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smtClean="0"/>
              <a:t>Thêm/Xóa/Sửa dữ liệu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smtClean="0">
                <a:solidFill>
                  <a:srgbClr val="000000"/>
                </a:solidFill>
              </a:rPr>
              <a:t>Ví dụ: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smtClean="0">
                <a:solidFill>
                  <a:srgbClr val="000000"/>
                </a:solidFill>
              </a:rPr>
              <a:t>SqlCommand lenh = new SqlCommand();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smtClean="0">
                <a:solidFill>
                  <a:srgbClr val="000000"/>
                </a:solidFill>
              </a:rPr>
              <a:t>lenh.Connection = ketnoi;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smtClean="0">
                <a:solidFill>
                  <a:srgbClr val="000000"/>
                </a:solidFill>
              </a:rPr>
              <a:t>lenh.CommandText =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smtClean="0">
                <a:solidFill>
                  <a:srgbClr val="000000"/>
                </a:solidFill>
              </a:rPr>
              <a:t>   "insert into Hocsinh values(5,'Lê Văn A','227 Nguyễn Văn Cừ','11/12/2006',5,7)";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00" smtClean="0">
                <a:solidFill>
                  <a:srgbClr val="000000"/>
                </a:solidFill>
              </a:rPr>
              <a:t>lenh.ExecuteNonQuery();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001CBF-EAA1-48E9-8973-319E7FC3D9EF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4676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Thực hiện lệnh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Đọc dữ liệu từ CSDL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143000" y="2438400"/>
            <a:ext cx="750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/>
              <a:t>    - Dùng lệnh </a:t>
            </a:r>
            <a:r>
              <a:rPr lang="en-US" altLang="en-US" sz="2400">
                <a:solidFill>
                  <a:schemeClr val="accent2"/>
                </a:solidFill>
              </a:rPr>
              <a:t>ExecuteReader</a:t>
            </a:r>
            <a:r>
              <a:rPr lang="en-US" altLang="en-US" sz="2400"/>
              <a:t> hoặc </a:t>
            </a:r>
            <a:r>
              <a:rPr lang="en-US" altLang="en-US" sz="2400">
                <a:solidFill>
                  <a:schemeClr val="accent2"/>
                </a:solidFill>
              </a:rPr>
              <a:t>ExecuteScalar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/>
              <a:t>    - Lớp ???DataReader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400"/>
              <a:t>Read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400"/>
              <a:t>Get???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400"/>
              <a:t>IsDBNull</a:t>
            </a:r>
          </a:p>
        </p:txBody>
      </p:sp>
      <p:graphicFrame>
        <p:nvGraphicFramePr>
          <p:cNvPr id="382981" name="Group 5"/>
          <p:cNvGraphicFramePr>
            <a:graphicFrameLocks noGrp="1"/>
          </p:cNvGraphicFramePr>
          <p:nvPr/>
        </p:nvGraphicFramePr>
        <p:xfrm>
          <a:off x="4191000" y="3722688"/>
          <a:ext cx="3810000" cy="1763712"/>
        </p:xfrm>
        <a:graphic>
          <a:graphicData uri="http://schemas.openxmlformats.org/drawingml/2006/table">
            <a:tbl>
              <a:tblPr/>
              <a:tblGrid>
                <a:gridCol w="973138"/>
                <a:gridCol w="1674812"/>
                <a:gridCol w="1162050"/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BookID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BookName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76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Book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Author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Book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Author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Book3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Author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3003" name="Line 27"/>
          <p:cNvSpPr>
            <a:spLocks noChangeShapeType="1"/>
          </p:cNvSpPr>
          <p:nvPr/>
        </p:nvSpPr>
        <p:spPr bwMode="auto">
          <a:xfrm>
            <a:off x="3886200" y="4114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3.33333E-6 0.077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778 L 3.33333E-6 0.1444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3" grpId="0" animBg="1"/>
      <p:bldP spid="383003" grpId="1" animBg="1"/>
      <p:bldP spid="38300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6FBB0A-354F-44D5-82D7-5CFB8F6B55FD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Nội dung trình bày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3733800"/>
          </a:xfrm>
        </p:spPr>
        <p:txBody>
          <a:bodyPr/>
          <a:lstStyle/>
          <a:p>
            <a:pPr eaLnBrk="1" hangingPunct="1"/>
            <a:r>
              <a:rPr lang="en-US" altLang="en-US" smtClean="0"/>
              <a:t>Giới thiệu</a:t>
            </a:r>
          </a:p>
          <a:p>
            <a:pPr eaLnBrk="1" hangingPunct="1"/>
            <a:r>
              <a:rPr lang="en-US" altLang="en-US" smtClean="0"/>
              <a:t>.Net Data Provider</a:t>
            </a:r>
          </a:p>
          <a:p>
            <a:pPr eaLnBrk="1" hangingPunct="1"/>
            <a:r>
              <a:rPr lang="en-US" altLang="en-US" smtClean="0"/>
              <a:t>DataSet</a:t>
            </a:r>
          </a:p>
          <a:p>
            <a:pPr eaLnBrk="1" hangingPunct="1"/>
            <a:r>
              <a:rPr lang="en-US" altLang="en-US" smtClean="0"/>
              <a:t>Data Source Configuration Wizard</a:t>
            </a:r>
          </a:p>
          <a:p>
            <a:pPr eaLnBrk="1" hangingPunct="1"/>
            <a:r>
              <a:rPr lang="en-US" altLang="en-US" smtClean="0"/>
              <a:t>Report</a:t>
            </a:r>
          </a:p>
          <a:p>
            <a:pPr eaLnBrk="1" hangingPunct="1"/>
            <a:r>
              <a:rPr lang="en-US" altLang="en-US" smtClean="0"/>
              <a:t>Một số vấn đề trong lập trình CSDL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D43F1A-2A4B-4CC6-8CC9-43733EC3D094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Thực hiện lệnh</a:t>
            </a:r>
          </a:p>
          <a:p>
            <a:pPr lvl="1" eaLnBrk="1" hangingPunct="1"/>
            <a:r>
              <a:rPr lang="en-US" altLang="en-US" sz="2400" smtClean="0"/>
              <a:t>Đọc dữ liệu từ CSDL</a:t>
            </a:r>
          </a:p>
          <a:p>
            <a:pPr lvl="1" eaLnBrk="1" hangingPunct="1"/>
            <a:r>
              <a:rPr lang="en-US" altLang="en-US" sz="2400" smtClean="0"/>
              <a:t>Ví dụ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olidFill>
                <a:srgbClr val="3333CC"/>
              </a:solidFill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smtClean="0">
                <a:solidFill>
                  <a:srgbClr val="3333CC"/>
                </a:solidFill>
                <a:latin typeface="Tahoma" panose="020B0604030504040204" pitchFamily="34" charset="0"/>
              </a:rPr>
              <a:t>OleDbDataReader</a:t>
            </a: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 rd = lenh.ExecuteReader();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while (rd.</a:t>
            </a:r>
            <a:r>
              <a:rPr lang="en-US" altLang="en-US" sz="2400" smtClean="0">
                <a:solidFill>
                  <a:srgbClr val="3333CC"/>
                </a:solidFill>
                <a:latin typeface="Tahoma" panose="020B0604030504040204" pitchFamily="34" charset="0"/>
              </a:rPr>
              <a:t>Read</a:t>
            </a: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       if (!rd.</a:t>
            </a:r>
            <a:r>
              <a:rPr lang="en-US" altLang="en-US" sz="2400" smtClean="0">
                <a:solidFill>
                  <a:srgbClr val="3333CC"/>
                </a:solidFill>
                <a:latin typeface="Tahoma" panose="020B0604030504040204" pitchFamily="34" charset="0"/>
              </a:rPr>
              <a:t>IsDBNull</a:t>
            </a: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(3))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              Console.WriteLine(rd.</a:t>
            </a:r>
            <a:r>
              <a:rPr lang="en-US" altLang="en-US" sz="2400" smtClean="0">
                <a:solidFill>
                  <a:srgbClr val="3333CC"/>
                </a:solidFill>
                <a:latin typeface="Tahoma" panose="020B0604030504040204" pitchFamily="34" charset="0"/>
              </a:rPr>
              <a:t>GetDateTime</a:t>
            </a: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(3));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2DBF84-7C6D-4818-9FF5-EDE5508D5176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3733800" y="1736725"/>
            <a:ext cx="2743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4876800" y="2041525"/>
            <a:ext cx="1524000" cy="381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</a:rPr>
              <a:t>SelectCommand</a:t>
            </a:r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4876800" y="2955925"/>
            <a:ext cx="1524000" cy="381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</a:rPr>
              <a:t>UpdateCommand</a:t>
            </a:r>
          </a:p>
        </p:txBody>
      </p:sp>
      <p:sp>
        <p:nvSpPr>
          <p:cNvPr id="387079" name="Rectangle 7"/>
          <p:cNvSpPr>
            <a:spLocks noChangeArrowheads="1"/>
          </p:cNvSpPr>
          <p:nvPr/>
        </p:nvSpPr>
        <p:spPr bwMode="auto">
          <a:xfrm>
            <a:off x="4876800" y="2498725"/>
            <a:ext cx="1524000" cy="381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</a:rPr>
              <a:t>InsertCommand</a:t>
            </a:r>
          </a:p>
        </p:txBody>
      </p:sp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4876800" y="3413125"/>
            <a:ext cx="1524000" cy="381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</a:rPr>
              <a:t>DeleteCommand</a:t>
            </a:r>
          </a:p>
        </p:txBody>
      </p:sp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3733800" y="1736725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0000FF"/>
                </a:solidFill>
                <a:latin typeface="Arial" panose="020B0604020202020204" pitchFamily="34" charset="0"/>
              </a:rPr>
              <a:t>DataAdapter</a:t>
            </a:r>
          </a:p>
        </p:txBody>
      </p:sp>
      <p:sp>
        <p:nvSpPr>
          <p:cNvPr id="387082" name="AutoShape 10"/>
          <p:cNvSpPr>
            <a:spLocks noChangeArrowheads="1"/>
          </p:cNvSpPr>
          <p:nvPr/>
        </p:nvSpPr>
        <p:spPr bwMode="auto">
          <a:xfrm>
            <a:off x="7696200" y="2162175"/>
            <a:ext cx="609600" cy="914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7083" name="Text Box 11"/>
          <p:cNvSpPr txBox="1">
            <a:spLocks noChangeArrowheads="1"/>
          </p:cNvSpPr>
          <p:nvPr/>
        </p:nvSpPr>
        <p:spPr bwMode="auto">
          <a:xfrm>
            <a:off x="7315200" y="31845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panose="020B0604020202020204" pitchFamily="34" charset="0"/>
              </a:rPr>
              <a:t>Data Source</a:t>
            </a:r>
          </a:p>
        </p:txBody>
      </p:sp>
      <p:sp>
        <p:nvSpPr>
          <p:cNvPr id="387084" name="Line 12"/>
          <p:cNvSpPr>
            <a:spLocks noChangeShapeType="1"/>
          </p:cNvSpPr>
          <p:nvPr/>
        </p:nvSpPr>
        <p:spPr bwMode="auto">
          <a:xfrm>
            <a:off x="6629400" y="27717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085" name="Rectangle 13"/>
          <p:cNvSpPr>
            <a:spLocks noChangeArrowheads="1"/>
          </p:cNvSpPr>
          <p:nvPr/>
        </p:nvSpPr>
        <p:spPr bwMode="auto">
          <a:xfrm>
            <a:off x="1143000" y="1736725"/>
            <a:ext cx="14478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0000FF"/>
                </a:solidFill>
                <a:latin typeface="Arial" panose="020B0604020202020204" pitchFamily="34" charset="0"/>
              </a:rPr>
              <a:t>DataSet</a:t>
            </a:r>
          </a:p>
        </p:txBody>
      </p:sp>
      <p:sp>
        <p:nvSpPr>
          <p:cNvPr id="387086" name="Line 14"/>
          <p:cNvSpPr>
            <a:spLocks noChangeShapeType="1"/>
          </p:cNvSpPr>
          <p:nvPr/>
        </p:nvSpPr>
        <p:spPr bwMode="auto">
          <a:xfrm>
            <a:off x="2743200" y="2771775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087" name="Rectangle 15"/>
          <p:cNvSpPr>
            <a:spLocks noChangeArrowheads="1"/>
          </p:cNvSpPr>
          <p:nvPr/>
        </p:nvSpPr>
        <p:spPr bwMode="auto">
          <a:xfrm>
            <a:off x="838200" y="4632325"/>
            <a:ext cx="75438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rPr>
              <a:t>-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rPr>
              <a:t>Fill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rPr>
              <a:t>: dùng SelectCommand lấy dữ liệu từ Data Source đổ vào DataSet.</a:t>
            </a:r>
          </a:p>
          <a:p>
            <a:pPr lvl="2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rPr>
              <a:t>- </a:t>
            </a:r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cs typeface="Arial" charset="0"/>
              </a:rPr>
              <a:t>Update</a:t>
            </a: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rPr>
              <a:t>: dùng InsertCommand, UpdateCommand và DeleteCommand cập nhật dữ liệu trong DataSet vào Data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7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7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6" grpId="0" animBg="1"/>
      <p:bldP spid="387076" grpId="1" animBg="1"/>
      <p:bldP spid="387077" grpId="0" animBg="1"/>
      <p:bldP spid="387078" grpId="0" animBg="1"/>
      <p:bldP spid="387079" grpId="0" animBg="1"/>
      <p:bldP spid="387080" grpId="0" animBg="1"/>
      <p:bldP spid="387081" grpId="0"/>
      <p:bldP spid="387082" grpId="0" animBg="1"/>
      <p:bldP spid="387083" grpId="0"/>
      <p:bldP spid="387084" grpId="0" animBg="1"/>
      <p:bldP spid="387085" grpId="0" animBg="1"/>
      <p:bldP spid="3870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3ACCA7-6ED4-489B-BB86-0E07B6AF9689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Thực hiện lệnh</a:t>
            </a:r>
          </a:p>
          <a:p>
            <a:pPr lvl="1" eaLnBrk="1" hangingPunct="1"/>
            <a:r>
              <a:rPr lang="en-US" altLang="en-US" sz="2400" smtClean="0"/>
              <a:t>Đọc dữ liệu từ CSDL</a:t>
            </a:r>
          </a:p>
          <a:p>
            <a:pPr lvl="1" eaLnBrk="1" hangingPunct="1"/>
            <a:r>
              <a:rPr lang="en-US" altLang="en-US" sz="2400" smtClean="0"/>
              <a:t>Xử lý dữ liệu</a:t>
            </a:r>
          </a:p>
          <a:p>
            <a:pPr lvl="1" eaLnBrk="1" hangingPunct="1"/>
            <a:r>
              <a:rPr lang="en-US" altLang="en-US" sz="2400" smtClean="0"/>
              <a:t>Cập nhật dữ liệu xuống CSDL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46EDEF-5D8F-4A62-9811-9CF863C5B7D9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848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Đọc dữ liệu từ CSDL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731E5"/>
                </a:solidFill>
              </a:rPr>
              <a:t>String</a:t>
            </a:r>
            <a:r>
              <a:rPr lang="en-US" altLang="en-US" sz="2000" smtClean="0"/>
              <a:t> chuoitruyvan=“</a:t>
            </a:r>
            <a:r>
              <a:rPr lang="en-US" altLang="en-US" sz="2000" noProof="1" smtClean="0">
                <a:solidFill>
                  <a:srgbClr val="800000"/>
                </a:solidFill>
              </a:rPr>
              <a:t>select * from HocSinh</a:t>
            </a:r>
            <a:r>
              <a:rPr lang="en-US" altLang="en-US" sz="2000" smtClean="0">
                <a:solidFill>
                  <a:srgbClr val="800000"/>
                </a:solidFill>
              </a:rPr>
              <a:t>”;</a:t>
            </a:r>
            <a:endParaRPr lang="en-US" alt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8080"/>
                </a:solidFill>
              </a:rPr>
              <a:t>Sql</a:t>
            </a:r>
            <a:r>
              <a:rPr lang="en-US" altLang="en-US" sz="2000" noProof="1" smtClean="0">
                <a:solidFill>
                  <a:srgbClr val="008080"/>
                </a:solidFill>
              </a:rPr>
              <a:t>DataAdapter </a:t>
            </a:r>
            <a:r>
              <a:rPr lang="en-US" altLang="en-US" sz="2000" smtClean="0">
                <a:solidFill>
                  <a:srgbClr val="008080"/>
                </a:solidFill>
              </a:rPr>
              <a:t>bodocghi</a:t>
            </a:r>
            <a:r>
              <a:rPr lang="en-US" altLang="en-US" sz="2000" noProof="1" smtClean="0">
                <a:solidFill>
                  <a:srgbClr val="008080"/>
                </a:solidFill>
              </a:rPr>
              <a:t> = </a:t>
            </a:r>
            <a:r>
              <a:rPr lang="en-US" altLang="en-US" sz="2000" noProof="1" smtClean="0">
                <a:solidFill>
                  <a:srgbClr val="0000FF"/>
                </a:solidFill>
              </a:rPr>
              <a:t>new </a:t>
            </a:r>
            <a:r>
              <a:rPr lang="en-US" altLang="en-US" sz="2000" smtClean="0">
                <a:solidFill>
                  <a:srgbClr val="0000FF"/>
                </a:solidFill>
              </a:rPr>
              <a:t> Sql</a:t>
            </a:r>
            <a:r>
              <a:rPr lang="en-US" altLang="en-US" sz="2000" noProof="1" smtClean="0">
                <a:solidFill>
                  <a:srgbClr val="008080"/>
                </a:solidFill>
              </a:rPr>
              <a:t>DataAdapter(</a:t>
            </a:r>
            <a:r>
              <a:rPr lang="en-US" altLang="en-US" sz="2000" smtClean="0">
                <a:solidFill>
                  <a:srgbClr val="008080"/>
                </a:solidFill>
              </a:rPr>
              <a:t>chuoitruyvan</a:t>
            </a:r>
            <a:r>
              <a:rPr lang="en-US" altLang="en-US" sz="2000" noProof="1" smtClean="0">
                <a:solidFill>
                  <a:srgbClr val="800000"/>
                </a:solidFill>
              </a:rPr>
              <a:t>, </a:t>
            </a:r>
            <a:r>
              <a:rPr lang="en-US" altLang="en-US" sz="2000" smtClean="0">
                <a:solidFill>
                  <a:srgbClr val="800000"/>
                </a:solidFill>
              </a:rPr>
              <a:t>ketnoi</a:t>
            </a:r>
            <a:r>
              <a:rPr lang="en-US" altLang="en-US" sz="2000" noProof="1" smtClean="0">
                <a:solidFill>
                  <a:srgbClr val="8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noProof="1" smtClean="0">
                <a:solidFill>
                  <a:srgbClr val="008080"/>
                </a:solidFill>
              </a:rPr>
              <a:t>Data</a:t>
            </a:r>
            <a:r>
              <a:rPr lang="en-US" altLang="en-US" sz="2000" smtClean="0">
                <a:solidFill>
                  <a:srgbClr val="008080"/>
                </a:solidFill>
              </a:rPr>
              <a:t>Table</a:t>
            </a:r>
            <a:r>
              <a:rPr lang="en-US" altLang="en-US" sz="2000" noProof="1" smtClean="0">
                <a:solidFill>
                  <a:srgbClr val="008080"/>
                </a:solidFill>
              </a:rPr>
              <a:t> </a:t>
            </a:r>
            <a:r>
              <a:rPr lang="en-US" altLang="en-US" sz="2000" smtClean="0">
                <a:solidFill>
                  <a:srgbClr val="008080"/>
                </a:solidFill>
              </a:rPr>
              <a:t>bang</a:t>
            </a:r>
            <a:r>
              <a:rPr lang="en-US" altLang="en-US" sz="2000" noProof="1" smtClean="0">
                <a:solidFill>
                  <a:srgbClr val="008080"/>
                </a:solidFill>
              </a:rPr>
              <a:t>HocSinh=</a:t>
            </a:r>
            <a:r>
              <a:rPr lang="en-US" altLang="en-US" sz="2000" noProof="1" smtClean="0">
                <a:solidFill>
                  <a:srgbClr val="0000FF"/>
                </a:solidFill>
              </a:rPr>
              <a:t>new </a:t>
            </a:r>
            <a:r>
              <a:rPr lang="en-US" altLang="en-US" sz="2000" noProof="1" smtClean="0">
                <a:solidFill>
                  <a:srgbClr val="008080"/>
                </a:solidFill>
              </a:rPr>
              <a:t>Data</a:t>
            </a:r>
            <a:r>
              <a:rPr lang="en-US" altLang="en-US" sz="2000" smtClean="0">
                <a:solidFill>
                  <a:srgbClr val="008080"/>
                </a:solidFill>
              </a:rPr>
              <a:t>Table();</a:t>
            </a:r>
            <a:endParaRPr lang="en-US" altLang="en-US" sz="2000" noProof="1" smtClean="0">
              <a:solidFill>
                <a:srgbClr val="00808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008080"/>
                </a:solidFill>
              </a:rPr>
              <a:t>bodocghi</a:t>
            </a:r>
            <a:r>
              <a:rPr lang="en-US" altLang="en-US" sz="2000" noProof="1" smtClean="0">
                <a:solidFill>
                  <a:srgbClr val="008080"/>
                </a:solidFill>
              </a:rPr>
              <a:t>.Fill(</a:t>
            </a:r>
            <a:r>
              <a:rPr lang="en-US" altLang="en-US" sz="2000" smtClean="0">
                <a:solidFill>
                  <a:srgbClr val="008080"/>
                </a:solidFill>
              </a:rPr>
              <a:t>bangHocSinh</a:t>
            </a:r>
            <a:r>
              <a:rPr lang="en-US" altLang="en-US" sz="2000" noProof="1" smtClean="0">
                <a:solidFill>
                  <a:srgbClr val="800000"/>
                </a:solidFill>
              </a:rPr>
              <a:t>);</a:t>
            </a:r>
            <a:endParaRPr lang="en-US" altLang="en-US" sz="200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>
                <a:solidFill>
                  <a:srgbClr val="800000"/>
                </a:solidFill>
              </a:rPr>
              <a:t>//Hien thi du lieu ra ListBox</a:t>
            </a:r>
            <a:endParaRPr lang="en-US" altLang="en-US" sz="2000" noProof="1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noProof="1" smtClean="0">
                <a:solidFill>
                  <a:srgbClr val="0000FF"/>
                </a:solidFill>
              </a:rPr>
              <a:t>for (int i = 0; i &lt; </a:t>
            </a:r>
            <a:r>
              <a:rPr lang="en-US" altLang="en-US" sz="2000" smtClean="0">
                <a:solidFill>
                  <a:srgbClr val="0000FF"/>
                </a:solidFill>
              </a:rPr>
              <a:t>bang</a:t>
            </a:r>
            <a:r>
              <a:rPr lang="en-US" altLang="en-US" sz="2000" noProof="1" smtClean="0">
                <a:solidFill>
                  <a:srgbClr val="0000FF"/>
                </a:solidFill>
              </a:rPr>
              <a:t>HocSinh.</a:t>
            </a:r>
            <a:r>
              <a:rPr lang="en-US" altLang="en-US" sz="2000" noProof="1" smtClean="0">
                <a:solidFill>
                  <a:schemeClr val="accent2"/>
                </a:solidFill>
              </a:rPr>
              <a:t>Rows.Count;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noProof="1" smtClean="0">
                <a:solidFill>
                  <a:srgbClr val="8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noProof="1" smtClean="0">
                <a:solidFill>
                  <a:srgbClr val="800000"/>
                </a:solidFill>
              </a:rPr>
              <a:t>      listBox1.Items.Add(</a:t>
            </a:r>
            <a:r>
              <a:rPr lang="en-US" altLang="en-US" sz="2000" smtClean="0">
                <a:solidFill>
                  <a:srgbClr val="800000"/>
                </a:solidFill>
              </a:rPr>
              <a:t>bang</a:t>
            </a:r>
            <a:r>
              <a:rPr lang="en-US" altLang="en-US" sz="2000" noProof="1" smtClean="0">
                <a:solidFill>
                  <a:srgbClr val="800000"/>
                </a:solidFill>
              </a:rPr>
              <a:t>HocSinh.Rows[i]["HoTen"].ToString());</a:t>
            </a:r>
            <a:endParaRPr lang="en-US" altLang="en-US" sz="2000" smtClean="0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noProof="1" smtClean="0">
                <a:solidFill>
                  <a:srgbClr val="800000"/>
                </a:solidFill>
              </a:rPr>
              <a:t>}</a:t>
            </a:r>
            <a:endParaRPr lang="en-US" altLang="en-US" sz="2000" smtClean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91CC5F-03B0-47E8-989E-3094CD46CB27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848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800000"/>
                </a:solidFill>
              </a:rPr>
              <a:t>//Hien thi du lieu ra ComboBox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0731E5"/>
                </a:solidFill>
              </a:rPr>
              <a:t>ComboBox1.DataSource=bangHocsinh;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0731E5"/>
                </a:solidFill>
              </a:rPr>
              <a:t>ComboBox1.DisplayMember=“TP HienThi”;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0731E5"/>
                </a:solidFill>
              </a:rPr>
              <a:t>ComboBox1.ValueMember=“TP Gia tri”;</a:t>
            </a:r>
            <a:endParaRPr lang="en-US" altLang="en-US" sz="2800" noProof="1" smtClean="0">
              <a:solidFill>
                <a:srgbClr val="0731E5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800000"/>
                </a:solidFill>
              </a:rPr>
              <a:t>//Hien thi du lieu ra DataGridView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0731E5"/>
                </a:solidFill>
              </a:rPr>
              <a:t>DataGridView1.DataSource=bangHocSinh;</a:t>
            </a:r>
          </a:p>
          <a:p>
            <a:pPr eaLnBrk="1" hangingPunct="1">
              <a:buFontTx/>
              <a:buNone/>
            </a:pPr>
            <a:r>
              <a:rPr lang="en-US" altLang="en-US" sz="2800" smtClean="0">
                <a:solidFill>
                  <a:srgbClr val="0731E5"/>
                </a:solidFill>
              </a:rPr>
              <a:t>//……………</a:t>
            </a:r>
            <a:endParaRPr lang="en-US" altLang="en-US" sz="2800" noProof="1" smtClean="0">
              <a:solidFill>
                <a:srgbClr val="0731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165D9D-2260-4F4C-B03A-8AC94737FD81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.Net Data Provider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305800" cy="4648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Cập nhật dữ liệu xuống CSDL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008080"/>
                </a:solidFill>
              </a:rPr>
              <a:t>Sql</a:t>
            </a:r>
            <a:r>
              <a:rPr lang="en-US" altLang="en-US" noProof="1" smtClean="0">
                <a:solidFill>
                  <a:srgbClr val="008080"/>
                </a:solidFill>
              </a:rPr>
              <a:t>CommandBuilder </a:t>
            </a:r>
            <a:r>
              <a:rPr lang="en-US" altLang="en-US" smtClean="0">
                <a:solidFill>
                  <a:srgbClr val="008080"/>
                </a:solidFill>
              </a:rPr>
              <a:t>capnhat</a:t>
            </a:r>
            <a:r>
              <a:rPr lang="en-US" altLang="en-US" noProof="1" smtClean="0">
                <a:solidFill>
                  <a:srgbClr val="008080"/>
                </a:solidFill>
              </a:rPr>
              <a:t> = </a:t>
            </a:r>
            <a:endParaRPr lang="en-US" altLang="en-US" smtClean="0">
              <a:solidFill>
                <a:srgbClr val="00808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008080"/>
                </a:solidFill>
              </a:rPr>
              <a:t>		                 </a:t>
            </a:r>
            <a:r>
              <a:rPr lang="en-US" altLang="en-US" noProof="1" smtClean="0">
                <a:solidFill>
                  <a:srgbClr val="0000FF"/>
                </a:solidFill>
              </a:rPr>
              <a:t>new </a:t>
            </a:r>
            <a:r>
              <a:rPr lang="en-US" altLang="en-US" smtClean="0">
                <a:solidFill>
                  <a:srgbClr val="008080"/>
                </a:solidFill>
              </a:rPr>
              <a:t>Sql</a:t>
            </a:r>
            <a:r>
              <a:rPr lang="en-US" altLang="en-US" noProof="1" smtClean="0">
                <a:solidFill>
                  <a:srgbClr val="008080"/>
                </a:solidFill>
              </a:rPr>
              <a:t>CommandBuilder(</a:t>
            </a:r>
            <a:r>
              <a:rPr lang="en-US" altLang="en-US" smtClean="0">
                <a:solidFill>
                  <a:srgbClr val="008080"/>
                </a:solidFill>
              </a:rPr>
              <a:t>bodocghi</a:t>
            </a:r>
            <a:r>
              <a:rPr lang="en-US" altLang="en-US" noProof="1" smtClean="0">
                <a:solidFill>
                  <a:srgbClr val="008080"/>
                </a:solidFill>
              </a:rPr>
              <a:t>);                  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008080"/>
                </a:solidFill>
              </a:rPr>
              <a:t>bodocghi</a:t>
            </a:r>
            <a:r>
              <a:rPr lang="en-US" altLang="en-US" noProof="1" smtClean="0">
                <a:solidFill>
                  <a:srgbClr val="008080"/>
                </a:solidFill>
              </a:rPr>
              <a:t>.Update(</a:t>
            </a:r>
            <a:r>
              <a:rPr lang="en-US" altLang="en-US" smtClean="0">
                <a:solidFill>
                  <a:srgbClr val="008080"/>
                </a:solidFill>
              </a:rPr>
              <a:t>bang</a:t>
            </a:r>
            <a:r>
              <a:rPr lang="en-US" altLang="en-US" noProof="1" smtClean="0">
                <a:solidFill>
                  <a:srgbClr val="008080"/>
                </a:solidFill>
              </a:rPr>
              <a:t>HocSinh</a:t>
            </a:r>
            <a:r>
              <a:rPr lang="en-US" altLang="en-US" noProof="1" smtClean="0">
                <a:solidFill>
                  <a:schemeClr val="accent2"/>
                </a:solidFill>
              </a:rPr>
              <a:t>);</a:t>
            </a:r>
            <a:endParaRPr lang="en-US" alt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24D752-B409-447D-BA18-92653AA78033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DataSet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9200" y="2590800"/>
            <a:ext cx="7391400" cy="1423988"/>
            <a:chOff x="816" y="1680"/>
            <a:chExt cx="4656" cy="1047"/>
          </a:xfrm>
        </p:grpSpPr>
        <p:sp>
          <p:nvSpPr>
            <p:cNvPr id="28677" name="AutoShape 4"/>
            <p:cNvSpPr>
              <a:spLocks noChangeArrowheads="1"/>
            </p:cNvSpPr>
            <p:nvPr/>
          </p:nvSpPr>
          <p:spPr bwMode="auto">
            <a:xfrm>
              <a:off x="4560" y="1689"/>
              <a:ext cx="480" cy="672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4320" y="2457"/>
              <a:ext cx="115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Data Source</a:t>
              </a:r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816" y="1680"/>
              <a:ext cx="768" cy="91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DataSet</a:t>
              </a:r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>
              <a:off x="1776" y="2112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2544" y="1833"/>
              <a:ext cx="11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Ánh xạ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CA66D3-5412-4C03-A4C0-486A0924AA89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DataSet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87400" y="1676400"/>
            <a:ext cx="8128000" cy="4876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200" b="1">
                <a:latin typeface="Arial" panose="020B0604020202020204" pitchFamily="34" charset="0"/>
              </a:rPr>
              <a:t>DataSet</a:t>
            </a:r>
            <a:r>
              <a:rPr lang="en-GB" altLang="en-US" sz="220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 sz="2200">
                <a:latin typeface="Arial" panose="020B0604020202020204" pitchFamily="34" charset="0"/>
              </a:rPr>
              <a:t>.Tables[...]</a:t>
            </a: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endParaRPr lang="en-GB" altLang="en-US" sz="2200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 sz="2200">
                <a:latin typeface="Arial" panose="020B0604020202020204" pitchFamily="34" charset="0"/>
              </a:rPr>
              <a:t>.Relations[...]</a:t>
            </a:r>
          </a:p>
          <a:p>
            <a:pPr eaLnBrk="1" hangingPunct="1"/>
            <a:r>
              <a:rPr lang="en-GB" altLang="en-US" sz="2200">
                <a:latin typeface="Arial" panose="020B0604020202020204" pitchFamily="34" charset="0"/>
              </a:rPr>
              <a:t>...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2209800" y="1905000"/>
            <a:ext cx="5638800" cy="3505200"/>
            <a:chOff x="1296" y="1200"/>
            <a:chExt cx="3552" cy="2208"/>
          </a:xfrm>
        </p:grpSpPr>
        <p:sp>
          <p:nvSpPr>
            <p:cNvPr id="29724" name="Rectangle 6"/>
            <p:cNvSpPr>
              <a:spLocks noChangeArrowheads="1"/>
            </p:cNvSpPr>
            <p:nvPr/>
          </p:nvSpPr>
          <p:spPr bwMode="auto">
            <a:xfrm>
              <a:off x="1296" y="1200"/>
              <a:ext cx="3504" cy="2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400">
                  <a:latin typeface="Arial" panose="020B0604020202020204" pitchFamily="34" charset="0"/>
                </a:rPr>
                <a:t>DataTable </a:t>
              </a:r>
            </a:p>
            <a:p>
              <a:pPr eaLnBrk="1" hangingPunct="1"/>
              <a:endParaRPr lang="en-GB" altLang="en-US" sz="2400">
                <a:latin typeface="Arial" panose="020B0604020202020204" pitchFamily="34" charset="0"/>
              </a:endParaRPr>
            </a:p>
            <a:p>
              <a:pPr eaLnBrk="1" hangingPunct="1"/>
              <a:r>
                <a:rPr lang="en-GB" altLang="en-US" sz="2400">
                  <a:latin typeface="Arial" panose="020B0604020202020204" pitchFamily="34" charset="0"/>
                </a:rPr>
                <a:t>.Columns[..]</a:t>
              </a:r>
            </a:p>
            <a:p>
              <a:pPr eaLnBrk="1" hangingPunct="1"/>
              <a:endParaRPr lang="en-GB" altLang="en-US" sz="2400">
                <a:latin typeface="Arial" panose="020B0604020202020204" pitchFamily="34" charset="0"/>
              </a:endParaRPr>
            </a:p>
            <a:p>
              <a:pPr eaLnBrk="1" hangingPunct="1"/>
              <a:r>
                <a:rPr lang="en-GB" altLang="en-US" sz="2400">
                  <a:latin typeface="Arial" panose="020B0604020202020204" pitchFamily="34" charset="0"/>
                </a:rPr>
                <a:t>.Rows[..]</a:t>
              </a:r>
            </a:p>
          </p:txBody>
        </p:sp>
        <p:sp>
          <p:nvSpPr>
            <p:cNvPr id="29725" name="Rectangle 7"/>
            <p:cNvSpPr>
              <a:spLocks noChangeArrowheads="1"/>
            </p:cNvSpPr>
            <p:nvPr/>
          </p:nvSpPr>
          <p:spPr bwMode="auto">
            <a:xfrm>
              <a:off x="1344" y="1248"/>
              <a:ext cx="3504" cy="216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200" b="1">
                  <a:latin typeface="Arial" panose="020B0604020202020204" pitchFamily="34" charset="0"/>
                </a:rPr>
                <a:t>DataTable </a:t>
              </a:r>
            </a:p>
            <a:p>
              <a:pPr eaLnBrk="1" hangingPunct="1"/>
              <a:endParaRPr lang="en-GB" altLang="en-US" sz="2200">
                <a:latin typeface="Arial" panose="020B0604020202020204" pitchFamily="34" charset="0"/>
              </a:endParaRPr>
            </a:p>
            <a:p>
              <a:pPr eaLnBrk="1" hangingPunct="1"/>
              <a:r>
                <a:rPr lang="en-GB" altLang="en-US" sz="2200">
                  <a:latin typeface="Arial" panose="020B0604020202020204" pitchFamily="34" charset="0"/>
                </a:rPr>
                <a:t>.Columns[...]</a:t>
              </a:r>
            </a:p>
            <a:p>
              <a:pPr eaLnBrk="1" hangingPunct="1"/>
              <a:endParaRPr lang="en-GB" altLang="en-US" sz="2200">
                <a:latin typeface="Arial" panose="020B0604020202020204" pitchFamily="34" charset="0"/>
              </a:endParaRPr>
            </a:p>
            <a:p>
              <a:pPr eaLnBrk="1" hangingPunct="1"/>
              <a:r>
                <a:rPr lang="en-GB" altLang="en-US" sz="2200">
                  <a:latin typeface="Arial" panose="020B0604020202020204" pitchFamily="34" charset="0"/>
                </a:rPr>
                <a:t>.Rows[...]</a:t>
              </a:r>
            </a:p>
            <a:p>
              <a:pPr eaLnBrk="1" hangingPunct="1"/>
              <a:endParaRPr lang="en-GB" altLang="en-US" sz="2200">
                <a:latin typeface="Arial" panose="020B0604020202020204" pitchFamily="34" charset="0"/>
              </a:endParaRPr>
            </a:p>
            <a:p>
              <a:pPr eaLnBrk="1" hangingPunct="1"/>
              <a:endParaRPr lang="en-GB" altLang="en-US" sz="2200">
                <a:latin typeface="Arial" panose="020B0604020202020204" pitchFamily="34" charset="0"/>
              </a:endParaRPr>
            </a:p>
            <a:p>
              <a:pPr eaLnBrk="1" hangingPunct="1"/>
              <a:endParaRPr lang="en-GB" altLang="en-US" sz="2200">
                <a:latin typeface="Arial" panose="020B0604020202020204" pitchFamily="34" charset="0"/>
              </a:endParaRPr>
            </a:p>
            <a:p>
              <a:pPr eaLnBrk="1" hangingPunct="1"/>
              <a:r>
                <a:rPr lang="en-GB" altLang="en-US" sz="2200">
                  <a:latin typeface="Arial" panose="020B0604020202020204" pitchFamily="34" charset="0"/>
                </a:rPr>
                <a:t>.DefaultView</a:t>
              </a:r>
            </a:p>
            <a:p>
              <a:pPr eaLnBrk="1" hangingPunct="1"/>
              <a:r>
                <a:rPr lang="en-GB" altLang="en-US" sz="2200">
                  <a:latin typeface="Arial" panose="020B0604020202020204" pitchFamily="34" charset="0"/>
                </a:rPr>
                <a:t>...</a:t>
              </a:r>
            </a:p>
          </p:txBody>
        </p:sp>
      </p:grpSp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1600200" y="2362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3733800" y="2895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3352800" y="3581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9706" name="Group 11"/>
          <p:cNvGrpSpPr>
            <a:grpSpLocks/>
          </p:cNvGrpSpPr>
          <p:nvPr/>
        </p:nvGrpSpPr>
        <p:grpSpPr bwMode="auto">
          <a:xfrm>
            <a:off x="4114800" y="3276600"/>
            <a:ext cx="4524375" cy="1066800"/>
            <a:chOff x="2592" y="2064"/>
            <a:chExt cx="2850" cy="672"/>
          </a:xfrm>
        </p:grpSpPr>
        <p:grpSp>
          <p:nvGrpSpPr>
            <p:cNvPr id="29718" name="Group 12"/>
            <p:cNvGrpSpPr>
              <a:grpSpLocks/>
            </p:cNvGrpSpPr>
            <p:nvPr/>
          </p:nvGrpSpPr>
          <p:grpSpPr bwMode="auto">
            <a:xfrm>
              <a:off x="2592" y="2064"/>
              <a:ext cx="2850" cy="672"/>
              <a:chOff x="2592" y="2064"/>
              <a:chExt cx="2850" cy="672"/>
            </a:xfrm>
          </p:grpSpPr>
          <p:sp>
            <p:nvSpPr>
              <p:cNvPr id="29720" name="Rectangle 13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220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200" b="1">
                    <a:latin typeface="Arial" panose="020B0604020202020204" pitchFamily="34" charset="0"/>
                  </a:rPr>
                  <a:t>DataRow</a:t>
                </a:r>
              </a:p>
            </p:txBody>
          </p:sp>
          <p:sp>
            <p:nvSpPr>
              <p:cNvPr id="29721" name="Rectangle 14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220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200" b="1">
                    <a:latin typeface="Arial" panose="020B0604020202020204" pitchFamily="34" charset="0"/>
                  </a:rPr>
                  <a:t>DataRow</a:t>
                </a:r>
              </a:p>
            </p:txBody>
          </p:sp>
          <p:sp>
            <p:nvSpPr>
              <p:cNvPr id="29722" name="AutoShape 15"/>
              <p:cNvSpPr>
                <a:spLocks/>
              </p:cNvSpPr>
              <p:nvPr/>
            </p:nvSpPr>
            <p:spPr bwMode="auto">
              <a:xfrm>
                <a:off x="4837" y="2064"/>
                <a:ext cx="144" cy="672"/>
              </a:xfrm>
              <a:prstGeom prst="rightBrace">
                <a:avLst>
                  <a:gd name="adj1" fmla="val 3888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GB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723" name="Text Box 16"/>
              <p:cNvSpPr txBox="1">
                <a:spLocks noChangeArrowheads="1"/>
              </p:cNvSpPr>
              <p:nvPr/>
            </p:nvSpPr>
            <p:spPr bwMode="auto">
              <a:xfrm>
                <a:off x="4983" y="2270"/>
                <a:ext cx="45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GB" altLang="en-US" sz="2200" i="1">
                    <a:latin typeface="Arial" panose="020B0604020202020204" pitchFamily="34" charset="0"/>
                  </a:rPr>
                  <a:t>data</a:t>
                </a:r>
              </a:p>
            </p:txBody>
          </p:sp>
        </p:grpSp>
        <p:sp>
          <p:nvSpPr>
            <p:cNvPr id="29719" name="Line 17"/>
            <p:cNvSpPr>
              <a:spLocks noChangeShapeType="1"/>
            </p:cNvSpPr>
            <p:nvPr/>
          </p:nvSpPr>
          <p:spPr bwMode="auto">
            <a:xfrm>
              <a:off x="3696" y="20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707" name="Group 18"/>
          <p:cNvGrpSpPr>
            <a:grpSpLocks/>
          </p:cNvGrpSpPr>
          <p:nvPr/>
        </p:nvGrpSpPr>
        <p:grpSpPr bwMode="auto">
          <a:xfrm>
            <a:off x="4114800" y="2003425"/>
            <a:ext cx="3505200" cy="1196975"/>
            <a:chOff x="2592" y="1262"/>
            <a:chExt cx="2208" cy="754"/>
          </a:xfrm>
        </p:grpSpPr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3696" y="1680"/>
              <a:ext cx="1104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2200" b="1">
                  <a:latin typeface="Arial" panose="020B0604020202020204" pitchFamily="34" charset="0"/>
                </a:rPr>
                <a:t>DataColumn</a:t>
              </a:r>
            </a:p>
          </p:txBody>
        </p:sp>
        <p:sp>
          <p:nvSpPr>
            <p:cNvPr id="29715" name="AutoShape 20"/>
            <p:cNvSpPr>
              <a:spLocks/>
            </p:cNvSpPr>
            <p:nvPr/>
          </p:nvSpPr>
          <p:spPr bwMode="auto">
            <a:xfrm rot="-5400000">
              <a:off x="3624" y="456"/>
              <a:ext cx="144" cy="2208"/>
            </a:xfrm>
            <a:prstGeom prst="rightBrace">
              <a:avLst>
                <a:gd name="adj1" fmla="val 1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360" y="1262"/>
              <a:ext cx="73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200" i="1">
                  <a:latin typeface="Arial" panose="020B0604020202020204" pitchFamily="34" charset="0"/>
                </a:rPr>
                <a:t>schema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2592" y="1680"/>
              <a:ext cx="1104" cy="33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2200" b="1">
                  <a:latin typeface="Arial" panose="020B0604020202020204" pitchFamily="34" charset="0"/>
                </a:rPr>
                <a:t>DataColumn</a:t>
              </a:r>
            </a:p>
          </p:txBody>
        </p:sp>
      </p:grpSp>
      <p:sp>
        <p:nvSpPr>
          <p:cNvPr id="29708" name="Rectangle 23"/>
          <p:cNvSpPr>
            <a:spLocks noChangeArrowheads="1"/>
          </p:cNvSpPr>
          <p:nvPr/>
        </p:nvSpPr>
        <p:spPr bwMode="auto">
          <a:xfrm>
            <a:off x="4114800" y="4648200"/>
            <a:ext cx="1752600" cy="53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latin typeface="Arial" panose="020B0604020202020204" pitchFamily="34" charset="0"/>
              </a:rPr>
              <a:t>DataView</a:t>
            </a:r>
          </a:p>
        </p:txBody>
      </p:sp>
      <p:sp>
        <p:nvSpPr>
          <p:cNvPr id="29709" name="Line 24"/>
          <p:cNvSpPr>
            <a:spLocks noChangeShapeType="1"/>
          </p:cNvSpPr>
          <p:nvPr/>
        </p:nvSpPr>
        <p:spPr bwMode="auto">
          <a:xfrm>
            <a:off x="3733800" y="4876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9710" name="Group 25"/>
          <p:cNvGrpSpPr>
            <a:grpSpLocks/>
          </p:cNvGrpSpPr>
          <p:nvPr/>
        </p:nvGrpSpPr>
        <p:grpSpPr bwMode="auto">
          <a:xfrm>
            <a:off x="2362200" y="5562600"/>
            <a:ext cx="2133600" cy="609600"/>
            <a:chOff x="1488" y="3504"/>
            <a:chExt cx="1344" cy="384"/>
          </a:xfrm>
        </p:grpSpPr>
        <p:sp>
          <p:nvSpPr>
            <p:cNvPr id="29712" name="Rectangle 26"/>
            <p:cNvSpPr>
              <a:spLocks noChangeArrowheads="1"/>
            </p:cNvSpPr>
            <p:nvPr/>
          </p:nvSpPr>
          <p:spPr bwMode="auto">
            <a:xfrm>
              <a:off x="1488" y="3504"/>
              <a:ext cx="1296" cy="336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400" b="1">
                  <a:latin typeface="Arial" panose="020B0604020202020204" pitchFamily="34" charset="0"/>
                </a:rPr>
                <a:t>DataRelation</a:t>
              </a:r>
            </a:p>
          </p:txBody>
        </p:sp>
        <p:sp>
          <p:nvSpPr>
            <p:cNvPr id="29713" name="Rectangle 27"/>
            <p:cNvSpPr>
              <a:spLocks noChangeArrowheads="1"/>
            </p:cNvSpPr>
            <p:nvPr/>
          </p:nvSpPr>
          <p:spPr bwMode="auto">
            <a:xfrm>
              <a:off x="1536" y="3552"/>
              <a:ext cx="1296" cy="336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2400" b="1">
                  <a:latin typeface="Arial" panose="020B0604020202020204" pitchFamily="34" charset="0"/>
                </a:rPr>
                <a:t>DataRelation</a:t>
              </a:r>
            </a:p>
          </p:txBody>
        </p:sp>
      </p:grpSp>
      <p:sp>
        <p:nvSpPr>
          <p:cNvPr id="29711" name="Line 28"/>
          <p:cNvSpPr>
            <a:spLocks noChangeShapeType="1"/>
          </p:cNvSpPr>
          <p:nvPr/>
        </p:nvSpPr>
        <p:spPr bwMode="auto">
          <a:xfrm>
            <a:off x="1905000" y="5715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A942A2-7489-4C4F-9493-BC8F58EF9DB0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DataSet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 thuoc tinh:</a:t>
            </a:r>
          </a:p>
          <a:p>
            <a:pPr eaLnBrk="1" hangingPunct="1">
              <a:buFontTx/>
              <a:buChar char="-"/>
            </a:pPr>
            <a:r>
              <a:rPr lang="en-US" altLang="en-US" smtClean="0"/>
              <a:t>Tables: Tập hợp các bảng </a:t>
            </a:r>
          </a:p>
          <a:p>
            <a:pPr eaLnBrk="1" hangingPunct="1">
              <a:buFontTx/>
              <a:buChar char="-"/>
            </a:pPr>
            <a:r>
              <a:rPr lang="en-US" altLang="en-US" smtClean="0"/>
              <a:t>Relations: Tập hợp các quan hệ</a:t>
            </a:r>
          </a:p>
          <a:p>
            <a:pPr eaLnBrk="1" hangingPunct="1">
              <a:buFontTx/>
              <a:buChar char="-"/>
            </a:pPr>
            <a:r>
              <a:rPr lang="en-US" altLang="en-US" smtClean="0"/>
              <a:t>DataSetName: Tên dataset</a:t>
            </a:r>
          </a:p>
          <a:p>
            <a:pPr eaLnBrk="1" hangingPunct="1">
              <a:buFontTx/>
              <a:buChar char="-"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B4EA36-C0B3-4B79-ADA5-2CC9A560C426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DataSet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Khởi tạo: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DataSet ds = new DataSet(“tends”);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DataSet ds = new DataSet();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Thêm 1 bảng vào DataSet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DataTable bang1 = new DataTable(“bang”);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ds.Tables.Add(bang1);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//đọc thêm tài liệu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Xóa 1 bảng: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ds.Tables.Remove(“bang”);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ds.Tables.RemoveAt(0);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C91871-3A3D-4A07-814B-90BC3A84814D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63" y="381000"/>
            <a:ext cx="6858000" cy="889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Giới thiệu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altLang="en-US" smtClean="0"/>
              <a:t>ctiveX </a:t>
            </a:r>
            <a:r>
              <a:rPr lang="en-US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en-US" smtClean="0"/>
              <a:t>ata </a:t>
            </a:r>
            <a:r>
              <a:rPr lang="en-US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</a:t>
            </a:r>
            <a:r>
              <a:rPr lang="en-US" altLang="en-US" smtClean="0"/>
              <a:t>bject .NET (ADO.NET)</a:t>
            </a:r>
          </a:p>
          <a:p>
            <a:pPr lvl="1" eaLnBrk="1" hangingPunct="1"/>
            <a:r>
              <a:rPr lang="en-US" altLang="en-US" smtClean="0"/>
              <a:t>Công nghệ của MS</a:t>
            </a:r>
          </a:p>
          <a:p>
            <a:pPr lvl="1" eaLnBrk="1" hangingPunct="1"/>
            <a:r>
              <a:rPr lang="en-US" altLang="en-US" smtClean="0"/>
              <a:t>Phát triển từ nền tảng ADO</a:t>
            </a:r>
          </a:p>
          <a:p>
            <a:pPr lvl="1" eaLnBrk="1" hangingPunct="1"/>
            <a:r>
              <a:rPr lang="en-US" altLang="en-US" smtClean="0"/>
              <a:t>Cung cấp các </a:t>
            </a:r>
            <a:r>
              <a:rPr lang="en-US" altLang="en-US" smtClean="0">
                <a:solidFill>
                  <a:srgbClr val="FF0000"/>
                </a:solidFill>
              </a:rPr>
              <a:t>lớp đối tượng</a:t>
            </a:r>
            <a:r>
              <a:rPr lang="en-US" altLang="en-US" smtClean="0"/>
              <a:t> và </a:t>
            </a:r>
            <a:r>
              <a:rPr lang="en-US" altLang="en-US" smtClean="0">
                <a:solidFill>
                  <a:srgbClr val="FF0000"/>
                </a:solidFill>
              </a:rPr>
              <a:t>hàm thư viện</a:t>
            </a:r>
            <a:r>
              <a:rPr lang="en-US" altLang="en-US" smtClean="0"/>
              <a:t> phục vụ cho việc kết nối và xử lý dữ liệu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5125" name="Picture 4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60925"/>
            <a:ext cx="11525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914400" y="5775325"/>
            <a:ext cx="2103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.NET Application</a:t>
            </a: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2819400" y="5005388"/>
            <a:ext cx="4267200" cy="396875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00000">
                <a:srgbClr val="33CCFF">
                  <a:gamma/>
                  <a:tint val="0"/>
                  <a:invGamma/>
                </a:srgbClr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ADO.NET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7162800" y="4556125"/>
            <a:ext cx="609600" cy="533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AutoShape 8"/>
          <p:cNvSpPr>
            <a:spLocks noChangeArrowheads="1"/>
          </p:cNvSpPr>
          <p:nvPr/>
        </p:nvSpPr>
        <p:spPr bwMode="auto">
          <a:xfrm>
            <a:off x="7543800" y="4860925"/>
            <a:ext cx="609600" cy="533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7239000" y="5241925"/>
            <a:ext cx="609600" cy="5334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B09F95-AB44-43CC-B7FF-978E0ECAABC9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DataTable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113" y="1676400"/>
            <a:ext cx="8116887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DataTable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TableName: tên bảng.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Columns: danh sách các cột (DataColumn).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Rows: danh sách các mẫu tin (DataRow).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PrimaryKey: danh sách các cột làm khóa chính (DataColumn).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NewRow(): tạo một mẫu tin mới.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FB72A1-FFE9-4AF4-89A0-CADF0609544F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DataTable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Khai báo: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DataTable bang = new DataTable(“tenb”);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DataTable bang = new DataTable();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E27626-48AE-4388-88F9-6B4CCE1E9D1A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DataTable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113" y="1600200"/>
            <a:ext cx="8116887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DataColumn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ColumnName: tên cột.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DataType: kiểu dữ liệu cột.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DataRow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RowState: trạng thái của mẫu tin (Added, Modified, Deleted, Unchanged…).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Toán tử [ i ]: truy xuất đến cột i của mẫu tin.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/>
              <a:t>Delete(): đánh dấu xóa mẫu tin.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B13716-4266-41DE-9110-145E9CD04C74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DataTable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001000" cy="5257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Xử lý dữ liệu</a:t>
            </a:r>
          </a:p>
          <a:p>
            <a:pPr lvl="1" eaLnBrk="1" hangingPunct="1"/>
            <a:r>
              <a:rPr lang="en-US" altLang="en-US" smtClean="0"/>
              <a:t>Thêm dữ liệu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 DataRow newRow;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 newRow=bangHocSinh.NewRow();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 newRow[0] = 10;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 newRow[1] = "Lê Thị B";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   bangHocSinh.Rows.Add(newRow);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2E15D2-AB73-46B4-9E0B-A55213CF802D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DataTable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01000" cy="4800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Xử lý dữ liệu</a:t>
            </a:r>
          </a:p>
          <a:p>
            <a:pPr lvl="1" eaLnBrk="1" hangingPunct="1"/>
            <a:r>
              <a:rPr lang="en-US" altLang="en-US" smtClean="0"/>
              <a:t>Xoá dữ liệu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bang</a:t>
            </a:r>
            <a:r>
              <a:rPr lang="en-US" altLang="en-US" noProof="1" smtClean="0"/>
              <a:t>HocSinh.Rows[0].Delete();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Thay đổi dữ liệu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noProof="1" smtClean="0"/>
              <a:t>DataRow row = </a:t>
            </a:r>
            <a:r>
              <a:rPr lang="en-US" altLang="en-US" smtClean="0"/>
              <a:t>bang</a:t>
            </a:r>
            <a:r>
              <a:rPr lang="en-US" altLang="en-US" noProof="1" smtClean="0"/>
              <a:t>HocSinh.Rows[1];</a:t>
            </a:r>
          </a:p>
          <a:p>
            <a:pPr lvl="1" eaLnBrk="1" hangingPunct="1">
              <a:buFontTx/>
              <a:buNone/>
            </a:pPr>
            <a:r>
              <a:rPr lang="en-US" altLang="en-US" noProof="1" smtClean="0"/>
              <a:t>     row.BeginEdit();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noProof="1" smtClean="0"/>
              <a:t>     row[0] = 1</a:t>
            </a:r>
            <a:r>
              <a:rPr lang="en-US" altLang="en-US" smtClean="0"/>
              <a:t>1</a:t>
            </a:r>
            <a:r>
              <a:rPr lang="en-US" altLang="en-US" noProof="1" smtClean="0"/>
              <a:t>;            </a:t>
            </a:r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noProof="1" smtClean="0"/>
              <a:t>row[1] = "Lê Thị </a:t>
            </a:r>
            <a:r>
              <a:rPr lang="en-US" altLang="en-US" smtClean="0"/>
              <a:t>C</a:t>
            </a:r>
            <a:r>
              <a:rPr lang="en-US" altLang="en-US" noProof="1" smtClean="0"/>
              <a:t>";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noProof="1" smtClean="0"/>
              <a:t>row.EndEdit();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BB6740-E86F-4C92-8111-74DC91D3DBA7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Ví dụ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90600" y="1676400"/>
            <a:ext cx="81534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600" noProof="1"/>
              <a:t>string </a:t>
            </a:r>
            <a:r>
              <a:rPr lang="en-US" altLang="en-US" sz="2600"/>
              <a:t>sql</a:t>
            </a:r>
            <a:r>
              <a:rPr lang="en-US" altLang="en-US" sz="2600" noProof="1"/>
              <a:t> = "Select * From Sinhvien";</a:t>
            </a:r>
          </a:p>
          <a:p>
            <a:pPr eaLnBrk="1" hangingPunct="1"/>
            <a:r>
              <a:rPr lang="en-US" altLang="en-US" sz="2600" noProof="1">
                <a:solidFill>
                  <a:srgbClr val="57A6C9"/>
                </a:solidFill>
              </a:rPr>
              <a:t>SqlDataAdapter</a:t>
            </a:r>
            <a:r>
              <a:rPr lang="en-US" altLang="en-US" sz="2600" noProof="1"/>
              <a:t> da = </a:t>
            </a:r>
            <a:r>
              <a:rPr lang="en-US" altLang="en-US" sz="2600" noProof="1">
                <a:solidFill>
                  <a:srgbClr val="57A6C9"/>
                </a:solidFill>
              </a:rPr>
              <a:t>new SqlDataAdapter(</a:t>
            </a:r>
            <a:r>
              <a:rPr lang="en-US" altLang="en-US" sz="2600"/>
              <a:t>sql</a:t>
            </a:r>
            <a:r>
              <a:rPr lang="en-US" altLang="en-US" sz="2600" noProof="1"/>
              <a:t>, </a:t>
            </a:r>
            <a:r>
              <a:rPr lang="en-US" altLang="en-US" sz="2600"/>
              <a:t>ketnoi</a:t>
            </a:r>
            <a:r>
              <a:rPr lang="en-US" altLang="en-US" sz="2600" noProof="1"/>
              <a:t>);</a:t>
            </a:r>
          </a:p>
          <a:p>
            <a:pPr eaLnBrk="1" hangingPunct="1"/>
            <a:r>
              <a:rPr lang="en-US" altLang="en-US" sz="2600" noProof="1">
                <a:solidFill>
                  <a:srgbClr val="57A6C9"/>
                </a:solidFill>
              </a:rPr>
              <a:t>DataSet</a:t>
            </a:r>
            <a:r>
              <a:rPr lang="en-US" altLang="en-US" sz="2600" noProof="1"/>
              <a:t> ds = </a:t>
            </a:r>
            <a:r>
              <a:rPr lang="en-US" altLang="en-US" sz="2600" noProof="1">
                <a:solidFill>
                  <a:srgbClr val="57A6C9"/>
                </a:solidFill>
              </a:rPr>
              <a:t>new DataSet();</a:t>
            </a:r>
          </a:p>
          <a:p>
            <a:pPr eaLnBrk="1" hangingPunct="1"/>
            <a:r>
              <a:rPr lang="en-US" altLang="en-US" sz="2600" noProof="1"/>
              <a:t>da.Fill(ds);</a:t>
            </a:r>
          </a:p>
          <a:p>
            <a:pPr eaLnBrk="1" hangingPunct="1"/>
            <a:r>
              <a:rPr lang="en-US" altLang="en-US" sz="2600" noProof="1">
                <a:solidFill>
                  <a:srgbClr val="57A6C9"/>
                </a:solidFill>
              </a:rPr>
              <a:t>foreach (DataRow</a:t>
            </a:r>
            <a:r>
              <a:rPr lang="en-US" altLang="en-US" sz="2600" noProof="1"/>
              <a:t> dr in ds.Tables[0].Rows)</a:t>
            </a:r>
          </a:p>
          <a:p>
            <a:pPr eaLnBrk="1" hangingPunct="1"/>
            <a:r>
              <a:rPr lang="en-US" altLang="en-US" sz="2600" noProof="1"/>
              <a:t>         dr["Ngaysinh"] = </a:t>
            </a:r>
            <a:r>
              <a:rPr lang="en-US" altLang="en-US" sz="2600" noProof="1">
                <a:solidFill>
                  <a:srgbClr val="57A6C9"/>
                </a:solidFill>
              </a:rPr>
              <a:t>DateTime</a:t>
            </a:r>
            <a:r>
              <a:rPr lang="en-US" altLang="en-US" sz="2600" noProof="1"/>
              <a:t>.Now</a:t>
            </a:r>
            <a:r>
              <a:rPr lang="en-US" altLang="en-US" sz="2600"/>
              <a:t>()</a:t>
            </a:r>
            <a:r>
              <a:rPr lang="en-US" altLang="en-US" sz="2600" noProof="1"/>
              <a:t>; </a:t>
            </a:r>
            <a:endParaRPr lang="en-US" altLang="en-US" sz="2600"/>
          </a:p>
          <a:p>
            <a:pPr eaLnBrk="1" hangingPunct="1"/>
            <a:r>
              <a:rPr lang="en-US" altLang="en-US" sz="2600" noProof="1">
                <a:solidFill>
                  <a:srgbClr val="57A6C9"/>
                </a:solidFill>
              </a:rPr>
              <a:t>SqlCommandBuilder</a:t>
            </a:r>
            <a:r>
              <a:rPr lang="en-US" altLang="en-US" sz="2600" noProof="1"/>
              <a:t> </a:t>
            </a:r>
            <a:r>
              <a:rPr lang="en-US" altLang="en-US" sz="2600"/>
              <a:t>lenh</a:t>
            </a:r>
            <a:r>
              <a:rPr lang="en-US" altLang="en-US" sz="2600" noProof="1"/>
              <a:t>=</a:t>
            </a:r>
            <a:r>
              <a:rPr lang="en-US" altLang="en-US" sz="2600" noProof="1">
                <a:solidFill>
                  <a:srgbClr val="57A6C9"/>
                </a:solidFill>
              </a:rPr>
              <a:t>new SqlCommandBuilder</a:t>
            </a:r>
            <a:r>
              <a:rPr lang="en-US" altLang="en-US" sz="2600" noProof="1"/>
              <a:t>(da); </a:t>
            </a:r>
          </a:p>
          <a:p>
            <a:pPr eaLnBrk="1" hangingPunct="1"/>
            <a:r>
              <a:rPr lang="en-US" altLang="en-US" sz="2600" noProof="1"/>
              <a:t>da.Update(ds);</a:t>
            </a:r>
            <a:endParaRPr lang="en-US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8D4DF7-C3F7-483F-804A-3B19AE6325FD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Trong VS.NET 2005 có chức năng Data Source Configuration Wizard</a:t>
            </a:r>
          </a:p>
          <a:p>
            <a:pPr lvl="1" eaLnBrk="1" hangingPunct="1"/>
            <a:r>
              <a:rPr lang="en-US" altLang="en-US" smtClean="0"/>
              <a:t>Nhanh chóng thiết lập Data Source cho project</a:t>
            </a:r>
          </a:p>
          <a:p>
            <a:pPr lvl="1" eaLnBrk="1" hangingPunct="1"/>
            <a:r>
              <a:rPr lang="en-US" altLang="en-US" smtClean="0"/>
              <a:t>Xây dựng form hiển thị và thao tác dữ liệu</a:t>
            </a:r>
          </a:p>
          <a:p>
            <a:pPr lvl="2" eaLnBrk="1" hangingPunct="1"/>
            <a:r>
              <a:rPr lang="en-US" altLang="en-US" smtClean="0"/>
              <a:t>Thông qua thao tác kéo thả từ Data Source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CFD12C-6BE2-4B96-B6ED-1B0614EC2DE5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Tạo một ứng dụng Windows Application</a:t>
            </a:r>
          </a:p>
          <a:p>
            <a:pPr eaLnBrk="1" hangingPunct="1"/>
            <a:r>
              <a:rPr lang="en-US" altLang="en-US" smtClean="0"/>
              <a:t>Trong menu Data | Add New Data Source…</a:t>
            </a:r>
          </a:p>
        </p:txBody>
      </p:sp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27388"/>
            <a:ext cx="2085975" cy="112395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3994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5257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C2032C-68A8-4EA0-85DC-8FD6F6B13A38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Tạo New Connection</a:t>
            </a:r>
          </a:p>
        </p:txBody>
      </p:sp>
      <p:pic>
        <p:nvPicPr>
          <p:cNvPr id="4096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295400"/>
            <a:ext cx="39147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3810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938E5B-4BD2-4749-917A-E880E29FB657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Hoàn tất khai báo Data Source</a:t>
            </a:r>
          </a:p>
        </p:txBody>
      </p:sp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3627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B80369-D5F9-4C9A-BC52-CD9561A8E8CA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Giới thiệu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Mô hình .NET Framework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2590800"/>
            <a:ext cx="7086600" cy="3962400"/>
            <a:chOff x="528" y="1296"/>
            <a:chExt cx="4464" cy="2496"/>
          </a:xfrm>
        </p:grpSpPr>
        <p:sp>
          <p:nvSpPr>
            <p:cNvPr id="433157" name="Rectangle 5"/>
            <p:cNvSpPr>
              <a:spLocks noChangeArrowheads="1"/>
            </p:cNvSpPr>
            <p:nvPr/>
          </p:nvSpPr>
          <p:spPr bwMode="auto">
            <a:xfrm>
              <a:off x="528" y="1296"/>
              <a:ext cx="4464" cy="2496"/>
            </a:xfrm>
            <a:prstGeom prst="rect">
              <a:avLst/>
            </a:prstGeom>
            <a:gradFill rotWithShape="1">
              <a:gsLst>
                <a:gs pos="0">
                  <a:srgbClr val="A50021">
                    <a:alpha val="42000"/>
                  </a:srgbClr>
                </a:gs>
                <a:gs pos="50000">
                  <a:srgbClr val="A50021">
                    <a:gamma/>
                    <a:tint val="0"/>
                    <a:invGamma/>
                  </a:srgbClr>
                </a:gs>
                <a:gs pos="100000">
                  <a:srgbClr val="A50021">
                    <a:alpha val="42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de-DE" altLang="en-US" sz="2000" b="1">
                  <a:solidFill>
                    <a:srgbClr val="33CCFF"/>
                  </a:solidFill>
                  <a:latin typeface="Arial" panose="020B0604020202020204" pitchFamily="34" charset="0"/>
                </a:rPr>
                <a:t>Microsoft .NET Framework</a:t>
              </a:r>
              <a:endParaRPr lang="en-US" altLang="en-US" sz="2000" b="1">
                <a:solidFill>
                  <a:srgbClr val="33CC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3" name="Text Box 6"/>
            <p:cNvSpPr txBox="1">
              <a:spLocks noChangeArrowheads="1"/>
            </p:cNvSpPr>
            <p:nvPr/>
          </p:nvSpPr>
          <p:spPr bwMode="auto">
            <a:xfrm>
              <a:off x="720" y="3456"/>
              <a:ext cx="4080" cy="231"/>
            </a:xfrm>
            <a:prstGeom prst="rect">
              <a:avLst/>
            </a:prstGeom>
            <a:solidFill>
              <a:srgbClr val="FFC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Common Language Runtime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4" name="Text Box 7"/>
            <p:cNvSpPr txBox="1">
              <a:spLocks noChangeArrowheads="1"/>
            </p:cNvSpPr>
            <p:nvPr/>
          </p:nvSpPr>
          <p:spPr bwMode="auto">
            <a:xfrm>
              <a:off x="720" y="3129"/>
              <a:ext cx="4080" cy="231"/>
            </a:xfrm>
            <a:prstGeom prst="rect">
              <a:avLst/>
            </a:prstGeom>
            <a:solidFill>
              <a:srgbClr val="00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Base Classes</a:t>
              </a:r>
            </a:p>
          </p:txBody>
        </p:sp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720" y="1632"/>
              <a:ext cx="2031" cy="624"/>
            </a:xfrm>
            <a:prstGeom prst="rect">
              <a:avLst/>
            </a:prstGeom>
            <a:solidFill>
              <a:srgbClr val="009EF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de-DE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Web Services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6" name="Rectangle 9"/>
            <p:cNvSpPr>
              <a:spLocks noChangeArrowheads="1"/>
            </p:cNvSpPr>
            <p:nvPr/>
          </p:nvSpPr>
          <p:spPr bwMode="auto">
            <a:xfrm>
              <a:off x="2841" y="1632"/>
              <a:ext cx="1959" cy="624"/>
            </a:xfrm>
            <a:prstGeom prst="rect">
              <a:avLst/>
            </a:prstGeom>
            <a:solidFill>
              <a:srgbClr val="009EFF">
                <a:alpha val="4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de-DE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User Interface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7" name="Rectangle 10"/>
            <p:cNvSpPr>
              <a:spLocks noChangeArrowheads="1"/>
            </p:cNvSpPr>
            <p:nvPr/>
          </p:nvSpPr>
          <p:spPr bwMode="auto">
            <a:xfrm>
              <a:off x="720" y="2352"/>
              <a:ext cx="4080" cy="672"/>
            </a:xfrm>
            <a:prstGeom prst="rect">
              <a:avLst/>
            </a:prstGeom>
            <a:solidFill>
              <a:srgbClr val="009E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de-DE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Data and XML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047" y="2640"/>
              <a:ext cx="1209" cy="286"/>
            </a:xfrm>
            <a:prstGeom prst="rect">
              <a:avLst/>
            </a:prstGeom>
            <a:solidFill>
              <a:srgbClr val="FFCF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ADO.NET</a:t>
              </a:r>
              <a:endParaRPr lang="en-US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6159" name="Text Box 12"/>
            <p:cNvSpPr txBox="1">
              <a:spLocks noChangeArrowheads="1"/>
            </p:cNvSpPr>
            <p:nvPr/>
          </p:nvSpPr>
          <p:spPr bwMode="auto">
            <a:xfrm>
              <a:off x="2526" y="2640"/>
              <a:ext cx="672" cy="237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9E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XML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60" name="Text Box 13"/>
            <p:cNvSpPr txBox="1">
              <a:spLocks noChangeArrowheads="1"/>
            </p:cNvSpPr>
            <p:nvPr/>
          </p:nvSpPr>
          <p:spPr bwMode="auto">
            <a:xfrm>
              <a:off x="3198" y="2640"/>
              <a:ext cx="672" cy="237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9E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1800">
                  <a:latin typeface="Arial" panose="020B0604020202020204" pitchFamily="34" charset="0"/>
                </a:rPr>
                <a:t>...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61" name="Text Box 14"/>
            <p:cNvSpPr txBox="1">
              <a:spLocks noChangeArrowheads="1"/>
            </p:cNvSpPr>
            <p:nvPr/>
          </p:nvSpPr>
          <p:spPr bwMode="auto">
            <a:xfrm>
              <a:off x="3870" y="2640"/>
              <a:ext cx="672" cy="237"/>
            </a:xfrm>
            <a:prstGeom prst="rect">
              <a:avLst/>
            </a:prstGeom>
            <a:solidFill>
              <a:srgbClr val="FFCF00"/>
            </a:solidFill>
            <a:ln w="9525">
              <a:solidFill>
                <a:srgbClr val="009E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DE" altLang="en-US" sz="1800">
                  <a:latin typeface="Arial" panose="020B0604020202020204" pitchFamily="34" charset="0"/>
                </a:rPr>
                <a:t>...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985CAD-810E-4DCA-A213-79B3192E3BAA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Lưu chuỗi kết nối trong file cấu hình</a:t>
            </a:r>
          </a:p>
        </p:txBody>
      </p:sp>
      <p:pic>
        <p:nvPicPr>
          <p:cNvPr id="430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3627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B5FBAA-5336-4550-896E-8F25C1496908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Chọn bảng dữ liệu</a:t>
            </a:r>
          </a:p>
        </p:txBody>
      </p:sp>
      <p:pic>
        <p:nvPicPr>
          <p:cNvPr id="4403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63627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F74DF7-DD9F-4C2A-AEEF-CFB5D331D470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Wizard sẽ tạo ứng dụng với Data Source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447800" y="6019800"/>
            <a:ext cx="2695575" cy="39687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Data Sources Windows</a:t>
            </a:r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562600" y="5394325"/>
            <a:ext cx="2819400" cy="39687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Form in Design View</a:t>
            </a:r>
          </a:p>
        </p:txBody>
      </p:sp>
      <p:pic>
        <p:nvPicPr>
          <p:cNvPr id="4506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24003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DFCEB4-F883-476A-98C4-C070116A52A1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Kéo thả binding control vào Form</a:t>
            </a:r>
          </a:p>
          <a:p>
            <a:pPr lvl="1" eaLnBrk="1" hangingPunct="1"/>
            <a:r>
              <a:rPr lang="en-US" altLang="en-US" smtClean="0"/>
              <a:t>Trong cửa sổ Data Source</a:t>
            </a:r>
          </a:p>
          <a:p>
            <a:pPr lvl="2" eaLnBrk="1" hangingPunct="1"/>
            <a:r>
              <a:rPr lang="en-US" altLang="en-US" smtClean="0"/>
              <a:t>Chọn bảng cần sử dụng</a:t>
            </a:r>
          </a:p>
          <a:p>
            <a:pPr lvl="3" eaLnBrk="1" hangingPunct="1"/>
            <a:r>
              <a:rPr lang="en-US" altLang="en-US" smtClean="0"/>
              <a:t>Thiết lập view là DataGridView hay Details</a:t>
            </a:r>
          </a:p>
          <a:p>
            <a:pPr lvl="4" eaLnBrk="1" hangingPunct="1"/>
            <a:r>
              <a:rPr lang="en-US" altLang="en-US" smtClean="0"/>
              <a:t>Kích chọn vào dấu mũi tên xuống sau tên bảng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6085" name="AutoShape 7"/>
          <p:cNvSpPr>
            <a:spLocks noChangeArrowheads="1"/>
          </p:cNvSpPr>
          <p:nvPr/>
        </p:nvSpPr>
        <p:spPr bwMode="auto">
          <a:xfrm>
            <a:off x="3962400" y="4953000"/>
            <a:ext cx="914400" cy="3810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90500 h 21600"/>
              <a:gd name="T4" fmla="*/ 685800 w 21600"/>
              <a:gd name="T5" fmla="*/ 381000 h 21600"/>
              <a:gd name="T6" fmla="*/ 914400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CCFF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608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25908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24955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D28059-8A47-4F80-B89D-2C456DC0E3D1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Kéo Table thả vào Form</a:t>
            </a:r>
          </a:p>
          <a:p>
            <a:pPr lvl="1" eaLnBrk="1" hangingPunct="1"/>
            <a:r>
              <a:rPr lang="en-US" altLang="en-US" smtClean="0"/>
              <a:t>Tự động tạo các binding control cho table</a:t>
            </a:r>
          </a:p>
        </p:txBody>
      </p:sp>
      <p:sp>
        <p:nvSpPr>
          <p:cNvPr id="47109" name="AutoShape 7"/>
          <p:cNvSpPr>
            <a:spLocks noChangeArrowheads="1"/>
          </p:cNvSpPr>
          <p:nvPr/>
        </p:nvSpPr>
        <p:spPr bwMode="auto">
          <a:xfrm rot="5741202" flipV="1">
            <a:off x="4282281" y="2651919"/>
            <a:ext cx="579438" cy="1524000"/>
          </a:xfrm>
          <a:prstGeom prst="curvedRightArrow">
            <a:avLst>
              <a:gd name="adj1" fmla="val 29504"/>
              <a:gd name="adj2" fmla="val 94234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990600" y="5943600"/>
            <a:ext cx="1371600" cy="39687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Detail</a:t>
            </a:r>
          </a:p>
        </p:txBody>
      </p:sp>
      <p:pic>
        <p:nvPicPr>
          <p:cNvPr id="471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24669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Line 11"/>
          <p:cNvSpPr>
            <a:spLocks noChangeShapeType="1"/>
          </p:cNvSpPr>
          <p:nvPr/>
        </p:nvSpPr>
        <p:spPr bwMode="auto">
          <a:xfrm flipV="1">
            <a:off x="1676400" y="4038600"/>
            <a:ext cx="381000" cy="1981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>
            <a:spAutoFit/>
          </a:bodyPr>
          <a:lstStyle/>
          <a:p>
            <a:endParaRPr lang="en-US"/>
          </a:p>
        </p:txBody>
      </p:sp>
      <p:pic>
        <p:nvPicPr>
          <p:cNvPr id="471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95600"/>
            <a:ext cx="3124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AB9291-4005-417A-B5B9-2EEFB72D8B20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Bổ sung DataGridView cho Form</a:t>
            </a:r>
          </a:p>
          <a:p>
            <a:pPr lvl="1" eaLnBrk="1" hangingPunct="1"/>
            <a:r>
              <a:rPr lang="en-US" altLang="en-US" smtClean="0"/>
              <a:t>Thay đổi Table sang DataGrid</a:t>
            </a:r>
          </a:p>
          <a:p>
            <a:pPr lvl="1" eaLnBrk="1" hangingPunct="1"/>
            <a:r>
              <a:rPr lang="en-US" altLang="en-US" smtClean="0"/>
              <a:t>Kéo Table trong Data Source thả vào Form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48133" name="AutoShape 7"/>
          <p:cNvSpPr>
            <a:spLocks noChangeArrowheads="1"/>
          </p:cNvSpPr>
          <p:nvPr/>
        </p:nvSpPr>
        <p:spPr bwMode="auto">
          <a:xfrm rot="5741202" flipV="1">
            <a:off x="3977481" y="3337719"/>
            <a:ext cx="579438" cy="1524000"/>
          </a:xfrm>
          <a:prstGeom prst="curvedRightArrow">
            <a:avLst>
              <a:gd name="adj1" fmla="val 29504"/>
              <a:gd name="adj2" fmla="val 94234"/>
              <a:gd name="adj3" fmla="val 31361"/>
            </a:avLst>
          </a:prstGeom>
          <a:gradFill rotWithShape="0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762000" y="6096000"/>
            <a:ext cx="1778000" cy="39687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DataGridView</a:t>
            </a:r>
          </a:p>
        </p:txBody>
      </p:sp>
      <p:pic>
        <p:nvPicPr>
          <p:cNvPr id="4813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24765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Line 11"/>
          <p:cNvSpPr>
            <a:spLocks noChangeShapeType="1"/>
          </p:cNvSpPr>
          <p:nvPr/>
        </p:nvSpPr>
        <p:spPr bwMode="auto">
          <a:xfrm flipV="1">
            <a:off x="1371600" y="4495800"/>
            <a:ext cx="228600" cy="1600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>
            <a:spAutoFit/>
          </a:bodyPr>
          <a:lstStyle/>
          <a:p>
            <a:endParaRPr lang="en-US"/>
          </a:p>
        </p:txBody>
      </p:sp>
      <p:pic>
        <p:nvPicPr>
          <p:cNvPr id="4813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40100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ABA5DE-0332-44BF-A335-96A8C47BDE5E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 Source Configuration Wizard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Kết quả ứng dụng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 rot="271021">
            <a:off x="6705600" y="2514600"/>
            <a:ext cx="2209800" cy="39687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</a:rPr>
              <a:t>Chưa viết code!</a:t>
            </a: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4600"/>
            <a:ext cx="5181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671E3B-E1B8-4D25-BE67-A2DAC3B3FDF5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Crystal Report.Net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Giới thiệu Crystal Report</a:t>
            </a:r>
          </a:p>
          <a:p>
            <a:pPr eaLnBrk="1" hangingPunct="1"/>
            <a:r>
              <a:rPr lang="en-US" altLang="en-US" smtClean="0"/>
              <a:t>Sử dụng Crystal Report Viewer để hiển thị báo cáo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603385-F9D0-4601-B446-A95A6A87EB14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Tạo báo biểu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7162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6C1B50-5294-42A3-9D8A-D3546B7871EB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Chọn “Using the Report Wizard” (Tạo report bằng Wizard)</a:t>
            </a:r>
          </a:p>
        </p:txBody>
      </p:sp>
      <p:pic>
        <p:nvPicPr>
          <p:cNvPr id="5222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42672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06E6AE-30F7-4880-9DF4-6DF27060C667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ADO.NET là một tập các lớp thư viện được sử dụng để truy xuất dữ liệu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Chiến lược truy xuất dữ liệu</a:t>
            </a:r>
          </a:p>
          <a:p>
            <a:pPr lvl="1" eaLnBrk="1" hangingPunct="1"/>
            <a:r>
              <a:rPr lang="en-US" altLang="en-US" sz="2400" smtClean="0"/>
              <a:t>Connected Model</a:t>
            </a:r>
          </a:p>
          <a:p>
            <a:pPr lvl="1" eaLnBrk="1" hangingPunct="1"/>
            <a:r>
              <a:rPr lang="en-US" altLang="en-US" sz="2400" smtClean="0"/>
              <a:t>Disconnected Model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667000"/>
            <a:ext cx="1828800" cy="1311275"/>
            <a:chOff x="480" y="1728"/>
            <a:chExt cx="1152" cy="733"/>
          </a:xfrm>
        </p:grpSpPr>
        <p:pic>
          <p:nvPicPr>
            <p:cNvPr id="7183" name="Picture 5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728"/>
              <a:ext cx="76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Text Box 6"/>
            <p:cNvSpPr txBox="1">
              <a:spLocks noChangeArrowheads="1"/>
            </p:cNvSpPr>
            <p:nvPr/>
          </p:nvSpPr>
          <p:spPr bwMode="auto">
            <a:xfrm>
              <a:off x="480" y="2256"/>
              <a:ext cx="115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Chương trình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010400" y="2667000"/>
            <a:ext cx="1828800" cy="1585913"/>
            <a:chOff x="4176" y="1392"/>
            <a:chExt cx="1152" cy="999"/>
          </a:xfrm>
        </p:grpSpPr>
        <p:sp>
          <p:nvSpPr>
            <p:cNvPr id="7179" name="AutoShape 8"/>
            <p:cNvSpPr>
              <a:spLocks noChangeArrowheads="1"/>
            </p:cNvSpPr>
            <p:nvPr/>
          </p:nvSpPr>
          <p:spPr bwMode="auto">
            <a:xfrm>
              <a:off x="4416" y="1392"/>
              <a:ext cx="288" cy="336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0" name="AutoShape 9"/>
            <p:cNvSpPr>
              <a:spLocks noChangeArrowheads="1"/>
            </p:cNvSpPr>
            <p:nvPr/>
          </p:nvSpPr>
          <p:spPr bwMode="auto">
            <a:xfrm>
              <a:off x="4656" y="1584"/>
              <a:ext cx="288" cy="336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1" name="AutoShape 10"/>
            <p:cNvSpPr>
              <a:spLocks noChangeArrowheads="1"/>
            </p:cNvSpPr>
            <p:nvPr/>
          </p:nvSpPr>
          <p:spPr bwMode="auto">
            <a:xfrm>
              <a:off x="4464" y="1776"/>
              <a:ext cx="288" cy="336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4176" y="2160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CSDL, XML…</a:t>
              </a:r>
            </a:p>
          </p:txBody>
        </p:sp>
      </p:grpSp>
      <p:sp>
        <p:nvSpPr>
          <p:cNvPr id="372748" name="Line 12"/>
          <p:cNvSpPr>
            <a:spLocks noChangeShapeType="1"/>
          </p:cNvSpPr>
          <p:nvPr/>
        </p:nvSpPr>
        <p:spPr bwMode="auto">
          <a:xfrm>
            <a:off x="2514600" y="3124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 flipH="1" flipV="1">
            <a:off x="2514600" y="3657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50" name="Text Box 14"/>
          <p:cNvSpPr txBox="1">
            <a:spLocks noChangeArrowheads="1"/>
          </p:cNvSpPr>
          <p:nvPr/>
        </p:nvSpPr>
        <p:spPr bwMode="auto">
          <a:xfrm>
            <a:off x="3498850" y="2743200"/>
            <a:ext cx="244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ahoma" panose="020B0604030504040204" pitchFamily="34" charset="0"/>
              </a:rPr>
              <a:t>Thêm/xóa/sửa dữ liệu</a:t>
            </a:r>
          </a:p>
        </p:txBody>
      </p:sp>
      <p:sp>
        <p:nvSpPr>
          <p:cNvPr id="372751" name="Text Box 15"/>
          <p:cNvSpPr txBox="1">
            <a:spLocks noChangeArrowheads="1"/>
          </p:cNvSpPr>
          <p:nvPr/>
        </p:nvSpPr>
        <p:spPr bwMode="auto">
          <a:xfrm>
            <a:off x="4184650" y="3276600"/>
            <a:ext cx="1357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Tahoma" panose="020B0604030504040204" pitchFamily="34" charset="0"/>
              </a:rPr>
              <a:t>Đọc dữ liệu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8" grpId="0" animBg="1"/>
      <p:bldP spid="372749" grpId="0" animBg="1"/>
      <p:bldP spid="372750" grpId="0"/>
      <p:bldP spid="37275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2C045A-61FB-4F40-B347-C8CD6DDE28B2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620000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smtClean="0"/>
              <a:t>Chọn “OK”, sau đó chọn Create New Connection để tạo kết nối mới đến CSDL</a:t>
            </a:r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53721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C2C768-B8FC-4F92-9736-E4B331E14732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3152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5E4C0D-85F1-4589-AE06-EAC197D8002E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858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FACE64-BCE6-4453-8B40-917370BB9F99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Chọn bảng dữ liệu</a:t>
            </a: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7010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32CDEB-A19E-41B5-8B72-4A351A3A9C35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Chọn các field để hiển thị</a:t>
            </a:r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6019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A8C6B5-66A8-4C52-895C-8A5D82845DC1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Chọn group by (nếu cần)</a:t>
            </a: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47900"/>
            <a:ext cx="6248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E197B5-A52D-4F08-B2AA-1260C64AD757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Trong bước này cho phép chọn field tính tổng (nếu cần)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9800"/>
            <a:ext cx="6248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865FAB-B1A2-49D8-BCF3-BF72FF1CC5EA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Chọn Field Filter nếu cần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6248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8AD79C-5E10-4A3C-B294-BD3AB5223201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 Crystal Report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Chọn style report</a:t>
            </a:r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6248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0D77E-3787-4175-99A4-A003F00A68BA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Sử dụng Crystal Report Viewer để hiển thị báo cáo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Line 5"/>
          <p:cNvSpPr>
            <a:spLocks noChangeShapeType="1"/>
          </p:cNvSpPr>
          <p:nvPr/>
        </p:nvSpPr>
        <p:spPr bwMode="auto">
          <a:xfrm flipV="1">
            <a:off x="3352800" y="3886200"/>
            <a:ext cx="190500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t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01E026-DD83-4C85-A187-82A88EF200FF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Connected Model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Disconnected Model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990600" y="2209800"/>
            <a:ext cx="1828800" cy="1311275"/>
            <a:chOff x="480" y="1728"/>
            <a:chExt cx="1152" cy="733"/>
          </a:xfrm>
        </p:grpSpPr>
        <p:pic>
          <p:nvPicPr>
            <p:cNvPr id="8214" name="Picture 5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728"/>
              <a:ext cx="76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5" name="Text Box 6"/>
            <p:cNvSpPr txBox="1">
              <a:spLocks noChangeArrowheads="1"/>
            </p:cNvSpPr>
            <p:nvPr/>
          </p:nvSpPr>
          <p:spPr bwMode="auto">
            <a:xfrm>
              <a:off x="480" y="2256"/>
              <a:ext cx="115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Chương trình</a:t>
              </a:r>
            </a:p>
          </p:txBody>
        </p:sp>
      </p:grp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7010400" y="22098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7391400" y="25146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7086600" y="28194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3770" name="AutoShape 10"/>
          <p:cNvSpPr>
            <a:spLocks noChangeArrowheads="1"/>
          </p:cNvSpPr>
          <p:nvPr/>
        </p:nvSpPr>
        <p:spPr bwMode="auto">
          <a:xfrm>
            <a:off x="2362200" y="2514600"/>
            <a:ext cx="4572000" cy="1524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3771" name="AutoShape 11"/>
          <p:cNvSpPr>
            <a:spLocks noChangeArrowheads="1"/>
          </p:cNvSpPr>
          <p:nvPr/>
        </p:nvSpPr>
        <p:spPr bwMode="auto">
          <a:xfrm>
            <a:off x="2362200" y="2057400"/>
            <a:ext cx="381000" cy="304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3772" name="AutoShape 12"/>
          <p:cNvSpPr>
            <a:spLocks noChangeArrowheads="1"/>
          </p:cNvSpPr>
          <p:nvPr/>
        </p:nvSpPr>
        <p:spPr bwMode="auto">
          <a:xfrm>
            <a:off x="6629400" y="2895600"/>
            <a:ext cx="381000" cy="304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204" name="Group 13"/>
          <p:cNvGrpSpPr>
            <a:grpSpLocks/>
          </p:cNvGrpSpPr>
          <p:nvPr/>
        </p:nvGrpSpPr>
        <p:grpSpPr bwMode="auto">
          <a:xfrm>
            <a:off x="1143000" y="4648200"/>
            <a:ext cx="1828800" cy="1311275"/>
            <a:chOff x="480" y="1728"/>
            <a:chExt cx="1152" cy="733"/>
          </a:xfrm>
        </p:grpSpPr>
        <p:pic>
          <p:nvPicPr>
            <p:cNvPr id="8212" name="Picture 14" descr="j028575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728"/>
              <a:ext cx="76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3" name="Text Box 15"/>
            <p:cNvSpPr txBox="1">
              <a:spLocks noChangeArrowheads="1"/>
            </p:cNvSpPr>
            <p:nvPr/>
          </p:nvSpPr>
          <p:spPr bwMode="auto">
            <a:xfrm>
              <a:off x="480" y="2256"/>
              <a:ext cx="115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Arial" panose="020B0604020202020204" pitchFamily="34" charset="0"/>
                </a:rPr>
                <a:t>Chương trình</a:t>
              </a:r>
            </a:p>
          </p:txBody>
        </p:sp>
      </p:grpSp>
      <p:sp>
        <p:nvSpPr>
          <p:cNvPr id="8205" name="AutoShape 16"/>
          <p:cNvSpPr>
            <a:spLocks noChangeArrowheads="1"/>
          </p:cNvSpPr>
          <p:nvPr/>
        </p:nvSpPr>
        <p:spPr bwMode="auto">
          <a:xfrm>
            <a:off x="7239000" y="46482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AutoShape 17"/>
          <p:cNvSpPr>
            <a:spLocks noChangeArrowheads="1"/>
          </p:cNvSpPr>
          <p:nvPr/>
        </p:nvSpPr>
        <p:spPr bwMode="auto">
          <a:xfrm>
            <a:off x="7620000" y="49530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AutoShape 18"/>
          <p:cNvSpPr>
            <a:spLocks noChangeArrowheads="1"/>
          </p:cNvSpPr>
          <p:nvPr/>
        </p:nvSpPr>
        <p:spPr bwMode="auto">
          <a:xfrm>
            <a:off x="7315200" y="5257800"/>
            <a:ext cx="4572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3779" name="AutoShape 19"/>
          <p:cNvSpPr>
            <a:spLocks noChangeArrowheads="1"/>
          </p:cNvSpPr>
          <p:nvPr/>
        </p:nvSpPr>
        <p:spPr bwMode="auto">
          <a:xfrm>
            <a:off x="2590800" y="5105400"/>
            <a:ext cx="4572000" cy="1524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3780" name="AutoShape 20"/>
          <p:cNvSpPr>
            <a:spLocks noChangeArrowheads="1"/>
          </p:cNvSpPr>
          <p:nvPr/>
        </p:nvSpPr>
        <p:spPr bwMode="auto">
          <a:xfrm>
            <a:off x="6858000" y="4648200"/>
            <a:ext cx="381000" cy="304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3783" name="AutoShape 23"/>
          <p:cNvSpPr>
            <a:spLocks noChangeArrowheads="1"/>
          </p:cNvSpPr>
          <p:nvPr/>
        </p:nvSpPr>
        <p:spPr bwMode="auto">
          <a:xfrm>
            <a:off x="2514600" y="5410200"/>
            <a:ext cx="381000" cy="304800"/>
          </a:xfrm>
          <a:prstGeom prst="flowChartMagneticDisk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3784" name="Line 24"/>
          <p:cNvSpPr>
            <a:spLocks noChangeShapeType="1"/>
          </p:cNvSpPr>
          <p:nvPr/>
        </p:nvSpPr>
        <p:spPr bwMode="auto">
          <a:xfrm>
            <a:off x="25908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5834 -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01111 L -0.49583 -0.0111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 -0.01111 L -0.49583 -0.011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7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49584 -1.11111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73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0" grpId="0" animBg="1"/>
      <p:bldP spid="373771" grpId="0" animBg="1"/>
      <p:bldP spid="373771" grpId="1" animBg="1"/>
      <p:bldP spid="373772" grpId="0" animBg="1"/>
      <p:bldP spid="373779" grpId="0" animBg="1"/>
      <p:bldP spid="373779" grpId="1" animBg="1"/>
      <p:bldP spid="373779" grpId="2" animBg="1"/>
      <p:bldP spid="373780" grpId="0" animBg="1"/>
      <p:bldP spid="373783" grpId="0" animBg="1"/>
      <p:bldP spid="373783" grpId="1" animBg="1"/>
      <p:bldP spid="37378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E1C031-BD6D-4BE1-A7A6-146028B90F90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609600" y="5257800"/>
            <a:ext cx="6781800" cy="685800"/>
          </a:xfrm>
          <a:prstGeom prst="ellipse">
            <a:avLst/>
          </a:prstGeom>
          <a:noFill/>
          <a:ln w="38100" cmpd="dbl" algn="ctr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0" bIns="0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8FE554-FCCF-4558-B40E-8BE7BE76B4AC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Sử dụng Crystal Report Viewer để hiển thị báo cáo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Hiển thị báo cáo</a:t>
            </a:r>
          </a:p>
        </p:txBody>
      </p:sp>
      <p:pic>
        <p:nvPicPr>
          <p:cNvPr id="645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7315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838200" y="2590800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chemeClr val="tx2"/>
                </a:solidFill>
              </a:rPr>
              <a:t>MỘT SỐ VẤN ĐỀ </a:t>
            </a:r>
            <a:br>
              <a:rPr lang="en-US" altLang="en-US" sz="4000" b="1">
                <a:solidFill>
                  <a:schemeClr val="tx2"/>
                </a:solidFill>
              </a:rPr>
            </a:br>
            <a:r>
              <a:rPr lang="en-US" altLang="en-US" sz="4000" b="1">
                <a:solidFill>
                  <a:schemeClr val="tx2"/>
                </a:solidFill>
              </a:rPr>
              <a:t>TRONG LẬP TRÌNH VỚI CSDL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AB1F15-E52A-4293-8970-3DAECEFED29D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Hệ thống phần mềm có nhiều giao diện xử lý.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Mỗi giao diện thường kết nối CSDL để truy xuất dữ liệu.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Có sự lặp lại trong việc kết nối truy xuất dữ liệu </a:t>
            </a:r>
            <a:r>
              <a:rPr lang="en-US" altLang="en-US" sz="2800" smtClean="0">
                <a:sym typeface="Wingdings" panose="05000000000000000000" pitchFamily="2" charset="2"/>
              </a:rPr>
              <a:t> đoạn mã xử lý phức tạp và có sự trùng lặp mã lệnh.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Vậy phải xử lý như thế nào?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762000" y="533400"/>
            <a:ext cx="815340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</a:rPr>
              <a:t>Một số vấn đề trong lập trình với CSDL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1D0F2E-9346-4493-9DD8-B6A976853ADB}" type="slidenum">
              <a:rPr lang="en-US" altLang="en-US" sz="1400"/>
              <a:pPr eaLnBrk="1" hangingPunct="1"/>
              <a:t>64</a:t>
            </a:fld>
            <a:endParaRPr lang="en-US" alt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Một số cách thường sử dụng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Kết nối dữ liệu tại form chính. 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Tạo lớp kết nối cơ sở dữ liệu dùng chung.</a:t>
            </a:r>
          </a:p>
          <a:p>
            <a:pPr eaLnBrk="1" hangingPunct="1"/>
            <a:r>
              <a:rPr lang="en-US" altLang="en-US" smtClean="0">
                <a:sym typeface="Wingdings" panose="05000000000000000000" pitchFamily="2" charset="2"/>
              </a:rPr>
              <a:t>…….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EBAE1A-36A1-4B9A-8595-2EF06F1F7E3F}" type="slidenum">
              <a:rPr lang="en-US" altLang="en-US" sz="1400"/>
              <a:pPr eaLnBrk="1" hangingPunct="1"/>
              <a:t>65</a:t>
            </a:fld>
            <a:endParaRPr lang="en-US" altLang="en-US" sz="14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Cách 1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form khác kế thừa phần kết nối từ form chính.</a:t>
            </a:r>
          </a:p>
          <a:p>
            <a:pPr eaLnBrk="1" hangingPunct="1"/>
            <a:r>
              <a:rPr lang="en-US" altLang="en-US" smtClean="0"/>
              <a:t>Khó sử dụng lại cho các ứng dụng khác.</a:t>
            </a:r>
          </a:p>
          <a:p>
            <a:pPr eaLnBrk="1" hangingPunct="1"/>
            <a:r>
              <a:rPr lang="en-US" altLang="en-US" smtClean="0"/>
              <a:t>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265B1C-B89F-4686-BEEB-CEC8CF5FA43D}" type="slidenum">
              <a:rPr lang="en-US" altLang="en-US" sz="1400"/>
              <a:pPr eaLnBrk="1" hangingPunct="1"/>
              <a:t>66</a:t>
            </a:fld>
            <a:endParaRPr lang="en-US" altLang="en-US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Cách 2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Xây dựng lớp kết nối CSDL.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Gồm các phương thức và thuộc tính.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Hệ thống sử dụng chung lớp này.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Có thể sử dụng lại cho hệ thống khác mà không cần thay đổi nhiều.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82160C-3047-4027-AAC2-02D412A37238}" type="slidenum">
              <a:rPr lang="en-US" altLang="en-US" sz="1400"/>
              <a:pPr eaLnBrk="1" hangingPunct="1"/>
              <a:t>67</a:t>
            </a:fld>
            <a:endParaRPr lang="en-US" altLang="en-US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Xây dựng lớp kết nối</a:t>
            </a: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1295400" y="1905000"/>
            <a:ext cx="5791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noProof="1">
                <a:solidFill>
                  <a:srgbClr val="0000FF"/>
                </a:solidFill>
              </a:rPr>
              <a:t>class</a:t>
            </a:r>
            <a:r>
              <a:rPr lang="en-US" altLang="en-US" noProof="1"/>
              <a:t> </a:t>
            </a:r>
            <a:r>
              <a:rPr lang="en-US" altLang="en-US"/>
              <a:t>KetNoiDuLieu</a:t>
            </a:r>
            <a:endParaRPr lang="en-US" altLang="en-US" noProof="1"/>
          </a:p>
          <a:p>
            <a:r>
              <a:rPr lang="en-US" altLang="en-US" noProof="1"/>
              <a:t>    </a:t>
            </a:r>
            <a:r>
              <a:rPr lang="en-US" altLang="en-US" noProof="1">
                <a:solidFill>
                  <a:srgbClr val="0000FF"/>
                </a:solidFill>
              </a:rPr>
              <a:t>{</a:t>
            </a:r>
          </a:p>
          <a:p>
            <a:r>
              <a:rPr lang="en-US" altLang="en-US" noProof="1"/>
              <a:t>        </a:t>
            </a:r>
            <a:r>
              <a:rPr lang="en-US" altLang="en-US" noProof="1">
                <a:solidFill>
                  <a:srgbClr val="0731E5"/>
                </a:solidFill>
              </a:rPr>
              <a:t>private</a:t>
            </a:r>
            <a:r>
              <a:rPr lang="en-US" altLang="en-US" noProof="1"/>
              <a:t> SqlConnection ketnoi;</a:t>
            </a:r>
          </a:p>
          <a:p>
            <a:r>
              <a:rPr lang="en-US" altLang="en-US" noProof="1"/>
              <a:t>        </a:t>
            </a:r>
            <a:r>
              <a:rPr lang="en-US" altLang="en-US" noProof="1">
                <a:solidFill>
                  <a:srgbClr val="0731E5"/>
                </a:solidFill>
              </a:rPr>
              <a:t>private</a:t>
            </a:r>
            <a:r>
              <a:rPr lang="en-US" altLang="en-US" noProof="1"/>
              <a:t> SqlCommand lenh;</a:t>
            </a:r>
          </a:p>
          <a:p>
            <a:r>
              <a:rPr lang="en-US" altLang="en-US" noProof="1"/>
              <a:t>        </a:t>
            </a:r>
            <a:r>
              <a:rPr lang="en-US" altLang="en-US" noProof="1">
                <a:solidFill>
                  <a:srgbClr val="0731E5"/>
                </a:solidFill>
              </a:rPr>
              <a:t>private</a:t>
            </a:r>
            <a:r>
              <a:rPr lang="en-US" altLang="en-US" noProof="1"/>
              <a:t> SqlDataAdapter bodocghi;</a:t>
            </a:r>
          </a:p>
          <a:p>
            <a:r>
              <a:rPr lang="en-US" altLang="en-US" noProof="1"/>
              <a:t>               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F6EC0D-CC22-4853-9BD9-5A9AE2E00D9C}" type="slidenum">
              <a:rPr lang="en-US" altLang="en-US" sz="1400"/>
              <a:pPr eaLnBrk="1" hangingPunct="1"/>
              <a:t>68</a:t>
            </a:fld>
            <a:endParaRPr lang="en-US" altLang="en-US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thuộc tính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1219200" y="1524000"/>
            <a:ext cx="74676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noProof="1"/>
              <a:t>public SqlConnection </a:t>
            </a:r>
            <a:r>
              <a:rPr lang="en-US" altLang="en-US" sz="2200"/>
              <a:t>connect</a:t>
            </a:r>
            <a:endParaRPr lang="en-US" altLang="en-US" sz="2200" noProof="1"/>
          </a:p>
          <a:p>
            <a:r>
              <a:rPr lang="en-US" altLang="en-US" sz="2200" noProof="1"/>
              <a:t>        {</a:t>
            </a:r>
          </a:p>
          <a:p>
            <a:r>
              <a:rPr lang="en-US" altLang="en-US" sz="2200" noProof="1"/>
              <a:t>            get { return ketnoi; }</a:t>
            </a:r>
          </a:p>
          <a:p>
            <a:r>
              <a:rPr lang="en-US" altLang="en-US" sz="2200" noProof="1"/>
              <a:t>            set { ketnoi = value; }</a:t>
            </a:r>
          </a:p>
          <a:p>
            <a:r>
              <a:rPr lang="en-US" altLang="en-US" sz="2200" noProof="1"/>
              <a:t>        }</a:t>
            </a:r>
            <a:endParaRPr lang="en-US" altLang="en-US" sz="2200"/>
          </a:p>
          <a:p>
            <a:r>
              <a:rPr lang="en-US" altLang="en-US" sz="2200" noProof="1"/>
              <a:t>public SqlCommand </a:t>
            </a:r>
            <a:r>
              <a:rPr lang="en-US" altLang="en-US" sz="2200"/>
              <a:t>c</a:t>
            </a:r>
            <a:r>
              <a:rPr lang="en-US" altLang="en-US" sz="2200" noProof="1"/>
              <a:t>ommand</a:t>
            </a:r>
          </a:p>
          <a:p>
            <a:r>
              <a:rPr lang="en-US" altLang="en-US" sz="2200" noProof="1"/>
              <a:t>        {</a:t>
            </a:r>
          </a:p>
          <a:p>
            <a:r>
              <a:rPr lang="en-US" altLang="en-US" sz="2200" noProof="1"/>
              <a:t>            get { return lenh; }</a:t>
            </a:r>
          </a:p>
          <a:p>
            <a:r>
              <a:rPr lang="en-US" altLang="en-US" sz="2200" noProof="1"/>
              <a:t>            set { lenh = value; }</a:t>
            </a:r>
          </a:p>
          <a:p>
            <a:r>
              <a:rPr lang="en-US" altLang="en-US" sz="2200" noProof="1"/>
              <a:t>        }</a:t>
            </a:r>
          </a:p>
          <a:p>
            <a:r>
              <a:rPr lang="en-US" altLang="en-US" sz="2200" noProof="1"/>
              <a:t>public SqlDataAdapter </a:t>
            </a:r>
            <a:r>
              <a:rPr lang="en-US" altLang="en-US" sz="2200"/>
              <a:t>d</a:t>
            </a:r>
            <a:r>
              <a:rPr lang="en-US" altLang="en-US" sz="2200" noProof="1"/>
              <a:t>ataAdapter</a:t>
            </a:r>
          </a:p>
          <a:p>
            <a:r>
              <a:rPr lang="en-US" altLang="en-US" sz="2200" noProof="1"/>
              <a:t>        {</a:t>
            </a:r>
          </a:p>
          <a:p>
            <a:r>
              <a:rPr lang="en-US" altLang="en-US" sz="2200" noProof="1"/>
              <a:t>            get { return bodocghi; }</a:t>
            </a:r>
          </a:p>
          <a:p>
            <a:r>
              <a:rPr lang="en-US" altLang="en-US" sz="2200" noProof="1"/>
              <a:t>            set { bodocghi = value; }</a:t>
            </a:r>
          </a:p>
          <a:p>
            <a:r>
              <a:rPr lang="en-US" altLang="en-US" sz="2200" noProof="1"/>
              <a:t>        }</a:t>
            </a:r>
            <a:r>
              <a:rPr lang="en-US" altLang="en-US" sz="2200"/>
              <a:t>…………..</a:t>
            </a:r>
            <a:endParaRPr lang="en-US" altLang="en-US" sz="22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7F1470-B600-4082-8252-94EE41F6A38E}" type="slidenum">
              <a:rPr lang="en-US" altLang="en-US" sz="1400"/>
              <a:pPr eaLnBrk="1" hangingPunct="1"/>
              <a:t>69</a:t>
            </a:fld>
            <a:endParaRPr lang="en-US" altLang="en-US" sz="140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1066800" y="1524000"/>
            <a:ext cx="822960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//</a:t>
            </a:r>
            <a:r>
              <a:rPr lang="en-US" altLang="en-US" sz="2400">
                <a:solidFill>
                  <a:schemeClr val="hlink"/>
                </a:solidFill>
              </a:rPr>
              <a:t>phương thức kết nối</a:t>
            </a:r>
          </a:p>
          <a:p>
            <a:r>
              <a:rPr lang="en-US" altLang="en-US" sz="2400" noProof="1"/>
              <a:t>public </a:t>
            </a:r>
            <a:r>
              <a:rPr lang="en-US" altLang="en-US" sz="2400"/>
              <a:t>KetNoiDuLieu</a:t>
            </a:r>
            <a:r>
              <a:rPr lang="en-US" altLang="en-US" sz="2400" noProof="1"/>
              <a:t>()</a:t>
            </a:r>
          </a:p>
          <a:p>
            <a:r>
              <a:rPr lang="en-US" altLang="en-US" sz="2400" noProof="1"/>
              <a:t>{</a:t>
            </a:r>
            <a:r>
              <a:rPr lang="en-US" altLang="en-US" sz="2400"/>
              <a:t>  </a:t>
            </a:r>
          </a:p>
          <a:p>
            <a:pPr>
              <a:lnSpc>
                <a:spcPct val="85000"/>
              </a:lnSpc>
            </a:pPr>
            <a:r>
              <a:rPr lang="en-US" altLang="en-US" sz="2400"/>
              <a:t>	ketnoi=new SqlConnection();</a:t>
            </a:r>
            <a:endParaRPr lang="en-US" altLang="en-US" sz="2400" noProof="1"/>
          </a:p>
          <a:p>
            <a:pPr>
              <a:lnSpc>
                <a:spcPct val="85000"/>
              </a:lnSpc>
            </a:pPr>
            <a:r>
              <a:rPr lang="en-US" altLang="en-US" sz="2400" noProof="1"/>
              <a:t>            String </a:t>
            </a:r>
            <a:r>
              <a:rPr lang="en-US" altLang="en-US" sz="2400"/>
              <a:t>chuoiketnoi</a:t>
            </a:r>
            <a:r>
              <a:rPr lang="en-US" altLang="en-US" sz="2400" noProof="1"/>
              <a:t> = "Data Source=.;Integrated </a:t>
            </a:r>
            <a:r>
              <a:rPr lang="en-US" altLang="en-US" sz="2400"/>
              <a:t>	</a:t>
            </a:r>
            <a:r>
              <a:rPr lang="en-US" altLang="en-US" sz="2400" noProof="1"/>
              <a:t>Security=True;Initial Catalog=</a:t>
            </a:r>
            <a:r>
              <a:rPr lang="en-US" altLang="en-US" sz="2400" i="1"/>
              <a:t>tên CSDL</a:t>
            </a:r>
            <a:r>
              <a:rPr lang="en-US" altLang="en-US" sz="2400" noProof="1"/>
              <a:t>";</a:t>
            </a:r>
          </a:p>
          <a:p>
            <a:r>
              <a:rPr lang="en-US" altLang="en-US" sz="2400" noProof="1"/>
              <a:t>            </a:t>
            </a:r>
            <a:r>
              <a:rPr lang="en-US" altLang="en-US" sz="2400" noProof="1">
                <a:solidFill>
                  <a:srgbClr val="0000FF"/>
                </a:solidFill>
              </a:rPr>
              <a:t>//String </a:t>
            </a:r>
            <a:r>
              <a:rPr lang="en-US" altLang="en-US" sz="2400">
                <a:solidFill>
                  <a:srgbClr val="0000FF"/>
                </a:solidFill>
              </a:rPr>
              <a:t>chuoiketnoi</a:t>
            </a:r>
            <a:r>
              <a:rPr lang="en-US" altLang="en-US" sz="2400" noProof="1">
                <a:solidFill>
                  <a:srgbClr val="0000FF"/>
                </a:solidFill>
              </a:rPr>
              <a:t> = "server=</a:t>
            </a:r>
            <a:r>
              <a:rPr lang="en-US" altLang="en-US" sz="2400" i="1">
                <a:solidFill>
                  <a:srgbClr val="0000FF"/>
                </a:solidFill>
              </a:rPr>
              <a:t>tên server</a:t>
            </a:r>
            <a:r>
              <a:rPr lang="en-US" altLang="en-US" sz="2400" noProof="1">
                <a:solidFill>
                  <a:srgbClr val="0000FF"/>
                </a:solidFill>
              </a:rPr>
              <a:t>;</a:t>
            </a:r>
            <a:r>
              <a:rPr lang="en-US" altLang="en-US" sz="240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400">
                <a:solidFill>
                  <a:srgbClr val="0000FF"/>
                </a:solidFill>
              </a:rPr>
              <a:t>	// </a:t>
            </a:r>
            <a:r>
              <a:rPr lang="en-US" altLang="en-US" sz="2400" noProof="1">
                <a:solidFill>
                  <a:srgbClr val="0000FF"/>
                </a:solidFill>
              </a:rPr>
              <a:t>database=</a:t>
            </a:r>
            <a:r>
              <a:rPr lang="en-US" altLang="en-US" sz="2400">
                <a:solidFill>
                  <a:srgbClr val="0000FF"/>
                </a:solidFill>
              </a:rPr>
              <a:t>tên CSDL</a:t>
            </a:r>
            <a:r>
              <a:rPr lang="en-US" altLang="en-US" sz="2400" noProof="1">
                <a:solidFill>
                  <a:srgbClr val="0000FF"/>
                </a:solidFill>
              </a:rPr>
              <a:t>;</a:t>
            </a:r>
            <a:r>
              <a:rPr lang="en-US" altLang="en-US" sz="2400">
                <a:solidFill>
                  <a:srgbClr val="0000FF"/>
                </a:solidFill>
              </a:rPr>
              <a:t>  </a:t>
            </a:r>
            <a:r>
              <a:rPr lang="en-US" altLang="en-US" sz="2400" noProof="1">
                <a:solidFill>
                  <a:srgbClr val="0000FF"/>
                </a:solidFill>
              </a:rPr>
              <a:t>user=</a:t>
            </a:r>
            <a:r>
              <a:rPr lang="en-US" altLang="en-US" sz="2400" i="1">
                <a:solidFill>
                  <a:srgbClr val="0000FF"/>
                </a:solidFill>
              </a:rPr>
              <a:t>username</a:t>
            </a:r>
            <a:r>
              <a:rPr lang="en-US" altLang="en-US" sz="2400" noProof="1">
                <a:solidFill>
                  <a:srgbClr val="0000FF"/>
                </a:solidFill>
              </a:rPr>
              <a:t>;</a:t>
            </a:r>
            <a:endParaRPr lang="en-US" altLang="en-US" sz="2400">
              <a:solidFill>
                <a:srgbClr val="0000FF"/>
              </a:solidFill>
            </a:endParaRPr>
          </a:p>
          <a:p>
            <a:r>
              <a:rPr lang="en-US" altLang="en-US" sz="2400">
                <a:solidFill>
                  <a:srgbClr val="0000FF"/>
                </a:solidFill>
              </a:rPr>
              <a:t>	//</a:t>
            </a:r>
            <a:r>
              <a:rPr lang="en-US" altLang="en-US" sz="2400" noProof="1">
                <a:solidFill>
                  <a:srgbClr val="0000FF"/>
                </a:solidFill>
              </a:rPr>
              <a:t>pwd=</a:t>
            </a:r>
            <a:r>
              <a:rPr lang="en-US" altLang="en-US" sz="2400" i="1">
                <a:solidFill>
                  <a:srgbClr val="0000FF"/>
                </a:solidFill>
              </a:rPr>
              <a:t>password</a:t>
            </a:r>
            <a:r>
              <a:rPr lang="en-US" altLang="en-US" sz="2400" noProof="1">
                <a:solidFill>
                  <a:srgbClr val="0000FF"/>
                </a:solidFill>
              </a:rPr>
              <a:t>";</a:t>
            </a:r>
          </a:p>
          <a:p>
            <a:r>
              <a:rPr lang="en-US" altLang="en-US" sz="2400" noProof="1"/>
              <a:t>            ketnoi</a:t>
            </a:r>
            <a:r>
              <a:rPr lang="en-US" altLang="en-US" sz="2400"/>
              <a:t>.ConnectionString=chuoiketnoi</a:t>
            </a:r>
            <a:r>
              <a:rPr lang="en-US" altLang="en-US" sz="2400" noProof="1"/>
              <a:t>;</a:t>
            </a:r>
          </a:p>
          <a:p>
            <a:r>
              <a:rPr lang="en-US" altLang="en-US" sz="2400" noProof="1"/>
              <a:t>}</a:t>
            </a:r>
            <a:endParaRPr lang="en-US" altLang="en-US" sz="2400"/>
          </a:p>
          <a:p>
            <a:r>
              <a:rPr lang="en-US" altLang="en-US" sz="2400" noProof="1"/>
              <a:t>        </a:t>
            </a:r>
            <a:endParaRPr lang="en-US" altLang="en-US" sz="240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n-US" altLang="en-US" smtClean="0"/>
              <a:t>Các phương thức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6C135-511D-42B1-BC95-8BFCA6C7E16D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.NET Data Provider</a:t>
            </a:r>
          </a:p>
          <a:p>
            <a:pPr lvl="1" eaLnBrk="1" hangingPunct="1"/>
            <a:r>
              <a:rPr lang="en-US" altLang="en-US" sz="2400" smtClean="0"/>
              <a:t>Dùng để kết nối đến CSDL, thực hiện các câu lệnh, và nhận kết quả trả về.</a:t>
            </a:r>
          </a:p>
          <a:p>
            <a:pPr lvl="1" eaLnBrk="1" hangingPunct="1"/>
            <a:r>
              <a:rPr lang="en-US" altLang="en-US" sz="2400" smtClean="0"/>
              <a:t>Các loại data provider chính</a:t>
            </a:r>
          </a:p>
          <a:p>
            <a:pPr lvl="2" eaLnBrk="1" hangingPunct="1">
              <a:buFontTx/>
              <a:buNone/>
            </a:pPr>
            <a:endParaRPr lang="en-US" altLang="en-US" smtClean="0"/>
          </a:p>
          <a:p>
            <a:pPr lvl="1" eaLnBrk="1" hangingPunct="1"/>
            <a:endParaRPr lang="en-US" altLang="en-US" sz="2400" smtClean="0"/>
          </a:p>
          <a:p>
            <a:pPr lvl="1" eaLnBrk="1" hangingPunct="1"/>
            <a:endParaRPr lang="en-US" altLang="en-US" sz="2400" smtClean="0"/>
          </a:p>
          <a:p>
            <a:pPr lvl="1" eaLnBrk="1" hangingPunct="1"/>
            <a:endParaRPr lang="en-US" altLang="en-US" sz="2400" smtClean="0"/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2828925" y="3989388"/>
            <a:ext cx="820738" cy="246697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ADO.NET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703638" y="5578475"/>
            <a:ext cx="1096962" cy="877888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</a:rPr>
              <a:t>ODBC</a:t>
            </a:r>
          </a:p>
        </p:txBody>
      </p:sp>
      <p:pic>
        <p:nvPicPr>
          <p:cNvPr id="374790" name="Picture 6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4548188"/>
            <a:ext cx="8763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1066800" y="5181600"/>
            <a:ext cx="1497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374798" name="Rectangle 14"/>
          <p:cNvSpPr>
            <a:spLocks noChangeArrowheads="1"/>
          </p:cNvSpPr>
          <p:nvPr/>
        </p:nvSpPr>
        <p:spPr bwMode="auto">
          <a:xfrm>
            <a:off x="3703638" y="4646613"/>
            <a:ext cx="1096962" cy="877887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</a:rPr>
              <a:t>OLE DB</a:t>
            </a:r>
          </a:p>
        </p:txBody>
      </p:sp>
      <p:sp>
        <p:nvSpPr>
          <p:cNvPr id="374799" name="Rectangle 15"/>
          <p:cNvSpPr>
            <a:spLocks noChangeArrowheads="1"/>
          </p:cNvSpPr>
          <p:nvPr/>
        </p:nvSpPr>
        <p:spPr bwMode="auto">
          <a:xfrm>
            <a:off x="3703638" y="4343400"/>
            <a:ext cx="1096962" cy="249238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</a:rPr>
              <a:t>Oracle</a:t>
            </a:r>
          </a:p>
        </p:txBody>
      </p:sp>
      <p:sp>
        <p:nvSpPr>
          <p:cNvPr id="374800" name="Rectangle 16"/>
          <p:cNvSpPr>
            <a:spLocks noChangeArrowheads="1"/>
          </p:cNvSpPr>
          <p:nvPr/>
        </p:nvSpPr>
        <p:spPr bwMode="auto">
          <a:xfrm>
            <a:off x="3703638" y="3962400"/>
            <a:ext cx="1096962" cy="300038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</a:rPr>
              <a:t>SQL Server</a:t>
            </a:r>
          </a:p>
        </p:txBody>
      </p:sp>
      <p:sp>
        <p:nvSpPr>
          <p:cNvPr id="374801" name="Line 17"/>
          <p:cNvSpPr>
            <a:spLocks noChangeShapeType="1"/>
          </p:cNvSpPr>
          <p:nvPr/>
        </p:nvSpPr>
        <p:spPr bwMode="auto">
          <a:xfrm>
            <a:off x="2335213" y="4865688"/>
            <a:ext cx="38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24"/>
          <p:cNvSpPr txBox="1">
            <a:spLocks noChangeArrowheads="1"/>
          </p:cNvSpPr>
          <p:nvPr/>
        </p:nvSpPr>
        <p:spPr bwMode="auto">
          <a:xfrm>
            <a:off x="2895600" y="3397250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Arial" panose="020B0604020202020204" pitchFamily="34" charset="0"/>
              </a:rPr>
              <a:t>.NET Data Provider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  <p:bldP spid="374791" grpId="0"/>
      <p:bldP spid="374798" grpId="0" animBg="1"/>
      <p:bldP spid="374799" grpId="0" animBg="1"/>
      <p:bldP spid="374800" grpId="0" animBg="1"/>
      <p:bldP spid="37480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384E37-8580-4075-8EF1-43699338B71F}" type="slidenum">
              <a:rPr lang="en-US" altLang="en-US" sz="1400"/>
              <a:pPr eaLnBrk="1" hangingPunct="1"/>
              <a:t>70</a:t>
            </a:fld>
            <a:endParaRPr lang="en-US" altLang="en-US" sz="1400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1143000" y="1660525"/>
            <a:ext cx="822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//</a:t>
            </a:r>
            <a:r>
              <a:rPr lang="en-US" altLang="en-US" sz="2400">
                <a:solidFill>
                  <a:schemeClr val="hlink"/>
                </a:solidFill>
              </a:rPr>
              <a:t>phương thức insert/update/delete</a:t>
            </a:r>
            <a:endParaRPr lang="en-US" altLang="en-US" sz="2400" noProof="1">
              <a:solidFill>
                <a:schemeClr val="hlink"/>
              </a:solidFill>
            </a:endParaRPr>
          </a:p>
          <a:p>
            <a:r>
              <a:rPr lang="en-US" altLang="en-US" sz="2400" noProof="1"/>
              <a:t>public void </a:t>
            </a:r>
            <a:r>
              <a:rPr lang="en-US" altLang="en-US" sz="2400"/>
              <a:t>Thaotacdulieu</a:t>
            </a:r>
            <a:r>
              <a:rPr lang="en-US" altLang="en-US" sz="2400" noProof="1"/>
              <a:t>(string sql)</a:t>
            </a:r>
          </a:p>
          <a:p>
            <a:r>
              <a:rPr lang="en-US" altLang="en-US" sz="2400" noProof="1"/>
              <a:t>{</a:t>
            </a:r>
          </a:p>
          <a:p>
            <a:r>
              <a:rPr lang="en-US" altLang="en-US" sz="2400" noProof="1"/>
              <a:t>            ketnoi.Open();</a:t>
            </a:r>
          </a:p>
          <a:p>
            <a:r>
              <a:rPr lang="en-US" altLang="en-US" sz="2400" noProof="1"/>
              <a:t>            lenh = new SqlCommand(sql, ketnoi);</a:t>
            </a:r>
          </a:p>
          <a:p>
            <a:r>
              <a:rPr lang="en-US" altLang="en-US" sz="2400" noProof="1"/>
              <a:t>            lenh.ExecuteNonQuery();</a:t>
            </a:r>
          </a:p>
          <a:p>
            <a:r>
              <a:rPr lang="en-US" altLang="en-US" sz="2400" noProof="1"/>
              <a:t>            ketnoi.Close();</a:t>
            </a:r>
          </a:p>
          <a:p>
            <a:r>
              <a:rPr lang="en-US" altLang="en-US" sz="2400" noProof="1"/>
              <a:t>}</a:t>
            </a:r>
          </a:p>
          <a:p>
            <a:r>
              <a:rPr lang="en-US" altLang="en-US" sz="2400" noProof="1"/>
              <a:t>        </a:t>
            </a:r>
            <a:endParaRPr lang="en-US" altLang="en-US" sz="240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n-US" altLang="en-US" smtClean="0"/>
              <a:t>Các phương thức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2F5DE5-E304-4A8A-8921-C5E6F103AA8A}" type="slidenum">
              <a:rPr lang="en-US" altLang="en-US" sz="1400"/>
              <a:pPr eaLnBrk="1" hangingPunct="1"/>
              <a:t>71</a:t>
            </a:fld>
            <a:endParaRPr lang="en-US" altLang="en-US" sz="1400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1066800" y="1600200"/>
            <a:ext cx="7772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//</a:t>
            </a:r>
            <a:r>
              <a:rPr lang="en-US" altLang="en-US" sz="2400">
                <a:solidFill>
                  <a:schemeClr val="hlink"/>
                </a:solidFill>
              </a:rPr>
              <a:t>phương thức truy xuất có trả về giá trị select</a:t>
            </a:r>
          </a:p>
          <a:p>
            <a:r>
              <a:rPr lang="en-US" altLang="en-US" sz="2400" noProof="1"/>
              <a:t>public DataTable </a:t>
            </a:r>
            <a:r>
              <a:rPr lang="en-US" altLang="en-US" sz="2400"/>
              <a:t>Truyxuatdulieu</a:t>
            </a:r>
            <a:r>
              <a:rPr lang="en-US" altLang="en-US" sz="2400" noProof="1"/>
              <a:t>(string sql)</a:t>
            </a:r>
          </a:p>
          <a:p>
            <a:r>
              <a:rPr lang="en-US" altLang="en-US" sz="2400" noProof="1"/>
              <a:t> {</a:t>
            </a:r>
          </a:p>
          <a:p>
            <a:r>
              <a:rPr lang="en-US" altLang="en-US" sz="2400" noProof="1"/>
              <a:t>            ketnoi.Open();</a:t>
            </a:r>
          </a:p>
          <a:p>
            <a:r>
              <a:rPr lang="en-US" altLang="en-US" sz="2400" noProof="1"/>
              <a:t>            bodocghi = new SqlDataAdapter(sql, ketnoi);</a:t>
            </a:r>
          </a:p>
          <a:p>
            <a:r>
              <a:rPr lang="en-US" altLang="en-US" sz="2400" noProof="1"/>
              <a:t>            DataTable ketqua = new DataTable();</a:t>
            </a:r>
          </a:p>
          <a:p>
            <a:r>
              <a:rPr lang="en-US" altLang="en-US" sz="2400" noProof="1"/>
              <a:t>            bodocghi.Fill(ketqua);</a:t>
            </a:r>
          </a:p>
          <a:p>
            <a:r>
              <a:rPr lang="en-US" altLang="en-US" sz="2400" noProof="1"/>
              <a:t>            ketnoi.Close();</a:t>
            </a:r>
          </a:p>
          <a:p>
            <a:r>
              <a:rPr lang="en-US" altLang="en-US" sz="2400" noProof="1"/>
              <a:t>            return ketqua;</a:t>
            </a:r>
          </a:p>
          <a:p>
            <a:r>
              <a:rPr lang="en-US" altLang="en-US" sz="2400" noProof="1"/>
              <a:t> }</a:t>
            </a:r>
            <a:endParaRPr lang="en-US" altLang="en-US" sz="2400"/>
          </a:p>
          <a:p>
            <a:r>
              <a:rPr lang="en-US" altLang="en-US" sz="2400"/>
              <a:t>………………………….</a:t>
            </a:r>
            <a:endParaRPr lang="en-US" altLang="en-US" sz="2400">
              <a:solidFill>
                <a:schemeClr val="hlink"/>
              </a:solidFill>
            </a:endParaRPr>
          </a:p>
          <a:p>
            <a:r>
              <a:rPr lang="en-US" altLang="en-US" sz="240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en-US" altLang="en-US" smtClean="0"/>
              <a:t>Các phương thức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4CA493-62A1-4D81-BB92-321B4ADB666D}" type="slidenum">
              <a:rPr lang="en-US" altLang="en-US" sz="1400"/>
              <a:pPr eaLnBrk="1" hangingPunct="1"/>
              <a:t>72</a:t>
            </a:fld>
            <a:endParaRPr lang="en-US" altLang="en-US" sz="14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0"/>
            <a:ext cx="76200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Q&amp;A</a:t>
            </a:r>
            <a:endParaRPr lang="vi-VN" altLang="en-US" smtClean="0"/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3505200" y="1752600"/>
            <a:ext cx="1857375" cy="3995738"/>
            <a:chOff x="2208" y="768"/>
            <a:chExt cx="1170" cy="2517"/>
          </a:xfrm>
        </p:grpSpPr>
        <p:sp>
          <p:nvSpPr>
            <p:cNvPr id="75781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2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783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784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785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786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787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788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5789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9D7371-EA2D-48F6-BCDB-832472A3D54F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Giới thiệu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.NET Data Provider</a:t>
            </a:r>
          </a:p>
          <a:p>
            <a:pPr lvl="1" eaLnBrk="1" hangingPunct="1"/>
            <a:r>
              <a:rPr lang="en-US" altLang="en-US" sz="2400" smtClean="0"/>
              <a:t>Các thành phần của .NET Data Provider</a:t>
            </a: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1752600" y="2438400"/>
            <a:ext cx="6248400" cy="3962400"/>
          </a:xfrm>
          <a:prstGeom prst="rect">
            <a:avLst/>
          </a:prstGeom>
          <a:solidFill>
            <a:schemeClr val="tx2"/>
          </a:solidFill>
          <a:ln w="9525">
            <a:solidFill>
              <a:srgbClr val="FEEF3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FFFF"/>
                </a:solidFill>
                <a:latin typeface="Arial" panose="020B0604020202020204" pitchFamily="34" charset="0"/>
              </a:rPr>
              <a:t>.NET Data Provider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1981200" y="2895600"/>
            <a:ext cx="3200400" cy="533400"/>
          </a:xfrm>
          <a:prstGeom prst="rect">
            <a:avLst/>
          </a:prstGeom>
          <a:solidFill>
            <a:srgbClr val="9999FF"/>
          </a:solidFill>
          <a:ln w="9525">
            <a:solidFill>
              <a:srgbClr val="FEEF3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???Connection</a:t>
            </a:r>
          </a:p>
        </p:txBody>
      </p:sp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1981200" y="3581400"/>
            <a:ext cx="3200400" cy="1752600"/>
          </a:xfrm>
          <a:prstGeom prst="rect">
            <a:avLst/>
          </a:prstGeom>
          <a:solidFill>
            <a:srgbClr val="9999FF"/>
          </a:solidFill>
          <a:ln w="9525">
            <a:solidFill>
              <a:srgbClr val="FEEF3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???Command</a:t>
            </a:r>
          </a:p>
        </p:txBody>
      </p:sp>
      <p:sp>
        <p:nvSpPr>
          <p:cNvPr id="375817" name="Rectangle 9"/>
          <p:cNvSpPr>
            <a:spLocks noChangeArrowheads="1"/>
          </p:cNvSpPr>
          <p:nvPr/>
        </p:nvSpPr>
        <p:spPr bwMode="auto">
          <a:xfrm>
            <a:off x="1981200" y="5486400"/>
            <a:ext cx="3200400" cy="533400"/>
          </a:xfrm>
          <a:prstGeom prst="rect">
            <a:avLst/>
          </a:prstGeom>
          <a:solidFill>
            <a:srgbClr val="9999FF"/>
          </a:solidFill>
          <a:ln w="9525">
            <a:solidFill>
              <a:srgbClr val="FEEF3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???DataReader</a:t>
            </a:r>
          </a:p>
        </p:txBody>
      </p:sp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5410200" y="2895600"/>
            <a:ext cx="2362200" cy="3124200"/>
          </a:xfrm>
          <a:prstGeom prst="rect">
            <a:avLst/>
          </a:prstGeom>
          <a:solidFill>
            <a:srgbClr val="9999FF"/>
          </a:solidFill>
          <a:ln w="9525">
            <a:solidFill>
              <a:srgbClr val="FEEF3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t>???DataAdapter</a:t>
            </a:r>
          </a:p>
        </p:txBody>
      </p:sp>
      <p:sp>
        <p:nvSpPr>
          <p:cNvPr id="375819" name="Rectangle 11"/>
          <p:cNvSpPr>
            <a:spLocks noChangeArrowheads="1"/>
          </p:cNvSpPr>
          <p:nvPr/>
        </p:nvSpPr>
        <p:spPr bwMode="auto">
          <a:xfrm>
            <a:off x="6019800" y="3352800"/>
            <a:ext cx="1600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SelectCommand</a:t>
            </a:r>
          </a:p>
        </p:txBody>
      </p:sp>
      <p:sp>
        <p:nvSpPr>
          <p:cNvPr id="375820" name="Rectangle 12"/>
          <p:cNvSpPr>
            <a:spLocks noChangeArrowheads="1"/>
          </p:cNvSpPr>
          <p:nvPr/>
        </p:nvSpPr>
        <p:spPr bwMode="auto">
          <a:xfrm>
            <a:off x="6019800" y="5410200"/>
            <a:ext cx="1600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DeleteCommand</a:t>
            </a:r>
          </a:p>
        </p:txBody>
      </p:sp>
      <p:sp>
        <p:nvSpPr>
          <p:cNvPr id="375821" name="Rectangle 13"/>
          <p:cNvSpPr>
            <a:spLocks noChangeArrowheads="1"/>
          </p:cNvSpPr>
          <p:nvPr/>
        </p:nvSpPr>
        <p:spPr bwMode="auto">
          <a:xfrm>
            <a:off x="6019800" y="4724400"/>
            <a:ext cx="1600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UpdateCommand</a:t>
            </a:r>
          </a:p>
        </p:txBody>
      </p:sp>
      <p:sp>
        <p:nvSpPr>
          <p:cNvPr id="375822" name="Rectangle 14"/>
          <p:cNvSpPr>
            <a:spLocks noChangeArrowheads="1"/>
          </p:cNvSpPr>
          <p:nvPr/>
        </p:nvSpPr>
        <p:spPr bwMode="auto">
          <a:xfrm>
            <a:off x="6019800" y="4038600"/>
            <a:ext cx="16002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InsertCommand</a:t>
            </a:r>
          </a:p>
        </p:txBody>
      </p:sp>
      <p:sp>
        <p:nvSpPr>
          <p:cNvPr id="375823" name="Rectangle 15"/>
          <p:cNvSpPr>
            <a:spLocks noChangeArrowheads="1"/>
          </p:cNvSpPr>
          <p:nvPr/>
        </p:nvSpPr>
        <p:spPr bwMode="auto">
          <a:xfrm>
            <a:off x="2133600" y="4419600"/>
            <a:ext cx="1066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Parameters</a:t>
            </a:r>
          </a:p>
        </p:txBody>
      </p:sp>
      <p:sp>
        <p:nvSpPr>
          <p:cNvPr id="375824" name="AutoShape 16"/>
          <p:cNvSpPr>
            <a:spLocks noChangeArrowheads="1"/>
          </p:cNvSpPr>
          <p:nvPr/>
        </p:nvSpPr>
        <p:spPr bwMode="auto">
          <a:xfrm>
            <a:off x="3581400" y="4267200"/>
            <a:ext cx="1447800" cy="685800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???Parameter</a:t>
            </a:r>
          </a:p>
        </p:txBody>
      </p:sp>
      <p:sp>
        <p:nvSpPr>
          <p:cNvPr id="375825" name="Line 17"/>
          <p:cNvSpPr>
            <a:spLocks noChangeShapeType="1"/>
          </p:cNvSpPr>
          <p:nvPr/>
        </p:nvSpPr>
        <p:spPr bwMode="auto">
          <a:xfrm>
            <a:off x="32004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5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animBg="1"/>
      <p:bldP spid="375814" grpId="0" animBg="1"/>
      <p:bldP spid="375816" grpId="0" animBg="1"/>
      <p:bldP spid="375817" grpId="0" animBg="1"/>
      <p:bldP spid="375818" grpId="0" animBg="1"/>
      <p:bldP spid="375819" grpId="0" animBg="1"/>
      <p:bldP spid="375820" grpId="0" animBg="1"/>
      <p:bldP spid="375821" grpId="0" animBg="1"/>
      <p:bldP spid="375822" grpId="0" animBg="1"/>
      <p:bldP spid="375823" grpId="0" animBg="1"/>
      <p:bldP spid="375824" grpId="0" animBg="1"/>
      <p:bldP spid="3758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9A1798-CF2A-425F-BE7D-52DAE9424C37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Giới thiệu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Kiến trúc của ADO.NET gồm 2 phần chính</a:t>
            </a:r>
          </a:p>
          <a:p>
            <a:pPr eaLnBrk="1" hangingPunct="1"/>
            <a:r>
              <a:rPr lang="en-US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Phần kết nối</a:t>
            </a:r>
            <a:r>
              <a:rPr lang="en-US" altLang="en-US" sz="2200" smtClean="0"/>
              <a:t>: sử dụng khi kết nối CSDL và thao tác dữ liệu, phải thực hiện kết nối khi thao tác</a:t>
            </a:r>
          </a:p>
          <a:p>
            <a:pPr lvl="2" eaLnBrk="1" hangingPunct="1"/>
            <a:r>
              <a:rPr lang="en-US" altLang="en-US" sz="2200" smtClean="0">
                <a:solidFill>
                  <a:srgbClr val="57A6C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Connection</a:t>
            </a:r>
            <a:r>
              <a:rPr lang="en-US" altLang="en-US" sz="2200" smtClean="0">
                <a:solidFill>
                  <a:srgbClr val="57A6C9"/>
                </a:solidFill>
              </a:rPr>
              <a:t>:</a:t>
            </a:r>
            <a:r>
              <a:rPr lang="en-US" altLang="en-US" sz="2200" smtClean="0"/>
              <a:t> quản lý việc đóng mở DB</a:t>
            </a:r>
          </a:p>
          <a:p>
            <a:pPr lvl="3" eaLnBrk="1" hangingPunct="1"/>
            <a:r>
              <a:rPr lang="en-US" altLang="en-US" sz="2200" smtClean="0"/>
              <a:t>???Connection: </a:t>
            </a:r>
            <a:r>
              <a:rPr lang="en-US" altLang="en-US" sz="2200" smtClean="0">
                <a:solidFill>
                  <a:srgbClr val="33CCFF"/>
                </a:solidFill>
              </a:rPr>
              <a:t>Sql</a:t>
            </a:r>
            <a:r>
              <a:rPr lang="en-US" altLang="en-US" sz="2200" smtClean="0"/>
              <a:t>Connection, </a:t>
            </a:r>
            <a:r>
              <a:rPr lang="en-US" altLang="en-US" sz="2200" smtClean="0">
                <a:solidFill>
                  <a:srgbClr val="33CCFF"/>
                </a:solidFill>
              </a:rPr>
              <a:t>OleDb</a:t>
            </a:r>
            <a:r>
              <a:rPr lang="en-US" altLang="en-US" sz="2200" smtClean="0"/>
              <a:t>Connection</a:t>
            </a:r>
          </a:p>
          <a:p>
            <a:pPr lvl="2" eaLnBrk="1" hangingPunct="1"/>
            <a:r>
              <a:rPr lang="en-US" altLang="en-US" sz="2200" smtClean="0">
                <a:solidFill>
                  <a:srgbClr val="57A6C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Command</a:t>
            </a:r>
            <a:r>
              <a:rPr lang="en-US" altLang="en-US" sz="2200" smtClean="0">
                <a:solidFill>
                  <a:srgbClr val="57A6C9"/>
                </a:solidFill>
              </a:rPr>
              <a:t>:</a:t>
            </a:r>
            <a:r>
              <a:rPr lang="en-US" altLang="en-US" sz="2200" smtClean="0"/>
              <a:t> lệnh truy vấn, tương tác dữ liệu khi đang lập kết nối</a:t>
            </a:r>
          </a:p>
          <a:p>
            <a:pPr lvl="3" eaLnBrk="1" hangingPunct="1"/>
            <a:r>
              <a:rPr lang="en-US" altLang="en-US" sz="2200" smtClean="0"/>
              <a:t>???Command: </a:t>
            </a:r>
            <a:r>
              <a:rPr lang="en-US" altLang="en-US" sz="2200" smtClean="0">
                <a:solidFill>
                  <a:srgbClr val="33CCFF"/>
                </a:solidFill>
              </a:rPr>
              <a:t>Sql</a:t>
            </a:r>
            <a:r>
              <a:rPr lang="en-US" altLang="en-US" sz="2200" smtClean="0"/>
              <a:t>Command, </a:t>
            </a:r>
            <a:r>
              <a:rPr lang="en-US" altLang="en-US" sz="2200" smtClean="0">
                <a:solidFill>
                  <a:srgbClr val="33CCFF"/>
                </a:solidFill>
              </a:rPr>
              <a:t>OleDb</a:t>
            </a:r>
            <a:r>
              <a:rPr lang="en-US" altLang="en-US" sz="2200" smtClean="0"/>
              <a:t>Command</a:t>
            </a:r>
          </a:p>
          <a:p>
            <a:pPr lvl="2" eaLnBrk="1" hangingPunct="1"/>
            <a:r>
              <a:rPr lang="en-US" altLang="en-US" sz="2200" smtClean="0">
                <a:solidFill>
                  <a:srgbClr val="57A6C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DataReader</a:t>
            </a:r>
            <a:r>
              <a:rPr lang="en-US" altLang="en-US" sz="2200" smtClean="0"/>
              <a:t>: đọc dữ liệu, chỉ xử lý 1 dòng dữ liệu tại một thời điểm</a:t>
            </a:r>
          </a:p>
          <a:p>
            <a:pPr lvl="3" eaLnBrk="1" hangingPunct="1"/>
            <a:r>
              <a:rPr lang="en-US" altLang="en-US" sz="2200" smtClean="0"/>
              <a:t>???DataReader: </a:t>
            </a:r>
            <a:r>
              <a:rPr lang="en-US" altLang="en-US" sz="2200" smtClean="0">
                <a:solidFill>
                  <a:srgbClr val="33CCFF"/>
                </a:solidFill>
              </a:rPr>
              <a:t>Sql</a:t>
            </a:r>
            <a:r>
              <a:rPr lang="en-US" altLang="en-US" sz="2200" smtClean="0"/>
              <a:t>DataReader, </a:t>
            </a:r>
            <a:r>
              <a:rPr lang="en-US" altLang="en-US" sz="2200" smtClean="0">
                <a:solidFill>
                  <a:srgbClr val="33CCFF"/>
                </a:solidFill>
              </a:rPr>
              <a:t>OleDb</a:t>
            </a:r>
            <a:r>
              <a:rPr lang="en-US" altLang="en-US" sz="2200" smtClean="0"/>
              <a:t>DataReader</a:t>
            </a:r>
          </a:p>
          <a:p>
            <a:pPr lvl="2" eaLnBrk="1" hangingPunct="1"/>
            <a:r>
              <a:rPr lang="en-US" altLang="en-US" sz="2200" smtClean="0">
                <a:solidFill>
                  <a:srgbClr val="57A6C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DataAdapter</a:t>
            </a:r>
            <a:r>
              <a:rPr lang="en-US" altLang="en-US" sz="2200" smtClean="0"/>
              <a:t>: cầu nối giữa DB và DataSet</a:t>
            </a:r>
          </a:p>
          <a:p>
            <a:pPr lvl="2" eaLnBrk="1" hangingPunct="1"/>
            <a:endParaRPr lang="en-US" altLang="en-US" sz="22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otebook">
  <a:themeElements>
    <a:clrScheme name="1_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1_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10633</TotalTime>
  <Words>2026</Words>
  <Application>Microsoft Office PowerPoint</Application>
  <PresentationFormat>On-screen Show (4:3)</PresentationFormat>
  <Paragraphs>557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Times New Roman</vt:lpstr>
      <vt:lpstr>Arial</vt:lpstr>
      <vt:lpstr>Tahoma</vt:lpstr>
      <vt:lpstr>Wingdings</vt:lpstr>
      <vt:lpstr>1_Notebook</vt:lpstr>
      <vt:lpstr>PowerPoint Presentation</vt:lpstr>
      <vt:lpstr>Nội dung trình bày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.Net Data Provider</vt:lpstr>
      <vt:lpstr>.Net Data Provider</vt:lpstr>
      <vt:lpstr>.Net Data Provider</vt:lpstr>
      <vt:lpstr>.Net Data Provider</vt:lpstr>
      <vt:lpstr>.Net Data Provider</vt:lpstr>
      <vt:lpstr>.Net Data Provider</vt:lpstr>
      <vt:lpstr>.Net Data Provider</vt:lpstr>
      <vt:lpstr>.Net Data Provider</vt:lpstr>
      <vt:lpstr>.Net Data Provider</vt:lpstr>
      <vt:lpstr>.Net Data Provider</vt:lpstr>
      <vt:lpstr>.Net Data Provider</vt:lpstr>
      <vt:lpstr>.Net Data Provider</vt:lpstr>
      <vt:lpstr>.Net Data Provider</vt:lpstr>
      <vt:lpstr>.Net Data Provider</vt:lpstr>
      <vt:lpstr>DataSet</vt:lpstr>
      <vt:lpstr>DataSet</vt:lpstr>
      <vt:lpstr>DataSet</vt:lpstr>
      <vt:lpstr>DataSet</vt:lpstr>
      <vt:lpstr>DataTable</vt:lpstr>
      <vt:lpstr>DataTable</vt:lpstr>
      <vt:lpstr>DataTable</vt:lpstr>
      <vt:lpstr>DataTable</vt:lpstr>
      <vt:lpstr>DataTable</vt:lpstr>
      <vt:lpstr>Ví dụ</vt:lpstr>
      <vt:lpstr>Data Source Configuration Wizard</vt:lpstr>
      <vt:lpstr>Data Source Configuration Wizard</vt:lpstr>
      <vt:lpstr>Data Source Configuration Wizard</vt:lpstr>
      <vt:lpstr>Data Source Configuration Wizard</vt:lpstr>
      <vt:lpstr>Data Source Configuration Wizard</vt:lpstr>
      <vt:lpstr>Data Source Configuration Wizard</vt:lpstr>
      <vt:lpstr>Data Source Configuration Wizard</vt:lpstr>
      <vt:lpstr>Data Source Configuration Wizard</vt:lpstr>
      <vt:lpstr>Data Source Configuration Wizard</vt:lpstr>
      <vt:lpstr>Data Source Configuration Wizard</vt:lpstr>
      <vt:lpstr>Data Source Configuration Wizard</vt:lpstr>
      <vt:lpstr>Crystal Report.Net</vt:lpstr>
      <vt:lpstr>Giới thiệu Crystal Report</vt:lpstr>
      <vt:lpstr>Giới thiệu Crystal Report</vt:lpstr>
      <vt:lpstr>Giới thiệu Crystal Report</vt:lpstr>
      <vt:lpstr>Giới thiệu Crystal Report</vt:lpstr>
      <vt:lpstr>Giới thiệu Crystal Report</vt:lpstr>
      <vt:lpstr>Giới thiệu Crystal Report</vt:lpstr>
      <vt:lpstr>Giới thiệu Crystal Report</vt:lpstr>
      <vt:lpstr>Giới thiệu Crystal Report</vt:lpstr>
      <vt:lpstr>Giới thiệu Crystal Report</vt:lpstr>
      <vt:lpstr>Giới thiệu Crystal Report</vt:lpstr>
      <vt:lpstr>Giới thiệu Crystal Report</vt:lpstr>
      <vt:lpstr>Sử dụng Crystal Report Viewer để hiển thị báo cáo</vt:lpstr>
      <vt:lpstr>PowerPoint Presentation</vt:lpstr>
      <vt:lpstr>Sử dụng Crystal Report Viewer để hiển thị báo cáo</vt:lpstr>
      <vt:lpstr>PowerPoint Presentation</vt:lpstr>
      <vt:lpstr>PowerPoint Presentation</vt:lpstr>
      <vt:lpstr>Một số cách thường sử dụng</vt:lpstr>
      <vt:lpstr>Cách 1</vt:lpstr>
      <vt:lpstr>Cách 2</vt:lpstr>
      <vt:lpstr>Xây dựng lớp kết nối</vt:lpstr>
      <vt:lpstr>Các thuộc tính</vt:lpstr>
      <vt:lpstr>Các phương thức</vt:lpstr>
      <vt:lpstr>Các phương thức</vt:lpstr>
      <vt:lpstr>Các phương thức</vt:lpstr>
      <vt:lpstr>Q&amp;A</vt:lpstr>
    </vt:vector>
  </TitlesOfParts>
  <Company>University of Natural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Thương mại điện tử Electronic Commerce (EC)</dc:title>
  <dc:creator>Information System Dept.</dc:creator>
  <cp:lastModifiedBy>Trịnh Quốc Việt</cp:lastModifiedBy>
  <cp:revision>1519</cp:revision>
  <dcterms:created xsi:type="dcterms:W3CDTF">2006-02-10T11:18:17Z</dcterms:created>
  <dcterms:modified xsi:type="dcterms:W3CDTF">2019-01-05T00:43:05Z</dcterms:modified>
</cp:coreProperties>
</file>