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3" r:id="rId4"/>
    <p:sldMasterId id="2147483694" r:id="rId5"/>
    <p:sldMasterId id="2147483695" r:id="rId6"/>
    <p:sldMasterId id="2147483696" r:id="rId7"/>
    <p:sldMasterId id="214748369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72B941-93EF-46D7-93DE-D04EF739C0DE}">
  <a:tblStyle styleId="{E072B941-93EF-46D7-93DE-D04EF739C0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63439" y="686496"/>
            <a:ext cx="4531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225" lIns="91225" rIns="91225" wrap="square" tIns="912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100">
                <a:solidFill>
                  <a:schemeClr val="dk1"/>
                </a:solidFill>
              </a:rPr>
              <a:t>Esto se presenta el primer día de clases!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://www.laboratoria.la" TargetMode="External"/><Relationship Id="rId6" Type="http://schemas.openxmlformats.org/officeDocument/2006/relationships/hyperlink" Target="mailto:sumate@laboratoria.la" TargetMode="External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B617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73550" y="2256200"/>
            <a:ext cx="69969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Laboratoria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Sprint 2 Kick-off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Creando un sitio interactivo con JavaScript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Bootcamp 20172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5" name="Shape 195"/>
          <p:cNvCxnSpPr/>
          <p:nvPr/>
        </p:nvCxnSpPr>
        <p:spPr>
          <a:xfrm>
            <a:off x="5188550" y="1792425"/>
            <a:ext cx="244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1508350" y="1792425"/>
            <a:ext cx="244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750" y="1243266"/>
            <a:ext cx="69450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159" l="0" r="0" t="149"/>
          <a:stretch/>
        </p:blipFill>
        <p:spPr>
          <a:xfrm>
            <a:off x="8282797" y="302250"/>
            <a:ext cx="420000" cy="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314725" y="284000"/>
            <a:ext cx="61857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80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El reto</a:t>
            </a:r>
          </a:p>
        </p:txBody>
      </p:sp>
      <p:cxnSp>
        <p:nvCxnSpPr>
          <p:cNvPr id="204" name="Shape 204"/>
          <p:cNvCxnSpPr/>
          <p:nvPr/>
        </p:nvCxnSpPr>
        <p:spPr>
          <a:xfrm>
            <a:off x="416000" y="824300"/>
            <a:ext cx="165900" cy="0"/>
          </a:xfrm>
          <a:prstGeom prst="straightConnector1">
            <a:avLst/>
          </a:prstGeom>
          <a:noFill/>
          <a:ln cap="flat" cmpd="sng" w="19050">
            <a:solidFill>
              <a:srgbClr val="FAAE2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Shape 205"/>
          <p:cNvSpPr txBox="1"/>
          <p:nvPr/>
        </p:nvSpPr>
        <p:spPr>
          <a:xfrm>
            <a:off x="515400" y="927725"/>
            <a:ext cx="8284800" cy="5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Diseñar la experiencia de usuario que ofrecerá tu producto, aplicando conceptos y técnicas de ux design</a:t>
            </a: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Maquetar un sitio web para presentar información (texto, imágenes, links, etc.) en la web, utilizando html y css</a:t>
            </a: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Darle interactividad a tu producto web a través de la programación con JavaScript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b="1"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¿Por qué?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Para crear un producto web interactivo, primero debemos aprender a maquetar. Con HTML crearás la estructura de un sitio web, y con CSS le darás los estilos. </a:t>
            </a: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Una vez que tenemos una web estática, es el momento de mezclar la programación con el maquetado para hacer que nuestros productos web estáticos se vuelvan interactivos usando JavaScript.</a:t>
            </a: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Todo producto web necesita ser diseñado pensando en el usuario. Antes de empezar a crear tu producto final, es importante que conozcas las técnicas de user experience design para que tu producto sea algo que la gente quiera usar a través de User Experience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159" l="0" r="0" t="149"/>
          <a:stretch/>
        </p:blipFill>
        <p:spPr>
          <a:xfrm>
            <a:off x="8282797" y="302250"/>
            <a:ext cx="420000" cy="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14725" y="284000"/>
            <a:ext cx="61857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80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El reto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416000" y="824300"/>
            <a:ext cx="165900" cy="0"/>
          </a:xfrm>
          <a:prstGeom prst="straightConnector1">
            <a:avLst/>
          </a:prstGeom>
          <a:noFill/>
          <a:ln cap="flat" cmpd="sng" w="19050">
            <a:solidFill>
              <a:srgbClr val="FAAE2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Shape 213"/>
          <p:cNvSpPr txBox="1"/>
          <p:nvPr/>
        </p:nvSpPr>
        <p:spPr>
          <a:xfrm>
            <a:off x="515400" y="1308725"/>
            <a:ext cx="82848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18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Productos a desarrollar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Portafolio: crearás tu página web personal para mostrar tu información profesional a través de la web.</a:t>
            </a: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Juego Laberinto: ¡crearás tu primer juego animado! El jugador debe mover al personaje principal utilizando las flechas del teclado y encontrar la salida en un laberinto.</a:t>
            </a: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16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Data Dashboard: tu producto final será diseñar y crear una web interactiva, de complejidad media, que muestre los datos y el perfil de una estudiante de Laboratoria.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159" l="0" r="0" t="149"/>
          <a:stretch/>
        </p:blipFill>
        <p:spPr>
          <a:xfrm>
            <a:off x="8282797" y="302250"/>
            <a:ext cx="420000" cy="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14725" y="284000"/>
            <a:ext cx="61857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80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Puntos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416000" y="824300"/>
            <a:ext cx="165900" cy="0"/>
          </a:xfrm>
          <a:prstGeom prst="straightConnector1">
            <a:avLst/>
          </a:prstGeom>
          <a:noFill/>
          <a:ln cap="flat" cmpd="sng" w="19050">
            <a:solidFill>
              <a:srgbClr val="FAAE27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21" name="Shape 221"/>
          <p:cNvGraphicFramePr/>
          <p:nvPr/>
        </p:nvGraphicFramePr>
        <p:xfrm>
          <a:off x="1552175" y="12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{E072B941-93EF-46D7-93DE-D04EF739C0DE}</a:tableStyleId>
              </a:tblPr>
              <a:tblGrid>
                <a:gridCol w="3706025"/>
                <a:gridCol w="1496100"/>
              </a:tblGrid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Nivel Técnico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Quiz y requiz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540</a:t>
                      </a: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Retos de código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1620</a:t>
                      </a: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Producto final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1440</a:t>
                      </a: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Sub total Nivel Técnico</a:t>
                      </a:r>
                    </a:p>
                  </a:txBody>
                  <a:tcPr marT="14300" marB="14300" marR="28575" marL="28575" anchor="b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3600</a:t>
                      </a:r>
                    </a:p>
                  </a:txBody>
                  <a:tcPr marT="14300" marB="14300" marR="28575" marL="28575" anchor="b">
                    <a:solidFill>
                      <a:srgbClr val="FFE599"/>
                    </a:solidFill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4300" marB="14300" marR="28575" marL="28575" anchor="b"/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Actitud Profesional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Asistencia y puntualidad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48</a:t>
                      </a: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Trabajo en equipo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48</a:t>
                      </a: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Excelencia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48</a:t>
                      </a: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Comunicación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48</a:t>
                      </a: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Manejo de estrés</a:t>
                      </a: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48</a:t>
                      </a: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Sub total Actitud Profesional</a:t>
                      </a:r>
                    </a:p>
                  </a:txBody>
                  <a:tcPr marT="14300" marB="14300" marR="28575" marL="28575" anchor="b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2400</a:t>
                      </a:r>
                    </a:p>
                  </a:txBody>
                  <a:tcPr marT="14300" marB="14300" marR="28575" marL="28575" anchor="b">
                    <a:solidFill>
                      <a:srgbClr val="FFE599"/>
                    </a:solidFill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4300" marB="1430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4300" marB="14300" marR="28575" marL="28575" anchor="b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GRAN TOTAL</a:t>
                      </a:r>
                    </a:p>
                  </a:txBody>
                  <a:tcPr marT="14300" marB="14300" marR="28575" marL="28575" anchor="b">
                    <a:solidFill>
                      <a:srgbClr val="FAAE2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                      6.</a:t>
                      </a: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000</a:t>
                      </a:r>
                    </a:p>
                  </a:txBody>
                  <a:tcPr marT="14300" marB="14300" marR="28575" marL="28575" anchor="b">
                    <a:solidFill>
                      <a:srgbClr val="FAAE27"/>
                    </a:solidFill>
                  </a:tcPr>
                </a:tc>
              </a:tr>
            </a:tbl>
          </a:graphicData>
        </a:graphic>
      </p:graphicFrame>
      <p:cxnSp>
        <p:nvCxnSpPr>
          <p:cNvPr id="222" name="Shape 222"/>
          <p:cNvCxnSpPr/>
          <p:nvPr/>
        </p:nvCxnSpPr>
        <p:spPr>
          <a:xfrm>
            <a:off x="6857150" y="2552275"/>
            <a:ext cx="513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/>
          <p:nvPr/>
        </p:nvCxnSpPr>
        <p:spPr>
          <a:xfrm>
            <a:off x="6857150" y="4838275"/>
            <a:ext cx="513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" name="Shape 224"/>
          <p:cNvSpPr/>
          <p:nvPr/>
        </p:nvSpPr>
        <p:spPr>
          <a:xfrm>
            <a:off x="7450475" y="2225644"/>
            <a:ext cx="1053000" cy="558600"/>
          </a:xfrm>
          <a:prstGeom prst="star10">
            <a:avLst>
              <a:gd fmla="val 42533" name="adj"/>
              <a:gd fmla="val 105146" name="hf"/>
            </a:avLst>
          </a:prstGeom>
          <a:noFill/>
          <a:ln cap="flat" cmpd="sng" w="9525">
            <a:solidFill>
              <a:srgbClr val="FAAE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7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2.880</a:t>
            </a:r>
          </a:p>
        </p:txBody>
      </p:sp>
      <p:sp>
        <p:nvSpPr>
          <p:cNvPr id="225" name="Shape 225"/>
          <p:cNvSpPr/>
          <p:nvPr/>
        </p:nvSpPr>
        <p:spPr>
          <a:xfrm>
            <a:off x="7473600" y="4545881"/>
            <a:ext cx="1053000" cy="558600"/>
          </a:xfrm>
          <a:prstGeom prst="star10">
            <a:avLst>
              <a:gd fmla="val 42533" name="adj"/>
              <a:gd fmla="val 105146" name="hf"/>
            </a:avLst>
          </a:prstGeom>
          <a:noFill/>
          <a:ln cap="flat" cmpd="sng" w="9525">
            <a:solidFill>
              <a:srgbClr val="FAAE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1.920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450475" y="1708088"/>
            <a:ext cx="1168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Meta: 80%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526675" y="4032188"/>
            <a:ext cx="1168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Meta: 80%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667800" y="1022275"/>
            <a:ext cx="7808400" cy="4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Duración: </a:t>
            </a:r>
            <a:r>
              <a:rPr b="1"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semanas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Unidades que se deben completar: </a:t>
            </a:r>
            <a:r>
              <a:rPr b="1"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01 - 04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Meta: </a:t>
            </a:r>
            <a:r>
              <a:rPr b="1"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2.88</a:t>
            </a:r>
            <a:r>
              <a:rPr b="1"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 puntos técnicos y </a:t>
            </a:r>
            <a:r>
              <a:rPr b="1"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1.92</a:t>
            </a:r>
            <a:r>
              <a:rPr b="1"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 puntos actitud profesional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Bono individual:</a:t>
            </a:r>
          </a:p>
          <a:p>
            <a:pPr indent="-355600" lvl="0" marL="9144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-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En reconocimientos se otorgarán puntos adicionales (100 puntos por cada reconocimiento)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Premio para el Squad:</a:t>
            </a:r>
          </a:p>
          <a:p>
            <a:pPr indent="-355600" lvl="0" marL="9144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-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Si todas las integrantes del Squad alcanzan la meta individual, se le dará un premio sorpresa al squad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❏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Premio para el salón:</a:t>
            </a:r>
          </a:p>
          <a:p>
            <a:pPr indent="-355600" lvl="0" marL="914400" rtl="0">
              <a:spcBef>
                <a:spcPts val="0"/>
              </a:spcBef>
              <a:buClr>
                <a:srgbClr val="3C3C3B"/>
              </a:buClr>
              <a:buSzPct val="100000"/>
              <a:buFont typeface="Raleway"/>
              <a:buChar char="-"/>
            </a:pPr>
            <a:r>
              <a:rPr lang="en" sz="20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Si el 70% del salón cumple el 70% de los puntos, noche de película y canchita!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159" l="0" r="0" t="149"/>
          <a:stretch/>
        </p:blipFill>
        <p:spPr>
          <a:xfrm>
            <a:off x="8282797" y="302250"/>
            <a:ext cx="420000" cy="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14725" y="284000"/>
            <a:ext cx="61857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80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Alcances e incentivos</a:t>
            </a:r>
          </a:p>
        </p:txBody>
      </p:sp>
      <p:cxnSp>
        <p:nvCxnSpPr>
          <p:cNvPr id="235" name="Shape 235"/>
          <p:cNvCxnSpPr/>
          <p:nvPr/>
        </p:nvCxnSpPr>
        <p:spPr>
          <a:xfrm>
            <a:off x="416000" y="824300"/>
            <a:ext cx="165900" cy="0"/>
          </a:xfrm>
          <a:prstGeom prst="straightConnector1">
            <a:avLst/>
          </a:prstGeom>
          <a:noFill/>
          <a:ln cap="flat" cmpd="sng" w="19050">
            <a:solidFill>
              <a:srgbClr val="FAAE2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434050" y="2192117"/>
            <a:ext cx="4275900" cy="72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¡Muchas gracias!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414800" y="3163933"/>
            <a:ext cx="314400" cy="0"/>
          </a:xfrm>
          <a:prstGeom prst="straightConnector1">
            <a:avLst/>
          </a:prstGeom>
          <a:noFill/>
          <a:ln cap="flat" cmpd="sng" w="1905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 txBox="1"/>
          <p:nvPr/>
        </p:nvSpPr>
        <p:spPr>
          <a:xfrm>
            <a:off x="4113800" y="4436300"/>
            <a:ext cx="1406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/laboratoria.la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770" y="4436293"/>
            <a:ext cx="339300" cy="385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Shape 244"/>
          <p:cNvGrpSpPr/>
          <p:nvPr/>
        </p:nvGrpSpPr>
        <p:grpSpPr>
          <a:xfrm>
            <a:off x="3694775" y="5074040"/>
            <a:ext cx="1754450" cy="406833"/>
            <a:chOff x="3304675" y="4591250"/>
            <a:chExt cx="1754450" cy="399600"/>
          </a:xfrm>
        </p:grpSpPr>
        <p:pic>
          <p:nvPicPr>
            <p:cNvPr id="245" name="Shape 2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04675" y="4612413"/>
              <a:ext cx="314400" cy="3572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3714225" y="4591250"/>
              <a:ext cx="1344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laboratoriaLA</a:t>
              </a:r>
            </a:p>
          </p:txBody>
        </p:sp>
      </p:grpSp>
      <p:sp>
        <p:nvSpPr>
          <p:cNvPr id="247" name="Shape 247"/>
          <p:cNvSpPr txBox="1"/>
          <p:nvPr/>
        </p:nvSpPr>
        <p:spPr>
          <a:xfrm>
            <a:off x="3039000" y="3456000"/>
            <a:ext cx="3066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www.laboratoria.la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sumate@laboratoria.la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descr="isotipo codeacademy.png" id="248" name="Shape 2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7648" y="976350"/>
            <a:ext cx="1088700" cy="10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