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 id="258" r:id="rId4"/>
    <p:sldId id="259" r:id="rId5"/>
    <p:sldId id="260" r:id="rId6"/>
    <p:sldId id="266" r:id="rId7"/>
    <p:sldId id="261" r:id="rId8"/>
    <p:sldId id="273" r:id="rId9"/>
    <p:sldId id="274" r:id="rId10"/>
    <p:sldId id="275" r:id="rId11"/>
    <p:sldId id="262" r:id="rId12"/>
    <p:sldId id="263" r:id="rId13"/>
    <p:sldId id="265" r:id="rId14"/>
    <p:sldId id="264" r:id="rId15"/>
    <p:sldId id="268" r:id="rId16"/>
    <p:sldId id="269" r:id="rId17"/>
    <p:sldId id="270" r:id="rId18"/>
    <p:sldId id="271" r:id="rId19"/>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D1A94261-1A2C-6843-98D0-6C2233E6DB5B}" type="datetimeFigureOut">
              <a:rPr lang="es-ES" smtClean="0"/>
              <a:pPr/>
              <a:t>06/05/2015</a:t>
            </a:fld>
            <a:endParaRPr lang="es-E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3DD42B1E-0BFA-134C-942B-1F422E695E82}"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1A94261-1A2C-6843-98D0-6C2233E6DB5B}" type="datetimeFigureOut">
              <a:rPr lang="es-ES" smtClean="0"/>
              <a:pPr/>
              <a:t>06/05/2015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DD42B1E-0BFA-134C-942B-1F422E695E82}"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1A94261-1A2C-6843-98D0-6C2233E6DB5B}" type="datetimeFigureOut">
              <a:rPr lang="es-ES" smtClean="0"/>
              <a:pPr/>
              <a:t>06/05/2015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DD42B1E-0BFA-134C-942B-1F422E695E82}"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D1A94261-1A2C-6843-98D0-6C2233E6DB5B}" type="datetimeFigureOut">
              <a:rPr lang="es-ES" smtClean="0"/>
              <a:pPr/>
              <a:t>06/05/2015</a:t>
            </a:fld>
            <a:endParaRPr lang="es-ES"/>
          </a:p>
        </p:txBody>
      </p:sp>
      <p:sp>
        <p:nvSpPr>
          <p:cNvPr id="9" name="8 Marcador de número de diapositiva"/>
          <p:cNvSpPr>
            <a:spLocks noGrp="1"/>
          </p:cNvSpPr>
          <p:nvPr>
            <p:ph type="sldNum" sz="quarter" idx="15"/>
          </p:nvPr>
        </p:nvSpPr>
        <p:spPr/>
        <p:txBody>
          <a:bodyPr rtlCol="0"/>
          <a:lstStyle/>
          <a:p>
            <a:fld id="{3DD42B1E-0BFA-134C-942B-1F422E695E82}" type="slidenum">
              <a:rPr lang="es-ES" smtClean="0"/>
              <a:pPr/>
              <a:t>‹Nº›</a:t>
            </a:fld>
            <a:endParaRPr lang="es-ES"/>
          </a:p>
        </p:txBody>
      </p:sp>
      <p:sp>
        <p:nvSpPr>
          <p:cNvPr id="10" name="9 Marcador de pie de página"/>
          <p:cNvSpPr>
            <a:spLocks noGrp="1"/>
          </p:cNvSpPr>
          <p:nvPr>
            <p:ph type="ftr" sz="quarter" idx="16"/>
          </p:nvPr>
        </p:nvSpPr>
        <p:spPr/>
        <p:txBody>
          <a:bodyPr rtlCol="0"/>
          <a:lstStyle/>
          <a:p>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D1A94261-1A2C-6843-98D0-6C2233E6DB5B}" type="datetimeFigureOut">
              <a:rPr lang="es-ES" smtClean="0"/>
              <a:pPr/>
              <a:t>06/05/2015</a:t>
            </a:fld>
            <a:endParaRPr lang="es-ES"/>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3DD42B1E-0BFA-134C-942B-1F422E695E82}"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D1A94261-1A2C-6843-98D0-6C2233E6DB5B}" type="datetimeFigureOut">
              <a:rPr lang="es-ES" smtClean="0"/>
              <a:pPr/>
              <a:t>06/05/2015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3DD42B1E-0BFA-134C-942B-1F422E695E82}" type="slidenum">
              <a:rPr lang="es-ES" smtClean="0"/>
              <a:pPr/>
              <a:t>‹Nº›</a:t>
            </a:fld>
            <a:endParaRPr lang="es-E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D1A94261-1A2C-6843-98D0-6C2233E6DB5B}" type="datetimeFigureOut">
              <a:rPr lang="es-ES" smtClean="0"/>
              <a:pPr/>
              <a:t>06/05/2015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3DD42B1E-0BFA-134C-942B-1F422E695E82}" type="slidenum">
              <a:rPr lang="es-ES" smtClean="0"/>
              <a:pPr/>
              <a:t>‹Nº›</a:t>
            </a:fld>
            <a:endParaRPr lang="es-E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D1A94261-1A2C-6843-98D0-6C2233E6DB5B}" type="datetimeFigureOut">
              <a:rPr lang="es-ES" smtClean="0"/>
              <a:pPr/>
              <a:t>06/05/2015</a:t>
            </a:fld>
            <a:endParaRPr lang="es-ES"/>
          </a:p>
        </p:txBody>
      </p:sp>
      <p:sp>
        <p:nvSpPr>
          <p:cNvPr id="7" name="6 Marcador de número de diapositiva"/>
          <p:cNvSpPr>
            <a:spLocks noGrp="1"/>
          </p:cNvSpPr>
          <p:nvPr>
            <p:ph type="sldNum" sz="quarter" idx="11"/>
          </p:nvPr>
        </p:nvSpPr>
        <p:spPr/>
        <p:txBody>
          <a:bodyPr rtlCol="0"/>
          <a:lstStyle/>
          <a:p>
            <a:fld id="{3DD42B1E-0BFA-134C-942B-1F422E695E82}" type="slidenum">
              <a:rPr lang="es-ES" smtClean="0"/>
              <a:pPr/>
              <a:t>‹Nº›</a:t>
            </a:fld>
            <a:endParaRPr lang="es-ES"/>
          </a:p>
        </p:txBody>
      </p:sp>
      <p:sp>
        <p:nvSpPr>
          <p:cNvPr id="8" name="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1A94261-1A2C-6843-98D0-6C2233E6DB5B}" type="datetimeFigureOut">
              <a:rPr lang="es-ES" smtClean="0"/>
              <a:pPr/>
              <a:t>06/05/2015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3DD42B1E-0BFA-134C-942B-1F422E695E82}"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D1A94261-1A2C-6843-98D0-6C2233E6DB5B}" type="datetimeFigureOut">
              <a:rPr lang="es-ES" smtClean="0"/>
              <a:pPr/>
              <a:t>06/05/2015</a:t>
            </a:fld>
            <a:endParaRPr lang="es-ES"/>
          </a:p>
        </p:txBody>
      </p:sp>
      <p:sp>
        <p:nvSpPr>
          <p:cNvPr id="22" name="21 Marcador de número de diapositiva"/>
          <p:cNvSpPr>
            <a:spLocks noGrp="1"/>
          </p:cNvSpPr>
          <p:nvPr>
            <p:ph type="sldNum" sz="quarter" idx="15"/>
          </p:nvPr>
        </p:nvSpPr>
        <p:spPr/>
        <p:txBody>
          <a:bodyPr rtlCol="0"/>
          <a:lstStyle/>
          <a:p>
            <a:fld id="{3DD42B1E-0BFA-134C-942B-1F422E695E82}" type="slidenum">
              <a:rPr lang="es-ES" smtClean="0"/>
              <a:pPr/>
              <a:t>‹Nº›</a:t>
            </a:fld>
            <a:endParaRPr lang="es-ES"/>
          </a:p>
        </p:txBody>
      </p:sp>
      <p:sp>
        <p:nvSpPr>
          <p:cNvPr id="23" name="22 Marcador de pie de página"/>
          <p:cNvSpPr>
            <a:spLocks noGrp="1"/>
          </p:cNvSpPr>
          <p:nvPr>
            <p:ph type="ftr" sz="quarter" idx="16"/>
          </p:nvPr>
        </p:nvSpPr>
        <p:spPr/>
        <p:txBody>
          <a:bodyPr rtlCol="0"/>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D1A94261-1A2C-6843-98D0-6C2233E6DB5B}" type="datetimeFigureOut">
              <a:rPr lang="es-ES" smtClean="0"/>
              <a:pPr/>
              <a:t>06/05/2015</a:t>
            </a:fld>
            <a:endParaRPr lang="es-ES"/>
          </a:p>
        </p:txBody>
      </p:sp>
      <p:sp>
        <p:nvSpPr>
          <p:cNvPr id="18" name="17 Marcador de número de diapositiva"/>
          <p:cNvSpPr>
            <a:spLocks noGrp="1"/>
          </p:cNvSpPr>
          <p:nvPr>
            <p:ph type="sldNum" sz="quarter" idx="11"/>
          </p:nvPr>
        </p:nvSpPr>
        <p:spPr/>
        <p:txBody>
          <a:bodyPr rtlCol="0"/>
          <a:lstStyle/>
          <a:p>
            <a:fld id="{3DD42B1E-0BFA-134C-942B-1F422E695E82}" type="slidenum">
              <a:rPr lang="es-ES" smtClean="0"/>
              <a:pPr/>
              <a:t>‹Nº›</a:t>
            </a:fld>
            <a:endParaRPr lang="es-ES"/>
          </a:p>
        </p:txBody>
      </p:sp>
      <p:sp>
        <p:nvSpPr>
          <p:cNvPr id="21" name="20 Marcador de pie de página"/>
          <p:cNvSpPr>
            <a:spLocks noGrp="1"/>
          </p:cNvSpPr>
          <p:nvPr>
            <p:ph type="ftr" sz="quarter" idx="12"/>
          </p:nvPr>
        </p:nvSpPr>
        <p:spPr/>
        <p:txBody>
          <a:bodyPr rtlCol="0"/>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1A94261-1A2C-6843-98D0-6C2233E6DB5B}" type="datetimeFigureOut">
              <a:rPr lang="es-ES" smtClean="0"/>
              <a:pPr/>
              <a:t>06/05/2015</a:t>
            </a:fld>
            <a:endParaRPr lang="es-E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DD42B1E-0BFA-134C-942B-1F422E695E82}"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86000" y="1799771"/>
            <a:ext cx="6172200" cy="1894362"/>
          </a:xfrm>
        </p:spPr>
        <p:txBody>
          <a:bodyPr>
            <a:normAutofit/>
          </a:bodyPr>
          <a:lstStyle/>
          <a:p>
            <a:r>
              <a:rPr lang="es-ES" sz="7200" dirty="0" smtClean="0"/>
              <a:t>Hilos</a:t>
            </a:r>
            <a:endParaRPr lang="es-ES" sz="7200" dirty="0"/>
          </a:p>
        </p:txBody>
      </p:sp>
      <p:sp>
        <p:nvSpPr>
          <p:cNvPr id="3" name="Subtítulo 2"/>
          <p:cNvSpPr>
            <a:spLocks noGrp="1"/>
          </p:cNvSpPr>
          <p:nvPr>
            <p:ph type="subTitle" idx="1"/>
          </p:nvPr>
        </p:nvSpPr>
        <p:spPr/>
        <p:txBody>
          <a:bodyPr>
            <a:normAutofit fontScale="85000" lnSpcReduction="20000"/>
          </a:bodyPr>
          <a:lstStyle/>
          <a:p>
            <a:r>
              <a:rPr lang="es-ES" dirty="0" err="1" smtClean="0"/>
              <a:t>Aldair</a:t>
            </a:r>
            <a:r>
              <a:rPr lang="es-ES" dirty="0" smtClean="0"/>
              <a:t> Antonio Aquino</a:t>
            </a:r>
          </a:p>
          <a:p>
            <a:r>
              <a:rPr lang="es-ES" dirty="0" err="1" smtClean="0"/>
              <a:t>Yensen</a:t>
            </a:r>
            <a:r>
              <a:rPr lang="es-ES" dirty="0" smtClean="0"/>
              <a:t> Limón Priego</a:t>
            </a:r>
          </a:p>
          <a:p>
            <a:r>
              <a:rPr lang="es-ES" dirty="0" smtClean="0"/>
              <a:t>Pedro Omar Silva  </a:t>
            </a:r>
          </a:p>
          <a:p>
            <a:r>
              <a:rPr lang="es-ES" dirty="0" smtClean="0"/>
              <a:t>Gabriel Alejandro Maldonado Hernández</a:t>
            </a:r>
          </a:p>
          <a:p>
            <a:r>
              <a:rPr lang="es-ES" dirty="0" smtClean="0"/>
              <a:t>Omar Christian Ameca </a:t>
            </a:r>
            <a:r>
              <a:rPr lang="es-ES" dirty="0" err="1" smtClean="0"/>
              <a:t>Alducin</a:t>
            </a:r>
            <a:endParaRPr lang="es-ES" dirty="0" smtClean="0"/>
          </a:p>
          <a:p>
            <a:endParaRPr lang="es-ES" dirty="0"/>
          </a:p>
        </p:txBody>
      </p:sp>
    </p:spTree>
    <p:extLst>
      <p:ext uri="{BB962C8B-B14F-4D97-AF65-F5344CB8AC3E}">
        <p14:creationId xmlns="" xmlns:p14="http://schemas.microsoft.com/office/powerpoint/2010/main" val="2174472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Problemáticas que se pueden presentar cuando se utilizan hilos</a:t>
            </a:r>
            <a:endParaRPr lang="es-ES" dirty="0"/>
          </a:p>
        </p:txBody>
      </p:sp>
      <p:sp>
        <p:nvSpPr>
          <p:cNvPr id="3" name="Marcador de contenido 2"/>
          <p:cNvSpPr>
            <a:spLocks noGrp="1"/>
          </p:cNvSpPr>
          <p:nvPr>
            <p:ph sz="quarter" idx="1"/>
          </p:nvPr>
        </p:nvSpPr>
        <p:spPr>
          <a:xfrm>
            <a:off x="457200" y="1600200"/>
            <a:ext cx="8229600" cy="5000860"/>
          </a:xfrm>
        </p:spPr>
        <p:txBody>
          <a:bodyPr>
            <a:normAutofit/>
          </a:bodyPr>
          <a:lstStyle/>
          <a:p>
            <a:pPr algn="just"/>
            <a:r>
              <a:rPr lang="es-ES" dirty="0" smtClean="0"/>
              <a:t>Al programar </a:t>
            </a:r>
            <a:r>
              <a:rPr lang="es-ES" dirty="0" err="1" smtClean="0"/>
              <a:t>multihilos</a:t>
            </a:r>
            <a:r>
              <a:rPr lang="es-ES" dirty="0" smtClean="0"/>
              <a:t> pueden ocurrir errores debido a:</a:t>
            </a:r>
          </a:p>
          <a:p>
            <a:pPr lvl="1" algn="just"/>
            <a:r>
              <a:rPr lang="es-ES" dirty="0" smtClean="0"/>
              <a:t> </a:t>
            </a:r>
            <a:r>
              <a:rPr lang="es-ES" b="1" dirty="0" err="1" smtClean="0"/>
              <a:t>Race</a:t>
            </a:r>
            <a:r>
              <a:rPr lang="es-ES" b="1" dirty="0" smtClean="0"/>
              <a:t> </a:t>
            </a:r>
            <a:r>
              <a:rPr lang="es-ES" b="1" dirty="0" err="1" smtClean="0"/>
              <a:t>conditions</a:t>
            </a:r>
            <a:r>
              <a:rPr lang="es-ES" b="1" dirty="0" smtClean="0"/>
              <a:t>: </a:t>
            </a:r>
            <a:r>
              <a:rPr lang="es-ES" dirty="0" smtClean="0"/>
              <a:t>cuando en un hilo, el resultado de un evento depende de eventos en otros hilos.</a:t>
            </a:r>
          </a:p>
          <a:p>
            <a:pPr lvl="1" algn="just"/>
            <a:r>
              <a:rPr lang="es-ES" b="1" dirty="0" err="1" smtClean="0"/>
              <a:t>Deadlocks</a:t>
            </a:r>
            <a:r>
              <a:rPr lang="es-ES" b="1" dirty="0" smtClean="0"/>
              <a:t>: </a:t>
            </a:r>
            <a:r>
              <a:rPr lang="es-ES" dirty="0" smtClean="0"/>
              <a:t>dos o más hilos esperando que los otros terminen para poder continuar, por lo cual ninguno lo hace.</a:t>
            </a:r>
          </a:p>
          <a:p>
            <a:pPr algn="just"/>
            <a:r>
              <a:rPr lang="es-ES" dirty="0" smtClean="0"/>
              <a:t>Existen formas de evitar estos errores:</a:t>
            </a:r>
          </a:p>
          <a:p>
            <a:pPr lvl="1" algn="just"/>
            <a:r>
              <a:rPr lang="es-ES" dirty="0" smtClean="0"/>
              <a:t> Semáforos (indican la disponibilidad de recursos)</a:t>
            </a:r>
          </a:p>
          <a:p>
            <a:pPr lvl="1" algn="just"/>
            <a:r>
              <a:rPr lang="es-ES" dirty="0" err="1" smtClean="0"/>
              <a:t>Timers</a:t>
            </a:r>
            <a:endParaRPr lang="es-ES" dirty="0" smtClean="0"/>
          </a:p>
          <a:p>
            <a:pPr lvl="1" algn="just"/>
            <a:r>
              <a:rPr lang="es-ES" dirty="0" err="1" smtClean="0"/>
              <a:t>Mutexes</a:t>
            </a:r>
            <a:r>
              <a:rPr lang="es-ES" dirty="0" smtClean="0"/>
              <a:t> (semáforos para eventos mutualmente exclusivos)</a:t>
            </a:r>
          </a:p>
          <a:p>
            <a:pPr lvl="1" algn="just"/>
            <a:r>
              <a:rPr lang="es-ES" dirty="0" smtClean="0"/>
              <a:t>Secciones críticas (secciones de código que acceden a recursos compartidos)</a:t>
            </a:r>
            <a:endParaRPr lang="es-ES" dirty="0"/>
          </a:p>
        </p:txBody>
      </p:sp>
    </p:spTree>
    <p:extLst>
      <p:ext uri="{BB962C8B-B14F-4D97-AF65-F5344CB8AC3E}">
        <p14:creationId xmlns="" xmlns:p14="http://schemas.microsoft.com/office/powerpoint/2010/main" val="1236075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553923"/>
            <a:ext cx="7467600" cy="575809"/>
          </a:xfrm>
        </p:spPr>
        <p:txBody>
          <a:bodyPr/>
          <a:lstStyle/>
          <a:p>
            <a:r>
              <a:rPr lang="es-ES" dirty="0" smtClean="0"/>
              <a:t>Ejemplo Productor/Consumidor</a:t>
            </a:r>
            <a:endParaRPr lang="es-ES" dirty="0"/>
          </a:p>
        </p:txBody>
      </p:sp>
      <p:sp>
        <p:nvSpPr>
          <p:cNvPr id="3" name="Marcador de contenido 2"/>
          <p:cNvSpPr>
            <a:spLocks noGrp="1"/>
          </p:cNvSpPr>
          <p:nvPr>
            <p:ph sz="quarter" idx="1"/>
          </p:nvPr>
        </p:nvSpPr>
        <p:spPr>
          <a:xfrm>
            <a:off x="457199" y="1600200"/>
            <a:ext cx="7946571" cy="4873752"/>
          </a:xfrm>
        </p:spPr>
        <p:txBody>
          <a:bodyPr>
            <a:normAutofit/>
          </a:bodyPr>
          <a:lstStyle/>
          <a:p>
            <a:pPr algn="just"/>
            <a:r>
              <a:rPr lang="es-ES" dirty="0"/>
              <a:t>Un </a:t>
            </a:r>
            <a:r>
              <a:rPr lang="es-ES" dirty="0" err="1"/>
              <a:t>thread</a:t>
            </a:r>
            <a:r>
              <a:rPr lang="es-ES" dirty="0"/>
              <a:t> </a:t>
            </a:r>
            <a:r>
              <a:rPr lang="es-ES" dirty="0" smtClean="0"/>
              <a:t>produce(Productor) </a:t>
            </a:r>
            <a:r>
              <a:rPr lang="es-ES" dirty="0"/>
              <a:t>una salida, que otro </a:t>
            </a:r>
            <a:r>
              <a:rPr lang="es-ES" dirty="0" err="1"/>
              <a:t>thread</a:t>
            </a:r>
            <a:r>
              <a:rPr lang="es-ES" dirty="0"/>
              <a:t> usa (</a:t>
            </a:r>
            <a:r>
              <a:rPr lang="es-ES" dirty="0" smtClean="0"/>
              <a:t>consumidor), </a:t>
            </a:r>
            <a:r>
              <a:rPr lang="es-ES" dirty="0"/>
              <a:t>sea lo que sea esa salida. Vamos entonces a crear un productor, que será un </a:t>
            </a:r>
            <a:r>
              <a:rPr lang="es-ES" dirty="0" err="1"/>
              <a:t>thread</a:t>
            </a:r>
            <a:r>
              <a:rPr lang="es-ES" dirty="0"/>
              <a:t> que irá sacando caracteres por su salida; crearemos también un consumidor que ira recogiendo los caracteres que vaya sacando el productor y un monitor que controlará el proceso de sincronización entre los </a:t>
            </a:r>
            <a:r>
              <a:rPr lang="es-ES" dirty="0" err="1"/>
              <a:t>threads</a:t>
            </a:r>
            <a:r>
              <a:rPr lang="es-ES" dirty="0"/>
              <a:t>. Funcionará como una tubería, insertando el productor caracteres en un extremos y leyéndolos el consumidor en el otro, con el monitor siendo la propia tubería.</a:t>
            </a:r>
          </a:p>
        </p:txBody>
      </p:sp>
    </p:spTree>
    <p:extLst>
      <p:ext uri="{BB962C8B-B14F-4D97-AF65-F5344CB8AC3E}">
        <p14:creationId xmlns="" xmlns:p14="http://schemas.microsoft.com/office/powerpoint/2010/main" val="2651664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93492"/>
            <a:ext cx="7467600" cy="619352"/>
          </a:xfrm>
        </p:spPr>
        <p:txBody>
          <a:bodyPr>
            <a:normAutofit/>
          </a:bodyPr>
          <a:lstStyle/>
          <a:p>
            <a:r>
              <a:rPr lang="es-ES" dirty="0" smtClean="0"/>
              <a:t>Ejemplo Productor/Consumidor</a:t>
            </a:r>
            <a:endParaRPr lang="es-ES" dirty="0"/>
          </a:p>
        </p:txBody>
      </p:sp>
      <p:sp>
        <p:nvSpPr>
          <p:cNvPr id="4" name="Rectángulo 3"/>
          <p:cNvSpPr/>
          <p:nvPr/>
        </p:nvSpPr>
        <p:spPr>
          <a:xfrm>
            <a:off x="335761" y="1250429"/>
            <a:ext cx="4934219" cy="5170647"/>
          </a:xfrm>
          <a:prstGeom prst="rect">
            <a:avLst/>
          </a:prstGeom>
        </p:spPr>
        <p:txBody>
          <a:bodyPr wrap="square">
            <a:spAutoFit/>
          </a:bodyPr>
          <a:lstStyle/>
          <a:p>
            <a:r>
              <a:rPr lang="es-ES_tradnl" sz="1100" dirty="0" err="1">
                <a:latin typeface="Courier New"/>
                <a:cs typeface="Courier New"/>
              </a:rPr>
              <a:t>class</a:t>
            </a:r>
            <a:r>
              <a:rPr lang="es-ES_tradnl" sz="1100" dirty="0">
                <a:latin typeface="Courier New"/>
                <a:cs typeface="Courier New"/>
              </a:rPr>
              <a:t> Productor </a:t>
            </a:r>
            <a:r>
              <a:rPr lang="es-ES_tradnl" sz="1100" dirty="0" err="1">
                <a:latin typeface="Courier New"/>
                <a:cs typeface="Courier New"/>
              </a:rPr>
              <a:t>extends</a:t>
            </a:r>
            <a:r>
              <a:rPr lang="es-ES_tradnl" sz="1100" dirty="0">
                <a:latin typeface="Courier New"/>
                <a:cs typeface="Courier New"/>
              </a:rPr>
              <a:t> </a:t>
            </a:r>
            <a:r>
              <a:rPr lang="es-ES_tradnl" sz="1100" dirty="0" err="1">
                <a:latin typeface="Courier New"/>
                <a:cs typeface="Courier New"/>
              </a:rPr>
              <a:t>Thread</a:t>
            </a:r>
            <a:r>
              <a:rPr lang="es-ES_tradnl" sz="1100" dirty="0">
                <a:latin typeface="Courier New"/>
                <a:cs typeface="Courier New"/>
              </a:rPr>
              <a:t> {</a:t>
            </a:r>
          </a:p>
          <a:p>
            <a:r>
              <a:rPr lang="es-ES_tradnl" sz="1100" dirty="0">
                <a:latin typeface="Courier New"/>
                <a:cs typeface="Courier New"/>
              </a:rPr>
              <a:t>    </a:t>
            </a:r>
            <a:r>
              <a:rPr lang="es-ES_tradnl" sz="1100" dirty="0" err="1">
                <a:latin typeface="Courier New"/>
                <a:cs typeface="Courier New"/>
              </a:rPr>
              <a:t>private</a:t>
            </a:r>
            <a:r>
              <a:rPr lang="es-ES_tradnl" sz="1100" dirty="0">
                <a:latin typeface="Courier New"/>
                <a:cs typeface="Courier New"/>
              </a:rPr>
              <a:t> </a:t>
            </a:r>
            <a:r>
              <a:rPr lang="es-ES_tradnl" sz="1100" dirty="0" err="1">
                <a:latin typeface="Courier New"/>
                <a:cs typeface="Courier New"/>
              </a:rPr>
              <a:t>Tuberia</a:t>
            </a:r>
            <a:r>
              <a:rPr lang="es-ES_tradnl" sz="1100" dirty="0">
                <a:latin typeface="Courier New"/>
                <a:cs typeface="Courier New"/>
              </a:rPr>
              <a:t> </a:t>
            </a:r>
            <a:r>
              <a:rPr lang="es-ES_tradnl" sz="1100" dirty="0" err="1">
                <a:latin typeface="Courier New"/>
                <a:cs typeface="Courier New"/>
              </a:rPr>
              <a:t>tuberia</a:t>
            </a:r>
            <a:r>
              <a:rPr lang="es-ES_tradnl" sz="1100" dirty="0">
                <a:latin typeface="Courier New"/>
                <a:cs typeface="Courier New"/>
              </a:rPr>
              <a:t>;</a:t>
            </a:r>
          </a:p>
          <a:p>
            <a:r>
              <a:rPr lang="es-ES_tradnl" sz="1100" dirty="0">
                <a:latin typeface="Courier New"/>
                <a:cs typeface="Courier New"/>
              </a:rPr>
              <a:t>    </a:t>
            </a:r>
            <a:r>
              <a:rPr lang="es-ES_tradnl" sz="1100" dirty="0" err="1">
                <a:latin typeface="Courier New"/>
                <a:cs typeface="Courier New"/>
              </a:rPr>
              <a:t>private</a:t>
            </a:r>
            <a:r>
              <a:rPr lang="es-ES_tradnl" sz="1100" dirty="0">
                <a:latin typeface="Courier New"/>
                <a:cs typeface="Courier New"/>
              </a:rPr>
              <a:t> </a:t>
            </a:r>
            <a:r>
              <a:rPr lang="es-ES_tradnl" sz="1100" dirty="0" err="1">
                <a:latin typeface="Courier New"/>
                <a:cs typeface="Courier New"/>
              </a:rPr>
              <a:t>String</a:t>
            </a:r>
            <a:r>
              <a:rPr lang="es-ES_tradnl" sz="1100" dirty="0">
                <a:latin typeface="Courier New"/>
                <a:cs typeface="Courier New"/>
              </a:rPr>
              <a:t> alfabeto = "ABCDEFGHIJKLMNOPQRSTUVWXYZ";</a:t>
            </a:r>
          </a:p>
          <a:p>
            <a:endParaRPr lang="es-ES_tradnl" sz="1100" dirty="0">
              <a:latin typeface="Courier New"/>
              <a:cs typeface="Courier New"/>
            </a:endParaRPr>
          </a:p>
          <a:p>
            <a:r>
              <a:rPr lang="es-ES_tradnl" sz="1100" dirty="0">
                <a:latin typeface="Courier New"/>
                <a:cs typeface="Courier New"/>
              </a:rPr>
              <a:t>    </a:t>
            </a:r>
            <a:r>
              <a:rPr lang="es-ES_tradnl" sz="1100" dirty="0" err="1">
                <a:latin typeface="Courier New"/>
                <a:cs typeface="Courier New"/>
              </a:rPr>
              <a:t>public</a:t>
            </a:r>
            <a:r>
              <a:rPr lang="es-ES_tradnl" sz="1100" dirty="0">
                <a:latin typeface="Courier New"/>
                <a:cs typeface="Courier New"/>
              </a:rPr>
              <a:t> Productor( </a:t>
            </a:r>
            <a:r>
              <a:rPr lang="es-ES_tradnl" sz="1100" dirty="0" err="1">
                <a:latin typeface="Courier New"/>
                <a:cs typeface="Courier New"/>
              </a:rPr>
              <a:t>Tuberia</a:t>
            </a:r>
            <a:r>
              <a:rPr lang="es-ES_tradnl" sz="1100" dirty="0">
                <a:latin typeface="Courier New"/>
                <a:cs typeface="Courier New"/>
              </a:rPr>
              <a:t> t ) {</a:t>
            </a:r>
          </a:p>
          <a:p>
            <a:r>
              <a:rPr lang="es-ES_tradnl" sz="1100" dirty="0">
                <a:latin typeface="Courier New"/>
                <a:cs typeface="Courier New"/>
              </a:rPr>
              <a:t>        </a:t>
            </a:r>
            <a:r>
              <a:rPr lang="es-ES_tradnl" sz="1100" dirty="0">
                <a:solidFill>
                  <a:srgbClr val="FF0000"/>
                </a:solidFill>
                <a:latin typeface="Courier New"/>
                <a:cs typeface="Courier New"/>
              </a:rPr>
              <a:t>// Mantiene una copia propia del objeto compartido</a:t>
            </a:r>
          </a:p>
          <a:p>
            <a:r>
              <a:rPr lang="es-ES_tradnl" sz="1100" dirty="0">
                <a:latin typeface="Courier New"/>
                <a:cs typeface="Courier New"/>
              </a:rPr>
              <a:t>        </a:t>
            </a:r>
            <a:r>
              <a:rPr lang="es-ES_tradnl" sz="1100" dirty="0" err="1">
                <a:latin typeface="Courier New"/>
                <a:cs typeface="Courier New"/>
              </a:rPr>
              <a:t>tuberia</a:t>
            </a:r>
            <a:r>
              <a:rPr lang="es-ES_tradnl" sz="1100" dirty="0">
                <a:latin typeface="Courier New"/>
                <a:cs typeface="Courier New"/>
              </a:rPr>
              <a:t> = t;</a:t>
            </a:r>
          </a:p>
          <a:p>
            <a:r>
              <a:rPr lang="es-ES_tradnl" sz="1100" dirty="0">
                <a:latin typeface="Courier New"/>
                <a:cs typeface="Courier New"/>
              </a:rPr>
              <a:t>        </a:t>
            </a:r>
            <a:r>
              <a:rPr lang="es-ES_tradnl" sz="1100" dirty="0" smtClean="0">
                <a:latin typeface="Courier New"/>
                <a:cs typeface="Courier New"/>
              </a:rPr>
              <a:t>}</a:t>
            </a:r>
            <a:endParaRPr lang="es-ES_tradnl" sz="1100" dirty="0">
              <a:latin typeface="Courier New"/>
              <a:cs typeface="Courier New"/>
            </a:endParaRPr>
          </a:p>
          <a:p>
            <a:r>
              <a:rPr lang="es-ES_tradnl" sz="1100" dirty="0">
                <a:latin typeface="Courier New"/>
                <a:cs typeface="Courier New"/>
              </a:rPr>
              <a:t>    </a:t>
            </a:r>
            <a:r>
              <a:rPr lang="es-ES_tradnl" sz="1100" dirty="0" err="1">
                <a:latin typeface="Courier New"/>
                <a:cs typeface="Courier New"/>
              </a:rPr>
              <a:t>public</a:t>
            </a:r>
            <a:r>
              <a:rPr lang="es-ES_tradnl" sz="1100" dirty="0">
                <a:latin typeface="Courier New"/>
                <a:cs typeface="Courier New"/>
              </a:rPr>
              <a:t> </a:t>
            </a:r>
            <a:r>
              <a:rPr lang="es-ES_tradnl" sz="1100" dirty="0" err="1">
                <a:latin typeface="Courier New"/>
                <a:cs typeface="Courier New"/>
              </a:rPr>
              <a:t>void</a:t>
            </a:r>
            <a:r>
              <a:rPr lang="es-ES_tradnl" sz="1100" dirty="0">
                <a:latin typeface="Courier New"/>
                <a:cs typeface="Courier New"/>
              </a:rPr>
              <a:t> </a:t>
            </a:r>
            <a:r>
              <a:rPr lang="es-ES_tradnl" sz="1100" dirty="0" err="1">
                <a:latin typeface="Courier New"/>
                <a:cs typeface="Courier New"/>
              </a:rPr>
              <a:t>run</a:t>
            </a:r>
            <a:r>
              <a:rPr lang="es-ES_tradnl" sz="1100" dirty="0">
                <a:latin typeface="Courier New"/>
                <a:cs typeface="Courier New"/>
              </a:rPr>
              <a:t>() {</a:t>
            </a:r>
          </a:p>
          <a:p>
            <a:r>
              <a:rPr lang="es-ES_tradnl" sz="1100" dirty="0">
                <a:latin typeface="Courier New"/>
                <a:cs typeface="Courier New"/>
              </a:rPr>
              <a:t>        </a:t>
            </a:r>
            <a:r>
              <a:rPr lang="es-ES_tradnl" sz="1100" dirty="0" err="1">
                <a:latin typeface="Courier New"/>
                <a:cs typeface="Courier New"/>
              </a:rPr>
              <a:t>char</a:t>
            </a:r>
            <a:r>
              <a:rPr lang="es-ES_tradnl" sz="1100" dirty="0">
                <a:latin typeface="Courier New"/>
                <a:cs typeface="Courier New"/>
              </a:rPr>
              <a:t> c</a:t>
            </a:r>
            <a:r>
              <a:rPr lang="es-ES_tradnl" sz="1100" dirty="0" smtClean="0">
                <a:latin typeface="Courier New"/>
                <a:cs typeface="Courier New"/>
              </a:rPr>
              <a:t>;</a:t>
            </a:r>
            <a:endParaRPr lang="es-ES_tradnl" sz="1100" dirty="0">
              <a:latin typeface="Courier New"/>
              <a:cs typeface="Courier New"/>
            </a:endParaRPr>
          </a:p>
          <a:p>
            <a:r>
              <a:rPr lang="es-ES_tradnl" sz="1100" dirty="0">
                <a:latin typeface="Courier New"/>
                <a:cs typeface="Courier New"/>
              </a:rPr>
              <a:t>        // Mete 10 letras en la tubería</a:t>
            </a:r>
          </a:p>
          <a:p>
            <a:r>
              <a:rPr lang="es-ES_tradnl" sz="1100" dirty="0">
                <a:latin typeface="Courier New"/>
                <a:cs typeface="Courier New"/>
              </a:rPr>
              <a:t>        </a:t>
            </a:r>
            <a:r>
              <a:rPr lang="es-ES_tradnl" sz="1100" dirty="0" err="1">
                <a:latin typeface="Courier New"/>
                <a:cs typeface="Courier New"/>
              </a:rPr>
              <a:t>for</a:t>
            </a:r>
            <a:r>
              <a:rPr lang="es-ES_tradnl" sz="1100" dirty="0">
                <a:latin typeface="Courier New"/>
                <a:cs typeface="Courier New"/>
              </a:rPr>
              <a:t>( </a:t>
            </a:r>
            <a:r>
              <a:rPr lang="es-ES_tradnl" sz="1100" dirty="0" err="1">
                <a:latin typeface="Courier New"/>
                <a:cs typeface="Courier New"/>
              </a:rPr>
              <a:t>int</a:t>
            </a:r>
            <a:r>
              <a:rPr lang="es-ES_tradnl" sz="1100" dirty="0">
                <a:latin typeface="Courier New"/>
                <a:cs typeface="Courier New"/>
              </a:rPr>
              <a:t> i=0; i &lt; 10; i++ )</a:t>
            </a:r>
          </a:p>
          <a:p>
            <a:r>
              <a:rPr lang="es-ES_tradnl" sz="1100" dirty="0">
                <a:latin typeface="Courier New"/>
                <a:cs typeface="Courier New"/>
              </a:rPr>
              <a:t>            {</a:t>
            </a:r>
          </a:p>
          <a:p>
            <a:r>
              <a:rPr lang="es-ES_tradnl" sz="1100" dirty="0">
                <a:latin typeface="Courier New"/>
                <a:cs typeface="Courier New"/>
              </a:rPr>
              <a:t>            c = </a:t>
            </a:r>
            <a:r>
              <a:rPr lang="es-ES_tradnl" sz="1100" dirty="0" err="1">
                <a:latin typeface="Courier New"/>
                <a:cs typeface="Courier New"/>
              </a:rPr>
              <a:t>alfabeto.charAt</a:t>
            </a:r>
            <a:r>
              <a:rPr lang="es-ES_tradnl" sz="1100" dirty="0">
                <a:latin typeface="Courier New"/>
                <a:cs typeface="Courier New"/>
              </a:rPr>
              <a:t>( (</a:t>
            </a:r>
            <a:r>
              <a:rPr lang="es-ES_tradnl" sz="1100" dirty="0" err="1">
                <a:latin typeface="Courier New"/>
                <a:cs typeface="Courier New"/>
              </a:rPr>
              <a:t>int</a:t>
            </a:r>
            <a:r>
              <a:rPr lang="es-ES_tradnl" sz="1100" dirty="0">
                <a:latin typeface="Courier New"/>
                <a:cs typeface="Courier New"/>
              </a:rPr>
              <a:t>)(</a:t>
            </a:r>
            <a:r>
              <a:rPr lang="es-ES_tradnl" sz="1100" dirty="0" err="1">
                <a:latin typeface="Courier New"/>
                <a:cs typeface="Courier New"/>
              </a:rPr>
              <a:t>Math.random</a:t>
            </a:r>
            <a:r>
              <a:rPr lang="es-ES_tradnl" sz="1100" dirty="0">
                <a:latin typeface="Courier New"/>
                <a:cs typeface="Courier New"/>
              </a:rPr>
              <a:t>()*26 ) );</a:t>
            </a:r>
          </a:p>
          <a:p>
            <a:r>
              <a:rPr lang="es-ES_tradnl" sz="1100" dirty="0">
                <a:latin typeface="Courier New"/>
                <a:cs typeface="Courier New"/>
              </a:rPr>
              <a:t>            </a:t>
            </a:r>
            <a:r>
              <a:rPr lang="es-ES_tradnl" sz="1100" dirty="0" err="1">
                <a:latin typeface="Courier New"/>
                <a:cs typeface="Courier New"/>
              </a:rPr>
              <a:t>tuberia.lanzar</a:t>
            </a:r>
            <a:r>
              <a:rPr lang="es-ES_tradnl" sz="1100" dirty="0">
                <a:latin typeface="Courier New"/>
                <a:cs typeface="Courier New"/>
              </a:rPr>
              <a:t>( c );</a:t>
            </a:r>
          </a:p>
          <a:p>
            <a:r>
              <a:rPr lang="es-ES_tradnl" sz="1100" dirty="0">
                <a:latin typeface="Courier New"/>
                <a:cs typeface="Courier New"/>
              </a:rPr>
              <a:t>            </a:t>
            </a:r>
            <a:r>
              <a:rPr lang="es-ES_tradnl" sz="1100" dirty="0">
                <a:solidFill>
                  <a:srgbClr val="FF0000"/>
                </a:solidFill>
                <a:latin typeface="Courier New"/>
                <a:cs typeface="Courier New"/>
              </a:rPr>
              <a:t>// Imprime un registro con lo añadido</a:t>
            </a:r>
          </a:p>
          <a:p>
            <a:r>
              <a:rPr lang="es-ES_tradnl" sz="1100" dirty="0">
                <a:latin typeface="Courier New"/>
                <a:cs typeface="Courier New"/>
              </a:rPr>
              <a:t>            </a:t>
            </a:r>
            <a:r>
              <a:rPr lang="es-ES_tradnl" sz="1100" dirty="0" err="1">
                <a:latin typeface="Courier New"/>
                <a:cs typeface="Courier New"/>
              </a:rPr>
              <a:t>System.out.println</a:t>
            </a:r>
            <a:r>
              <a:rPr lang="es-ES_tradnl" sz="1100" dirty="0">
                <a:latin typeface="Courier New"/>
                <a:cs typeface="Courier New"/>
              </a:rPr>
              <a:t>( "Lanzado "+c+" a la </a:t>
            </a:r>
            <a:r>
              <a:rPr lang="es-ES_tradnl" sz="1100" dirty="0" err="1">
                <a:latin typeface="Courier New"/>
                <a:cs typeface="Courier New"/>
              </a:rPr>
              <a:t>tuberia</a:t>
            </a:r>
            <a:r>
              <a:rPr lang="es-ES_tradnl" sz="1100" dirty="0">
                <a:latin typeface="Courier New"/>
                <a:cs typeface="Courier New"/>
              </a:rPr>
              <a:t>." );</a:t>
            </a:r>
          </a:p>
          <a:p>
            <a:r>
              <a:rPr lang="es-ES_tradnl" sz="1100" dirty="0">
                <a:latin typeface="Courier New"/>
                <a:cs typeface="Courier New"/>
              </a:rPr>
              <a:t>            </a:t>
            </a:r>
            <a:r>
              <a:rPr lang="es-ES_tradnl" sz="1100" dirty="0">
                <a:solidFill>
                  <a:srgbClr val="FF0000"/>
                </a:solidFill>
                <a:latin typeface="Courier New"/>
                <a:cs typeface="Courier New"/>
              </a:rPr>
              <a:t>// Espera un poco antes de añadir más letras</a:t>
            </a:r>
          </a:p>
          <a:p>
            <a:r>
              <a:rPr lang="es-ES_tradnl" sz="1100" dirty="0">
                <a:latin typeface="Courier New"/>
                <a:cs typeface="Courier New"/>
              </a:rPr>
              <a:t>            try {</a:t>
            </a:r>
          </a:p>
          <a:p>
            <a:r>
              <a:rPr lang="es-ES_tradnl" sz="1100" dirty="0">
                <a:latin typeface="Courier New"/>
                <a:cs typeface="Courier New"/>
              </a:rPr>
              <a:t>                </a:t>
            </a:r>
            <a:r>
              <a:rPr lang="es-ES_tradnl" sz="1100" dirty="0" err="1">
                <a:latin typeface="Courier New"/>
                <a:cs typeface="Courier New"/>
              </a:rPr>
              <a:t>sleep</a:t>
            </a:r>
            <a:r>
              <a:rPr lang="es-ES_tradnl" sz="1100" dirty="0">
                <a:latin typeface="Courier New"/>
                <a:cs typeface="Courier New"/>
              </a:rPr>
              <a:t>( (</a:t>
            </a:r>
            <a:r>
              <a:rPr lang="es-ES_tradnl" sz="1100" dirty="0" err="1">
                <a:latin typeface="Courier New"/>
                <a:cs typeface="Courier New"/>
              </a:rPr>
              <a:t>int</a:t>
            </a:r>
            <a:r>
              <a:rPr lang="es-ES_tradnl" sz="1100" dirty="0">
                <a:latin typeface="Courier New"/>
                <a:cs typeface="Courier New"/>
              </a:rPr>
              <a:t>)(</a:t>
            </a:r>
            <a:r>
              <a:rPr lang="es-ES_tradnl" sz="1100" dirty="0" err="1">
                <a:latin typeface="Courier New"/>
                <a:cs typeface="Courier New"/>
              </a:rPr>
              <a:t>Math.random</a:t>
            </a:r>
            <a:r>
              <a:rPr lang="es-ES_tradnl" sz="1100" dirty="0">
                <a:latin typeface="Courier New"/>
                <a:cs typeface="Courier New"/>
              </a:rPr>
              <a:t>() * 100 ) );</a:t>
            </a:r>
          </a:p>
          <a:p>
            <a:r>
              <a:rPr lang="es-ES_tradnl" sz="1100" dirty="0">
                <a:latin typeface="Courier New"/>
                <a:cs typeface="Courier New"/>
              </a:rPr>
              <a:t>            } catch( </a:t>
            </a:r>
            <a:r>
              <a:rPr lang="es-ES_tradnl" sz="1100" dirty="0" err="1">
                <a:latin typeface="Courier New"/>
                <a:cs typeface="Courier New"/>
              </a:rPr>
              <a:t>InterruptedException</a:t>
            </a:r>
            <a:r>
              <a:rPr lang="es-ES_tradnl" sz="1100" dirty="0">
                <a:latin typeface="Courier New"/>
                <a:cs typeface="Courier New"/>
              </a:rPr>
              <a:t> e ) {</a:t>
            </a:r>
          </a:p>
          <a:p>
            <a:r>
              <a:rPr lang="es-ES_tradnl" sz="1100" dirty="0">
                <a:latin typeface="Courier New"/>
                <a:cs typeface="Courier New"/>
              </a:rPr>
              <a:t>                ;</a:t>
            </a:r>
          </a:p>
          <a:p>
            <a:r>
              <a:rPr lang="es-ES_tradnl" sz="1100" dirty="0">
                <a:latin typeface="Courier New"/>
                <a:cs typeface="Courier New"/>
              </a:rPr>
              <a:t>                }</a:t>
            </a:r>
          </a:p>
          <a:p>
            <a:r>
              <a:rPr lang="es-ES_tradnl" sz="1100" dirty="0">
                <a:latin typeface="Courier New"/>
                <a:cs typeface="Courier New"/>
              </a:rPr>
              <a:t>            }</a:t>
            </a:r>
          </a:p>
          <a:p>
            <a:r>
              <a:rPr lang="es-ES_tradnl" sz="1100" dirty="0">
                <a:latin typeface="Courier New"/>
                <a:cs typeface="Courier New"/>
              </a:rPr>
              <a:t>        }</a:t>
            </a:r>
          </a:p>
          <a:p>
            <a:r>
              <a:rPr lang="es-ES_tradnl" sz="1100" dirty="0">
                <a:latin typeface="Courier New"/>
                <a:cs typeface="Courier New"/>
              </a:rPr>
              <a:t>    }</a:t>
            </a:r>
            <a:endParaRPr lang="es-ES" sz="1100" dirty="0">
              <a:latin typeface="Courier New"/>
              <a:cs typeface="Courier New"/>
            </a:endParaRPr>
          </a:p>
        </p:txBody>
      </p:sp>
      <p:sp>
        <p:nvSpPr>
          <p:cNvPr id="5" name="Rectángulo 4"/>
          <p:cNvSpPr/>
          <p:nvPr/>
        </p:nvSpPr>
        <p:spPr>
          <a:xfrm>
            <a:off x="4842049" y="1250429"/>
            <a:ext cx="3889073" cy="1754326"/>
          </a:xfrm>
          <a:prstGeom prst="rect">
            <a:avLst/>
          </a:prstGeom>
        </p:spPr>
        <p:txBody>
          <a:bodyPr wrap="square">
            <a:spAutoFit/>
          </a:bodyPr>
          <a:lstStyle/>
          <a:p>
            <a:pPr algn="just"/>
            <a:r>
              <a:rPr lang="es-ES" dirty="0"/>
              <a:t>Notar que creamos una instancia de la clase </a:t>
            </a:r>
            <a:r>
              <a:rPr lang="es-ES" dirty="0" err="1"/>
              <a:t>Tuberia</a:t>
            </a:r>
            <a:r>
              <a:rPr lang="es-ES" dirty="0"/>
              <a:t>, y que se utiliza el método </a:t>
            </a:r>
            <a:r>
              <a:rPr lang="es-ES" dirty="0" err="1"/>
              <a:t>tuberia.lanzar</a:t>
            </a:r>
            <a:r>
              <a:rPr lang="es-ES" dirty="0"/>
              <a:t>() para que se vaya construyendo la tubería, en principio de 10 caracteres.</a:t>
            </a:r>
          </a:p>
        </p:txBody>
      </p:sp>
    </p:spTree>
    <p:extLst>
      <p:ext uri="{BB962C8B-B14F-4D97-AF65-F5344CB8AC3E}">
        <p14:creationId xmlns="" xmlns:p14="http://schemas.microsoft.com/office/powerpoint/2010/main" val="2052324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9801" y="209624"/>
            <a:ext cx="5176882" cy="447343"/>
          </a:xfrm>
        </p:spPr>
        <p:txBody>
          <a:bodyPr>
            <a:normAutofit fontScale="90000"/>
          </a:bodyPr>
          <a:lstStyle/>
          <a:p>
            <a:r>
              <a:rPr lang="es-ES" sz="2400" dirty="0" smtClean="0"/>
              <a:t>Ejemplo Productor/Consumidor</a:t>
            </a:r>
            <a:endParaRPr lang="es-ES" sz="2400" dirty="0"/>
          </a:p>
        </p:txBody>
      </p:sp>
      <p:sp>
        <p:nvSpPr>
          <p:cNvPr id="6" name="Rectángulo 5"/>
          <p:cNvSpPr/>
          <p:nvPr/>
        </p:nvSpPr>
        <p:spPr>
          <a:xfrm>
            <a:off x="335761" y="816394"/>
            <a:ext cx="8379415" cy="3970318"/>
          </a:xfrm>
          <a:prstGeom prst="rect">
            <a:avLst/>
          </a:prstGeom>
        </p:spPr>
        <p:txBody>
          <a:bodyPr wrap="square">
            <a:spAutoFit/>
          </a:bodyPr>
          <a:lstStyle/>
          <a:p>
            <a:pPr algn="just"/>
            <a:r>
              <a:rPr lang="es-ES" dirty="0"/>
              <a:t>Los métodos sincronizados de acceso impiden que los productores y consumidores corrompan un objeto compartido. Mientras el productor está añadiendo una letra a la tubería, el consumidor no la puede retirar y viceversa. Esta sincronización es vital para mantener la integridad de cualquier objeto compartido. No sería lo mismo sincronizar la clase en vez de los métodos, porque esto significaría que nadie puede acceder a las variables de la clase en paralelo, mientras que al sincronizar los métodos, sí pueden acceder a todas las variables que están fuera de los métodos que pertenecen a la clase</a:t>
            </a:r>
            <a:r>
              <a:rPr lang="es-ES" dirty="0" smtClean="0"/>
              <a:t>.</a:t>
            </a:r>
            <a:endParaRPr lang="es-ES" dirty="0"/>
          </a:p>
          <a:p>
            <a:pPr algn="just"/>
            <a:r>
              <a:rPr lang="es-ES" dirty="0"/>
              <a:t>El método </a:t>
            </a:r>
            <a:r>
              <a:rPr lang="es-ES" dirty="0" err="1"/>
              <a:t>notify</a:t>
            </a:r>
            <a:r>
              <a:rPr lang="es-ES" dirty="0"/>
              <a:t>() al final de cada método de acceso avisa a cualquier proceso que esté esperando por el objeto, entonces el proceso que ha estado esperando intentará acceder de nuevo al objeto. En el método </a:t>
            </a:r>
            <a:r>
              <a:rPr lang="es-ES" dirty="0" err="1"/>
              <a:t>wait</a:t>
            </a:r>
            <a:r>
              <a:rPr lang="es-ES" dirty="0"/>
              <a:t>() hacemos que el </a:t>
            </a:r>
            <a:r>
              <a:rPr lang="es-ES" dirty="0" err="1"/>
              <a:t>thread</a:t>
            </a:r>
            <a:r>
              <a:rPr lang="es-ES" dirty="0"/>
              <a:t> se quede a la espera de que le llegue un </a:t>
            </a:r>
            <a:r>
              <a:rPr lang="es-ES" dirty="0" err="1"/>
              <a:t>notify</a:t>
            </a:r>
            <a:r>
              <a:rPr lang="es-ES" dirty="0"/>
              <a:t>(), ya sea enviado por el </a:t>
            </a:r>
            <a:r>
              <a:rPr lang="es-ES" dirty="0" err="1"/>
              <a:t>thread</a:t>
            </a:r>
            <a:r>
              <a:rPr lang="es-ES" dirty="0"/>
              <a:t> o por el sistema.</a:t>
            </a:r>
          </a:p>
        </p:txBody>
      </p:sp>
      <p:sp>
        <p:nvSpPr>
          <p:cNvPr id="5" name="Rectángulo 4"/>
          <p:cNvSpPr/>
          <p:nvPr/>
        </p:nvSpPr>
        <p:spPr>
          <a:xfrm>
            <a:off x="335761" y="4909699"/>
            <a:ext cx="4572000" cy="1938992"/>
          </a:xfrm>
          <a:prstGeom prst="rect">
            <a:avLst/>
          </a:prstGeom>
        </p:spPr>
        <p:txBody>
          <a:bodyPr>
            <a:spAutoFit/>
          </a:bodyPr>
          <a:lstStyle/>
          <a:p>
            <a:r>
              <a:rPr lang="es-ES" sz="1200" dirty="0" err="1">
                <a:latin typeface="Courier New"/>
                <a:cs typeface="Courier New"/>
              </a:rPr>
              <a:t>class</a:t>
            </a:r>
            <a:r>
              <a:rPr lang="es-ES" sz="1200" dirty="0">
                <a:latin typeface="Courier New"/>
                <a:cs typeface="Courier New"/>
              </a:rPr>
              <a:t> </a:t>
            </a:r>
            <a:r>
              <a:rPr lang="es-ES" sz="1200" dirty="0" err="1">
                <a:latin typeface="Courier New"/>
                <a:cs typeface="Courier New"/>
              </a:rPr>
              <a:t>TubTest</a:t>
            </a:r>
            <a:r>
              <a:rPr lang="es-ES" sz="1200" dirty="0">
                <a:latin typeface="Courier New"/>
                <a:cs typeface="Courier New"/>
              </a:rPr>
              <a:t> {</a:t>
            </a:r>
          </a:p>
          <a:p>
            <a:r>
              <a:rPr lang="es-ES" sz="1200" dirty="0">
                <a:latin typeface="Courier New"/>
                <a:cs typeface="Courier New"/>
              </a:rPr>
              <a:t>    </a:t>
            </a:r>
            <a:r>
              <a:rPr lang="es-ES" sz="1200" dirty="0" err="1">
                <a:latin typeface="Courier New"/>
                <a:cs typeface="Courier New"/>
              </a:rPr>
              <a:t>public</a:t>
            </a:r>
            <a:r>
              <a:rPr lang="es-ES" sz="1200" dirty="0">
                <a:latin typeface="Courier New"/>
                <a:cs typeface="Courier New"/>
              </a:rPr>
              <a:t> </a:t>
            </a:r>
            <a:r>
              <a:rPr lang="es-ES" sz="1200" dirty="0" err="1">
                <a:latin typeface="Courier New"/>
                <a:cs typeface="Courier New"/>
              </a:rPr>
              <a:t>static</a:t>
            </a:r>
            <a:r>
              <a:rPr lang="es-ES" sz="1200" dirty="0">
                <a:latin typeface="Courier New"/>
                <a:cs typeface="Courier New"/>
              </a:rPr>
              <a:t> </a:t>
            </a:r>
            <a:r>
              <a:rPr lang="es-ES" sz="1200" dirty="0" err="1">
                <a:latin typeface="Courier New"/>
                <a:cs typeface="Courier New"/>
              </a:rPr>
              <a:t>void</a:t>
            </a:r>
            <a:r>
              <a:rPr lang="es-ES" sz="1200" dirty="0">
                <a:latin typeface="Courier New"/>
                <a:cs typeface="Courier New"/>
              </a:rPr>
              <a:t> </a:t>
            </a:r>
            <a:r>
              <a:rPr lang="es-ES" sz="1200" dirty="0" err="1">
                <a:latin typeface="Courier New"/>
                <a:cs typeface="Courier New"/>
              </a:rPr>
              <a:t>main</a:t>
            </a:r>
            <a:r>
              <a:rPr lang="es-ES" sz="1200" dirty="0">
                <a:latin typeface="Courier New"/>
                <a:cs typeface="Courier New"/>
              </a:rPr>
              <a:t>( </a:t>
            </a:r>
            <a:r>
              <a:rPr lang="es-ES" sz="1200" dirty="0" err="1">
                <a:latin typeface="Courier New"/>
                <a:cs typeface="Courier New"/>
              </a:rPr>
              <a:t>String</a:t>
            </a:r>
            <a:r>
              <a:rPr lang="es-ES" sz="1200" dirty="0">
                <a:latin typeface="Courier New"/>
                <a:cs typeface="Courier New"/>
              </a:rPr>
              <a:t> </a:t>
            </a:r>
            <a:r>
              <a:rPr lang="es-ES" sz="1200" dirty="0" err="1">
                <a:latin typeface="Courier New"/>
                <a:cs typeface="Courier New"/>
              </a:rPr>
              <a:t>args</a:t>
            </a:r>
            <a:r>
              <a:rPr lang="es-ES" sz="1200" dirty="0">
                <a:latin typeface="Courier New"/>
                <a:cs typeface="Courier New"/>
              </a:rPr>
              <a:t>[] ) {</a:t>
            </a:r>
          </a:p>
          <a:p>
            <a:r>
              <a:rPr lang="es-ES" sz="1200" dirty="0">
                <a:latin typeface="Courier New"/>
                <a:cs typeface="Courier New"/>
              </a:rPr>
              <a:t>        </a:t>
            </a:r>
            <a:r>
              <a:rPr lang="es-ES" sz="1200" dirty="0" err="1">
                <a:latin typeface="Courier New"/>
                <a:cs typeface="Courier New"/>
              </a:rPr>
              <a:t>Tuberia</a:t>
            </a:r>
            <a:r>
              <a:rPr lang="es-ES" sz="1200" dirty="0">
                <a:latin typeface="Courier New"/>
                <a:cs typeface="Courier New"/>
              </a:rPr>
              <a:t> t = new </a:t>
            </a:r>
            <a:r>
              <a:rPr lang="es-ES" sz="1200" dirty="0" err="1">
                <a:latin typeface="Courier New"/>
                <a:cs typeface="Courier New"/>
              </a:rPr>
              <a:t>Tuberia</a:t>
            </a:r>
            <a:r>
              <a:rPr lang="es-ES" sz="1200" dirty="0">
                <a:latin typeface="Courier New"/>
                <a:cs typeface="Courier New"/>
              </a:rPr>
              <a:t>();</a:t>
            </a:r>
          </a:p>
          <a:p>
            <a:r>
              <a:rPr lang="es-ES" sz="1200" dirty="0">
                <a:latin typeface="Courier New"/>
                <a:cs typeface="Courier New"/>
              </a:rPr>
              <a:t>        Productor p = new Productor( t );</a:t>
            </a:r>
          </a:p>
          <a:p>
            <a:r>
              <a:rPr lang="es-ES" sz="1200" dirty="0">
                <a:latin typeface="Courier New"/>
                <a:cs typeface="Courier New"/>
              </a:rPr>
              <a:t>        Consumidor c = new Consumidor( t );</a:t>
            </a:r>
          </a:p>
          <a:p>
            <a:endParaRPr lang="es-ES" sz="1200" dirty="0">
              <a:latin typeface="Courier New"/>
              <a:cs typeface="Courier New"/>
            </a:endParaRPr>
          </a:p>
          <a:p>
            <a:r>
              <a:rPr lang="es-ES" sz="1200" dirty="0">
                <a:latin typeface="Courier New"/>
                <a:cs typeface="Courier New"/>
              </a:rPr>
              <a:t>        </a:t>
            </a:r>
            <a:r>
              <a:rPr lang="es-ES" sz="1200" dirty="0" err="1">
                <a:latin typeface="Courier New"/>
                <a:cs typeface="Courier New"/>
              </a:rPr>
              <a:t>p.start</a:t>
            </a:r>
            <a:r>
              <a:rPr lang="es-ES" sz="1200" dirty="0">
                <a:latin typeface="Courier New"/>
                <a:cs typeface="Courier New"/>
              </a:rPr>
              <a:t>();</a:t>
            </a:r>
          </a:p>
          <a:p>
            <a:r>
              <a:rPr lang="es-ES" sz="1200" dirty="0">
                <a:latin typeface="Courier New"/>
                <a:cs typeface="Courier New"/>
              </a:rPr>
              <a:t>        </a:t>
            </a:r>
            <a:r>
              <a:rPr lang="es-ES" sz="1200" dirty="0" err="1">
                <a:latin typeface="Courier New"/>
                <a:cs typeface="Courier New"/>
              </a:rPr>
              <a:t>c.start</a:t>
            </a:r>
            <a:r>
              <a:rPr lang="es-ES" sz="1200" dirty="0">
                <a:latin typeface="Courier New"/>
                <a:cs typeface="Courier New"/>
              </a:rPr>
              <a:t>();</a:t>
            </a:r>
          </a:p>
          <a:p>
            <a:r>
              <a:rPr lang="es-ES" sz="1200" dirty="0">
                <a:latin typeface="Courier New"/>
                <a:cs typeface="Courier New"/>
              </a:rPr>
              <a:t>        }</a:t>
            </a:r>
          </a:p>
          <a:p>
            <a:r>
              <a:rPr lang="es-ES" sz="1200" dirty="0">
                <a:latin typeface="Courier New"/>
                <a:cs typeface="Courier New"/>
              </a:rPr>
              <a:t>    }</a:t>
            </a:r>
          </a:p>
        </p:txBody>
      </p:sp>
      <p:sp>
        <p:nvSpPr>
          <p:cNvPr id="7" name="Rectángulo 6"/>
          <p:cNvSpPr/>
          <p:nvPr/>
        </p:nvSpPr>
        <p:spPr>
          <a:xfrm>
            <a:off x="4904568" y="4684725"/>
            <a:ext cx="3810608" cy="2031325"/>
          </a:xfrm>
          <a:prstGeom prst="rect">
            <a:avLst/>
          </a:prstGeom>
        </p:spPr>
        <p:txBody>
          <a:bodyPr wrap="square">
            <a:spAutoFit/>
          </a:bodyPr>
          <a:lstStyle/>
          <a:p>
            <a:pPr algn="just"/>
            <a:r>
              <a:rPr lang="es-ES" dirty="0"/>
              <a:t>Ahora que ya tenemos un productor, un consumidor y un objeto compartido, necesitamos una aplicación que arranque los </a:t>
            </a:r>
            <a:r>
              <a:rPr lang="es-ES" dirty="0" err="1"/>
              <a:t>threads</a:t>
            </a:r>
            <a:r>
              <a:rPr lang="es-ES" dirty="0"/>
              <a:t> y que consiga que todos hablen con el mismo objeto que están compartiendo.</a:t>
            </a:r>
          </a:p>
        </p:txBody>
      </p:sp>
    </p:spTree>
    <p:extLst>
      <p:ext uri="{BB962C8B-B14F-4D97-AF65-F5344CB8AC3E}">
        <p14:creationId xmlns="" xmlns:p14="http://schemas.microsoft.com/office/powerpoint/2010/main" val="2453878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21809" y="107429"/>
            <a:ext cx="3985333" cy="447343"/>
          </a:xfrm>
        </p:spPr>
        <p:txBody>
          <a:bodyPr>
            <a:normAutofit fontScale="90000"/>
          </a:bodyPr>
          <a:lstStyle/>
          <a:p>
            <a:r>
              <a:rPr lang="es-ES" sz="2400" dirty="0" smtClean="0"/>
              <a:t>Ejemplo Cajera</a:t>
            </a:r>
            <a:endParaRPr lang="es-ES" sz="2400" dirty="0"/>
          </a:p>
        </p:txBody>
      </p:sp>
      <p:sp>
        <p:nvSpPr>
          <p:cNvPr id="4" name="Rectángulo 3"/>
          <p:cNvSpPr/>
          <p:nvPr/>
        </p:nvSpPr>
        <p:spPr>
          <a:xfrm>
            <a:off x="131132" y="-4340"/>
            <a:ext cx="4934219" cy="7017303"/>
          </a:xfrm>
          <a:prstGeom prst="rect">
            <a:avLst/>
          </a:prstGeom>
        </p:spPr>
        <p:txBody>
          <a:bodyPr wrap="square">
            <a:spAutoFit/>
          </a:bodyPr>
          <a:lstStyle/>
          <a:p>
            <a:r>
              <a:rPr lang="es-ES_tradnl" sz="900" dirty="0" err="1">
                <a:latin typeface="Courier New"/>
                <a:cs typeface="Courier New"/>
              </a:rPr>
              <a:t>public</a:t>
            </a:r>
            <a:r>
              <a:rPr lang="es-ES_tradnl" sz="900" dirty="0">
                <a:latin typeface="Courier New"/>
                <a:cs typeface="Courier New"/>
              </a:rPr>
              <a:t> </a:t>
            </a:r>
            <a:r>
              <a:rPr lang="es-ES_tradnl" sz="900" dirty="0" err="1">
                <a:latin typeface="Courier New"/>
                <a:cs typeface="Courier New"/>
              </a:rPr>
              <a:t>class</a:t>
            </a:r>
            <a:r>
              <a:rPr lang="es-ES_tradnl" sz="900" dirty="0">
                <a:latin typeface="Courier New"/>
                <a:cs typeface="Courier New"/>
              </a:rPr>
              <a:t> </a:t>
            </a:r>
            <a:r>
              <a:rPr lang="es-ES_tradnl" sz="900" dirty="0" err="1">
                <a:latin typeface="Courier New"/>
                <a:cs typeface="Courier New"/>
              </a:rPr>
              <a:t>CajeraThread</a:t>
            </a:r>
            <a:r>
              <a:rPr lang="es-ES_tradnl" sz="900" dirty="0">
                <a:latin typeface="Courier New"/>
                <a:cs typeface="Courier New"/>
              </a:rPr>
              <a:t> </a:t>
            </a:r>
            <a:r>
              <a:rPr lang="es-ES_tradnl" sz="900" dirty="0" err="1">
                <a:latin typeface="Courier New"/>
                <a:cs typeface="Courier New"/>
              </a:rPr>
              <a:t>extends</a:t>
            </a:r>
            <a:r>
              <a:rPr lang="es-ES_tradnl" sz="900" dirty="0">
                <a:latin typeface="Courier New"/>
                <a:cs typeface="Courier New"/>
              </a:rPr>
              <a:t> </a:t>
            </a:r>
            <a:r>
              <a:rPr lang="es-ES_tradnl" sz="900" dirty="0" err="1">
                <a:latin typeface="Courier New"/>
                <a:cs typeface="Courier New"/>
              </a:rPr>
              <a:t>Thread</a:t>
            </a:r>
            <a:r>
              <a:rPr lang="es-ES_tradnl" sz="900" dirty="0">
                <a:latin typeface="Courier New"/>
                <a:cs typeface="Courier New"/>
              </a:rPr>
              <a:t> {</a:t>
            </a:r>
          </a:p>
          <a:p>
            <a:endParaRPr lang="es-ES_tradnl" sz="900" dirty="0">
              <a:latin typeface="Courier New"/>
              <a:cs typeface="Courier New"/>
            </a:endParaRPr>
          </a:p>
          <a:p>
            <a:r>
              <a:rPr lang="es-ES_tradnl" sz="900" dirty="0">
                <a:latin typeface="Courier New"/>
                <a:cs typeface="Courier New"/>
              </a:rPr>
              <a:t>	</a:t>
            </a:r>
            <a:r>
              <a:rPr lang="es-ES_tradnl" sz="900" dirty="0" err="1">
                <a:latin typeface="Courier New"/>
                <a:cs typeface="Courier New"/>
              </a:rPr>
              <a:t>private</a:t>
            </a:r>
            <a:r>
              <a:rPr lang="es-ES_tradnl" sz="900" dirty="0">
                <a:latin typeface="Courier New"/>
                <a:cs typeface="Courier New"/>
              </a:rPr>
              <a:t> </a:t>
            </a:r>
            <a:r>
              <a:rPr lang="es-ES_tradnl" sz="900" dirty="0" err="1">
                <a:latin typeface="Courier New"/>
                <a:cs typeface="Courier New"/>
              </a:rPr>
              <a:t>String</a:t>
            </a:r>
            <a:r>
              <a:rPr lang="es-ES_tradnl" sz="900" dirty="0">
                <a:latin typeface="Courier New"/>
                <a:cs typeface="Courier New"/>
              </a:rPr>
              <a:t> nombre;</a:t>
            </a:r>
          </a:p>
          <a:p>
            <a:endParaRPr lang="es-ES_tradnl" sz="900" dirty="0">
              <a:latin typeface="Courier New"/>
              <a:cs typeface="Courier New"/>
            </a:endParaRPr>
          </a:p>
          <a:p>
            <a:r>
              <a:rPr lang="es-ES_tradnl" sz="900" dirty="0">
                <a:latin typeface="Courier New"/>
                <a:cs typeface="Courier New"/>
              </a:rPr>
              <a:t>	</a:t>
            </a:r>
            <a:r>
              <a:rPr lang="es-ES_tradnl" sz="900" dirty="0" err="1">
                <a:latin typeface="Courier New"/>
                <a:cs typeface="Courier New"/>
              </a:rPr>
              <a:t>private</a:t>
            </a:r>
            <a:r>
              <a:rPr lang="es-ES_tradnl" sz="900" dirty="0">
                <a:latin typeface="Courier New"/>
                <a:cs typeface="Courier New"/>
              </a:rPr>
              <a:t> Cliente cliente;</a:t>
            </a:r>
          </a:p>
          <a:p>
            <a:endParaRPr lang="es-ES_tradnl" sz="900" dirty="0">
              <a:latin typeface="Courier New"/>
              <a:cs typeface="Courier New"/>
            </a:endParaRPr>
          </a:p>
          <a:p>
            <a:r>
              <a:rPr lang="es-ES_tradnl" sz="900" dirty="0">
                <a:latin typeface="Courier New"/>
                <a:cs typeface="Courier New"/>
              </a:rPr>
              <a:t>	</a:t>
            </a:r>
            <a:r>
              <a:rPr lang="es-ES_tradnl" sz="900" dirty="0" err="1">
                <a:latin typeface="Courier New"/>
                <a:cs typeface="Courier New"/>
              </a:rPr>
              <a:t>private</a:t>
            </a:r>
            <a:r>
              <a:rPr lang="es-ES_tradnl" sz="900" dirty="0">
                <a:latin typeface="Courier New"/>
                <a:cs typeface="Courier New"/>
              </a:rPr>
              <a:t> </a:t>
            </a:r>
            <a:r>
              <a:rPr lang="es-ES_tradnl" sz="900" dirty="0" err="1">
                <a:latin typeface="Courier New"/>
                <a:cs typeface="Courier New"/>
              </a:rPr>
              <a:t>long</a:t>
            </a:r>
            <a:r>
              <a:rPr lang="es-ES_tradnl" sz="900" dirty="0">
                <a:latin typeface="Courier New"/>
                <a:cs typeface="Courier New"/>
              </a:rPr>
              <a:t> </a:t>
            </a:r>
            <a:r>
              <a:rPr lang="es-ES_tradnl" sz="900" dirty="0" err="1">
                <a:latin typeface="Courier New"/>
                <a:cs typeface="Courier New"/>
              </a:rPr>
              <a:t>initialTime</a:t>
            </a:r>
            <a:r>
              <a:rPr lang="es-ES_tradnl" sz="900" dirty="0">
                <a:latin typeface="Courier New"/>
                <a:cs typeface="Courier New"/>
              </a:rPr>
              <a:t>;</a:t>
            </a:r>
          </a:p>
          <a:p>
            <a:endParaRPr lang="es-ES_tradnl" sz="900" dirty="0">
              <a:latin typeface="Courier New"/>
              <a:cs typeface="Courier New"/>
            </a:endParaRPr>
          </a:p>
          <a:p>
            <a:r>
              <a:rPr lang="es-ES_tradnl" sz="900" dirty="0">
                <a:latin typeface="Courier New"/>
                <a:cs typeface="Courier New"/>
              </a:rPr>
              <a:t>	// Constructor, </a:t>
            </a:r>
            <a:r>
              <a:rPr lang="es-ES_tradnl" sz="900" dirty="0" err="1">
                <a:latin typeface="Courier New"/>
                <a:cs typeface="Courier New"/>
              </a:rPr>
              <a:t>getter</a:t>
            </a:r>
            <a:r>
              <a:rPr lang="es-ES_tradnl" sz="900" dirty="0">
                <a:latin typeface="Courier New"/>
                <a:cs typeface="Courier New"/>
              </a:rPr>
              <a:t> &amp; setter</a:t>
            </a:r>
          </a:p>
          <a:p>
            <a:endParaRPr lang="es-ES_tradnl" sz="900" dirty="0">
              <a:latin typeface="Courier New"/>
              <a:cs typeface="Courier New"/>
            </a:endParaRPr>
          </a:p>
          <a:p>
            <a:r>
              <a:rPr lang="es-ES_tradnl" sz="900" dirty="0">
                <a:latin typeface="Courier New"/>
                <a:cs typeface="Courier New"/>
              </a:rPr>
              <a:t>	@</a:t>
            </a:r>
            <a:r>
              <a:rPr lang="es-ES_tradnl" sz="900" dirty="0" err="1">
                <a:latin typeface="Courier New"/>
                <a:cs typeface="Courier New"/>
              </a:rPr>
              <a:t>Override</a:t>
            </a:r>
            <a:endParaRPr lang="es-ES_tradnl" sz="900" dirty="0">
              <a:latin typeface="Courier New"/>
              <a:cs typeface="Courier New"/>
            </a:endParaRPr>
          </a:p>
          <a:p>
            <a:r>
              <a:rPr lang="es-ES_tradnl" sz="900" dirty="0">
                <a:latin typeface="Courier New"/>
                <a:cs typeface="Courier New"/>
              </a:rPr>
              <a:t>	</a:t>
            </a:r>
            <a:r>
              <a:rPr lang="es-ES_tradnl" sz="900" dirty="0" err="1">
                <a:latin typeface="Courier New"/>
                <a:cs typeface="Courier New"/>
              </a:rPr>
              <a:t>public</a:t>
            </a:r>
            <a:r>
              <a:rPr lang="es-ES_tradnl" sz="900" dirty="0">
                <a:latin typeface="Courier New"/>
                <a:cs typeface="Courier New"/>
              </a:rPr>
              <a:t> </a:t>
            </a:r>
            <a:r>
              <a:rPr lang="es-ES_tradnl" sz="900" dirty="0" err="1">
                <a:latin typeface="Courier New"/>
                <a:cs typeface="Courier New"/>
              </a:rPr>
              <a:t>void</a:t>
            </a:r>
            <a:r>
              <a:rPr lang="es-ES_tradnl" sz="900" dirty="0">
                <a:latin typeface="Courier New"/>
                <a:cs typeface="Courier New"/>
              </a:rPr>
              <a:t> </a:t>
            </a:r>
            <a:r>
              <a:rPr lang="es-ES_tradnl" sz="900" dirty="0" err="1">
                <a:latin typeface="Courier New"/>
                <a:cs typeface="Courier New"/>
              </a:rPr>
              <a:t>run</a:t>
            </a:r>
            <a:r>
              <a:rPr lang="es-ES_tradnl" sz="900" dirty="0">
                <a:latin typeface="Courier New"/>
                <a:cs typeface="Courier New"/>
              </a:rPr>
              <a:t>() {</a:t>
            </a:r>
          </a:p>
          <a:p>
            <a:endParaRPr lang="es-ES_tradnl" sz="900" dirty="0">
              <a:latin typeface="Courier New"/>
              <a:cs typeface="Courier New"/>
            </a:endParaRPr>
          </a:p>
          <a:p>
            <a:r>
              <a:rPr lang="es-ES_tradnl" sz="900" dirty="0">
                <a:latin typeface="Courier New"/>
                <a:cs typeface="Courier New"/>
              </a:rPr>
              <a:t>		</a:t>
            </a:r>
            <a:r>
              <a:rPr lang="es-ES_tradnl" sz="900" dirty="0" err="1">
                <a:latin typeface="Courier New"/>
                <a:cs typeface="Courier New"/>
              </a:rPr>
              <a:t>System.out.println</a:t>
            </a:r>
            <a:r>
              <a:rPr lang="es-ES_tradnl" sz="900" dirty="0">
                <a:latin typeface="Courier New"/>
                <a:cs typeface="Courier New"/>
              </a:rPr>
              <a:t>("La cajera " + </a:t>
            </a:r>
            <a:r>
              <a:rPr lang="es-ES_tradnl" sz="900" dirty="0" err="1">
                <a:latin typeface="Courier New"/>
                <a:cs typeface="Courier New"/>
              </a:rPr>
              <a:t>this.nombre</a:t>
            </a:r>
            <a:r>
              <a:rPr lang="es-ES_tradnl" sz="900" dirty="0">
                <a:latin typeface="Courier New"/>
                <a:cs typeface="Courier New"/>
              </a:rPr>
              <a:t> + " COMIENZA A PROCESAR LA COMPRA DEL CLIENTE " </a:t>
            </a:r>
          </a:p>
          <a:p>
            <a:r>
              <a:rPr lang="es-ES_tradnl" sz="900" dirty="0">
                <a:latin typeface="Courier New"/>
                <a:cs typeface="Courier New"/>
              </a:rPr>
              <a:t>					+ </a:t>
            </a:r>
            <a:r>
              <a:rPr lang="es-ES_tradnl" sz="900" dirty="0" err="1">
                <a:latin typeface="Courier New"/>
                <a:cs typeface="Courier New"/>
              </a:rPr>
              <a:t>this.cliente.getNombre</a:t>
            </a:r>
            <a:r>
              <a:rPr lang="es-ES_tradnl" sz="900" dirty="0">
                <a:latin typeface="Courier New"/>
                <a:cs typeface="Courier New"/>
              </a:rPr>
              <a:t>() + " EN EL TIEMPO: " </a:t>
            </a:r>
          </a:p>
          <a:p>
            <a:r>
              <a:rPr lang="es-ES_tradnl" sz="900" dirty="0">
                <a:latin typeface="Courier New"/>
                <a:cs typeface="Courier New"/>
              </a:rPr>
              <a:t>					+ (</a:t>
            </a:r>
            <a:r>
              <a:rPr lang="es-ES_tradnl" sz="900" dirty="0" err="1">
                <a:latin typeface="Courier New"/>
                <a:cs typeface="Courier New"/>
              </a:rPr>
              <a:t>System.currentTimeMillis</a:t>
            </a:r>
            <a:r>
              <a:rPr lang="es-ES_tradnl" sz="900" dirty="0">
                <a:latin typeface="Courier New"/>
                <a:cs typeface="Courier New"/>
              </a:rPr>
              <a:t>() - </a:t>
            </a:r>
            <a:r>
              <a:rPr lang="es-ES_tradnl" sz="900" dirty="0" err="1">
                <a:latin typeface="Courier New"/>
                <a:cs typeface="Courier New"/>
              </a:rPr>
              <a:t>this.initialTime</a:t>
            </a:r>
            <a:r>
              <a:rPr lang="es-ES_tradnl" sz="900" dirty="0">
                <a:latin typeface="Courier New"/>
                <a:cs typeface="Courier New"/>
              </a:rPr>
              <a:t>) / 1000 </a:t>
            </a:r>
          </a:p>
          <a:p>
            <a:r>
              <a:rPr lang="es-ES_tradnl" sz="900" dirty="0">
                <a:latin typeface="Courier New"/>
                <a:cs typeface="Courier New"/>
              </a:rPr>
              <a:t>					+ "</a:t>
            </a:r>
            <a:r>
              <a:rPr lang="es-ES_tradnl" sz="900" dirty="0" err="1">
                <a:latin typeface="Courier New"/>
                <a:cs typeface="Courier New"/>
              </a:rPr>
              <a:t>seg</a:t>
            </a:r>
            <a:r>
              <a:rPr lang="es-ES_tradnl" sz="900" dirty="0">
                <a:latin typeface="Courier New"/>
                <a:cs typeface="Courier New"/>
              </a:rPr>
              <a:t>");</a:t>
            </a:r>
          </a:p>
          <a:p>
            <a:endParaRPr lang="es-ES_tradnl" sz="900" dirty="0">
              <a:latin typeface="Courier New"/>
              <a:cs typeface="Courier New"/>
            </a:endParaRPr>
          </a:p>
          <a:p>
            <a:r>
              <a:rPr lang="es-ES_tradnl" sz="900" dirty="0">
                <a:latin typeface="Courier New"/>
                <a:cs typeface="Courier New"/>
              </a:rPr>
              <a:t>		</a:t>
            </a:r>
            <a:r>
              <a:rPr lang="es-ES_tradnl" sz="900" dirty="0" err="1">
                <a:latin typeface="Courier New"/>
                <a:cs typeface="Courier New"/>
              </a:rPr>
              <a:t>for</a:t>
            </a:r>
            <a:r>
              <a:rPr lang="es-ES_tradnl" sz="900" dirty="0">
                <a:latin typeface="Courier New"/>
                <a:cs typeface="Courier New"/>
              </a:rPr>
              <a:t> (</a:t>
            </a:r>
            <a:r>
              <a:rPr lang="es-ES_tradnl" sz="900" dirty="0" err="1">
                <a:latin typeface="Courier New"/>
                <a:cs typeface="Courier New"/>
              </a:rPr>
              <a:t>int</a:t>
            </a:r>
            <a:r>
              <a:rPr lang="es-ES_tradnl" sz="900" dirty="0">
                <a:latin typeface="Courier New"/>
                <a:cs typeface="Courier New"/>
              </a:rPr>
              <a:t> i = 0; i &lt; </a:t>
            </a:r>
            <a:r>
              <a:rPr lang="es-ES_tradnl" sz="900" dirty="0" err="1">
                <a:latin typeface="Courier New"/>
                <a:cs typeface="Courier New"/>
              </a:rPr>
              <a:t>this.cliente.getCarroCompra</a:t>
            </a:r>
            <a:r>
              <a:rPr lang="es-ES_tradnl" sz="900" dirty="0">
                <a:latin typeface="Courier New"/>
                <a:cs typeface="Courier New"/>
              </a:rPr>
              <a:t>().</a:t>
            </a:r>
            <a:r>
              <a:rPr lang="es-ES_tradnl" sz="900" dirty="0" err="1">
                <a:latin typeface="Courier New"/>
                <a:cs typeface="Courier New"/>
              </a:rPr>
              <a:t>length</a:t>
            </a:r>
            <a:r>
              <a:rPr lang="es-ES_tradnl" sz="900" dirty="0">
                <a:latin typeface="Courier New"/>
                <a:cs typeface="Courier New"/>
              </a:rPr>
              <a:t>; i++) { </a:t>
            </a:r>
          </a:p>
          <a:p>
            <a:r>
              <a:rPr lang="es-ES_tradnl" sz="900" dirty="0">
                <a:latin typeface="Courier New"/>
                <a:cs typeface="Courier New"/>
              </a:rPr>
              <a:t>			</a:t>
            </a:r>
            <a:r>
              <a:rPr lang="es-ES_tradnl" sz="900" dirty="0" err="1">
                <a:latin typeface="Courier New"/>
                <a:cs typeface="Courier New"/>
              </a:rPr>
              <a:t>this.esperarXsegundos</a:t>
            </a:r>
            <a:r>
              <a:rPr lang="es-ES_tradnl" sz="900" dirty="0">
                <a:latin typeface="Courier New"/>
                <a:cs typeface="Courier New"/>
              </a:rPr>
              <a:t>(</a:t>
            </a:r>
            <a:r>
              <a:rPr lang="es-ES_tradnl" sz="900" dirty="0" err="1">
                <a:latin typeface="Courier New"/>
                <a:cs typeface="Courier New"/>
              </a:rPr>
              <a:t>cliente.getCarroCompra</a:t>
            </a:r>
            <a:r>
              <a:rPr lang="es-ES_tradnl" sz="900" dirty="0">
                <a:latin typeface="Courier New"/>
                <a:cs typeface="Courier New"/>
              </a:rPr>
              <a:t>()[i]); </a:t>
            </a:r>
          </a:p>
          <a:p>
            <a:r>
              <a:rPr lang="es-ES_tradnl" sz="900" dirty="0">
                <a:latin typeface="Courier New"/>
                <a:cs typeface="Courier New"/>
              </a:rPr>
              <a:t>			</a:t>
            </a:r>
            <a:r>
              <a:rPr lang="es-ES_tradnl" sz="900" dirty="0" err="1">
                <a:latin typeface="Courier New"/>
                <a:cs typeface="Courier New"/>
              </a:rPr>
              <a:t>System.out.println</a:t>
            </a:r>
            <a:r>
              <a:rPr lang="es-ES_tradnl" sz="900" dirty="0">
                <a:latin typeface="Courier New"/>
                <a:cs typeface="Courier New"/>
              </a:rPr>
              <a:t>("Procesado el producto " + (i + 1) </a:t>
            </a:r>
          </a:p>
          <a:p>
            <a:r>
              <a:rPr lang="es-ES_tradnl" sz="900" dirty="0">
                <a:latin typeface="Courier New"/>
                <a:cs typeface="Courier New"/>
              </a:rPr>
              <a:t>			+ " del cliente " + </a:t>
            </a:r>
            <a:r>
              <a:rPr lang="es-ES_tradnl" sz="900" dirty="0" err="1">
                <a:latin typeface="Courier New"/>
                <a:cs typeface="Courier New"/>
              </a:rPr>
              <a:t>this.cliente.getNombre</a:t>
            </a:r>
            <a:r>
              <a:rPr lang="es-ES_tradnl" sz="900" dirty="0">
                <a:latin typeface="Courier New"/>
                <a:cs typeface="Courier New"/>
              </a:rPr>
              <a:t>() + "-&gt;Tiempo: " </a:t>
            </a:r>
          </a:p>
          <a:p>
            <a:r>
              <a:rPr lang="es-ES_tradnl" sz="900" dirty="0">
                <a:latin typeface="Courier New"/>
                <a:cs typeface="Courier New"/>
              </a:rPr>
              <a:t>			+ (</a:t>
            </a:r>
            <a:r>
              <a:rPr lang="es-ES_tradnl" sz="900" dirty="0" err="1">
                <a:latin typeface="Courier New"/>
                <a:cs typeface="Courier New"/>
              </a:rPr>
              <a:t>System.currentTimeMillis</a:t>
            </a:r>
            <a:r>
              <a:rPr lang="es-ES_tradnl" sz="900" dirty="0">
                <a:latin typeface="Courier New"/>
                <a:cs typeface="Courier New"/>
              </a:rPr>
              <a:t>() - </a:t>
            </a:r>
            <a:r>
              <a:rPr lang="es-ES_tradnl" sz="900" dirty="0" err="1">
                <a:latin typeface="Courier New"/>
                <a:cs typeface="Courier New"/>
              </a:rPr>
              <a:t>this.initialTime</a:t>
            </a:r>
            <a:r>
              <a:rPr lang="es-ES_tradnl" sz="900" dirty="0">
                <a:latin typeface="Courier New"/>
                <a:cs typeface="Courier New"/>
              </a:rPr>
              <a:t>) / 1000 </a:t>
            </a:r>
          </a:p>
          <a:p>
            <a:r>
              <a:rPr lang="es-ES_tradnl" sz="900" dirty="0">
                <a:latin typeface="Courier New"/>
                <a:cs typeface="Courier New"/>
              </a:rPr>
              <a:t>			+ "</a:t>
            </a:r>
            <a:r>
              <a:rPr lang="es-ES_tradnl" sz="900" dirty="0" err="1">
                <a:latin typeface="Courier New"/>
                <a:cs typeface="Courier New"/>
              </a:rPr>
              <a:t>seg</a:t>
            </a:r>
            <a:r>
              <a:rPr lang="es-ES_tradnl" sz="900" dirty="0">
                <a:latin typeface="Courier New"/>
                <a:cs typeface="Courier New"/>
              </a:rPr>
              <a:t>");</a:t>
            </a:r>
          </a:p>
          <a:p>
            <a:r>
              <a:rPr lang="es-ES_tradnl" sz="900" dirty="0">
                <a:latin typeface="Courier New"/>
                <a:cs typeface="Courier New"/>
              </a:rPr>
              <a:t>		}</a:t>
            </a:r>
          </a:p>
          <a:p>
            <a:endParaRPr lang="es-ES_tradnl" sz="900" dirty="0">
              <a:latin typeface="Courier New"/>
              <a:cs typeface="Courier New"/>
            </a:endParaRPr>
          </a:p>
          <a:p>
            <a:r>
              <a:rPr lang="es-ES_tradnl" sz="900" dirty="0">
                <a:latin typeface="Courier New"/>
                <a:cs typeface="Courier New"/>
              </a:rPr>
              <a:t>		</a:t>
            </a:r>
            <a:r>
              <a:rPr lang="es-ES_tradnl" sz="900" dirty="0" err="1">
                <a:latin typeface="Courier New"/>
                <a:cs typeface="Courier New"/>
              </a:rPr>
              <a:t>System.out.println</a:t>
            </a:r>
            <a:r>
              <a:rPr lang="es-ES_tradnl" sz="900" dirty="0">
                <a:latin typeface="Courier New"/>
                <a:cs typeface="Courier New"/>
              </a:rPr>
              <a:t>("La cajera " + </a:t>
            </a:r>
            <a:r>
              <a:rPr lang="es-ES_tradnl" sz="900" dirty="0" err="1">
                <a:latin typeface="Courier New"/>
                <a:cs typeface="Courier New"/>
              </a:rPr>
              <a:t>this.nombre</a:t>
            </a:r>
            <a:r>
              <a:rPr lang="es-ES_tradnl" sz="900" dirty="0">
                <a:latin typeface="Courier New"/>
                <a:cs typeface="Courier New"/>
              </a:rPr>
              <a:t> + " HA TERMINADO DE PROCESAR " </a:t>
            </a:r>
          </a:p>
          <a:p>
            <a:r>
              <a:rPr lang="es-ES_tradnl" sz="900" dirty="0">
                <a:latin typeface="Courier New"/>
                <a:cs typeface="Courier New"/>
              </a:rPr>
              <a:t>						+ </a:t>
            </a:r>
            <a:r>
              <a:rPr lang="es-ES_tradnl" sz="900" dirty="0" err="1">
                <a:latin typeface="Courier New"/>
                <a:cs typeface="Courier New"/>
              </a:rPr>
              <a:t>this.cliente.getNombre</a:t>
            </a:r>
            <a:r>
              <a:rPr lang="es-ES_tradnl" sz="900" dirty="0">
                <a:latin typeface="Courier New"/>
                <a:cs typeface="Courier New"/>
              </a:rPr>
              <a:t>() + " EN EL TIEMPO: " </a:t>
            </a:r>
          </a:p>
          <a:p>
            <a:r>
              <a:rPr lang="es-ES_tradnl" sz="900" dirty="0">
                <a:latin typeface="Courier New"/>
                <a:cs typeface="Courier New"/>
              </a:rPr>
              <a:t>						+ (</a:t>
            </a:r>
            <a:r>
              <a:rPr lang="es-ES_tradnl" sz="900" dirty="0" err="1">
                <a:latin typeface="Courier New"/>
                <a:cs typeface="Courier New"/>
              </a:rPr>
              <a:t>System.currentTimeMillis</a:t>
            </a:r>
            <a:r>
              <a:rPr lang="es-ES_tradnl" sz="900" dirty="0">
                <a:latin typeface="Courier New"/>
                <a:cs typeface="Courier New"/>
              </a:rPr>
              <a:t>() - </a:t>
            </a:r>
            <a:r>
              <a:rPr lang="es-ES_tradnl" sz="900" dirty="0" err="1">
                <a:latin typeface="Courier New"/>
                <a:cs typeface="Courier New"/>
              </a:rPr>
              <a:t>this.initialTime</a:t>
            </a:r>
            <a:r>
              <a:rPr lang="es-ES_tradnl" sz="900" dirty="0">
                <a:latin typeface="Courier New"/>
                <a:cs typeface="Courier New"/>
              </a:rPr>
              <a:t>) / 1000 </a:t>
            </a:r>
          </a:p>
          <a:p>
            <a:r>
              <a:rPr lang="es-ES_tradnl" sz="900" dirty="0">
                <a:latin typeface="Courier New"/>
                <a:cs typeface="Courier New"/>
              </a:rPr>
              <a:t>						+ "</a:t>
            </a:r>
            <a:r>
              <a:rPr lang="es-ES_tradnl" sz="900" dirty="0" err="1">
                <a:latin typeface="Courier New"/>
                <a:cs typeface="Courier New"/>
              </a:rPr>
              <a:t>seg</a:t>
            </a:r>
            <a:r>
              <a:rPr lang="es-ES_tradnl" sz="900" dirty="0">
                <a:latin typeface="Courier New"/>
                <a:cs typeface="Courier New"/>
              </a:rPr>
              <a:t>");</a:t>
            </a:r>
          </a:p>
          <a:p>
            <a:r>
              <a:rPr lang="es-ES_tradnl" sz="900" dirty="0">
                <a:latin typeface="Courier New"/>
                <a:cs typeface="Courier New"/>
              </a:rPr>
              <a:t>	}</a:t>
            </a:r>
          </a:p>
          <a:p>
            <a:endParaRPr lang="es-ES_tradnl" sz="900" dirty="0">
              <a:latin typeface="Courier New"/>
              <a:cs typeface="Courier New"/>
            </a:endParaRPr>
          </a:p>
          <a:p>
            <a:r>
              <a:rPr lang="es-ES_tradnl" sz="900" dirty="0">
                <a:latin typeface="Courier New"/>
                <a:cs typeface="Courier New"/>
              </a:rPr>
              <a:t>	</a:t>
            </a:r>
            <a:r>
              <a:rPr lang="es-ES_tradnl" sz="900" dirty="0" err="1">
                <a:latin typeface="Courier New"/>
                <a:cs typeface="Courier New"/>
              </a:rPr>
              <a:t>private</a:t>
            </a:r>
            <a:r>
              <a:rPr lang="es-ES_tradnl" sz="900" dirty="0">
                <a:latin typeface="Courier New"/>
                <a:cs typeface="Courier New"/>
              </a:rPr>
              <a:t> </a:t>
            </a:r>
            <a:r>
              <a:rPr lang="es-ES_tradnl" sz="900" dirty="0" err="1">
                <a:latin typeface="Courier New"/>
                <a:cs typeface="Courier New"/>
              </a:rPr>
              <a:t>void</a:t>
            </a:r>
            <a:r>
              <a:rPr lang="es-ES_tradnl" sz="900" dirty="0">
                <a:latin typeface="Courier New"/>
                <a:cs typeface="Courier New"/>
              </a:rPr>
              <a:t> </a:t>
            </a:r>
            <a:r>
              <a:rPr lang="es-ES_tradnl" sz="900" dirty="0" err="1">
                <a:latin typeface="Courier New"/>
                <a:cs typeface="Courier New"/>
              </a:rPr>
              <a:t>esperarXsegundos</a:t>
            </a:r>
            <a:r>
              <a:rPr lang="es-ES_tradnl" sz="900" dirty="0">
                <a:latin typeface="Courier New"/>
                <a:cs typeface="Courier New"/>
              </a:rPr>
              <a:t>(</a:t>
            </a:r>
            <a:r>
              <a:rPr lang="es-ES_tradnl" sz="900" dirty="0" err="1">
                <a:latin typeface="Courier New"/>
                <a:cs typeface="Courier New"/>
              </a:rPr>
              <a:t>int</a:t>
            </a:r>
            <a:r>
              <a:rPr lang="es-ES_tradnl" sz="900" dirty="0">
                <a:latin typeface="Courier New"/>
                <a:cs typeface="Courier New"/>
              </a:rPr>
              <a:t> segundos) {</a:t>
            </a:r>
          </a:p>
          <a:p>
            <a:r>
              <a:rPr lang="es-ES_tradnl" sz="900" dirty="0">
                <a:latin typeface="Courier New"/>
                <a:cs typeface="Courier New"/>
              </a:rPr>
              <a:t>		try {</a:t>
            </a:r>
          </a:p>
          <a:p>
            <a:r>
              <a:rPr lang="es-ES_tradnl" sz="900" dirty="0">
                <a:latin typeface="Courier New"/>
                <a:cs typeface="Courier New"/>
              </a:rPr>
              <a:t>			</a:t>
            </a:r>
            <a:r>
              <a:rPr lang="es-ES_tradnl" sz="900" dirty="0" err="1">
                <a:latin typeface="Courier New"/>
                <a:cs typeface="Courier New"/>
              </a:rPr>
              <a:t>Thread.sleep</a:t>
            </a:r>
            <a:r>
              <a:rPr lang="es-ES_tradnl" sz="900" dirty="0">
                <a:latin typeface="Courier New"/>
                <a:cs typeface="Courier New"/>
              </a:rPr>
              <a:t>(segundos * 1000);</a:t>
            </a:r>
          </a:p>
          <a:p>
            <a:r>
              <a:rPr lang="es-ES_tradnl" sz="900" dirty="0">
                <a:latin typeface="Courier New"/>
                <a:cs typeface="Courier New"/>
              </a:rPr>
              <a:t>		} catch (</a:t>
            </a:r>
            <a:r>
              <a:rPr lang="es-ES_tradnl" sz="900" dirty="0" err="1">
                <a:latin typeface="Courier New"/>
                <a:cs typeface="Courier New"/>
              </a:rPr>
              <a:t>InterruptedException</a:t>
            </a:r>
            <a:r>
              <a:rPr lang="es-ES_tradnl" sz="900" dirty="0">
                <a:latin typeface="Courier New"/>
                <a:cs typeface="Courier New"/>
              </a:rPr>
              <a:t> ex) {</a:t>
            </a:r>
          </a:p>
          <a:p>
            <a:r>
              <a:rPr lang="es-ES_tradnl" sz="900" dirty="0">
                <a:latin typeface="Courier New"/>
                <a:cs typeface="Courier New"/>
              </a:rPr>
              <a:t>			</a:t>
            </a:r>
            <a:r>
              <a:rPr lang="es-ES_tradnl" sz="900" dirty="0" err="1">
                <a:latin typeface="Courier New"/>
                <a:cs typeface="Courier New"/>
              </a:rPr>
              <a:t>Thread.currentThread</a:t>
            </a:r>
            <a:r>
              <a:rPr lang="es-ES_tradnl" sz="900" dirty="0">
                <a:latin typeface="Courier New"/>
                <a:cs typeface="Courier New"/>
              </a:rPr>
              <a:t>().</a:t>
            </a:r>
            <a:r>
              <a:rPr lang="es-ES_tradnl" sz="900" dirty="0" err="1">
                <a:latin typeface="Courier New"/>
                <a:cs typeface="Courier New"/>
              </a:rPr>
              <a:t>interrupt</a:t>
            </a:r>
            <a:r>
              <a:rPr lang="es-ES_tradnl" sz="900" dirty="0">
                <a:latin typeface="Courier New"/>
                <a:cs typeface="Courier New"/>
              </a:rPr>
              <a:t>();</a:t>
            </a:r>
          </a:p>
          <a:p>
            <a:r>
              <a:rPr lang="es-ES_tradnl" sz="900" dirty="0">
                <a:latin typeface="Courier New"/>
                <a:cs typeface="Courier New"/>
              </a:rPr>
              <a:t>		}</a:t>
            </a:r>
          </a:p>
          <a:p>
            <a:r>
              <a:rPr lang="es-ES_tradnl" sz="900" dirty="0">
                <a:latin typeface="Courier New"/>
                <a:cs typeface="Courier New"/>
              </a:rPr>
              <a:t>	}</a:t>
            </a:r>
          </a:p>
          <a:p>
            <a:endParaRPr lang="es-ES_tradnl" sz="900" dirty="0">
              <a:latin typeface="Courier New"/>
              <a:cs typeface="Courier New"/>
            </a:endParaRPr>
          </a:p>
          <a:p>
            <a:r>
              <a:rPr lang="es-ES_tradnl" sz="900" dirty="0">
                <a:latin typeface="Courier New"/>
                <a:cs typeface="Courier New"/>
              </a:rPr>
              <a:t>}</a:t>
            </a:r>
            <a:endParaRPr lang="es-ES" sz="900" dirty="0">
              <a:latin typeface="Courier New"/>
              <a:cs typeface="Courier New"/>
            </a:endParaRPr>
          </a:p>
        </p:txBody>
      </p:sp>
      <p:sp>
        <p:nvSpPr>
          <p:cNvPr id="6" name="Rectángulo 5"/>
          <p:cNvSpPr/>
          <p:nvPr/>
        </p:nvSpPr>
        <p:spPr>
          <a:xfrm>
            <a:off x="5021809" y="655376"/>
            <a:ext cx="3810153" cy="3970318"/>
          </a:xfrm>
          <a:prstGeom prst="rect">
            <a:avLst/>
          </a:prstGeom>
        </p:spPr>
        <p:txBody>
          <a:bodyPr wrap="square">
            <a:spAutoFit/>
          </a:bodyPr>
          <a:lstStyle/>
          <a:p>
            <a:pPr algn="just"/>
            <a:r>
              <a:rPr lang="es-ES" dirty="0"/>
              <a:t>si en vez de haber solo una Cajera (es decir un solo hilo), hubiese dos Cajeras (es decir dos hilos o </a:t>
            </a:r>
            <a:r>
              <a:rPr lang="es-ES" dirty="0" err="1"/>
              <a:t>threads</a:t>
            </a:r>
            <a:r>
              <a:rPr lang="es-ES" dirty="0"/>
              <a:t>) podríamos procesar los dos clientes a la vez y tardar menos tiempo en ejecutarse el programa</a:t>
            </a:r>
            <a:r>
              <a:rPr lang="es-ES" dirty="0" smtClean="0"/>
              <a:t>.</a:t>
            </a:r>
          </a:p>
          <a:p>
            <a:pPr algn="just"/>
            <a:r>
              <a:rPr lang="es-ES" dirty="0"/>
              <a:t>Lo primero que vemos y que ya hemos comentado es que la clase “</a:t>
            </a:r>
            <a:r>
              <a:rPr lang="es-ES" dirty="0" err="1"/>
              <a:t>CajeraThread</a:t>
            </a:r>
            <a:r>
              <a:rPr lang="es-ES" dirty="0"/>
              <a:t>” debe de heredar de la clase </a:t>
            </a:r>
            <a:r>
              <a:rPr lang="es-ES" dirty="0" err="1"/>
              <a:t>Thread</a:t>
            </a:r>
            <a:r>
              <a:rPr lang="es-ES" dirty="0"/>
              <a:t>: “</a:t>
            </a:r>
            <a:r>
              <a:rPr lang="es-ES" dirty="0" err="1"/>
              <a:t>extendsThread</a:t>
            </a:r>
            <a:r>
              <a:rPr lang="es-ES" dirty="0"/>
              <a:t>“, en el método “</a:t>
            </a:r>
            <a:r>
              <a:rPr lang="es-ES" dirty="0" err="1"/>
              <a:t>run</a:t>
            </a:r>
            <a:r>
              <a:rPr lang="es-ES" dirty="0"/>
              <a:t>()” se va a ejecutar de forma secuencial en un hilo.</a:t>
            </a:r>
          </a:p>
        </p:txBody>
      </p:sp>
    </p:spTree>
    <p:extLst>
      <p:ext uri="{BB962C8B-B14F-4D97-AF65-F5344CB8AC3E}">
        <p14:creationId xmlns="" xmlns:p14="http://schemas.microsoft.com/office/powerpoint/2010/main" val="2537566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21809" y="107429"/>
            <a:ext cx="3985333" cy="447343"/>
          </a:xfrm>
        </p:spPr>
        <p:txBody>
          <a:bodyPr>
            <a:normAutofit fontScale="90000"/>
          </a:bodyPr>
          <a:lstStyle/>
          <a:p>
            <a:r>
              <a:rPr lang="es-ES" sz="2400" dirty="0" smtClean="0"/>
              <a:t>Ejemplo Cajera</a:t>
            </a:r>
            <a:endParaRPr lang="es-ES" sz="2400" dirty="0"/>
          </a:p>
        </p:txBody>
      </p:sp>
      <p:sp>
        <p:nvSpPr>
          <p:cNvPr id="4" name="Rectángulo 3"/>
          <p:cNvSpPr/>
          <p:nvPr/>
        </p:nvSpPr>
        <p:spPr>
          <a:xfrm>
            <a:off x="87590" y="494969"/>
            <a:ext cx="4934219" cy="5478422"/>
          </a:xfrm>
          <a:prstGeom prst="rect">
            <a:avLst/>
          </a:prstGeom>
        </p:spPr>
        <p:txBody>
          <a:bodyPr wrap="square">
            <a:spAutoFit/>
          </a:bodyPr>
          <a:lstStyle/>
          <a:p>
            <a:r>
              <a:rPr lang="es-ES_tradnl" sz="1400" dirty="0" err="1">
                <a:latin typeface="Courier New"/>
                <a:cs typeface="Courier New"/>
              </a:rPr>
              <a:t>public</a:t>
            </a:r>
            <a:r>
              <a:rPr lang="es-ES_tradnl" sz="1400" dirty="0">
                <a:latin typeface="Courier New"/>
                <a:cs typeface="Courier New"/>
              </a:rPr>
              <a:t> </a:t>
            </a:r>
            <a:r>
              <a:rPr lang="es-ES_tradnl" sz="1400" dirty="0" err="1">
                <a:latin typeface="Courier New"/>
                <a:cs typeface="Courier New"/>
              </a:rPr>
              <a:t>class</a:t>
            </a:r>
            <a:r>
              <a:rPr lang="es-ES_tradnl" sz="1400" dirty="0">
                <a:latin typeface="Courier New"/>
                <a:cs typeface="Courier New"/>
              </a:rPr>
              <a:t> </a:t>
            </a:r>
            <a:r>
              <a:rPr lang="es-ES_tradnl" sz="1400" dirty="0" err="1">
                <a:latin typeface="Courier New"/>
                <a:cs typeface="Courier New"/>
              </a:rPr>
              <a:t>MainThread</a:t>
            </a:r>
            <a:r>
              <a:rPr lang="es-ES_tradnl" sz="1400" dirty="0">
                <a:latin typeface="Courier New"/>
                <a:cs typeface="Courier New"/>
              </a:rPr>
              <a:t> {</a:t>
            </a:r>
          </a:p>
          <a:p>
            <a:endParaRPr lang="es-ES_tradnl" sz="1400" dirty="0">
              <a:latin typeface="Courier New"/>
              <a:cs typeface="Courier New"/>
            </a:endParaRPr>
          </a:p>
          <a:p>
            <a:r>
              <a:rPr lang="es-ES_tradnl" sz="1400" dirty="0">
                <a:latin typeface="Courier New"/>
                <a:cs typeface="Courier New"/>
              </a:rPr>
              <a:t>	</a:t>
            </a:r>
            <a:r>
              <a:rPr lang="es-ES_tradnl" sz="1400" dirty="0" err="1">
                <a:latin typeface="Courier New"/>
                <a:cs typeface="Courier New"/>
              </a:rPr>
              <a:t>public</a:t>
            </a:r>
            <a:r>
              <a:rPr lang="es-ES_tradnl" sz="1400" dirty="0">
                <a:latin typeface="Courier New"/>
                <a:cs typeface="Courier New"/>
              </a:rPr>
              <a:t> </a:t>
            </a:r>
            <a:r>
              <a:rPr lang="es-ES_tradnl" sz="1400" dirty="0" err="1">
                <a:latin typeface="Courier New"/>
                <a:cs typeface="Courier New"/>
              </a:rPr>
              <a:t>static</a:t>
            </a:r>
            <a:r>
              <a:rPr lang="es-ES_tradnl" sz="1400" dirty="0">
                <a:latin typeface="Courier New"/>
                <a:cs typeface="Courier New"/>
              </a:rPr>
              <a:t> </a:t>
            </a:r>
            <a:r>
              <a:rPr lang="es-ES_tradnl" sz="1400" dirty="0" err="1">
                <a:latin typeface="Courier New"/>
                <a:cs typeface="Courier New"/>
              </a:rPr>
              <a:t>void</a:t>
            </a:r>
            <a:r>
              <a:rPr lang="es-ES_tradnl" sz="1400" dirty="0">
                <a:latin typeface="Courier New"/>
                <a:cs typeface="Courier New"/>
              </a:rPr>
              <a:t> </a:t>
            </a:r>
            <a:r>
              <a:rPr lang="es-ES_tradnl" sz="1400" dirty="0" err="1">
                <a:latin typeface="Courier New"/>
                <a:cs typeface="Courier New"/>
              </a:rPr>
              <a:t>main</a:t>
            </a:r>
            <a:r>
              <a:rPr lang="es-ES_tradnl" sz="1400" dirty="0">
                <a:latin typeface="Courier New"/>
                <a:cs typeface="Courier New"/>
              </a:rPr>
              <a:t>(</a:t>
            </a:r>
            <a:r>
              <a:rPr lang="es-ES_tradnl" sz="1400" dirty="0" err="1">
                <a:latin typeface="Courier New"/>
                <a:cs typeface="Courier New"/>
              </a:rPr>
              <a:t>String</a:t>
            </a:r>
            <a:r>
              <a:rPr lang="es-ES_tradnl" sz="1400" dirty="0">
                <a:latin typeface="Courier New"/>
                <a:cs typeface="Courier New"/>
              </a:rPr>
              <a:t>[] </a:t>
            </a:r>
            <a:r>
              <a:rPr lang="es-ES_tradnl" sz="1400" dirty="0" err="1">
                <a:latin typeface="Courier New"/>
                <a:cs typeface="Courier New"/>
              </a:rPr>
              <a:t>args</a:t>
            </a:r>
            <a:r>
              <a:rPr lang="es-ES_tradnl" sz="1400" dirty="0">
                <a:latin typeface="Courier New"/>
                <a:cs typeface="Courier New"/>
              </a:rPr>
              <a:t>) {</a:t>
            </a:r>
          </a:p>
          <a:p>
            <a:endParaRPr lang="es-ES_tradnl" sz="1400" dirty="0">
              <a:latin typeface="Courier New"/>
              <a:cs typeface="Courier New"/>
            </a:endParaRPr>
          </a:p>
          <a:p>
            <a:r>
              <a:rPr lang="es-ES_tradnl" sz="1400" dirty="0">
                <a:latin typeface="Courier New"/>
                <a:cs typeface="Courier New"/>
              </a:rPr>
              <a:t>		Cliente cliente1 = new Cliente("Cliente 1", new </a:t>
            </a:r>
            <a:r>
              <a:rPr lang="es-ES_tradnl" sz="1400" dirty="0" err="1">
                <a:latin typeface="Courier New"/>
                <a:cs typeface="Courier New"/>
              </a:rPr>
              <a:t>int</a:t>
            </a:r>
            <a:r>
              <a:rPr lang="es-ES_tradnl" sz="1400" dirty="0">
                <a:latin typeface="Courier New"/>
                <a:cs typeface="Courier New"/>
              </a:rPr>
              <a:t>[] { 2, 2, 1, 5, 2, 3 });</a:t>
            </a:r>
          </a:p>
          <a:p>
            <a:r>
              <a:rPr lang="es-ES_tradnl" sz="1400" dirty="0">
                <a:latin typeface="Courier New"/>
                <a:cs typeface="Courier New"/>
              </a:rPr>
              <a:t>		Cliente cliente2 = new Cliente("Cliente 2", new </a:t>
            </a:r>
            <a:r>
              <a:rPr lang="es-ES_tradnl" sz="1400" dirty="0" err="1">
                <a:latin typeface="Courier New"/>
                <a:cs typeface="Courier New"/>
              </a:rPr>
              <a:t>int</a:t>
            </a:r>
            <a:r>
              <a:rPr lang="es-ES_tradnl" sz="1400" dirty="0">
                <a:latin typeface="Courier New"/>
                <a:cs typeface="Courier New"/>
              </a:rPr>
              <a:t>[] { 1, 3, 5, 1, 1 });</a:t>
            </a:r>
          </a:p>
          <a:p>
            <a:endParaRPr lang="es-ES_tradnl" sz="1400" dirty="0">
              <a:latin typeface="Courier New"/>
              <a:cs typeface="Courier New"/>
            </a:endParaRPr>
          </a:p>
          <a:p>
            <a:r>
              <a:rPr lang="es-ES_tradnl" sz="1400" dirty="0">
                <a:latin typeface="Courier New"/>
                <a:cs typeface="Courier New"/>
              </a:rPr>
              <a:t>		// Tiempo inicial de referencia</a:t>
            </a:r>
          </a:p>
          <a:p>
            <a:r>
              <a:rPr lang="es-ES_tradnl" sz="1400" dirty="0">
                <a:latin typeface="Courier New"/>
                <a:cs typeface="Courier New"/>
              </a:rPr>
              <a:t>		</a:t>
            </a:r>
            <a:r>
              <a:rPr lang="es-ES_tradnl" sz="1400" dirty="0" err="1">
                <a:latin typeface="Courier New"/>
                <a:cs typeface="Courier New"/>
              </a:rPr>
              <a:t>long</a:t>
            </a:r>
            <a:r>
              <a:rPr lang="es-ES_tradnl" sz="1400" dirty="0">
                <a:latin typeface="Courier New"/>
                <a:cs typeface="Courier New"/>
              </a:rPr>
              <a:t> </a:t>
            </a:r>
            <a:r>
              <a:rPr lang="es-ES_tradnl" sz="1400" dirty="0" err="1">
                <a:latin typeface="Courier New"/>
                <a:cs typeface="Courier New"/>
              </a:rPr>
              <a:t>initialTime</a:t>
            </a:r>
            <a:r>
              <a:rPr lang="es-ES_tradnl" sz="1400" dirty="0">
                <a:latin typeface="Courier New"/>
                <a:cs typeface="Courier New"/>
              </a:rPr>
              <a:t> = </a:t>
            </a:r>
            <a:r>
              <a:rPr lang="es-ES_tradnl" sz="1400" dirty="0" err="1">
                <a:latin typeface="Courier New"/>
                <a:cs typeface="Courier New"/>
              </a:rPr>
              <a:t>System.currentTimeMillis</a:t>
            </a:r>
            <a:r>
              <a:rPr lang="es-ES_tradnl" sz="1400" dirty="0">
                <a:latin typeface="Courier New"/>
                <a:cs typeface="Courier New"/>
              </a:rPr>
              <a:t>();</a:t>
            </a:r>
          </a:p>
          <a:p>
            <a:r>
              <a:rPr lang="es-ES_tradnl" sz="1400" dirty="0">
                <a:latin typeface="Courier New"/>
                <a:cs typeface="Courier New"/>
              </a:rPr>
              <a:t>		</a:t>
            </a:r>
            <a:r>
              <a:rPr lang="es-ES_tradnl" sz="1400" dirty="0" err="1">
                <a:latin typeface="Courier New"/>
                <a:cs typeface="Courier New"/>
              </a:rPr>
              <a:t>CajeraThread</a:t>
            </a:r>
            <a:r>
              <a:rPr lang="es-ES_tradnl" sz="1400" dirty="0">
                <a:latin typeface="Courier New"/>
                <a:cs typeface="Courier New"/>
              </a:rPr>
              <a:t> cajera1 = new </a:t>
            </a:r>
            <a:r>
              <a:rPr lang="es-ES_tradnl" sz="1400" dirty="0" err="1">
                <a:latin typeface="Courier New"/>
                <a:cs typeface="Courier New"/>
              </a:rPr>
              <a:t>CajeraThread</a:t>
            </a:r>
            <a:r>
              <a:rPr lang="es-ES_tradnl" sz="1400" dirty="0">
                <a:latin typeface="Courier New"/>
                <a:cs typeface="Courier New"/>
              </a:rPr>
              <a:t>("Cajera 1", cliente1, </a:t>
            </a:r>
            <a:r>
              <a:rPr lang="es-ES_tradnl" sz="1400" dirty="0" err="1">
                <a:latin typeface="Courier New"/>
                <a:cs typeface="Courier New"/>
              </a:rPr>
              <a:t>initialTime</a:t>
            </a:r>
            <a:r>
              <a:rPr lang="es-ES_tradnl" sz="1400" dirty="0">
                <a:latin typeface="Courier New"/>
                <a:cs typeface="Courier New"/>
              </a:rPr>
              <a:t>);</a:t>
            </a:r>
          </a:p>
          <a:p>
            <a:r>
              <a:rPr lang="es-ES_tradnl" sz="1400" dirty="0">
                <a:latin typeface="Courier New"/>
                <a:cs typeface="Courier New"/>
              </a:rPr>
              <a:t>		</a:t>
            </a:r>
            <a:r>
              <a:rPr lang="es-ES_tradnl" sz="1400" dirty="0" err="1">
                <a:latin typeface="Courier New"/>
                <a:cs typeface="Courier New"/>
              </a:rPr>
              <a:t>CajeraThread</a:t>
            </a:r>
            <a:r>
              <a:rPr lang="es-ES_tradnl" sz="1400" dirty="0">
                <a:latin typeface="Courier New"/>
                <a:cs typeface="Courier New"/>
              </a:rPr>
              <a:t> cajera2 = new </a:t>
            </a:r>
            <a:r>
              <a:rPr lang="es-ES_tradnl" sz="1400" dirty="0" err="1">
                <a:latin typeface="Courier New"/>
                <a:cs typeface="Courier New"/>
              </a:rPr>
              <a:t>CajeraThread</a:t>
            </a:r>
            <a:r>
              <a:rPr lang="es-ES_tradnl" sz="1400" dirty="0">
                <a:latin typeface="Courier New"/>
                <a:cs typeface="Courier New"/>
              </a:rPr>
              <a:t>("Cajera 2", cliente2, </a:t>
            </a:r>
            <a:r>
              <a:rPr lang="es-ES_tradnl" sz="1400" dirty="0" err="1">
                <a:latin typeface="Courier New"/>
                <a:cs typeface="Courier New"/>
              </a:rPr>
              <a:t>initialTime</a:t>
            </a:r>
            <a:r>
              <a:rPr lang="es-ES_tradnl" sz="1400" dirty="0">
                <a:latin typeface="Courier New"/>
                <a:cs typeface="Courier New"/>
              </a:rPr>
              <a:t>);</a:t>
            </a:r>
          </a:p>
          <a:p>
            <a:endParaRPr lang="es-ES_tradnl" sz="1400" dirty="0">
              <a:latin typeface="Courier New"/>
              <a:cs typeface="Courier New"/>
            </a:endParaRPr>
          </a:p>
          <a:p>
            <a:r>
              <a:rPr lang="es-ES_tradnl" sz="1400" dirty="0">
                <a:latin typeface="Courier New"/>
                <a:cs typeface="Courier New"/>
              </a:rPr>
              <a:t>		cajera1.start();</a:t>
            </a:r>
          </a:p>
          <a:p>
            <a:r>
              <a:rPr lang="es-ES_tradnl" sz="1400" dirty="0">
                <a:latin typeface="Courier New"/>
                <a:cs typeface="Courier New"/>
              </a:rPr>
              <a:t>		cajera2.start();</a:t>
            </a:r>
          </a:p>
          <a:p>
            <a:r>
              <a:rPr lang="es-ES_tradnl" sz="1400" dirty="0">
                <a:latin typeface="Courier New"/>
                <a:cs typeface="Courier New"/>
              </a:rPr>
              <a:t>	}</a:t>
            </a:r>
          </a:p>
          <a:p>
            <a:r>
              <a:rPr lang="es-ES_tradnl" sz="1400" dirty="0">
                <a:latin typeface="Courier New"/>
                <a:cs typeface="Courier New"/>
              </a:rPr>
              <a:t>} </a:t>
            </a:r>
            <a:endParaRPr lang="es-ES" sz="1400" dirty="0">
              <a:latin typeface="Courier New"/>
              <a:cs typeface="Courier New"/>
            </a:endParaRPr>
          </a:p>
        </p:txBody>
      </p:sp>
      <p:sp>
        <p:nvSpPr>
          <p:cNvPr id="6" name="Rectángulo 5"/>
          <p:cNvSpPr/>
          <p:nvPr/>
        </p:nvSpPr>
        <p:spPr>
          <a:xfrm>
            <a:off x="5021809" y="626348"/>
            <a:ext cx="3810153" cy="1200329"/>
          </a:xfrm>
          <a:prstGeom prst="rect">
            <a:avLst/>
          </a:prstGeom>
        </p:spPr>
        <p:txBody>
          <a:bodyPr wrap="square">
            <a:spAutoFit/>
          </a:bodyPr>
          <a:lstStyle/>
          <a:p>
            <a:pPr algn="just"/>
            <a:r>
              <a:rPr lang="es-ES" dirty="0"/>
              <a:t>E</a:t>
            </a:r>
            <a:r>
              <a:rPr lang="es-ES" dirty="0" smtClean="0"/>
              <a:t>l </a:t>
            </a:r>
            <a:r>
              <a:rPr lang="es-ES" dirty="0"/>
              <a:t>método </a:t>
            </a:r>
            <a:r>
              <a:rPr lang="es-ES" dirty="0" err="1"/>
              <a:t>Main</a:t>
            </a:r>
            <a:r>
              <a:rPr lang="es-ES" dirty="0"/>
              <a:t> para que procese a los clientes de forma paralela y ver como se tarda menos en procesar todo.</a:t>
            </a:r>
            <a:endParaRPr lang="es-ES" dirty="0" smtClean="0"/>
          </a:p>
        </p:txBody>
      </p:sp>
    </p:spTree>
    <p:extLst>
      <p:ext uri="{BB962C8B-B14F-4D97-AF65-F5344CB8AC3E}">
        <p14:creationId xmlns="" xmlns:p14="http://schemas.microsoft.com/office/powerpoint/2010/main" val="2419200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a:t>Gestión de </a:t>
            </a:r>
            <a:r>
              <a:rPr lang="es-MX" b="1" dirty="0" smtClean="0"/>
              <a:t>hilos</a:t>
            </a:r>
            <a:br>
              <a:rPr lang="es-MX" b="1" dirty="0" smtClean="0"/>
            </a:br>
            <a:r>
              <a:rPr lang="es-MX" b="1" dirty="0" smtClean="0"/>
              <a:t>pthread</a:t>
            </a:r>
            <a:r>
              <a:rPr lang="es-ES_tradnl" dirty="0"/>
              <a:t/>
            </a:r>
            <a:br>
              <a:rPr lang="es-ES_tradnl" dirty="0"/>
            </a:br>
            <a:endParaRPr lang="es-ES" dirty="0"/>
          </a:p>
        </p:txBody>
      </p:sp>
      <p:sp>
        <p:nvSpPr>
          <p:cNvPr id="3" name="Marcador de contenido 2"/>
          <p:cNvSpPr>
            <a:spLocks noGrp="1"/>
          </p:cNvSpPr>
          <p:nvPr>
            <p:ph sz="quarter" idx="1"/>
          </p:nvPr>
        </p:nvSpPr>
        <p:spPr/>
        <p:txBody>
          <a:bodyPr/>
          <a:lstStyle/>
          <a:p>
            <a:r>
              <a:rPr lang="es-ES" dirty="0"/>
              <a:t>Las funciones básicas para la gestión de hilos </a:t>
            </a:r>
            <a:r>
              <a:rPr lang="es-ES" dirty="0" smtClean="0"/>
              <a:t>en C son </a:t>
            </a:r>
            <a:r>
              <a:rPr lang="es-ES" dirty="0"/>
              <a:t>las </a:t>
            </a:r>
            <a:r>
              <a:rPr lang="es-ES" dirty="0" smtClean="0"/>
              <a:t>siguientes :</a:t>
            </a:r>
            <a:r>
              <a:rPr lang="es-ES" dirty="0"/>
              <a:t/>
            </a:r>
            <a:br>
              <a:rPr lang="es-ES" dirty="0"/>
            </a:br>
            <a:endParaRPr lang="es-ES" dirty="0"/>
          </a:p>
        </p:txBody>
      </p:sp>
      <p:pic>
        <p:nvPicPr>
          <p:cNvPr id="4" name="Imagen 3" descr="Captura de pantalla 2015-05-05 a las 23.34.44.png"/>
          <p:cNvPicPr>
            <a:picLocks noChangeAspect="1"/>
          </p:cNvPicPr>
          <p:nvPr/>
        </p:nvPicPr>
        <p:blipFill>
          <a:blip r:embed="rId2">
            <a:extLst>
              <a:ext uri="{28A0092B-C50C-407E-A947-70E740481C1C}">
                <a14:useLocalDpi xmlns="" xmlns:a14="http://schemas.microsoft.com/office/drawing/2010/main" val="0"/>
              </a:ext>
            </a:extLst>
          </a:blip>
          <a:srcRect l="2353" r="4590" b="5063"/>
          <a:stretch>
            <a:fillRect/>
          </a:stretch>
        </p:blipFill>
        <p:spPr>
          <a:xfrm>
            <a:off x="402383" y="2627638"/>
            <a:ext cx="8036379" cy="3498283"/>
          </a:xfrm>
          <a:prstGeom prst="rect">
            <a:avLst/>
          </a:prstGeom>
        </p:spPr>
      </p:pic>
    </p:spTree>
    <p:extLst>
      <p:ext uri="{BB962C8B-B14F-4D97-AF65-F5344CB8AC3E}">
        <p14:creationId xmlns="" xmlns:p14="http://schemas.microsoft.com/office/powerpoint/2010/main" val="3687965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65921"/>
            <a:ext cx="7467600" cy="619353"/>
          </a:xfrm>
        </p:spPr>
        <p:txBody>
          <a:bodyPr/>
          <a:lstStyle/>
          <a:p>
            <a:r>
              <a:rPr lang="es-ES" dirty="0" smtClean="0"/>
              <a:t>Ejemplo librería </a:t>
            </a:r>
            <a:r>
              <a:rPr lang="es-ES" dirty="0" err="1"/>
              <a:t>pthread</a:t>
            </a:r>
            <a:r>
              <a:rPr lang="es-ES" dirty="0" smtClean="0"/>
              <a:t> C </a:t>
            </a:r>
            <a:endParaRPr lang="es-ES" dirty="0"/>
          </a:p>
        </p:txBody>
      </p:sp>
      <p:sp>
        <p:nvSpPr>
          <p:cNvPr id="3" name="Marcador de contenido 2"/>
          <p:cNvSpPr>
            <a:spLocks noGrp="1"/>
          </p:cNvSpPr>
          <p:nvPr>
            <p:ph sz="quarter" idx="1"/>
          </p:nvPr>
        </p:nvSpPr>
        <p:spPr>
          <a:xfrm>
            <a:off x="457200" y="1085274"/>
            <a:ext cx="8229600" cy="5040890"/>
          </a:xfrm>
        </p:spPr>
        <p:txBody>
          <a:bodyPr>
            <a:normAutofit fontScale="25000" lnSpcReduction="20000"/>
          </a:bodyPr>
          <a:lstStyle/>
          <a:p>
            <a:endParaRPr lang="es-ES" sz="4900" b="1" dirty="0" smtClean="0"/>
          </a:p>
          <a:p>
            <a:pPr algn="just"/>
            <a:r>
              <a:rPr lang="es-ES" sz="5600" b="1" dirty="0" smtClean="0"/>
              <a:t>En </a:t>
            </a:r>
            <a:r>
              <a:rPr lang="es-ES" sz="5600" b="1" dirty="0"/>
              <a:t>este programa se crean varios hilos a la vez y al mismo tiempo comienza su ejecución.</a:t>
            </a:r>
            <a:r>
              <a:rPr lang="es-ES" sz="5600" dirty="0"/>
              <a:t> </a:t>
            </a:r>
          </a:p>
          <a:p>
            <a:endParaRPr lang="es-ES" dirty="0"/>
          </a:p>
          <a:p>
            <a:pPr marL="0" indent="0" algn="just">
              <a:buNone/>
            </a:pPr>
            <a:r>
              <a:rPr lang="es-ES" sz="7200" dirty="0"/>
              <a:t>En primer lugar se llaman las librerías a utilizar y se define una variable estática, la cual contendrá el número de hilos a crear durante el programa.</a:t>
            </a:r>
          </a:p>
          <a:p>
            <a:pPr marL="0" indent="0">
              <a:buNone/>
            </a:pPr>
            <a:endParaRPr lang="es-ES" sz="3400" dirty="0"/>
          </a:p>
          <a:p>
            <a:pPr marL="0" indent="0">
              <a:buNone/>
            </a:pPr>
            <a:r>
              <a:rPr lang="es-ES" sz="3400" dirty="0"/>
              <a:t>#</a:t>
            </a:r>
            <a:r>
              <a:rPr lang="es-ES" sz="3400" dirty="0" err="1"/>
              <a:t>include</a:t>
            </a:r>
            <a:r>
              <a:rPr lang="es-ES" sz="3400" dirty="0"/>
              <a:t> "</a:t>
            </a:r>
            <a:r>
              <a:rPr lang="es-ES" sz="3400" dirty="0" err="1"/>
              <a:t>pthread.h</a:t>
            </a:r>
            <a:r>
              <a:rPr lang="es-ES" sz="3400" dirty="0"/>
              <a:t>"</a:t>
            </a:r>
          </a:p>
          <a:p>
            <a:pPr marL="0" indent="0">
              <a:buNone/>
            </a:pPr>
            <a:r>
              <a:rPr lang="es-ES" sz="3400" dirty="0"/>
              <a:t>#</a:t>
            </a:r>
            <a:r>
              <a:rPr lang="es-ES" sz="3400" dirty="0" err="1"/>
              <a:t>include</a:t>
            </a:r>
            <a:r>
              <a:rPr lang="es-ES" sz="3400" dirty="0"/>
              <a:t> "</a:t>
            </a:r>
            <a:r>
              <a:rPr lang="es-ES" sz="3400" dirty="0" err="1"/>
              <a:t>stdio.h</a:t>
            </a:r>
            <a:r>
              <a:rPr lang="es-ES" sz="3400" dirty="0"/>
              <a:t>"</a:t>
            </a:r>
          </a:p>
          <a:p>
            <a:pPr marL="0" indent="0">
              <a:buNone/>
            </a:pPr>
            <a:r>
              <a:rPr lang="es-ES" sz="3400" dirty="0"/>
              <a:t>#</a:t>
            </a:r>
            <a:r>
              <a:rPr lang="es-ES" sz="3400" dirty="0" err="1"/>
              <a:t>include</a:t>
            </a:r>
            <a:r>
              <a:rPr lang="es-ES" sz="3400" dirty="0"/>
              <a:t> "</a:t>
            </a:r>
            <a:r>
              <a:rPr lang="es-ES" sz="3400" dirty="0" err="1"/>
              <a:t>stdlib.h</a:t>
            </a:r>
            <a:r>
              <a:rPr lang="es-ES" sz="3400" dirty="0"/>
              <a:t>"</a:t>
            </a:r>
          </a:p>
          <a:p>
            <a:pPr marL="0" indent="0">
              <a:buNone/>
            </a:pPr>
            <a:r>
              <a:rPr lang="es-ES" sz="3400" dirty="0"/>
              <a:t>#define NUM_THREADS     5</a:t>
            </a:r>
          </a:p>
          <a:p>
            <a:pPr>
              <a:buNone/>
            </a:pPr>
            <a:endParaRPr lang="es-ES" sz="3400" dirty="0"/>
          </a:p>
          <a:p>
            <a:pPr marL="0" indent="0" algn="just">
              <a:buNone/>
            </a:pPr>
            <a:r>
              <a:rPr lang="es-ES" sz="7200" dirty="0"/>
              <a:t>Después se implementa la función que realizaran todos los hilos, esta función realiza la impresión del hilo que se encuentra ejecutando en ese momento. Recibe como parámetro el número de hilo, pero como un apuntador, por lo que se hace un </a:t>
            </a:r>
            <a:r>
              <a:rPr lang="es-ES" sz="7200" dirty="0" err="1"/>
              <a:t>cast</a:t>
            </a:r>
            <a:r>
              <a:rPr lang="es-ES" sz="7200" dirty="0"/>
              <a:t> para obtener su valor original. </a:t>
            </a:r>
          </a:p>
          <a:p>
            <a:pPr algn="just"/>
            <a:endParaRPr lang="es-ES" sz="3400" dirty="0"/>
          </a:p>
          <a:p>
            <a:pPr marL="0" indent="0">
              <a:buNone/>
            </a:pPr>
            <a:r>
              <a:rPr lang="es-ES" sz="3400" dirty="0"/>
              <a:t>// La </a:t>
            </a:r>
            <a:r>
              <a:rPr lang="es-ES" sz="3400" dirty="0" err="1"/>
              <a:t>funcion</a:t>
            </a:r>
            <a:r>
              <a:rPr lang="es-ES" sz="3400" dirty="0"/>
              <a:t> que es utilizada en un Hilo</a:t>
            </a:r>
          </a:p>
          <a:p>
            <a:pPr marL="0" indent="0">
              <a:buNone/>
            </a:pPr>
            <a:r>
              <a:rPr lang="es-ES" sz="3400" dirty="0"/>
              <a:t>// </a:t>
            </a:r>
            <a:r>
              <a:rPr lang="es-ES" sz="3400" dirty="0" err="1"/>
              <a:t>debera</a:t>
            </a:r>
            <a:r>
              <a:rPr lang="es-ES" sz="3400" dirty="0"/>
              <a:t> de retornar un puntero sin tipo</a:t>
            </a:r>
          </a:p>
          <a:p>
            <a:pPr marL="0" indent="0">
              <a:buNone/>
            </a:pPr>
            <a:r>
              <a:rPr lang="es-ES" sz="3400" dirty="0" err="1"/>
              <a:t>void</a:t>
            </a:r>
            <a:r>
              <a:rPr lang="es-ES" sz="3400" dirty="0"/>
              <a:t> *</a:t>
            </a:r>
            <a:r>
              <a:rPr lang="es-ES" sz="3400" dirty="0" err="1"/>
              <a:t>imprimeSaludo</a:t>
            </a:r>
            <a:r>
              <a:rPr lang="es-ES" sz="3400" dirty="0"/>
              <a:t>(</a:t>
            </a:r>
            <a:r>
              <a:rPr lang="es-ES" sz="3400" dirty="0" err="1"/>
              <a:t>void</a:t>
            </a:r>
            <a:r>
              <a:rPr lang="es-ES" sz="3400" dirty="0"/>
              <a:t> *</a:t>
            </a:r>
            <a:r>
              <a:rPr lang="es-ES" sz="3400" dirty="0" err="1"/>
              <a:t>threadid</a:t>
            </a:r>
            <a:r>
              <a:rPr lang="es-ES" sz="3400" dirty="0"/>
              <a:t>){</a:t>
            </a:r>
          </a:p>
          <a:p>
            <a:pPr marL="0" indent="0">
              <a:buNone/>
            </a:pPr>
            <a:r>
              <a:rPr lang="es-ES" sz="3400" dirty="0"/>
              <a:t>   </a:t>
            </a:r>
            <a:r>
              <a:rPr lang="es-ES" sz="3400" dirty="0" err="1"/>
              <a:t>long</a:t>
            </a:r>
            <a:r>
              <a:rPr lang="es-ES" sz="3400" dirty="0"/>
              <a:t> </a:t>
            </a:r>
            <a:r>
              <a:rPr lang="es-ES" sz="3400" dirty="0" err="1"/>
              <a:t>tid</a:t>
            </a:r>
            <a:r>
              <a:rPr lang="es-ES" sz="3400" dirty="0"/>
              <a:t>;</a:t>
            </a:r>
          </a:p>
          <a:p>
            <a:pPr marL="0" indent="0">
              <a:buNone/>
            </a:pPr>
            <a:r>
              <a:rPr lang="es-ES" sz="3400" dirty="0"/>
              <a:t>   // </a:t>
            </a:r>
            <a:r>
              <a:rPr lang="es-ES" sz="3400" dirty="0" err="1"/>
              <a:t>Aqui</a:t>
            </a:r>
            <a:r>
              <a:rPr lang="es-ES" sz="3400" dirty="0"/>
              <a:t> se castea lo que le fue pasado</a:t>
            </a:r>
          </a:p>
          <a:p>
            <a:pPr marL="0" indent="0">
              <a:buNone/>
            </a:pPr>
            <a:r>
              <a:rPr lang="es-ES" sz="3400" dirty="0"/>
              <a:t>   // al hilo como atributos</a:t>
            </a:r>
          </a:p>
          <a:p>
            <a:pPr marL="0" indent="0">
              <a:buNone/>
            </a:pPr>
            <a:r>
              <a:rPr lang="es-ES" sz="3400" dirty="0"/>
              <a:t>   </a:t>
            </a:r>
            <a:r>
              <a:rPr lang="es-ES" sz="3400" dirty="0" err="1"/>
              <a:t>tid</a:t>
            </a:r>
            <a:r>
              <a:rPr lang="es-ES" sz="3400" dirty="0"/>
              <a:t> = (</a:t>
            </a:r>
            <a:r>
              <a:rPr lang="es-ES" sz="3400" dirty="0" err="1"/>
              <a:t>long</a:t>
            </a:r>
            <a:r>
              <a:rPr lang="es-ES" sz="3400" dirty="0"/>
              <a:t>)</a:t>
            </a:r>
            <a:r>
              <a:rPr lang="es-ES" sz="3400" dirty="0" err="1"/>
              <a:t>threadid</a:t>
            </a:r>
            <a:r>
              <a:rPr lang="es-ES" sz="3400" dirty="0"/>
              <a:t>;</a:t>
            </a:r>
          </a:p>
          <a:p>
            <a:pPr marL="0" indent="0">
              <a:buNone/>
            </a:pPr>
            <a:r>
              <a:rPr lang="es-ES" sz="3400" dirty="0"/>
              <a:t>   </a:t>
            </a:r>
            <a:r>
              <a:rPr lang="es-ES" sz="3400" dirty="0" err="1"/>
              <a:t>printf</a:t>
            </a:r>
            <a:r>
              <a:rPr lang="es-ES" sz="3400" dirty="0"/>
              <a:t>("Se esta ejecutando el hilo %</a:t>
            </a:r>
            <a:r>
              <a:rPr lang="es-ES" sz="3400" dirty="0" err="1"/>
              <a:t>ld</a:t>
            </a:r>
            <a:r>
              <a:rPr lang="es-ES" sz="3400" dirty="0"/>
              <a:t> \n", </a:t>
            </a:r>
            <a:r>
              <a:rPr lang="es-ES" sz="3400" dirty="0" err="1"/>
              <a:t>tid</a:t>
            </a:r>
            <a:r>
              <a:rPr lang="es-ES" sz="3400" dirty="0"/>
              <a:t>);   </a:t>
            </a:r>
          </a:p>
          <a:p>
            <a:pPr marL="0" indent="0">
              <a:buNone/>
            </a:pPr>
            <a:r>
              <a:rPr lang="es-ES" sz="3400" dirty="0"/>
              <a:t>   </a:t>
            </a:r>
            <a:r>
              <a:rPr lang="es-ES" sz="3400" dirty="0" err="1"/>
              <a:t>pthread_exit</a:t>
            </a:r>
            <a:r>
              <a:rPr lang="es-ES" sz="3400" dirty="0"/>
              <a:t>(NULL);	//Se finaliza la </a:t>
            </a:r>
            <a:r>
              <a:rPr lang="es-ES" sz="3400" dirty="0" err="1"/>
              <a:t>ejecucion</a:t>
            </a:r>
            <a:r>
              <a:rPr lang="es-ES" sz="3400" dirty="0"/>
              <a:t> del Hilo</a:t>
            </a:r>
          </a:p>
          <a:p>
            <a:pPr marL="0" indent="0">
              <a:buNone/>
            </a:pPr>
            <a:r>
              <a:rPr lang="es-ES" sz="3400" dirty="0"/>
              <a:t>}</a:t>
            </a:r>
          </a:p>
          <a:p>
            <a:endParaRPr lang="es-ES" sz="3400" dirty="0"/>
          </a:p>
          <a:p>
            <a:endParaRPr lang="es-ES" sz="3400" dirty="0"/>
          </a:p>
          <a:p>
            <a:endParaRPr lang="es-ES" sz="3400" dirty="0"/>
          </a:p>
        </p:txBody>
      </p:sp>
    </p:spTree>
    <p:extLst>
      <p:ext uri="{BB962C8B-B14F-4D97-AF65-F5344CB8AC3E}">
        <p14:creationId xmlns="" xmlns:p14="http://schemas.microsoft.com/office/powerpoint/2010/main" val="45732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1714" y="4766"/>
            <a:ext cx="7467600" cy="619352"/>
          </a:xfrm>
        </p:spPr>
        <p:txBody>
          <a:bodyPr/>
          <a:lstStyle/>
          <a:p>
            <a:r>
              <a:rPr lang="es-ES" dirty="0"/>
              <a:t>Ejemplo librería </a:t>
            </a:r>
            <a:r>
              <a:rPr lang="es-ES" dirty="0" err="1"/>
              <a:t>pthread</a:t>
            </a:r>
            <a:r>
              <a:rPr lang="es-ES" dirty="0"/>
              <a:t> C </a:t>
            </a:r>
          </a:p>
        </p:txBody>
      </p:sp>
      <p:sp>
        <p:nvSpPr>
          <p:cNvPr id="3" name="Marcador de contenido 2"/>
          <p:cNvSpPr>
            <a:spLocks noGrp="1"/>
          </p:cNvSpPr>
          <p:nvPr>
            <p:ph sz="quarter" idx="1"/>
          </p:nvPr>
        </p:nvSpPr>
        <p:spPr>
          <a:xfrm>
            <a:off x="457200" y="627762"/>
            <a:ext cx="8229600" cy="6230238"/>
          </a:xfrm>
        </p:spPr>
        <p:txBody>
          <a:bodyPr>
            <a:noAutofit/>
          </a:bodyPr>
          <a:lstStyle/>
          <a:p>
            <a:pPr marL="0" indent="0">
              <a:buNone/>
            </a:pPr>
            <a:r>
              <a:rPr lang="es-ES" sz="1100" dirty="0"/>
              <a:t>Por ultimo dentro del </a:t>
            </a:r>
            <a:r>
              <a:rPr lang="es-ES" sz="1100" dirty="0" err="1"/>
              <a:t>main</a:t>
            </a:r>
            <a:r>
              <a:rPr lang="es-ES" sz="1100" dirty="0"/>
              <a:t>, se crea la variable que creara los hilos, tomando como longitud el número de la variable especificada anteriormente, creando cada hilo en un </a:t>
            </a:r>
            <a:r>
              <a:rPr lang="es-ES" sz="1100" dirty="0" err="1"/>
              <a:t>for</a:t>
            </a:r>
            <a:r>
              <a:rPr lang="es-ES" sz="1100" dirty="0"/>
              <a:t> y llamando a su ejecución al mismo tiempo.</a:t>
            </a:r>
          </a:p>
          <a:p>
            <a:pPr marL="0" indent="0">
              <a:buNone/>
            </a:pPr>
            <a:endParaRPr lang="es-ES" sz="1100" dirty="0"/>
          </a:p>
          <a:p>
            <a:pPr marL="0" indent="0">
              <a:buNone/>
            </a:pPr>
            <a:r>
              <a:rPr lang="es-ES" sz="1100" dirty="0" err="1"/>
              <a:t>int</a:t>
            </a:r>
            <a:r>
              <a:rPr lang="es-ES" sz="1100" dirty="0"/>
              <a:t> </a:t>
            </a:r>
            <a:r>
              <a:rPr lang="es-ES" sz="1100" dirty="0" err="1"/>
              <a:t>main</a:t>
            </a:r>
            <a:r>
              <a:rPr lang="es-ES" sz="1100" dirty="0"/>
              <a:t> (</a:t>
            </a:r>
            <a:r>
              <a:rPr lang="es-ES" sz="1100" dirty="0" err="1"/>
              <a:t>int</a:t>
            </a:r>
            <a:r>
              <a:rPr lang="es-ES" sz="1100" dirty="0"/>
              <a:t> </a:t>
            </a:r>
            <a:r>
              <a:rPr lang="es-ES" sz="1100" dirty="0" err="1"/>
              <a:t>argc</a:t>
            </a:r>
            <a:r>
              <a:rPr lang="es-ES" sz="1100" dirty="0"/>
              <a:t>, </a:t>
            </a:r>
            <a:r>
              <a:rPr lang="es-ES" sz="1100" dirty="0" err="1"/>
              <a:t>char</a:t>
            </a:r>
            <a:r>
              <a:rPr lang="es-ES" sz="1100" dirty="0"/>
              <a:t> *</a:t>
            </a:r>
            <a:r>
              <a:rPr lang="es-ES" sz="1100" dirty="0" err="1"/>
              <a:t>argv</a:t>
            </a:r>
            <a:r>
              <a:rPr lang="es-ES" sz="1100" dirty="0"/>
              <a:t>[])</a:t>
            </a:r>
          </a:p>
          <a:p>
            <a:pPr marL="0" indent="0">
              <a:buNone/>
            </a:pPr>
            <a:r>
              <a:rPr lang="es-ES" sz="1100" dirty="0"/>
              <a:t>{</a:t>
            </a:r>
          </a:p>
          <a:p>
            <a:pPr marL="0" indent="0">
              <a:buNone/>
            </a:pPr>
            <a:r>
              <a:rPr lang="es-ES" sz="1100" dirty="0"/>
              <a:t>   </a:t>
            </a:r>
            <a:r>
              <a:rPr lang="es-ES" sz="1100" dirty="0" err="1"/>
              <a:t>pthread_t</a:t>
            </a:r>
            <a:r>
              <a:rPr lang="es-ES" sz="1100" dirty="0"/>
              <a:t> </a:t>
            </a:r>
            <a:r>
              <a:rPr lang="es-ES" sz="1100" dirty="0" err="1"/>
              <a:t>threads</a:t>
            </a:r>
            <a:r>
              <a:rPr lang="es-ES" sz="1100" dirty="0"/>
              <a:t>[NUM_THREADS];	//</a:t>
            </a:r>
            <a:r>
              <a:rPr lang="es-ES" sz="1100" dirty="0" err="1"/>
              <a:t>Direccion</a:t>
            </a:r>
            <a:r>
              <a:rPr lang="es-ES" sz="1100" dirty="0"/>
              <a:t> donde se almacenaran los hilos (5 en total)</a:t>
            </a:r>
          </a:p>
          <a:p>
            <a:pPr marL="0" indent="0">
              <a:buNone/>
            </a:pPr>
            <a:r>
              <a:rPr lang="es-ES" sz="1100" dirty="0"/>
              <a:t>   </a:t>
            </a:r>
            <a:r>
              <a:rPr lang="es-ES" sz="1100" dirty="0" err="1"/>
              <a:t>int</a:t>
            </a:r>
            <a:r>
              <a:rPr lang="es-ES" sz="1100" dirty="0"/>
              <a:t> </a:t>
            </a:r>
            <a:r>
              <a:rPr lang="es-ES" sz="1100" dirty="0" err="1"/>
              <a:t>rc</a:t>
            </a:r>
            <a:r>
              <a:rPr lang="es-ES" sz="1100" dirty="0"/>
              <a:t>;</a:t>
            </a:r>
          </a:p>
          <a:p>
            <a:pPr marL="0" indent="0">
              <a:buNone/>
            </a:pPr>
            <a:r>
              <a:rPr lang="es-ES" sz="1100" dirty="0"/>
              <a:t>   </a:t>
            </a:r>
            <a:r>
              <a:rPr lang="es-ES" sz="1100" dirty="0" err="1"/>
              <a:t>int</a:t>
            </a:r>
            <a:r>
              <a:rPr lang="es-ES" sz="1100" dirty="0"/>
              <a:t> t;</a:t>
            </a:r>
          </a:p>
          <a:p>
            <a:pPr marL="0" indent="0">
              <a:buNone/>
            </a:pPr>
            <a:r>
              <a:rPr lang="es-ES" sz="1100" dirty="0"/>
              <a:t>   </a:t>
            </a:r>
            <a:r>
              <a:rPr lang="es-ES" sz="1100" dirty="0" err="1"/>
              <a:t>for</a:t>
            </a:r>
            <a:r>
              <a:rPr lang="es-ES" sz="1100" dirty="0"/>
              <a:t>(t=0; t &lt; NUM_THREADS; t++){</a:t>
            </a:r>
          </a:p>
          <a:p>
            <a:pPr marL="0" indent="0">
              <a:buNone/>
            </a:pPr>
            <a:r>
              <a:rPr lang="es-ES" sz="1100" dirty="0"/>
              <a:t>      </a:t>
            </a:r>
            <a:r>
              <a:rPr lang="es-ES" sz="1100" dirty="0" err="1"/>
              <a:t>printf</a:t>
            </a:r>
            <a:r>
              <a:rPr lang="es-ES" sz="1100" dirty="0"/>
              <a:t>("Creando Hilo %</a:t>
            </a:r>
            <a:r>
              <a:rPr lang="es-ES" sz="1100" dirty="0" err="1"/>
              <a:t>ld</a:t>
            </a:r>
            <a:r>
              <a:rPr lang="es-ES" sz="1100" dirty="0"/>
              <a:t> \n", t);</a:t>
            </a:r>
          </a:p>
          <a:p>
            <a:pPr marL="0" indent="0">
              <a:buNone/>
            </a:pPr>
            <a:r>
              <a:rPr lang="es-ES" sz="1100" dirty="0"/>
              <a:t>      </a:t>
            </a:r>
            <a:r>
              <a:rPr lang="es-ES" sz="1100" dirty="0" err="1"/>
              <a:t>rc</a:t>
            </a:r>
            <a:r>
              <a:rPr lang="es-ES" sz="1100" dirty="0"/>
              <a:t> = </a:t>
            </a:r>
            <a:r>
              <a:rPr lang="es-ES" sz="1100" dirty="0" err="1"/>
              <a:t>pthread_create</a:t>
            </a:r>
            <a:r>
              <a:rPr lang="es-ES" sz="1100" dirty="0"/>
              <a:t>(&amp;</a:t>
            </a:r>
            <a:r>
              <a:rPr lang="es-ES" sz="1100" dirty="0" err="1"/>
              <a:t>threads</a:t>
            </a:r>
            <a:r>
              <a:rPr lang="es-ES" sz="1100" dirty="0"/>
              <a:t>[t], NULL, </a:t>
            </a:r>
            <a:r>
              <a:rPr lang="es-ES" sz="1100" dirty="0" err="1"/>
              <a:t>imprimeSaludo</a:t>
            </a:r>
            <a:r>
              <a:rPr lang="es-ES" sz="1100" dirty="0"/>
              <a:t>, (</a:t>
            </a:r>
            <a:r>
              <a:rPr lang="es-ES" sz="1100" dirty="0" err="1"/>
              <a:t>void</a:t>
            </a:r>
            <a:r>
              <a:rPr lang="es-ES" sz="1100" dirty="0"/>
              <a:t> *)t);</a:t>
            </a:r>
          </a:p>
          <a:p>
            <a:pPr marL="0" indent="0">
              <a:buNone/>
            </a:pPr>
            <a:r>
              <a:rPr lang="es-ES" sz="1100" dirty="0"/>
              <a:t>      </a:t>
            </a:r>
            <a:r>
              <a:rPr lang="es-ES" sz="1100" dirty="0" err="1"/>
              <a:t>if</a:t>
            </a:r>
            <a:r>
              <a:rPr lang="es-ES" sz="1100" dirty="0"/>
              <a:t> (</a:t>
            </a:r>
            <a:r>
              <a:rPr lang="es-ES" sz="1100" dirty="0" err="1"/>
              <a:t>rc</a:t>
            </a:r>
            <a:r>
              <a:rPr lang="es-ES" sz="1100" dirty="0"/>
              <a:t>){</a:t>
            </a:r>
          </a:p>
          <a:p>
            <a:pPr marL="0" indent="0">
              <a:buNone/>
            </a:pPr>
            <a:r>
              <a:rPr lang="es-ES" sz="1100" dirty="0"/>
              <a:t>         </a:t>
            </a:r>
            <a:r>
              <a:rPr lang="es-ES" sz="1100" dirty="0" err="1"/>
              <a:t>printf</a:t>
            </a:r>
            <a:r>
              <a:rPr lang="es-ES" sz="1100" dirty="0"/>
              <a:t>("ERROR; </a:t>
            </a:r>
            <a:r>
              <a:rPr lang="es-ES" sz="1100" dirty="0" err="1"/>
              <a:t>return</a:t>
            </a:r>
            <a:r>
              <a:rPr lang="es-ES" sz="1100" dirty="0"/>
              <a:t> </a:t>
            </a:r>
            <a:r>
              <a:rPr lang="es-ES" sz="1100" dirty="0" err="1"/>
              <a:t>code</a:t>
            </a:r>
            <a:r>
              <a:rPr lang="es-ES" sz="1100" dirty="0"/>
              <a:t> </a:t>
            </a:r>
            <a:r>
              <a:rPr lang="es-ES" sz="1100" dirty="0" err="1"/>
              <a:t>from</a:t>
            </a:r>
            <a:r>
              <a:rPr lang="es-ES" sz="1100" dirty="0"/>
              <a:t> </a:t>
            </a:r>
            <a:r>
              <a:rPr lang="es-ES" sz="1100" dirty="0" err="1"/>
              <a:t>pthread_create</a:t>
            </a:r>
            <a:r>
              <a:rPr lang="es-ES" sz="1100" dirty="0"/>
              <a:t>() </a:t>
            </a:r>
            <a:r>
              <a:rPr lang="es-ES" sz="1100" dirty="0" err="1"/>
              <a:t>is</a:t>
            </a:r>
            <a:r>
              <a:rPr lang="es-ES" sz="1100" dirty="0"/>
              <a:t> %d \n", </a:t>
            </a:r>
            <a:r>
              <a:rPr lang="es-ES" sz="1100" dirty="0" err="1"/>
              <a:t>rc</a:t>
            </a:r>
            <a:r>
              <a:rPr lang="es-ES" sz="1100" dirty="0"/>
              <a:t>);</a:t>
            </a:r>
          </a:p>
          <a:p>
            <a:pPr marL="0" indent="0">
              <a:buNone/>
            </a:pPr>
            <a:r>
              <a:rPr lang="es-ES" sz="1100" dirty="0"/>
              <a:t>         </a:t>
            </a:r>
            <a:r>
              <a:rPr lang="es-ES" sz="1100" dirty="0" err="1"/>
              <a:t>exit</a:t>
            </a:r>
            <a:r>
              <a:rPr lang="es-ES" sz="1100" dirty="0"/>
              <a:t>(-1);</a:t>
            </a:r>
          </a:p>
          <a:p>
            <a:pPr marL="0" indent="0">
              <a:buNone/>
            </a:pPr>
            <a:r>
              <a:rPr lang="es-ES" sz="1100" dirty="0"/>
              <a:t>      }</a:t>
            </a:r>
          </a:p>
          <a:p>
            <a:pPr marL="0" indent="0">
              <a:buNone/>
            </a:pPr>
            <a:r>
              <a:rPr lang="es-ES" sz="1100" dirty="0"/>
              <a:t>      //</a:t>
            </a:r>
            <a:r>
              <a:rPr lang="es-ES" sz="1100" dirty="0" err="1"/>
              <a:t>pthread_join</a:t>
            </a:r>
            <a:r>
              <a:rPr lang="es-ES" sz="1100" dirty="0"/>
              <a:t>(</a:t>
            </a:r>
            <a:r>
              <a:rPr lang="es-ES" sz="1100" dirty="0" err="1"/>
              <a:t>threads</a:t>
            </a:r>
            <a:r>
              <a:rPr lang="es-ES" sz="1100" dirty="0"/>
              <a:t>[t],NULL);	//Se espera a que finalice el hilo</a:t>
            </a:r>
          </a:p>
          <a:p>
            <a:pPr marL="0" indent="0">
              <a:buNone/>
            </a:pPr>
            <a:r>
              <a:rPr lang="es-ES" sz="1100" dirty="0"/>
              <a:t>   }</a:t>
            </a:r>
          </a:p>
          <a:p>
            <a:pPr marL="0" indent="0">
              <a:buNone/>
            </a:pPr>
            <a:r>
              <a:rPr lang="es-ES" sz="1100" dirty="0"/>
              <a:t>   </a:t>
            </a:r>
            <a:r>
              <a:rPr lang="es-ES" sz="1100" dirty="0" err="1"/>
              <a:t>pthread_exit</a:t>
            </a:r>
            <a:r>
              <a:rPr lang="es-ES" sz="1100" dirty="0"/>
              <a:t>(NULL);	//Se finaliza la </a:t>
            </a:r>
            <a:r>
              <a:rPr lang="es-ES" sz="1100" dirty="0" err="1"/>
              <a:t>ejecucion</a:t>
            </a:r>
            <a:r>
              <a:rPr lang="es-ES" sz="1100" dirty="0"/>
              <a:t> del Hilo</a:t>
            </a:r>
          </a:p>
          <a:p>
            <a:pPr marL="0" indent="0">
              <a:buNone/>
            </a:pPr>
            <a:r>
              <a:rPr lang="es-ES" sz="1100" dirty="0"/>
              <a:t>}</a:t>
            </a:r>
          </a:p>
          <a:p>
            <a:pPr marL="0" indent="0" algn="just">
              <a:buNone/>
            </a:pPr>
            <a:endParaRPr lang="es-ES" sz="1100" dirty="0"/>
          </a:p>
          <a:p>
            <a:pPr marL="0" indent="0" algn="just">
              <a:buNone/>
            </a:pPr>
            <a:r>
              <a:rPr lang="es-ES" sz="1100" dirty="0"/>
              <a:t>En la función </a:t>
            </a:r>
            <a:r>
              <a:rPr lang="es-ES" sz="1100" dirty="0" err="1"/>
              <a:t>rc</a:t>
            </a:r>
            <a:r>
              <a:rPr lang="es-ES" sz="1100" dirty="0"/>
              <a:t> = </a:t>
            </a:r>
            <a:r>
              <a:rPr lang="es-ES" sz="1100" dirty="0" err="1"/>
              <a:t>pthread_create</a:t>
            </a:r>
            <a:r>
              <a:rPr lang="es-ES" sz="1100" dirty="0"/>
              <a:t>(&amp;</a:t>
            </a:r>
            <a:r>
              <a:rPr lang="es-ES" sz="1100" dirty="0" err="1"/>
              <a:t>threads</a:t>
            </a:r>
            <a:r>
              <a:rPr lang="es-ES" sz="1100" dirty="0"/>
              <a:t>[t], NULL, </a:t>
            </a:r>
            <a:r>
              <a:rPr lang="es-ES" sz="1100" dirty="0" err="1"/>
              <a:t>imprimeSaludo</a:t>
            </a:r>
            <a:r>
              <a:rPr lang="es-ES" sz="1100" dirty="0"/>
              <a:t>, (</a:t>
            </a:r>
            <a:r>
              <a:rPr lang="es-ES" sz="1100" dirty="0" err="1"/>
              <a:t>void</a:t>
            </a:r>
            <a:r>
              <a:rPr lang="es-ES" sz="1100" dirty="0"/>
              <a:t> *); se utiliza una variable de tipo entero, la cual obtendrá un valor que determinara si el hilo fue creado correctamente en caso de que devuelva un 1, el hilo no creo bien y pasara a informar del error.</a:t>
            </a:r>
          </a:p>
          <a:p>
            <a:pPr marL="0" indent="0" algn="just">
              <a:buNone/>
            </a:pPr>
            <a:endParaRPr lang="es-ES" sz="1100" dirty="0"/>
          </a:p>
          <a:p>
            <a:pPr marL="0" indent="0" algn="just">
              <a:buNone/>
            </a:pPr>
            <a:r>
              <a:rPr lang="es-ES" sz="1100" dirty="0"/>
              <a:t>Los parámetros que recibe son los mismos que se mencionaron anteriormente, con una excepción, que al llamar a la función que ejecutara cada hilo, ya no se necesito de un </a:t>
            </a:r>
            <a:r>
              <a:rPr lang="es-ES" sz="1100" dirty="0" err="1"/>
              <a:t>cast</a:t>
            </a:r>
            <a:r>
              <a:rPr lang="es-ES" sz="1100" dirty="0"/>
              <a:t> a puntero, puesto que la función fue definida como tipo puntero desde su creación.</a:t>
            </a:r>
          </a:p>
          <a:p>
            <a:pPr marL="0" indent="0">
              <a:buNone/>
            </a:pPr>
            <a:endParaRPr lang="es-ES" sz="1100" dirty="0"/>
          </a:p>
          <a:p>
            <a:pPr marL="0" indent="0">
              <a:buNone/>
            </a:pPr>
            <a:endParaRPr lang="es-ES" sz="1100" dirty="0"/>
          </a:p>
          <a:p>
            <a:pPr marL="0" indent="0">
              <a:buNone/>
            </a:pPr>
            <a:endParaRPr lang="es-ES" sz="1100" dirty="0"/>
          </a:p>
          <a:p>
            <a:pPr marL="0" indent="0">
              <a:buNone/>
            </a:pPr>
            <a:endParaRPr lang="es-ES" sz="1100" dirty="0"/>
          </a:p>
        </p:txBody>
      </p:sp>
    </p:spTree>
    <p:extLst>
      <p:ext uri="{BB962C8B-B14F-4D97-AF65-F5344CB8AC3E}">
        <p14:creationId xmlns="" xmlns:p14="http://schemas.microsoft.com/office/powerpoint/2010/main" val="2044123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Puntos a mencionar</a:t>
            </a:r>
            <a:endParaRPr lang="es-ES" dirty="0"/>
          </a:p>
        </p:txBody>
      </p:sp>
      <p:sp>
        <p:nvSpPr>
          <p:cNvPr id="3" name="Marcador de contenido 2"/>
          <p:cNvSpPr>
            <a:spLocks noGrp="1"/>
          </p:cNvSpPr>
          <p:nvPr>
            <p:ph sz="quarter" idx="1"/>
          </p:nvPr>
        </p:nvSpPr>
        <p:spPr>
          <a:xfrm>
            <a:off x="457199" y="1600200"/>
            <a:ext cx="7815943" cy="4873752"/>
          </a:xfrm>
        </p:spPr>
        <p:txBody>
          <a:bodyPr/>
          <a:lstStyle/>
          <a:p>
            <a:pPr algn="just"/>
            <a:r>
              <a:rPr lang="es-ES" dirty="0"/>
              <a:t>Mencionar las </a:t>
            </a:r>
            <a:r>
              <a:rPr lang="es-ES" dirty="0" smtClean="0"/>
              <a:t>problemáticas </a:t>
            </a:r>
            <a:r>
              <a:rPr lang="es-ES" dirty="0"/>
              <a:t>o trampas que se pueden presentar cuando se </a:t>
            </a:r>
            <a:r>
              <a:rPr lang="es-ES" dirty="0" smtClean="0"/>
              <a:t>utilizan </a:t>
            </a:r>
            <a:r>
              <a:rPr lang="es-ES" dirty="0"/>
              <a:t>hilos </a:t>
            </a:r>
          </a:p>
          <a:p>
            <a:pPr algn="just"/>
            <a:r>
              <a:rPr lang="es-ES" dirty="0"/>
              <a:t>Explicar al menos dos ejemplos que usen hilos (p.ej. productor/consumidor, etc.) </a:t>
            </a:r>
          </a:p>
          <a:p>
            <a:pPr algn="just"/>
            <a:r>
              <a:rPr lang="es-ES" dirty="0"/>
              <a:t>Realizar un ejemplo en C, utilizando la biblioteca </a:t>
            </a:r>
            <a:r>
              <a:rPr lang="es-ES" dirty="0" err="1"/>
              <a:t>pthread</a:t>
            </a:r>
            <a:r>
              <a:rPr lang="es-ES" dirty="0"/>
              <a:t> </a:t>
            </a:r>
          </a:p>
          <a:p>
            <a:endParaRPr lang="es-ES" dirty="0"/>
          </a:p>
        </p:txBody>
      </p:sp>
    </p:spTree>
    <p:extLst>
      <p:ext uri="{BB962C8B-B14F-4D97-AF65-F5344CB8AC3E}">
        <p14:creationId xmlns="" xmlns:p14="http://schemas.microsoft.com/office/powerpoint/2010/main" val="1201419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son los Hilos?</a:t>
            </a:r>
            <a:endParaRPr lang="es-ES" dirty="0"/>
          </a:p>
        </p:txBody>
      </p:sp>
      <p:sp>
        <p:nvSpPr>
          <p:cNvPr id="3" name="Marcador de contenido 2"/>
          <p:cNvSpPr>
            <a:spLocks noGrp="1"/>
          </p:cNvSpPr>
          <p:nvPr>
            <p:ph sz="quarter" idx="1"/>
          </p:nvPr>
        </p:nvSpPr>
        <p:spPr>
          <a:xfrm>
            <a:off x="457199" y="1600200"/>
            <a:ext cx="7815943" cy="4873752"/>
          </a:xfrm>
        </p:spPr>
        <p:txBody>
          <a:bodyPr>
            <a:normAutofit fontScale="92500" lnSpcReduction="10000"/>
          </a:bodyPr>
          <a:lstStyle/>
          <a:p>
            <a:pPr algn="just"/>
            <a:r>
              <a:rPr lang="es-ES" dirty="0" smtClean="0"/>
              <a:t>Los hilos son múltiples rutas de ejecución que se ejecutan simultáneamente en su espacio de memoria compartido y que comparten el acceso a los recursos de un proceso como descriptores de archivos y manejadores de señales. </a:t>
            </a:r>
          </a:p>
          <a:p>
            <a:pPr algn="just"/>
            <a:r>
              <a:rPr lang="es-ES" dirty="0" smtClean="0"/>
              <a:t>Cuando se hacen cambios entre procesos normales (sin hilos), hay un coste considerable cuando el núcleo se prepara para cambiar de un contexto de proceso a otro. La principal tarea de este cambio de procesos es guardar el estado de CPU del proceso antiguo, cargar el estado guardado del proceso nuevo y reemplazar la imagen de memoria del proceso antiguo con la del nuevo. Los hilos permiten que nuestro proceso cambie entre varias tareas en ejecución sin tener que ejecutar el cambio de contesto completo que acabamos de describir.</a:t>
            </a:r>
            <a:endParaRPr lang="es-ES" dirty="0"/>
          </a:p>
        </p:txBody>
      </p:sp>
    </p:spTree>
    <p:extLst>
      <p:ext uri="{BB962C8B-B14F-4D97-AF65-F5344CB8AC3E}">
        <p14:creationId xmlns="" xmlns:p14="http://schemas.microsoft.com/office/powerpoint/2010/main" val="1285744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son los Hilos?</a:t>
            </a:r>
            <a:endParaRPr lang="es-ES" dirty="0"/>
          </a:p>
        </p:txBody>
      </p:sp>
      <p:sp>
        <p:nvSpPr>
          <p:cNvPr id="3" name="Marcador de contenido 2"/>
          <p:cNvSpPr>
            <a:spLocks noGrp="1"/>
          </p:cNvSpPr>
          <p:nvPr>
            <p:ph sz="quarter" idx="1"/>
          </p:nvPr>
        </p:nvSpPr>
        <p:spPr>
          <a:xfrm>
            <a:off x="457199" y="1600200"/>
            <a:ext cx="7903029" cy="4873752"/>
          </a:xfrm>
        </p:spPr>
        <p:txBody>
          <a:bodyPr>
            <a:normAutofit/>
          </a:bodyPr>
          <a:lstStyle/>
          <a:p>
            <a:pPr algn="just"/>
            <a:r>
              <a:rPr lang="es-ES" dirty="0" smtClean="0"/>
              <a:t>La creación de un nuevo hilo es una característica que permite a una aplicación realizar varias tareas a la vez (concurrentemente). </a:t>
            </a:r>
            <a:endParaRPr lang="es-ES" dirty="0" smtClean="0"/>
          </a:p>
          <a:p>
            <a:pPr algn="just"/>
            <a:r>
              <a:rPr lang="es-ES" dirty="0" smtClean="0"/>
              <a:t>Los </a:t>
            </a:r>
            <a:r>
              <a:rPr lang="es-ES" dirty="0" smtClean="0"/>
              <a:t>distintos hilos de ejecución comparten una serie de recursos tales como el espacio de memoria, los archivos abiertos, situación de autenticación, etc. Esta técnica permite simplificar el diseño de una aplicación que debe llevar a cabo distintas funciones simultáneamente.</a:t>
            </a:r>
          </a:p>
          <a:p>
            <a:pPr algn="just"/>
            <a:r>
              <a:rPr lang="es-ES" dirty="0" smtClean="0"/>
              <a:t>Un hilo es simplemente una tarea que puede ser ejecutada al mismo tiempo con otra tarea.</a:t>
            </a:r>
            <a:endParaRPr lang="es-ES" dirty="0"/>
          </a:p>
        </p:txBody>
      </p:sp>
    </p:spTree>
    <p:extLst>
      <p:ext uri="{BB962C8B-B14F-4D97-AF65-F5344CB8AC3E}">
        <p14:creationId xmlns="" xmlns:p14="http://schemas.microsoft.com/office/powerpoint/2010/main" val="481305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Estados de los Hilos</a:t>
            </a:r>
            <a:endParaRPr lang="es-ES" dirty="0"/>
          </a:p>
        </p:txBody>
      </p:sp>
      <p:sp>
        <p:nvSpPr>
          <p:cNvPr id="3" name="Marcador de contenido 2"/>
          <p:cNvSpPr>
            <a:spLocks noGrp="1"/>
          </p:cNvSpPr>
          <p:nvPr>
            <p:ph sz="quarter" idx="1"/>
          </p:nvPr>
        </p:nvSpPr>
        <p:spPr>
          <a:xfrm>
            <a:off x="457200" y="1600200"/>
            <a:ext cx="7888514" cy="4873752"/>
          </a:xfrm>
        </p:spPr>
        <p:txBody>
          <a:bodyPr>
            <a:normAutofit/>
          </a:bodyPr>
          <a:lstStyle/>
          <a:p>
            <a:pPr algn="just"/>
            <a:r>
              <a:rPr lang="es-ES" dirty="0" smtClean="0"/>
              <a:t>Los principales estados de los hilos son: Ejecución, Listo y Bloqueado</a:t>
            </a:r>
          </a:p>
          <a:p>
            <a:pPr algn="just"/>
            <a:r>
              <a:rPr lang="es-ES" dirty="0" smtClean="0"/>
              <a:t>Creación: Cuando se crea un proceso se crea un hilo para ese proceso.</a:t>
            </a:r>
          </a:p>
          <a:p>
            <a:pPr algn="just"/>
            <a:r>
              <a:rPr lang="es-ES" dirty="0" smtClean="0"/>
              <a:t>Bloqueo: Cuando un hilo necesita esperar por un suceso, se bloquea (salvando sus registros de usuario, contador de programa y punteros de pila). </a:t>
            </a:r>
          </a:p>
          <a:p>
            <a:pPr algn="just"/>
            <a:r>
              <a:rPr lang="es-ES" dirty="0" smtClean="0"/>
              <a:t>Desbloqueo: </a:t>
            </a:r>
            <a:r>
              <a:rPr lang="es-MX" dirty="0" smtClean="0"/>
              <a:t>Cuando el suceso por el que el hilo se bloqueó se produce, el mismo pasa a la final de los Listos.</a:t>
            </a:r>
            <a:endParaRPr lang="es-ES" dirty="0" smtClean="0"/>
          </a:p>
          <a:p>
            <a:pPr algn="just"/>
            <a:r>
              <a:rPr lang="es-ES" dirty="0" smtClean="0"/>
              <a:t>Terminación: Cuando un hilo finaliza se liberan tanto su contexto</a:t>
            </a:r>
            <a:endParaRPr lang="es-ES" dirty="0"/>
          </a:p>
        </p:txBody>
      </p:sp>
    </p:spTree>
    <p:extLst>
      <p:ext uri="{BB962C8B-B14F-4D97-AF65-F5344CB8AC3E}">
        <p14:creationId xmlns="" xmlns:p14="http://schemas.microsoft.com/office/powerpoint/2010/main" val="3150717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MultiHilos</a:t>
            </a:r>
            <a:endParaRPr lang="es-ES" dirty="0"/>
          </a:p>
        </p:txBody>
      </p:sp>
      <p:sp>
        <p:nvSpPr>
          <p:cNvPr id="3" name="Marcador de contenido 2"/>
          <p:cNvSpPr>
            <a:spLocks noGrp="1"/>
          </p:cNvSpPr>
          <p:nvPr>
            <p:ph sz="quarter" idx="1"/>
          </p:nvPr>
        </p:nvSpPr>
        <p:spPr>
          <a:xfrm>
            <a:off x="457199" y="1600200"/>
            <a:ext cx="8019143" cy="4873752"/>
          </a:xfrm>
        </p:spPr>
        <p:txBody>
          <a:bodyPr>
            <a:normAutofit/>
          </a:bodyPr>
          <a:lstStyle/>
          <a:p>
            <a:pPr algn="just"/>
            <a:r>
              <a:rPr lang="es-ES" dirty="0"/>
              <a:t>Los sistemas operativos generalmente implementan hilos de dos maneras:</a:t>
            </a:r>
          </a:p>
          <a:p>
            <a:pPr algn="just"/>
            <a:r>
              <a:rPr lang="es-ES" dirty="0" err="1"/>
              <a:t>Multihilo</a:t>
            </a:r>
            <a:r>
              <a:rPr lang="es-ES" dirty="0"/>
              <a:t> </a:t>
            </a:r>
            <a:r>
              <a:rPr lang="es-ES" dirty="0" err="1"/>
              <a:t>apropiativo</a:t>
            </a:r>
            <a:r>
              <a:rPr lang="es-ES" dirty="0"/>
              <a:t>: permite al sistema operativo determinar cuándo debe haber un cambio de contexto. La desventaja de esto es que el sistema puede hacer un cambio de contexto en un momento inadecuado, causando un fenómeno conocido como inversión de prioridades y otros problemas.</a:t>
            </a:r>
          </a:p>
          <a:p>
            <a:pPr algn="just"/>
            <a:r>
              <a:rPr lang="es-ES" dirty="0" err="1"/>
              <a:t>Multihilo</a:t>
            </a:r>
            <a:r>
              <a:rPr lang="es-ES" dirty="0"/>
              <a:t> cooperativo: depende del mismo hilo abandonar el control cuando llega a un punto de detención, lo cual puede traer problemas cuando el hilo espera la disponibilidad de un recurso</a:t>
            </a:r>
            <a:r>
              <a:rPr lang="es-ES" dirty="0" smtClean="0"/>
              <a:t>.</a:t>
            </a:r>
            <a:endParaRPr lang="es-ES" dirty="0"/>
          </a:p>
        </p:txBody>
      </p:sp>
    </p:spTree>
    <p:extLst>
      <p:ext uri="{BB962C8B-B14F-4D97-AF65-F5344CB8AC3E}">
        <p14:creationId xmlns="" xmlns:p14="http://schemas.microsoft.com/office/powerpoint/2010/main" val="3967587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Ventajas</a:t>
            </a:r>
            <a:endParaRPr lang="es-ES" dirty="0"/>
          </a:p>
        </p:txBody>
      </p:sp>
      <p:sp>
        <p:nvSpPr>
          <p:cNvPr id="3" name="Marcador de contenido 2"/>
          <p:cNvSpPr>
            <a:spLocks noGrp="1"/>
          </p:cNvSpPr>
          <p:nvPr>
            <p:ph sz="quarter" idx="1"/>
          </p:nvPr>
        </p:nvSpPr>
        <p:spPr>
          <a:xfrm>
            <a:off x="457200" y="1600200"/>
            <a:ext cx="7961086" cy="4873752"/>
          </a:xfrm>
        </p:spPr>
        <p:txBody>
          <a:bodyPr>
            <a:normAutofit/>
          </a:bodyPr>
          <a:lstStyle/>
          <a:p>
            <a:pPr algn="just"/>
            <a:r>
              <a:rPr lang="es-ES" dirty="0" smtClean="0"/>
              <a:t>Se tarda mucho menos tiempo en crear un hilo nuevo en un proceso existente que en crear un proceso</a:t>
            </a:r>
          </a:p>
          <a:p>
            <a:pPr algn="just"/>
            <a:r>
              <a:rPr lang="es-ES" dirty="0" smtClean="0"/>
              <a:t>Se tarda mucho menos en terminar un hilo que un proceso, ya que cuando se elimina un proceso se debe eliminar el BCP1 del mismo, mientras que un hilo se elimina su contexto y pila.</a:t>
            </a:r>
          </a:p>
          <a:p>
            <a:pPr algn="just"/>
            <a:r>
              <a:rPr lang="es-ES" dirty="0" smtClean="0"/>
              <a:t>Se tarda mucho menos tiempo en cambiar entre dos hilos de un mismo proceso.</a:t>
            </a:r>
          </a:p>
          <a:p>
            <a:pPr algn="just"/>
            <a:r>
              <a:rPr lang="es-ES" dirty="0" smtClean="0"/>
              <a:t>Los hilos aumentan la eficiencia de la comunicación entre programas en ejecución. </a:t>
            </a:r>
            <a:endParaRPr lang="es-ES" dirty="0"/>
          </a:p>
        </p:txBody>
      </p:sp>
    </p:spTree>
    <p:extLst>
      <p:ext uri="{BB962C8B-B14F-4D97-AF65-F5344CB8AC3E}">
        <p14:creationId xmlns="" xmlns:p14="http://schemas.microsoft.com/office/powerpoint/2010/main" val="852490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274638"/>
            <a:ext cx="8448697" cy="1143000"/>
          </a:xfrm>
        </p:spPr>
        <p:txBody>
          <a:bodyPr>
            <a:normAutofit/>
          </a:bodyPr>
          <a:lstStyle/>
          <a:p>
            <a:r>
              <a:rPr lang="es-ES" dirty="0" smtClean="0"/>
              <a:t>Problemáticas que se pueden presentar cuando se utilizan hilos</a:t>
            </a:r>
            <a:endParaRPr lang="es-ES" dirty="0"/>
          </a:p>
        </p:txBody>
      </p:sp>
      <p:sp>
        <p:nvSpPr>
          <p:cNvPr id="3" name="Marcador de contenido 2"/>
          <p:cNvSpPr>
            <a:spLocks noGrp="1"/>
          </p:cNvSpPr>
          <p:nvPr>
            <p:ph sz="quarter" idx="1"/>
          </p:nvPr>
        </p:nvSpPr>
        <p:spPr>
          <a:xfrm>
            <a:off x="457200" y="1600200"/>
            <a:ext cx="7859486" cy="4873752"/>
          </a:xfrm>
        </p:spPr>
        <p:txBody>
          <a:bodyPr>
            <a:normAutofit/>
          </a:bodyPr>
          <a:lstStyle/>
          <a:p>
            <a:pPr algn="just"/>
            <a:r>
              <a:rPr lang="es-ES" dirty="0" smtClean="0"/>
              <a:t>La programación de los hilos de ejecución, es decir, el tiempo que el sistema destina a la ejecución de cada uno de los hilos de ejecución, puede ser distinto en diferentes plataformas. Si no se tienen en cuenta las prioridades o se deja al azar la prevención de que dos hilos de ejecución accedan a un mismo objeto al mismo tiempo, el programa no será portable.</a:t>
            </a:r>
            <a:endParaRPr lang="es-ES" dirty="0"/>
          </a:p>
        </p:txBody>
      </p:sp>
    </p:spTree>
    <p:extLst>
      <p:ext uri="{BB962C8B-B14F-4D97-AF65-F5344CB8AC3E}">
        <p14:creationId xmlns="" xmlns:p14="http://schemas.microsoft.com/office/powerpoint/2010/main" val="2378033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Problemas de sincronización Hilos</a:t>
            </a:r>
            <a:endParaRPr lang="es-ES" dirty="0"/>
          </a:p>
        </p:txBody>
      </p:sp>
      <p:sp>
        <p:nvSpPr>
          <p:cNvPr id="3" name="Marcador de contenido 2"/>
          <p:cNvSpPr>
            <a:spLocks noGrp="1"/>
          </p:cNvSpPr>
          <p:nvPr>
            <p:ph sz="quarter" idx="1"/>
          </p:nvPr>
        </p:nvSpPr>
        <p:spPr>
          <a:xfrm>
            <a:off x="457199" y="1600200"/>
            <a:ext cx="8106229" cy="4873752"/>
          </a:xfrm>
        </p:spPr>
        <p:txBody>
          <a:bodyPr>
            <a:normAutofit/>
          </a:bodyPr>
          <a:lstStyle/>
          <a:p>
            <a:pPr algn="just"/>
            <a:r>
              <a:rPr lang="es-ES" dirty="0" smtClean="0"/>
              <a:t>Interbloqueo o punto muerto (</a:t>
            </a:r>
            <a:r>
              <a:rPr lang="es-ES" dirty="0" err="1" smtClean="0"/>
              <a:t>deadlock</a:t>
            </a:r>
            <a:r>
              <a:rPr lang="es-ES" dirty="0" smtClean="0"/>
              <a:t>)</a:t>
            </a:r>
          </a:p>
          <a:p>
            <a:pPr lvl="1" algn="just"/>
            <a:r>
              <a:rPr lang="es-ES" dirty="0" smtClean="0"/>
              <a:t>Los hilos no se ejecutan por quedarse a la espera de la ejecución de otros hilos.</a:t>
            </a:r>
          </a:p>
          <a:p>
            <a:pPr algn="just"/>
            <a:r>
              <a:rPr lang="es-ES" dirty="0" smtClean="0"/>
              <a:t>Inanición (</a:t>
            </a:r>
            <a:r>
              <a:rPr lang="es-ES" dirty="0" err="1" smtClean="0"/>
              <a:t>starvation</a:t>
            </a:r>
            <a:r>
              <a:rPr lang="es-ES" dirty="0" smtClean="0"/>
              <a:t>)</a:t>
            </a:r>
          </a:p>
          <a:p>
            <a:pPr lvl="1" algn="just"/>
            <a:r>
              <a:rPr lang="es-ES" dirty="0" smtClean="0"/>
              <a:t>Un hilo no puede acceder a un recurso compartido porque otros hilos no le permiten el acceso.</a:t>
            </a:r>
          </a:p>
          <a:p>
            <a:pPr algn="just"/>
            <a:r>
              <a:rPr lang="es-ES" dirty="0" smtClean="0"/>
              <a:t>Interbloqueo activo (</a:t>
            </a:r>
            <a:r>
              <a:rPr lang="es-ES" dirty="0" err="1" smtClean="0"/>
              <a:t>livelock</a:t>
            </a:r>
            <a:r>
              <a:rPr lang="es-ES" dirty="0" smtClean="0"/>
              <a:t>)</a:t>
            </a:r>
          </a:p>
          <a:p>
            <a:pPr lvl="1" algn="just"/>
            <a:r>
              <a:rPr lang="es-ES" dirty="0" smtClean="0"/>
              <a:t>Los hilos no se ejecutan porque se estorban mutuamente, precisamente por intentar ambos evitar un interbloqueo.</a:t>
            </a:r>
            <a:endParaRPr lang="es-ES" dirty="0"/>
          </a:p>
        </p:txBody>
      </p:sp>
    </p:spTree>
    <p:extLst>
      <p:ext uri="{BB962C8B-B14F-4D97-AF65-F5344CB8AC3E}">
        <p14:creationId xmlns="" xmlns:p14="http://schemas.microsoft.com/office/powerpoint/2010/main" val="6525065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405</TotalTime>
  <Words>1748</Words>
  <Application>Microsoft Office PowerPoint</Application>
  <PresentationFormat>Presentación en pantalla (4:3)</PresentationFormat>
  <Paragraphs>207</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Mirador</vt:lpstr>
      <vt:lpstr>Hilos</vt:lpstr>
      <vt:lpstr>Puntos a mencionar</vt:lpstr>
      <vt:lpstr>¿Qué son los Hilos?</vt:lpstr>
      <vt:lpstr>¿Qué son los Hilos?</vt:lpstr>
      <vt:lpstr>Estados de los Hilos</vt:lpstr>
      <vt:lpstr>MultiHilos</vt:lpstr>
      <vt:lpstr>Ventajas</vt:lpstr>
      <vt:lpstr>Problemáticas que se pueden presentar cuando se utilizan hilos</vt:lpstr>
      <vt:lpstr>Problemas de sincronización Hilos</vt:lpstr>
      <vt:lpstr>Problemáticas que se pueden presentar cuando se utilizan hilos</vt:lpstr>
      <vt:lpstr>Ejemplo Productor/Consumidor</vt:lpstr>
      <vt:lpstr>Ejemplo Productor/Consumidor</vt:lpstr>
      <vt:lpstr>Ejemplo Productor/Consumidor</vt:lpstr>
      <vt:lpstr>Ejemplo Cajera</vt:lpstr>
      <vt:lpstr>Ejemplo Cajera</vt:lpstr>
      <vt:lpstr>Gestión de hilos pthread </vt:lpstr>
      <vt:lpstr>Ejemplo librería pthread C </vt:lpstr>
      <vt:lpstr>Ejemplo librería pthread C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Silva</dc:creator>
  <cp:lastModifiedBy>yensen limon priego</cp:lastModifiedBy>
  <cp:revision>39</cp:revision>
  <dcterms:created xsi:type="dcterms:W3CDTF">2015-05-05T23:17:58Z</dcterms:created>
  <dcterms:modified xsi:type="dcterms:W3CDTF">2015-05-07T00:58:57Z</dcterms:modified>
</cp:coreProperties>
</file>