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0"/>
  </p:notesMasterIdLst>
  <p:handoutMasterIdLst>
    <p:handoutMasterId r:id="rId21"/>
  </p:handoutMasterIdLst>
  <p:sldIdLst>
    <p:sldId id="312" r:id="rId5"/>
    <p:sldId id="304" r:id="rId6"/>
    <p:sldId id="330" r:id="rId7"/>
    <p:sldId id="265" r:id="rId8"/>
    <p:sldId id="281" r:id="rId9"/>
    <p:sldId id="351" r:id="rId10"/>
    <p:sldId id="328" r:id="rId11"/>
    <p:sldId id="331" r:id="rId12"/>
    <p:sldId id="335" r:id="rId13"/>
    <p:sldId id="329" r:id="rId14"/>
    <p:sldId id="339" r:id="rId15"/>
    <p:sldId id="349" r:id="rId16"/>
    <p:sldId id="350" r:id="rId17"/>
    <p:sldId id="322"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0FE"/>
    <a:srgbClr val="AAC4E9"/>
    <a:srgbClr val="F5CDCE"/>
    <a:srgbClr val="202C8F"/>
    <a:srgbClr val="FDFBF6"/>
    <a:srgbClr val="DF8C8C"/>
    <a:srgbClr val="D4D593"/>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AE1CC-C0C6-288E-41ED-2D429E709467}" v="288" dt="2024-10-16T20:41:14.838"/>
    <p1510:client id="{2A944D71-FDA3-B765-E2E8-52AEB8835A1A}" v="4" dt="2024-10-16T21:03:08.330"/>
    <p1510:client id="{A091731F-24FC-40F0-BAEB-23A3634A4B22}" v="1" dt="2024-10-16T21:00:08.934"/>
    <p1510:client id="{DADEE6EC-D867-7270-24CD-8AD7835068DC}" v="1" dt="2024-10-16T20:55:29.624"/>
    <p1510:client id="{FF4B187E-79A7-B69E-1867-86EE1DD73E6A}" v="489" dt="2024-10-16T20:52:36.156"/>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D6B97D-000C-46C6-A6B8-9B3653CB2CDA}" type="doc">
      <dgm:prSet loTypeId="urn:microsoft.com/office/officeart/2008/layout/LinedList" loCatId="list" qsTypeId="urn:microsoft.com/office/officeart/2005/8/quickstyle/simple5" qsCatId="simple" csTypeId="urn:microsoft.com/office/officeart/2005/8/colors/accent3_2" csCatId="accent3"/>
      <dgm:spPr/>
      <dgm:t>
        <a:bodyPr/>
        <a:lstStyle/>
        <a:p>
          <a:endParaRPr lang="en-US"/>
        </a:p>
      </dgm:t>
    </dgm:pt>
    <dgm:pt modelId="{7EC45758-9F9E-4A81-BF4D-13483C7EE4E7}">
      <dgm:prSet/>
      <dgm:spPr/>
      <dgm:t>
        <a:bodyPr/>
        <a:lstStyle/>
        <a:p>
          <a:r>
            <a:rPr lang="en-US"/>
            <a:t>Introduction</a:t>
          </a:r>
        </a:p>
      </dgm:t>
    </dgm:pt>
    <dgm:pt modelId="{4CF62208-5757-481F-A669-60835D956CBF}" type="parTrans" cxnId="{096025F4-9F73-48F7-8BE7-92BC5AFF1B27}">
      <dgm:prSet/>
      <dgm:spPr/>
      <dgm:t>
        <a:bodyPr/>
        <a:lstStyle/>
        <a:p>
          <a:endParaRPr lang="en-US"/>
        </a:p>
      </dgm:t>
    </dgm:pt>
    <dgm:pt modelId="{5D093616-0559-4C7F-89CC-495FA056B40A}" type="sibTrans" cxnId="{096025F4-9F73-48F7-8BE7-92BC5AFF1B27}">
      <dgm:prSet/>
      <dgm:spPr/>
      <dgm:t>
        <a:bodyPr/>
        <a:lstStyle/>
        <a:p>
          <a:endParaRPr lang="en-US"/>
        </a:p>
      </dgm:t>
    </dgm:pt>
    <dgm:pt modelId="{E840D7A0-0139-44DE-882D-F9B757B8C77D}">
      <dgm:prSet/>
      <dgm:spPr/>
      <dgm:t>
        <a:bodyPr/>
        <a:lstStyle/>
        <a:p>
          <a:r>
            <a:rPr lang="en-US"/>
            <a:t>Data Description</a:t>
          </a:r>
        </a:p>
      </dgm:t>
    </dgm:pt>
    <dgm:pt modelId="{6515ECB7-C92E-48F7-B456-7AC838FABEFC}" type="parTrans" cxnId="{19BEB4D9-C2B3-4B8B-890A-CD500229D664}">
      <dgm:prSet/>
      <dgm:spPr/>
      <dgm:t>
        <a:bodyPr/>
        <a:lstStyle/>
        <a:p>
          <a:endParaRPr lang="en-US"/>
        </a:p>
      </dgm:t>
    </dgm:pt>
    <dgm:pt modelId="{5C00AABF-D40D-45F9-AC3C-685FAFD8F7D7}" type="sibTrans" cxnId="{19BEB4D9-C2B3-4B8B-890A-CD500229D664}">
      <dgm:prSet/>
      <dgm:spPr/>
      <dgm:t>
        <a:bodyPr/>
        <a:lstStyle/>
        <a:p>
          <a:endParaRPr lang="en-US"/>
        </a:p>
      </dgm:t>
    </dgm:pt>
    <dgm:pt modelId="{669E2802-39C7-4F87-90CF-20F7F2F61690}">
      <dgm:prSet/>
      <dgm:spPr/>
      <dgm:t>
        <a:bodyPr/>
        <a:lstStyle/>
        <a:p>
          <a:r>
            <a:rPr lang="en-US"/>
            <a:t>Literature Review</a:t>
          </a:r>
        </a:p>
      </dgm:t>
    </dgm:pt>
    <dgm:pt modelId="{6D9241F5-6A7B-48CD-8195-8CCCF95E5819}" type="parTrans" cxnId="{D47CB14F-3B17-47BD-B734-8BC99C315DDC}">
      <dgm:prSet/>
      <dgm:spPr/>
      <dgm:t>
        <a:bodyPr/>
        <a:lstStyle/>
        <a:p>
          <a:endParaRPr lang="en-US"/>
        </a:p>
      </dgm:t>
    </dgm:pt>
    <dgm:pt modelId="{90062B53-5768-43DF-8CDE-96C5704AEBF4}" type="sibTrans" cxnId="{D47CB14F-3B17-47BD-B734-8BC99C315DDC}">
      <dgm:prSet/>
      <dgm:spPr/>
      <dgm:t>
        <a:bodyPr/>
        <a:lstStyle/>
        <a:p>
          <a:endParaRPr lang="en-US"/>
        </a:p>
      </dgm:t>
    </dgm:pt>
    <dgm:pt modelId="{08285D21-EF2C-4DE6-8949-B50597AF0F07}">
      <dgm:prSet/>
      <dgm:spPr/>
      <dgm:t>
        <a:bodyPr/>
        <a:lstStyle/>
        <a:p>
          <a:r>
            <a:rPr lang="en-US"/>
            <a:t>Exploratory Data Analysis</a:t>
          </a:r>
        </a:p>
      </dgm:t>
    </dgm:pt>
    <dgm:pt modelId="{8ECFAF22-F07B-4191-85DC-A8BCFB6B6635}" type="parTrans" cxnId="{986479EA-E082-4626-BED0-9F036B607B80}">
      <dgm:prSet/>
      <dgm:spPr/>
      <dgm:t>
        <a:bodyPr/>
        <a:lstStyle/>
        <a:p>
          <a:endParaRPr lang="en-US"/>
        </a:p>
      </dgm:t>
    </dgm:pt>
    <dgm:pt modelId="{3BFE8AF3-C9FA-428C-95D8-02057F978AC9}" type="sibTrans" cxnId="{986479EA-E082-4626-BED0-9F036B607B80}">
      <dgm:prSet/>
      <dgm:spPr/>
      <dgm:t>
        <a:bodyPr/>
        <a:lstStyle/>
        <a:p>
          <a:endParaRPr lang="en-US"/>
        </a:p>
      </dgm:t>
    </dgm:pt>
    <dgm:pt modelId="{122AF0E3-A4D8-44F1-983D-256780F285F6}">
      <dgm:prSet/>
      <dgm:spPr/>
      <dgm:t>
        <a:bodyPr/>
        <a:lstStyle/>
        <a:p>
          <a:r>
            <a:rPr lang="en-US"/>
            <a:t>Trend Analysis</a:t>
          </a:r>
        </a:p>
      </dgm:t>
    </dgm:pt>
    <dgm:pt modelId="{A0B685B3-4004-4163-BC87-C256ED2293EA}" type="parTrans" cxnId="{7C3D5E5B-C029-48C3-A5DE-FB5F1308480B}">
      <dgm:prSet/>
      <dgm:spPr/>
      <dgm:t>
        <a:bodyPr/>
        <a:lstStyle/>
        <a:p>
          <a:endParaRPr lang="en-US"/>
        </a:p>
      </dgm:t>
    </dgm:pt>
    <dgm:pt modelId="{A268885C-9E81-428E-AF72-5E1E23DB0F15}" type="sibTrans" cxnId="{7C3D5E5B-C029-48C3-A5DE-FB5F1308480B}">
      <dgm:prSet/>
      <dgm:spPr/>
      <dgm:t>
        <a:bodyPr/>
        <a:lstStyle/>
        <a:p>
          <a:endParaRPr lang="en-US"/>
        </a:p>
      </dgm:t>
    </dgm:pt>
    <dgm:pt modelId="{9B151D76-B76A-4FAC-A069-3140B2F68380}">
      <dgm:prSet/>
      <dgm:spPr/>
      <dgm:t>
        <a:bodyPr/>
        <a:lstStyle/>
        <a:p>
          <a:r>
            <a:rPr lang="en-US"/>
            <a:t>Model Building</a:t>
          </a:r>
        </a:p>
      </dgm:t>
    </dgm:pt>
    <dgm:pt modelId="{E9376A9D-5B9D-4D91-A04F-1E77C2D357BD}" type="parTrans" cxnId="{5FC1BA00-671F-4370-8FAC-D67A6F2D017E}">
      <dgm:prSet/>
      <dgm:spPr/>
      <dgm:t>
        <a:bodyPr/>
        <a:lstStyle/>
        <a:p>
          <a:endParaRPr lang="en-US"/>
        </a:p>
      </dgm:t>
    </dgm:pt>
    <dgm:pt modelId="{392873AC-DE6D-46E8-998E-579025A16A03}" type="sibTrans" cxnId="{5FC1BA00-671F-4370-8FAC-D67A6F2D017E}">
      <dgm:prSet/>
      <dgm:spPr/>
      <dgm:t>
        <a:bodyPr/>
        <a:lstStyle/>
        <a:p>
          <a:endParaRPr lang="en-US"/>
        </a:p>
      </dgm:t>
    </dgm:pt>
    <dgm:pt modelId="{EA75241E-8DA4-46D3-9804-139C154BBDA0}">
      <dgm:prSet/>
      <dgm:spPr/>
      <dgm:t>
        <a:bodyPr/>
        <a:lstStyle/>
        <a:p>
          <a:r>
            <a:rPr lang="en-US"/>
            <a:t>Model Evaluations</a:t>
          </a:r>
        </a:p>
      </dgm:t>
    </dgm:pt>
    <dgm:pt modelId="{F05FFE17-B5B5-43AA-AB0B-480EFD0587EF}" type="parTrans" cxnId="{C83CEDF0-38E8-4ACD-95D5-AED9B31FE73C}">
      <dgm:prSet/>
      <dgm:spPr/>
      <dgm:t>
        <a:bodyPr/>
        <a:lstStyle/>
        <a:p>
          <a:endParaRPr lang="en-US"/>
        </a:p>
      </dgm:t>
    </dgm:pt>
    <dgm:pt modelId="{8AC4F78E-DB24-457C-8501-8A5FAFE3D502}" type="sibTrans" cxnId="{C83CEDF0-38E8-4ACD-95D5-AED9B31FE73C}">
      <dgm:prSet/>
      <dgm:spPr/>
      <dgm:t>
        <a:bodyPr/>
        <a:lstStyle/>
        <a:p>
          <a:endParaRPr lang="en-US"/>
        </a:p>
      </dgm:t>
    </dgm:pt>
    <dgm:pt modelId="{0DFA81A8-67E2-4E6A-8DEF-204C9EFEDAAD}">
      <dgm:prSet/>
      <dgm:spPr/>
      <dgm:t>
        <a:bodyPr/>
        <a:lstStyle/>
        <a:p>
          <a:r>
            <a:rPr lang="en-US"/>
            <a:t>Prediction for the next 6 Months</a:t>
          </a:r>
        </a:p>
      </dgm:t>
    </dgm:pt>
    <dgm:pt modelId="{19B2B7E0-169A-4FE4-8C2A-7D77B393F038}" type="parTrans" cxnId="{5EACF46F-CCFF-445F-AE46-94AA9A22EE4C}">
      <dgm:prSet/>
      <dgm:spPr/>
      <dgm:t>
        <a:bodyPr/>
        <a:lstStyle/>
        <a:p>
          <a:endParaRPr lang="en-US"/>
        </a:p>
      </dgm:t>
    </dgm:pt>
    <dgm:pt modelId="{60223106-1132-4305-B3C8-312B626CFA2A}" type="sibTrans" cxnId="{5EACF46F-CCFF-445F-AE46-94AA9A22EE4C}">
      <dgm:prSet/>
      <dgm:spPr/>
      <dgm:t>
        <a:bodyPr/>
        <a:lstStyle/>
        <a:p>
          <a:endParaRPr lang="en-US"/>
        </a:p>
      </dgm:t>
    </dgm:pt>
    <dgm:pt modelId="{B4956E62-66B1-4EFA-9EC0-8686B29C0B38}">
      <dgm:prSet/>
      <dgm:spPr/>
      <dgm:t>
        <a:bodyPr/>
        <a:lstStyle/>
        <a:p>
          <a:r>
            <a:rPr lang="en-US"/>
            <a:t>Conclusion</a:t>
          </a:r>
        </a:p>
      </dgm:t>
    </dgm:pt>
    <dgm:pt modelId="{AD977747-27C7-4E4D-AC52-A727C87C773A}" type="parTrans" cxnId="{C68B236C-0178-43AC-ABE0-8A98F436E560}">
      <dgm:prSet/>
      <dgm:spPr/>
      <dgm:t>
        <a:bodyPr/>
        <a:lstStyle/>
        <a:p>
          <a:endParaRPr lang="en-US"/>
        </a:p>
      </dgm:t>
    </dgm:pt>
    <dgm:pt modelId="{2C951B1B-F0BD-4DAE-BEB0-C0B006E4CE18}" type="sibTrans" cxnId="{C68B236C-0178-43AC-ABE0-8A98F436E560}">
      <dgm:prSet/>
      <dgm:spPr/>
      <dgm:t>
        <a:bodyPr/>
        <a:lstStyle/>
        <a:p>
          <a:endParaRPr lang="en-US"/>
        </a:p>
      </dgm:t>
    </dgm:pt>
    <dgm:pt modelId="{618B1C08-73B2-4338-8801-1A155944FFED}">
      <dgm:prSet/>
      <dgm:spPr/>
      <dgm:t>
        <a:bodyPr/>
        <a:lstStyle/>
        <a:p>
          <a:r>
            <a:rPr lang="en-US"/>
            <a:t>Recommendation for Future Works</a:t>
          </a:r>
        </a:p>
      </dgm:t>
    </dgm:pt>
    <dgm:pt modelId="{D2DD4011-2C0D-4D04-8824-BFFCB819AA91}" type="parTrans" cxnId="{4B60810E-9B6C-488B-8ADE-49F8643EB244}">
      <dgm:prSet/>
      <dgm:spPr/>
      <dgm:t>
        <a:bodyPr/>
        <a:lstStyle/>
        <a:p>
          <a:endParaRPr lang="en-US"/>
        </a:p>
      </dgm:t>
    </dgm:pt>
    <dgm:pt modelId="{1B7D7E29-B1E9-47BB-BBCA-3A3D835184FE}" type="sibTrans" cxnId="{4B60810E-9B6C-488B-8ADE-49F8643EB244}">
      <dgm:prSet/>
      <dgm:spPr/>
      <dgm:t>
        <a:bodyPr/>
        <a:lstStyle/>
        <a:p>
          <a:endParaRPr lang="en-US"/>
        </a:p>
      </dgm:t>
    </dgm:pt>
    <dgm:pt modelId="{DFBC2A86-A207-4252-93E0-1DBAF375B990}" type="pres">
      <dgm:prSet presAssocID="{B5D6B97D-000C-46C6-A6B8-9B3653CB2CDA}" presName="vert0" presStyleCnt="0">
        <dgm:presLayoutVars>
          <dgm:dir/>
          <dgm:animOne val="branch"/>
          <dgm:animLvl val="lvl"/>
        </dgm:presLayoutVars>
      </dgm:prSet>
      <dgm:spPr/>
    </dgm:pt>
    <dgm:pt modelId="{8D82C75C-77DD-4801-AB6D-2352796FEB8A}" type="pres">
      <dgm:prSet presAssocID="{7EC45758-9F9E-4A81-BF4D-13483C7EE4E7}" presName="thickLine" presStyleLbl="alignNode1" presStyleIdx="0" presStyleCnt="10"/>
      <dgm:spPr/>
    </dgm:pt>
    <dgm:pt modelId="{59212139-A52E-4C3F-B5C3-47849D3E139D}" type="pres">
      <dgm:prSet presAssocID="{7EC45758-9F9E-4A81-BF4D-13483C7EE4E7}" presName="horz1" presStyleCnt="0"/>
      <dgm:spPr/>
    </dgm:pt>
    <dgm:pt modelId="{474A21BB-0219-43B8-8033-40B593DCB8C8}" type="pres">
      <dgm:prSet presAssocID="{7EC45758-9F9E-4A81-BF4D-13483C7EE4E7}" presName="tx1" presStyleLbl="revTx" presStyleIdx="0" presStyleCnt="10"/>
      <dgm:spPr/>
    </dgm:pt>
    <dgm:pt modelId="{B708E7DE-51D4-4A1A-A789-99D771C0C9B7}" type="pres">
      <dgm:prSet presAssocID="{7EC45758-9F9E-4A81-BF4D-13483C7EE4E7}" presName="vert1" presStyleCnt="0"/>
      <dgm:spPr/>
    </dgm:pt>
    <dgm:pt modelId="{6468AD34-9E45-40BA-93D7-8F6F43C87912}" type="pres">
      <dgm:prSet presAssocID="{E840D7A0-0139-44DE-882D-F9B757B8C77D}" presName="thickLine" presStyleLbl="alignNode1" presStyleIdx="1" presStyleCnt="10"/>
      <dgm:spPr/>
    </dgm:pt>
    <dgm:pt modelId="{EDD10BB5-1BB6-45C5-92F2-9B72F180827A}" type="pres">
      <dgm:prSet presAssocID="{E840D7A0-0139-44DE-882D-F9B757B8C77D}" presName="horz1" presStyleCnt="0"/>
      <dgm:spPr/>
    </dgm:pt>
    <dgm:pt modelId="{95C74403-71D9-474B-B464-3E1F966876EA}" type="pres">
      <dgm:prSet presAssocID="{E840D7A0-0139-44DE-882D-F9B757B8C77D}" presName="tx1" presStyleLbl="revTx" presStyleIdx="1" presStyleCnt="10"/>
      <dgm:spPr/>
    </dgm:pt>
    <dgm:pt modelId="{989225E3-F21B-4E50-A657-35909CC645C1}" type="pres">
      <dgm:prSet presAssocID="{E840D7A0-0139-44DE-882D-F9B757B8C77D}" presName="vert1" presStyleCnt="0"/>
      <dgm:spPr/>
    </dgm:pt>
    <dgm:pt modelId="{AFF2A55D-5705-4225-9480-D1AEB1DD0057}" type="pres">
      <dgm:prSet presAssocID="{669E2802-39C7-4F87-90CF-20F7F2F61690}" presName="thickLine" presStyleLbl="alignNode1" presStyleIdx="2" presStyleCnt="10"/>
      <dgm:spPr/>
    </dgm:pt>
    <dgm:pt modelId="{532777F8-26BE-43D3-BC5B-BE59D1DFBDA2}" type="pres">
      <dgm:prSet presAssocID="{669E2802-39C7-4F87-90CF-20F7F2F61690}" presName="horz1" presStyleCnt="0"/>
      <dgm:spPr/>
    </dgm:pt>
    <dgm:pt modelId="{BAE60EB4-F44F-4973-BF22-6921A8C2738B}" type="pres">
      <dgm:prSet presAssocID="{669E2802-39C7-4F87-90CF-20F7F2F61690}" presName="tx1" presStyleLbl="revTx" presStyleIdx="2" presStyleCnt="10"/>
      <dgm:spPr/>
    </dgm:pt>
    <dgm:pt modelId="{7A24ECCE-1D14-4B70-B3C1-89103252CFF7}" type="pres">
      <dgm:prSet presAssocID="{669E2802-39C7-4F87-90CF-20F7F2F61690}" presName="vert1" presStyleCnt="0"/>
      <dgm:spPr/>
    </dgm:pt>
    <dgm:pt modelId="{36196B04-22C0-4A00-9A5B-B5FC7C3920D8}" type="pres">
      <dgm:prSet presAssocID="{08285D21-EF2C-4DE6-8949-B50597AF0F07}" presName="thickLine" presStyleLbl="alignNode1" presStyleIdx="3" presStyleCnt="10"/>
      <dgm:spPr/>
    </dgm:pt>
    <dgm:pt modelId="{3306ADE4-5A1B-41F6-ABA7-C6DF56397A22}" type="pres">
      <dgm:prSet presAssocID="{08285D21-EF2C-4DE6-8949-B50597AF0F07}" presName="horz1" presStyleCnt="0"/>
      <dgm:spPr/>
    </dgm:pt>
    <dgm:pt modelId="{975BC8E8-2BD0-4A1F-A50D-EC5A2916D9A4}" type="pres">
      <dgm:prSet presAssocID="{08285D21-EF2C-4DE6-8949-B50597AF0F07}" presName="tx1" presStyleLbl="revTx" presStyleIdx="3" presStyleCnt="10"/>
      <dgm:spPr/>
    </dgm:pt>
    <dgm:pt modelId="{A167FA42-A1AC-4548-B6EA-5F7C553F6DF6}" type="pres">
      <dgm:prSet presAssocID="{08285D21-EF2C-4DE6-8949-B50597AF0F07}" presName="vert1" presStyleCnt="0"/>
      <dgm:spPr/>
    </dgm:pt>
    <dgm:pt modelId="{5738D243-7AE4-4ABF-8E7B-52DA2CCA7FB7}" type="pres">
      <dgm:prSet presAssocID="{122AF0E3-A4D8-44F1-983D-256780F285F6}" presName="thickLine" presStyleLbl="alignNode1" presStyleIdx="4" presStyleCnt="10"/>
      <dgm:spPr/>
    </dgm:pt>
    <dgm:pt modelId="{4EEFA037-6976-4045-80AA-B5A809088EAB}" type="pres">
      <dgm:prSet presAssocID="{122AF0E3-A4D8-44F1-983D-256780F285F6}" presName="horz1" presStyleCnt="0"/>
      <dgm:spPr/>
    </dgm:pt>
    <dgm:pt modelId="{DD2BAFB1-2CF3-48A4-90E3-18D4223957B1}" type="pres">
      <dgm:prSet presAssocID="{122AF0E3-A4D8-44F1-983D-256780F285F6}" presName="tx1" presStyleLbl="revTx" presStyleIdx="4" presStyleCnt="10"/>
      <dgm:spPr/>
    </dgm:pt>
    <dgm:pt modelId="{6A96B19E-B684-4EF9-9782-0E47ECF2D7B7}" type="pres">
      <dgm:prSet presAssocID="{122AF0E3-A4D8-44F1-983D-256780F285F6}" presName="vert1" presStyleCnt="0"/>
      <dgm:spPr/>
    </dgm:pt>
    <dgm:pt modelId="{1CC676F0-68CE-4173-9AFC-D1E0EAE51FBB}" type="pres">
      <dgm:prSet presAssocID="{9B151D76-B76A-4FAC-A069-3140B2F68380}" presName="thickLine" presStyleLbl="alignNode1" presStyleIdx="5" presStyleCnt="10"/>
      <dgm:spPr/>
    </dgm:pt>
    <dgm:pt modelId="{338170D3-F0E0-4CAF-9AFE-724538EC1836}" type="pres">
      <dgm:prSet presAssocID="{9B151D76-B76A-4FAC-A069-3140B2F68380}" presName="horz1" presStyleCnt="0"/>
      <dgm:spPr/>
    </dgm:pt>
    <dgm:pt modelId="{2D273C30-765D-4152-A228-086DB8B294C2}" type="pres">
      <dgm:prSet presAssocID="{9B151D76-B76A-4FAC-A069-3140B2F68380}" presName="tx1" presStyleLbl="revTx" presStyleIdx="5" presStyleCnt="10"/>
      <dgm:spPr/>
    </dgm:pt>
    <dgm:pt modelId="{10191118-3572-4B31-8FD8-BB996C3B1FDD}" type="pres">
      <dgm:prSet presAssocID="{9B151D76-B76A-4FAC-A069-3140B2F68380}" presName="vert1" presStyleCnt="0"/>
      <dgm:spPr/>
    </dgm:pt>
    <dgm:pt modelId="{C8F4771F-3902-45A1-A530-EA6C22E9DDEB}" type="pres">
      <dgm:prSet presAssocID="{EA75241E-8DA4-46D3-9804-139C154BBDA0}" presName="thickLine" presStyleLbl="alignNode1" presStyleIdx="6" presStyleCnt="10"/>
      <dgm:spPr/>
    </dgm:pt>
    <dgm:pt modelId="{DFD1FE57-F60B-498A-A51B-591E116FC0DA}" type="pres">
      <dgm:prSet presAssocID="{EA75241E-8DA4-46D3-9804-139C154BBDA0}" presName="horz1" presStyleCnt="0"/>
      <dgm:spPr/>
    </dgm:pt>
    <dgm:pt modelId="{25180D9E-DECA-4591-B481-6E313F75F06E}" type="pres">
      <dgm:prSet presAssocID="{EA75241E-8DA4-46D3-9804-139C154BBDA0}" presName="tx1" presStyleLbl="revTx" presStyleIdx="6" presStyleCnt="10"/>
      <dgm:spPr/>
    </dgm:pt>
    <dgm:pt modelId="{3006BF42-6FE4-4920-AE8F-BD48237C6623}" type="pres">
      <dgm:prSet presAssocID="{EA75241E-8DA4-46D3-9804-139C154BBDA0}" presName="vert1" presStyleCnt="0"/>
      <dgm:spPr/>
    </dgm:pt>
    <dgm:pt modelId="{4AF03F4D-03E7-4DB1-9FD8-51400E775ECA}" type="pres">
      <dgm:prSet presAssocID="{0DFA81A8-67E2-4E6A-8DEF-204C9EFEDAAD}" presName="thickLine" presStyleLbl="alignNode1" presStyleIdx="7" presStyleCnt="10"/>
      <dgm:spPr/>
    </dgm:pt>
    <dgm:pt modelId="{F93342F2-E50B-4261-AACB-32AB7F7DE2EF}" type="pres">
      <dgm:prSet presAssocID="{0DFA81A8-67E2-4E6A-8DEF-204C9EFEDAAD}" presName="horz1" presStyleCnt="0"/>
      <dgm:spPr/>
    </dgm:pt>
    <dgm:pt modelId="{5AB5466B-65B2-498F-96D9-B3D12445DFA7}" type="pres">
      <dgm:prSet presAssocID="{0DFA81A8-67E2-4E6A-8DEF-204C9EFEDAAD}" presName="tx1" presStyleLbl="revTx" presStyleIdx="7" presStyleCnt="10"/>
      <dgm:spPr/>
    </dgm:pt>
    <dgm:pt modelId="{1DA97CFA-2768-4AA9-97FD-1FA56DB3087A}" type="pres">
      <dgm:prSet presAssocID="{0DFA81A8-67E2-4E6A-8DEF-204C9EFEDAAD}" presName="vert1" presStyleCnt="0"/>
      <dgm:spPr/>
    </dgm:pt>
    <dgm:pt modelId="{BDF197EA-D9DA-43A9-9EF6-064BEF75ABC7}" type="pres">
      <dgm:prSet presAssocID="{B4956E62-66B1-4EFA-9EC0-8686B29C0B38}" presName="thickLine" presStyleLbl="alignNode1" presStyleIdx="8" presStyleCnt="10"/>
      <dgm:spPr/>
    </dgm:pt>
    <dgm:pt modelId="{DC146BDF-0340-4285-AE8E-AC451039F963}" type="pres">
      <dgm:prSet presAssocID="{B4956E62-66B1-4EFA-9EC0-8686B29C0B38}" presName="horz1" presStyleCnt="0"/>
      <dgm:spPr/>
    </dgm:pt>
    <dgm:pt modelId="{63A423BB-B6C6-4CF6-A00A-DDF439D139DC}" type="pres">
      <dgm:prSet presAssocID="{B4956E62-66B1-4EFA-9EC0-8686B29C0B38}" presName="tx1" presStyleLbl="revTx" presStyleIdx="8" presStyleCnt="10"/>
      <dgm:spPr/>
    </dgm:pt>
    <dgm:pt modelId="{3BDDA310-0ED6-4D35-959A-4DD58F80450F}" type="pres">
      <dgm:prSet presAssocID="{B4956E62-66B1-4EFA-9EC0-8686B29C0B38}" presName="vert1" presStyleCnt="0"/>
      <dgm:spPr/>
    </dgm:pt>
    <dgm:pt modelId="{3E07FA92-FF39-468F-8684-95ED2BFF1405}" type="pres">
      <dgm:prSet presAssocID="{618B1C08-73B2-4338-8801-1A155944FFED}" presName="thickLine" presStyleLbl="alignNode1" presStyleIdx="9" presStyleCnt="10"/>
      <dgm:spPr/>
    </dgm:pt>
    <dgm:pt modelId="{61E425C0-B3F9-480E-9D52-5497BAC58F2F}" type="pres">
      <dgm:prSet presAssocID="{618B1C08-73B2-4338-8801-1A155944FFED}" presName="horz1" presStyleCnt="0"/>
      <dgm:spPr/>
    </dgm:pt>
    <dgm:pt modelId="{27AD46B8-4CD4-4F68-B8B1-817087976CDC}" type="pres">
      <dgm:prSet presAssocID="{618B1C08-73B2-4338-8801-1A155944FFED}" presName="tx1" presStyleLbl="revTx" presStyleIdx="9" presStyleCnt="10"/>
      <dgm:spPr/>
    </dgm:pt>
    <dgm:pt modelId="{9F375D99-3875-4141-A859-C3824CEA4D98}" type="pres">
      <dgm:prSet presAssocID="{618B1C08-73B2-4338-8801-1A155944FFED}" presName="vert1" presStyleCnt="0"/>
      <dgm:spPr/>
    </dgm:pt>
  </dgm:ptLst>
  <dgm:cxnLst>
    <dgm:cxn modelId="{5FC1BA00-671F-4370-8FAC-D67A6F2D017E}" srcId="{B5D6B97D-000C-46C6-A6B8-9B3653CB2CDA}" destId="{9B151D76-B76A-4FAC-A069-3140B2F68380}" srcOrd="5" destOrd="0" parTransId="{E9376A9D-5B9D-4D91-A04F-1E77C2D357BD}" sibTransId="{392873AC-DE6D-46E8-998E-579025A16A03}"/>
    <dgm:cxn modelId="{4B60810E-9B6C-488B-8ADE-49F8643EB244}" srcId="{B5D6B97D-000C-46C6-A6B8-9B3653CB2CDA}" destId="{618B1C08-73B2-4338-8801-1A155944FFED}" srcOrd="9" destOrd="0" parTransId="{D2DD4011-2C0D-4D04-8824-BFFCB819AA91}" sibTransId="{1B7D7E29-B1E9-47BB-BBCA-3A3D835184FE}"/>
    <dgm:cxn modelId="{527FA62E-CD3A-454E-99CA-698889D30C95}" type="presOf" srcId="{0DFA81A8-67E2-4E6A-8DEF-204C9EFEDAAD}" destId="{5AB5466B-65B2-498F-96D9-B3D12445DFA7}" srcOrd="0" destOrd="0" presId="urn:microsoft.com/office/officeart/2008/layout/LinedList"/>
    <dgm:cxn modelId="{7C3D5E5B-C029-48C3-A5DE-FB5F1308480B}" srcId="{B5D6B97D-000C-46C6-A6B8-9B3653CB2CDA}" destId="{122AF0E3-A4D8-44F1-983D-256780F285F6}" srcOrd="4" destOrd="0" parTransId="{A0B685B3-4004-4163-BC87-C256ED2293EA}" sibTransId="{A268885C-9E81-428E-AF72-5E1E23DB0F15}"/>
    <dgm:cxn modelId="{5A47FA4B-DA64-4BFE-9B87-E27F67CD0E9F}" type="presOf" srcId="{122AF0E3-A4D8-44F1-983D-256780F285F6}" destId="{DD2BAFB1-2CF3-48A4-90E3-18D4223957B1}" srcOrd="0" destOrd="0" presId="urn:microsoft.com/office/officeart/2008/layout/LinedList"/>
    <dgm:cxn modelId="{C68B236C-0178-43AC-ABE0-8A98F436E560}" srcId="{B5D6B97D-000C-46C6-A6B8-9B3653CB2CDA}" destId="{B4956E62-66B1-4EFA-9EC0-8686B29C0B38}" srcOrd="8" destOrd="0" parTransId="{AD977747-27C7-4E4D-AC52-A727C87C773A}" sibTransId="{2C951B1B-F0BD-4DAE-BEB0-C0B006E4CE18}"/>
    <dgm:cxn modelId="{D47CB14F-3B17-47BD-B734-8BC99C315DDC}" srcId="{B5D6B97D-000C-46C6-A6B8-9B3653CB2CDA}" destId="{669E2802-39C7-4F87-90CF-20F7F2F61690}" srcOrd="2" destOrd="0" parTransId="{6D9241F5-6A7B-48CD-8195-8CCCF95E5819}" sibTransId="{90062B53-5768-43DF-8CDE-96C5704AEBF4}"/>
    <dgm:cxn modelId="{5EACF46F-CCFF-445F-AE46-94AA9A22EE4C}" srcId="{B5D6B97D-000C-46C6-A6B8-9B3653CB2CDA}" destId="{0DFA81A8-67E2-4E6A-8DEF-204C9EFEDAAD}" srcOrd="7" destOrd="0" parTransId="{19B2B7E0-169A-4FE4-8C2A-7D77B393F038}" sibTransId="{60223106-1132-4305-B3C8-312B626CFA2A}"/>
    <dgm:cxn modelId="{74B12E72-49A6-4E95-A838-57F3C3040894}" type="presOf" srcId="{B5D6B97D-000C-46C6-A6B8-9B3653CB2CDA}" destId="{DFBC2A86-A207-4252-93E0-1DBAF375B990}" srcOrd="0" destOrd="0" presId="urn:microsoft.com/office/officeart/2008/layout/LinedList"/>
    <dgm:cxn modelId="{BD3FA077-17C5-4592-9A95-9AA80FA18CEA}" type="presOf" srcId="{618B1C08-73B2-4338-8801-1A155944FFED}" destId="{27AD46B8-4CD4-4F68-B8B1-817087976CDC}" srcOrd="0" destOrd="0" presId="urn:microsoft.com/office/officeart/2008/layout/LinedList"/>
    <dgm:cxn modelId="{7CFC9B7E-9A17-4647-BB0B-74931198429A}" type="presOf" srcId="{E840D7A0-0139-44DE-882D-F9B757B8C77D}" destId="{95C74403-71D9-474B-B464-3E1F966876EA}" srcOrd="0" destOrd="0" presId="urn:microsoft.com/office/officeart/2008/layout/LinedList"/>
    <dgm:cxn modelId="{2DC63483-7596-41D8-982B-FCC5DCD280FA}" type="presOf" srcId="{08285D21-EF2C-4DE6-8949-B50597AF0F07}" destId="{975BC8E8-2BD0-4A1F-A50D-EC5A2916D9A4}" srcOrd="0" destOrd="0" presId="urn:microsoft.com/office/officeart/2008/layout/LinedList"/>
    <dgm:cxn modelId="{4E2BBD85-1679-4E89-849B-B9C8DB758689}" type="presOf" srcId="{7EC45758-9F9E-4A81-BF4D-13483C7EE4E7}" destId="{474A21BB-0219-43B8-8033-40B593DCB8C8}" srcOrd="0" destOrd="0" presId="urn:microsoft.com/office/officeart/2008/layout/LinedList"/>
    <dgm:cxn modelId="{78ACED94-38A3-4D72-95EE-17E84A54D0C2}" type="presOf" srcId="{669E2802-39C7-4F87-90CF-20F7F2F61690}" destId="{BAE60EB4-F44F-4973-BF22-6921A8C2738B}" srcOrd="0" destOrd="0" presId="urn:microsoft.com/office/officeart/2008/layout/LinedList"/>
    <dgm:cxn modelId="{19BEB4D9-C2B3-4B8B-890A-CD500229D664}" srcId="{B5D6B97D-000C-46C6-A6B8-9B3653CB2CDA}" destId="{E840D7A0-0139-44DE-882D-F9B757B8C77D}" srcOrd="1" destOrd="0" parTransId="{6515ECB7-C92E-48F7-B456-7AC838FABEFC}" sibTransId="{5C00AABF-D40D-45F9-AC3C-685FAFD8F7D7}"/>
    <dgm:cxn modelId="{D44194E8-38D6-4D17-9392-B22366D9C35E}" type="presOf" srcId="{9B151D76-B76A-4FAC-A069-3140B2F68380}" destId="{2D273C30-765D-4152-A228-086DB8B294C2}" srcOrd="0" destOrd="0" presId="urn:microsoft.com/office/officeart/2008/layout/LinedList"/>
    <dgm:cxn modelId="{986479EA-E082-4626-BED0-9F036B607B80}" srcId="{B5D6B97D-000C-46C6-A6B8-9B3653CB2CDA}" destId="{08285D21-EF2C-4DE6-8949-B50597AF0F07}" srcOrd="3" destOrd="0" parTransId="{8ECFAF22-F07B-4191-85DC-A8BCFB6B6635}" sibTransId="{3BFE8AF3-C9FA-428C-95D8-02057F978AC9}"/>
    <dgm:cxn modelId="{112339EE-7F7B-4F99-8ED3-366E91814C0B}" type="presOf" srcId="{EA75241E-8DA4-46D3-9804-139C154BBDA0}" destId="{25180D9E-DECA-4591-B481-6E313F75F06E}" srcOrd="0" destOrd="0" presId="urn:microsoft.com/office/officeart/2008/layout/LinedList"/>
    <dgm:cxn modelId="{A46719EF-2E3D-4170-9D41-0E0F2D866DB2}" type="presOf" srcId="{B4956E62-66B1-4EFA-9EC0-8686B29C0B38}" destId="{63A423BB-B6C6-4CF6-A00A-DDF439D139DC}" srcOrd="0" destOrd="0" presId="urn:microsoft.com/office/officeart/2008/layout/LinedList"/>
    <dgm:cxn modelId="{C83CEDF0-38E8-4ACD-95D5-AED9B31FE73C}" srcId="{B5D6B97D-000C-46C6-A6B8-9B3653CB2CDA}" destId="{EA75241E-8DA4-46D3-9804-139C154BBDA0}" srcOrd="6" destOrd="0" parTransId="{F05FFE17-B5B5-43AA-AB0B-480EFD0587EF}" sibTransId="{8AC4F78E-DB24-457C-8501-8A5FAFE3D502}"/>
    <dgm:cxn modelId="{096025F4-9F73-48F7-8BE7-92BC5AFF1B27}" srcId="{B5D6B97D-000C-46C6-A6B8-9B3653CB2CDA}" destId="{7EC45758-9F9E-4A81-BF4D-13483C7EE4E7}" srcOrd="0" destOrd="0" parTransId="{4CF62208-5757-481F-A669-60835D956CBF}" sibTransId="{5D093616-0559-4C7F-89CC-495FA056B40A}"/>
    <dgm:cxn modelId="{5F852DFD-B42B-4583-B0FE-291987BD3280}" type="presParOf" srcId="{DFBC2A86-A207-4252-93E0-1DBAF375B990}" destId="{8D82C75C-77DD-4801-AB6D-2352796FEB8A}" srcOrd="0" destOrd="0" presId="urn:microsoft.com/office/officeart/2008/layout/LinedList"/>
    <dgm:cxn modelId="{6DED4E29-8F3E-4061-A140-EB1070FADB2D}" type="presParOf" srcId="{DFBC2A86-A207-4252-93E0-1DBAF375B990}" destId="{59212139-A52E-4C3F-B5C3-47849D3E139D}" srcOrd="1" destOrd="0" presId="urn:microsoft.com/office/officeart/2008/layout/LinedList"/>
    <dgm:cxn modelId="{AAF88D4C-344C-45AC-B2FA-0BBDC2C99BE9}" type="presParOf" srcId="{59212139-A52E-4C3F-B5C3-47849D3E139D}" destId="{474A21BB-0219-43B8-8033-40B593DCB8C8}" srcOrd="0" destOrd="0" presId="urn:microsoft.com/office/officeart/2008/layout/LinedList"/>
    <dgm:cxn modelId="{3CAEDA5B-DAB4-4597-8089-DCE5C3A4959C}" type="presParOf" srcId="{59212139-A52E-4C3F-B5C3-47849D3E139D}" destId="{B708E7DE-51D4-4A1A-A789-99D771C0C9B7}" srcOrd="1" destOrd="0" presId="urn:microsoft.com/office/officeart/2008/layout/LinedList"/>
    <dgm:cxn modelId="{E49C0A58-0BE6-42EE-B139-28137F7764F6}" type="presParOf" srcId="{DFBC2A86-A207-4252-93E0-1DBAF375B990}" destId="{6468AD34-9E45-40BA-93D7-8F6F43C87912}" srcOrd="2" destOrd="0" presId="urn:microsoft.com/office/officeart/2008/layout/LinedList"/>
    <dgm:cxn modelId="{95F0AA00-8EA7-4212-810B-DFD78337F360}" type="presParOf" srcId="{DFBC2A86-A207-4252-93E0-1DBAF375B990}" destId="{EDD10BB5-1BB6-45C5-92F2-9B72F180827A}" srcOrd="3" destOrd="0" presId="urn:microsoft.com/office/officeart/2008/layout/LinedList"/>
    <dgm:cxn modelId="{89D9CBA1-E40D-4760-AF5B-85398F14B013}" type="presParOf" srcId="{EDD10BB5-1BB6-45C5-92F2-9B72F180827A}" destId="{95C74403-71D9-474B-B464-3E1F966876EA}" srcOrd="0" destOrd="0" presId="urn:microsoft.com/office/officeart/2008/layout/LinedList"/>
    <dgm:cxn modelId="{8AEABEC9-9921-4921-8E99-3984528D1D0F}" type="presParOf" srcId="{EDD10BB5-1BB6-45C5-92F2-9B72F180827A}" destId="{989225E3-F21B-4E50-A657-35909CC645C1}" srcOrd="1" destOrd="0" presId="urn:microsoft.com/office/officeart/2008/layout/LinedList"/>
    <dgm:cxn modelId="{9FDB453F-5E2F-4A08-BC1E-39E9D3CBE7AE}" type="presParOf" srcId="{DFBC2A86-A207-4252-93E0-1DBAF375B990}" destId="{AFF2A55D-5705-4225-9480-D1AEB1DD0057}" srcOrd="4" destOrd="0" presId="urn:microsoft.com/office/officeart/2008/layout/LinedList"/>
    <dgm:cxn modelId="{E2D00D52-5429-4F2F-AE46-91D9354DDE7E}" type="presParOf" srcId="{DFBC2A86-A207-4252-93E0-1DBAF375B990}" destId="{532777F8-26BE-43D3-BC5B-BE59D1DFBDA2}" srcOrd="5" destOrd="0" presId="urn:microsoft.com/office/officeart/2008/layout/LinedList"/>
    <dgm:cxn modelId="{6081EC74-54BF-48C1-8249-025CD9771BC4}" type="presParOf" srcId="{532777F8-26BE-43D3-BC5B-BE59D1DFBDA2}" destId="{BAE60EB4-F44F-4973-BF22-6921A8C2738B}" srcOrd="0" destOrd="0" presId="urn:microsoft.com/office/officeart/2008/layout/LinedList"/>
    <dgm:cxn modelId="{0604F02C-BF6D-4FF4-912B-084BFBE81301}" type="presParOf" srcId="{532777F8-26BE-43D3-BC5B-BE59D1DFBDA2}" destId="{7A24ECCE-1D14-4B70-B3C1-89103252CFF7}" srcOrd="1" destOrd="0" presId="urn:microsoft.com/office/officeart/2008/layout/LinedList"/>
    <dgm:cxn modelId="{97AADF1C-5FC3-424E-AF9D-16FF1AFF352E}" type="presParOf" srcId="{DFBC2A86-A207-4252-93E0-1DBAF375B990}" destId="{36196B04-22C0-4A00-9A5B-B5FC7C3920D8}" srcOrd="6" destOrd="0" presId="urn:microsoft.com/office/officeart/2008/layout/LinedList"/>
    <dgm:cxn modelId="{9B26122A-63D3-4D8F-9E6B-287464FE94E8}" type="presParOf" srcId="{DFBC2A86-A207-4252-93E0-1DBAF375B990}" destId="{3306ADE4-5A1B-41F6-ABA7-C6DF56397A22}" srcOrd="7" destOrd="0" presId="urn:microsoft.com/office/officeart/2008/layout/LinedList"/>
    <dgm:cxn modelId="{B81CF1EA-2F1B-4B26-8276-F535B9E61EC8}" type="presParOf" srcId="{3306ADE4-5A1B-41F6-ABA7-C6DF56397A22}" destId="{975BC8E8-2BD0-4A1F-A50D-EC5A2916D9A4}" srcOrd="0" destOrd="0" presId="urn:microsoft.com/office/officeart/2008/layout/LinedList"/>
    <dgm:cxn modelId="{6F7A9FC9-4B9D-4F4B-9959-D42CAC0F4382}" type="presParOf" srcId="{3306ADE4-5A1B-41F6-ABA7-C6DF56397A22}" destId="{A167FA42-A1AC-4548-B6EA-5F7C553F6DF6}" srcOrd="1" destOrd="0" presId="urn:microsoft.com/office/officeart/2008/layout/LinedList"/>
    <dgm:cxn modelId="{A299EB94-A782-4028-9BAA-DB0FADAE9D22}" type="presParOf" srcId="{DFBC2A86-A207-4252-93E0-1DBAF375B990}" destId="{5738D243-7AE4-4ABF-8E7B-52DA2CCA7FB7}" srcOrd="8" destOrd="0" presId="urn:microsoft.com/office/officeart/2008/layout/LinedList"/>
    <dgm:cxn modelId="{8F54BA66-9C29-46E8-B747-410C9BF9F710}" type="presParOf" srcId="{DFBC2A86-A207-4252-93E0-1DBAF375B990}" destId="{4EEFA037-6976-4045-80AA-B5A809088EAB}" srcOrd="9" destOrd="0" presId="urn:microsoft.com/office/officeart/2008/layout/LinedList"/>
    <dgm:cxn modelId="{1FA8FACB-7B77-408B-B2E6-1522B4BBB249}" type="presParOf" srcId="{4EEFA037-6976-4045-80AA-B5A809088EAB}" destId="{DD2BAFB1-2CF3-48A4-90E3-18D4223957B1}" srcOrd="0" destOrd="0" presId="urn:microsoft.com/office/officeart/2008/layout/LinedList"/>
    <dgm:cxn modelId="{E6164312-A115-4883-A85F-03B608D99008}" type="presParOf" srcId="{4EEFA037-6976-4045-80AA-B5A809088EAB}" destId="{6A96B19E-B684-4EF9-9782-0E47ECF2D7B7}" srcOrd="1" destOrd="0" presId="urn:microsoft.com/office/officeart/2008/layout/LinedList"/>
    <dgm:cxn modelId="{CCFA9EA8-8A51-42D4-B387-666D7346C639}" type="presParOf" srcId="{DFBC2A86-A207-4252-93E0-1DBAF375B990}" destId="{1CC676F0-68CE-4173-9AFC-D1E0EAE51FBB}" srcOrd="10" destOrd="0" presId="urn:microsoft.com/office/officeart/2008/layout/LinedList"/>
    <dgm:cxn modelId="{6FD8231D-0C06-40B1-A82F-F1049A42D97F}" type="presParOf" srcId="{DFBC2A86-A207-4252-93E0-1DBAF375B990}" destId="{338170D3-F0E0-4CAF-9AFE-724538EC1836}" srcOrd="11" destOrd="0" presId="urn:microsoft.com/office/officeart/2008/layout/LinedList"/>
    <dgm:cxn modelId="{4B85D660-DE7F-4AA7-AA28-9486E876393B}" type="presParOf" srcId="{338170D3-F0E0-4CAF-9AFE-724538EC1836}" destId="{2D273C30-765D-4152-A228-086DB8B294C2}" srcOrd="0" destOrd="0" presId="urn:microsoft.com/office/officeart/2008/layout/LinedList"/>
    <dgm:cxn modelId="{7ABCBB8F-2765-413B-B765-A6C28607A302}" type="presParOf" srcId="{338170D3-F0E0-4CAF-9AFE-724538EC1836}" destId="{10191118-3572-4B31-8FD8-BB996C3B1FDD}" srcOrd="1" destOrd="0" presId="urn:microsoft.com/office/officeart/2008/layout/LinedList"/>
    <dgm:cxn modelId="{D4206CA4-9DE3-4440-83DF-7F3180C4B711}" type="presParOf" srcId="{DFBC2A86-A207-4252-93E0-1DBAF375B990}" destId="{C8F4771F-3902-45A1-A530-EA6C22E9DDEB}" srcOrd="12" destOrd="0" presId="urn:microsoft.com/office/officeart/2008/layout/LinedList"/>
    <dgm:cxn modelId="{3C208836-6570-4897-A437-4B5B0F7EDFD3}" type="presParOf" srcId="{DFBC2A86-A207-4252-93E0-1DBAF375B990}" destId="{DFD1FE57-F60B-498A-A51B-591E116FC0DA}" srcOrd="13" destOrd="0" presId="urn:microsoft.com/office/officeart/2008/layout/LinedList"/>
    <dgm:cxn modelId="{337149C5-FE78-4973-834A-806A4B5BEC29}" type="presParOf" srcId="{DFD1FE57-F60B-498A-A51B-591E116FC0DA}" destId="{25180D9E-DECA-4591-B481-6E313F75F06E}" srcOrd="0" destOrd="0" presId="urn:microsoft.com/office/officeart/2008/layout/LinedList"/>
    <dgm:cxn modelId="{696C6EA5-9B4F-48E0-8153-770A1BC7DEB2}" type="presParOf" srcId="{DFD1FE57-F60B-498A-A51B-591E116FC0DA}" destId="{3006BF42-6FE4-4920-AE8F-BD48237C6623}" srcOrd="1" destOrd="0" presId="urn:microsoft.com/office/officeart/2008/layout/LinedList"/>
    <dgm:cxn modelId="{F6787829-29BA-4F4A-82D8-874BB9B4770E}" type="presParOf" srcId="{DFBC2A86-A207-4252-93E0-1DBAF375B990}" destId="{4AF03F4D-03E7-4DB1-9FD8-51400E775ECA}" srcOrd="14" destOrd="0" presId="urn:microsoft.com/office/officeart/2008/layout/LinedList"/>
    <dgm:cxn modelId="{58592DF1-572D-42F5-8A5F-6B8477A7E312}" type="presParOf" srcId="{DFBC2A86-A207-4252-93E0-1DBAF375B990}" destId="{F93342F2-E50B-4261-AACB-32AB7F7DE2EF}" srcOrd="15" destOrd="0" presId="urn:microsoft.com/office/officeart/2008/layout/LinedList"/>
    <dgm:cxn modelId="{6AC0E6C7-130F-42CF-89BB-B07B4ED5A6B8}" type="presParOf" srcId="{F93342F2-E50B-4261-AACB-32AB7F7DE2EF}" destId="{5AB5466B-65B2-498F-96D9-B3D12445DFA7}" srcOrd="0" destOrd="0" presId="urn:microsoft.com/office/officeart/2008/layout/LinedList"/>
    <dgm:cxn modelId="{757891FA-0519-42E3-8E7C-C0AB49258082}" type="presParOf" srcId="{F93342F2-E50B-4261-AACB-32AB7F7DE2EF}" destId="{1DA97CFA-2768-4AA9-97FD-1FA56DB3087A}" srcOrd="1" destOrd="0" presId="urn:microsoft.com/office/officeart/2008/layout/LinedList"/>
    <dgm:cxn modelId="{90B31421-538B-4C67-8900-708EE5F32F2C}" type="presParOf" srcId="{DFBC2A86-A207-4252-93E0-1DBAF375B990}" destId="{BDF197EA-D9DA-43A9-9EF6-064BEF75ABC7}" srcOrd="16" destOrd="0" presId="urn:microsoft.com/office/officeart/2008/layout/LinedList"/>
    <dgm:cxn modelId="{3CAEBEAD-F6A2-4FE2-A727-C34EA4DA3CEB}" type="presParOf" srcId="{DFBC2A86-A207-4252-93E0-1DBAF375B990}" destId="{DC146BDF-0340-4285-AE8E-AC451039F963}" srcOrd="17" destOrd="0" presId="urn:microsoft.com/office/officeart/2008/layout/LinedList"/>
    <dgm:cxn modelId="{20AF27C3-25F6-41DA-BAF5-112BA159CF91}" type="presParOf" srcId="{DC146BDF-0340-4285-AE8E-AC451039F963}" destId="{63A423BB-B6C6-4CF6-A00A-DDF439D139DC}" srcOrd="0" destOrd="0" presId="urn:microsoft.com/office/officeart/2008/layout/LinedList"/>
    <dgm:cxn modelId="{E52DF3C8-5349-4B18-99AF-EDF3199DF247}" type="presParOf" srcId="{DC146BDF-0340-4285-AE8E-AC451039F963}" destId="{3BDDA310-0ED6-4D35-959A-4DD58F80450F}" srcOrd="1" destOrd="0" presId="urn:microsoft.com/office/officeart/2008/layout/LinedList"/>
    <dgm:cxn modelId="{6755D8CA-6906-4F7C-9FCD-0EDF781A0EF9}" type="presParOf" srcId="{DFBC2A86-A207-4252-93E0-1DBAF375B990}" destId="{3E07FA92-FF39-468F-8684-95ED2BFF1405}" srcOrd="18" destOrd="0" presId="urn:microsoft.com/office/officeart/2008/layout/LinedList"/>
    <dgm:cxn modelId="{718BEA5D-2877-4739-B85D-21BC97B21405}" type="presParOf" srcId="{DFBC2A86-A207-4252-93E0-1DBAF375B990}" destId="{61E425C0-B3F9-480E-9D52-5497BAC58F2F}" srcOrd="19" destOrd="0" presId="urn:microsoft.com/office/officeart/2008/layout/LinedList"/>
    <dgm:cxn modelId="{76C79196-5B6B-47FC-B425-3046F77F70E1}" type="presParOf" srcId="{61E425C0-B3F9-480E-9D52-5497BAC58F2F}" destId="{27AD46B8-4CD4-4F68-B8B1-817087976CDC}" srcOrd="0" destOrd="0" presId="urn:microsoft.com/office/officeart/2008/layout/LinedList"/>
    <dgm:cxn modelId="{9D260822-829C-405E-BCE8-10496BE23549}" type="presParOf" srcId="{61E425C0-B3F9-480E-9D52-5497BAC58F2F}" destId="{9F375D99-3875-4141-A859-C3824CEA4D9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2C75C-77DD-4801-AB6D-2352796FEB8A}">
      <dsp:nvSpPr>
        <dsp:cNvPr id="0" name=""/>
        <dsp:cNvSpPr/>
      </dsp:nvSpPr>
      <dsp:spPr>
        <a:xfrm>
          <a:off x="0" y="426"/>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474A21BB-0219-43B8-8033-40B593DCB8C8}">
      <dsp:nvSpPr>
        <dsp:cNvPr id="0" name=""/>
        <dsp:cNvSpPr/>
      </dsp:nvSpPr>
      <dsp:spPr>
        <a:xfrm>
          <a:off x="0" y="426"/>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Introduction</a:t>
          </a:r>
        </a:p>
      </dsp:txBody>
      <dsp:txXfrm>
        <a:off x="0" y="426"/>
        <a:ext cx="7964488" cy="349640"/>
      </dsp:txXfrm>
    </dsp:sp>
    <dsp:sp modelId="{6468AD34-9E45-40BA-93D7-8F6F43C87912}">
      <dsp:nvSpPr>
        <dsp:cNvPr id="0" name=""/>
        <dsp:cNvSpPr/>
      </dsp:nvSpPr>
      <dsp:spPr>
        <a:xfrm>
          <a:off x="0" y="350067"/>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95C74403-71D9-474B-B464-3E1F966876EA}">
      <dsp:nvSpPr>
        <dsp:cNvPr id="0" name=""/>
        <dsp:cNvSpPr/>
      </dsp:nvSpPr>
      <dsp:spPr>
        <a:xfrm>
          <a:off x="0" y="350067"/>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Data Description</a:t>
          </a:r>
        </a:p>
      </dsp:txBody>
      <dsp:txXfrm>
        <a:off x="0" y="350067"/>
        <a:ext cx="7964488" cy="349640"/>
      </dsp:txXfrm>
    </dsp:sp>
    <dsp:sp modelId="{AFF2A55D-5705-4225-9480-D1AEB1DD0057}">
      <dsp:nvSpPr>
        <dsp:cNvPr id="0" name=""/>
        <dsp:cNvSpPr/>
      </dsp:nvSpPr>
      <dsp:spPr>
        <a:xfrm>
          <a:off x="0" y="699708"/>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BAE60EB4-F44F-4973-BF22-6921A8C2738B}">
      <dsp:nvSpPr>
        <dsp:cNvPr id="0" name=""/>
        <dsp:cNvSpPr/>
      </dsp:nvSpPr>
      <dsp:spPr>
        <a:xfrm>
          <a:off x="0" y="699708"/>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Literature Review</a:t>
          </a:r>
        </a:p>
      </dsp:txBody>
      <dsp:txXfrm>
        <a:off x="0" y="699708"/>
        <a:ext cx="7964488" cy="349640"/>
      </dsp:txXfrm>
    </dsp:sp>
    <dsp:sp modelId="{36196B04-22C0-4A00-9A5B-B5FC7C3920D8}">
      <dsp:nvSpPr>
        <dsp:cNvPr id="0" name=""/>
        <dsp:cNvSpPr/>
      </dsp:nvSpPr>
      <dsp:spPr>
        <a:xfrm>
          <a:off x="0" y="1049349"/>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975BC8E8-2BD0-4A1F-A50D-EC5A2916D9A4}">
      <dsp:nvSpPr>
        <dsp:cNvPr id="0" name=""/>
        <dsp:cNvSpPr/>
      </dsp:nvSpPr>
      <dsp:spPr>
        <a:xfrm>
          <a:off x="0" y="1049349"/>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Exploratory Data Analysis</a:t>
          </a:r>
        </a:p>
      </dsp:txBody>
      <dsp:txXfrm>
        <a:off x="0" y="1049349"/>
        <a:ext cx="7964488" cy="349640"/>
      </dsp:txXfrm>
    </dsp:sp>
    <dsp:sp modelId="{5738D243-7AE4-4ABF-8E7B-52DA2CCA7FB7}">
      <dsp:nvSpPr>
        <dsp:cNvPr id="0" name=""/>
        <dsp:cNvSpPr/>
      </dsp:nvSpPr>
      <dsp:spPr>
        <a:xfrm>
          <a:off x="0" y="1398990"/>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DD2BAFB1-2CF3-48A4-90E3-18D4223957B1}">
      <dsp:nvSpPr>
        <dsp:cNvPr id="0" name=""/>
        <dsp:cNvSpPr/>
      </dsp:nvSpPr>
      <dsp:spPr>
        <a:xfrm>
          <a:off x="0" y="1398990"/>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Trend Analysis</a:t>
          </a:r>
        </a:p>
      </dsp:txBody>
      <dsp:txXfrm>
        <a:off x="0" y="1398990"/>
        <a:ext cx="7964488" cy="349640"/>
      </dsp:txXfrm>
    </dsp:sp>
    <dsp:sp modelId="{1CC676F0-68CE-4173-9AFC-D1E0EAE51FBB}">
      <dsp:nvSpPr>
        <dsp:cNvPr id="0" name=""/>
        <dsp:cNvSpPr/>
      </dsp:nvSpPr>
      <dsp:spPr>
        <a:xfrm>
          <a:off x="0" y="1748630"/>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2D273C30-765D-4152-A228-086DB8B294C2}">
      <dsp:nvSpPr>
        <dsp:cNvPr id="0" name=""/>
        <dsp:cNvSpPr/>
      </dsp:nvSpPr>
      <dsp:spPr>
        <a:xfrm>
          <a:off x="0" y="1748631"/>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Model Building</a:t>
          </a:r>
        </a:p>
      </dsp:txBody>
      <dsp:txXfrm>
        <a:off x="0" y="1748631"/>
        <a:ext cx="7964488" cy="349640"/>
      </dsp:txXfrm>
    </dsp:sp>
    <dsp:sp modelId="{C8F4771F-3902-45A1-A530-EA6C22E9DDEB}">
      <dsp:nvSpPr>
        <dsp:cNvPr id="0" name=""/>
        <dsp:cNvSpPr/>
      </dsp:nvSpPr>
      <dsp:spPr>
        <a:xfrm>
          <a:off x="0" y="2098271"/>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25180D9E-DECA-4591-B481-6E313F75F06E}">
      <dsp:nvSpPr>
        <dsp:cNvPr id="0" name=""/>
        <dsp:cNvSpPr/>
      </dsp:nvSpPr>
      <dsp:spPr>
        <a:xfrm>
          <a:off x="0" y="2098271"/>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Model Evaluations</a:t>
          </a:r>
        </a:p>
      </dsp:txBody>
      <dsp:txXfrm>
        <a:off x="0" y="2098271"/>
        <a:ext cx="7964488" cy="349640"/>
      </dsp:txXfrm>
    </dsp:sp>
    <dsp:sp modelId="{4AF03F4D-03E7-4DB1-9FD8-51400E775ECA}">
      <dsp:nvSpPr>
        <dsp:cNvPr id="0" name=""/>
        <dsp:cNvSpPr/>
      </dsp:nvSpPr>
      <dsp:spPr>
        <a:xfrm>
          <a:off x="0" y="2447912"/>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5AB5466B-65B2-498F-96D9-B3D12445DFA7}">
      <dsp:nvSpPr>
        <dsp:cNvPr id="0" name=""/>
        <dsp:cNvSpPr/>
      </dsp:nvSpPr>
      <dsp:spPr>
        <a:xfrm>
          <a:off x="0" y="2447912"/>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Prediction for the next 6 Months</a:t>
          </a:r>
        </a:p>
      </dsp:txBody>
      <dsp:txXfrm>
        <a:off x="0" y="2447912"/>
        <a:ext cx="7964488" cy="349640"/>
      </dsp:txXfrm>
    </dsp:sp>
    <dsp:sp modelId="{BDF197EA-D9DA-43A9-9EF6-064BEF75ABC7}">
      <dsp:nvSpPr>
        <dsp:cNvPr id="0" name=""/>
        <dsp:cNvSpPr/>
      </dsp:nvSpPr>
      <dsp:spPr>
        <a:xfrm>
          <a:off x="0" y="2797553"/>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63A423BB-B6C6-4CF6-A00A-DDF439D139DC}">
      <dsp:nvSpPr>
        <dsp:cNvPr id="0" name=""/>
        <dsp:cNvSpPr/>
      </dsp:nvSpPr>
      <dsp:spPr>
        <a:xfrm>
          <a:off x="0" y="2797553"/>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Conclusion</a:t>
          </a:r>
        </a:p>
      </dsp:txBody>
      <dsp:txXfrm>
        <a:off x="0" y="2797553"/>
        <a:ext cx="7964488" cy="349640"/>
      </dsp:txXfrm>
    </dsp:sp>
    <dsp:sp modelId="{3E07FA92-FF39-468F-8684-95ED2BFF1405}">
      <dsp:nvSpPr>
        <dsp:cNvPr id="0" name=""/>
        <dsp:cNvSpPr/>
      </dsp:nvSpPr>
      <dsp:spPr>
        <a:xfrm>
          <a:off x="0" y="3147194"/>
          <a:ext cx="7964488" cy="0"/>
        </a:xfrm>
        <a:prstGeom prst="lin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3">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sp>
    <dsp:sp modelId="{27AD46B8-4CD4-4F68-B8B1-817087976CDC}">
      <dsp:nvSpPr>
        <dsp:cNvPr id="0" name=""/>
        <dsp:cNvSpPr/>
      </dsp:nvSpPr>
      <dsp:spPr>
        <a:xfrm>
          <a:off x="0" y="3147194"/>
          <a:ext cx="7964488" cy="34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Recommendation for Future Works</a:t>
          </a:r>
        </a:p>
      </dsp:txBody>
      <dsp:txXfrm>
        <a:off x="0" y="3147194"/>
        <a:ext cx="7964488" cy="3496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1"/>
              <a:t>Understand Subscriber Growth Patterns:</a:t>
            </a:r>
            <a:r>
              <a:rPr lang="en-US"/>
              <a:t> Identify trends, seasonality, and any anomalies in Netflix subscriber growth over </a:t>
            </a:r>
            <a:r>
              <a:rPr lang="en-US" err="1"/>
              <a:t>time.</a:t>
            </a:r>
            <a:r>
              <a:rPr lang="en-US" b="1" err="1"/>
              <a:t>Predict</a:t>
            </a:r>
            <a:r>
              <a:rPr lang="en-US" b="1"/>
              <a:t> Future Subscriber Numbers:</a:t>
            </a:r>
            <a:r>
              <a:rPr lang="en-US"/>
              <a:t> Forecast subscriber growth for the next six quarters to inform strategic planning and decision-</a:t>
            </a:r>
            <a:r>
              <a:rPr lang="en-US" err="1"/>
              <a:t>making.</a:t>
            </a:r>
            <a:r>
              <a:rPr lang="en-US" b="1" err="1"/>
              <a:t>Evaluate</a:t>
            </a:r>
            <a:r>
              <a:rPr lang="en-US" b="1"/>
              <a:t> Factors Influencing Subscriber Changes:</a:t>
            </a:r>
            <a:r>
              <a:rPr lang="en-US"/>
              <a:t> Assess how different factors (e.g., major content releases or price changes) may impact subscription trends.</a:t>
            </a:r>
          </a:p>
          <a:p>
            <a:endParaRPr lang="en-US"/>
          </a:p>
          <a:p>
            <a:r>
              <a:rPr lang="en-US" b="1"/>
              <a:t>Supports Strategic Decision-Making:</a:t>
            </a:r>
            <a:r>
              <a:rPr lang="en-US"/>
              <a:t> Provides data-driven insights for Netflix to make informed business decisions, such as content investment and marketing </a:t>
            </a:r>
            <a:r>
              <a:rPr lang="en-US" err="1"/>
              <a:t>strategies.</a:t>
            </a:r>
            <a:r>
              <a:rPr lang="en-US" b="1" err="1"/>
              <a:t>Helps</a:t>
            </a:r>
            <a:r>
              <a:rPr lang="en-US" b="1"/>
              <a:t> Forecast Revenue Trends:</a:t>
            </a:r>
            <a:r>
              <a:rPr lang="en-US"/>
              <a:t> Accurate subscriber forecasts can help predict revenue growth, aiding financial planning and investor </a:t>
            </a:r>
            <a:r>
              <a:rPr lang="en-US" err="1"/>
              <a:t>communications.</a:t>
            </a:r>
            <a:r>
              <a:rPr lang="en-US" b="1" err="1"/>
              <a:t>Identifies</a:t>
            </a:r>
            <a:r>
              <a:rPr lang="en-US" b="1"/>
              <a:t> Growth Opportunities and Risks:</a:t>
            </a:r>
            <a:r>
              <a:rPr lang="en-US"/>
              <a:t> Understanding patterns and potential outliers can highlight areas for growth or potential risks that need addressing.</a:t>
            </a:r>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MY"/>
          </a:p>
        </p:txBody>
      </p:sp>
    </p:spTree>
    <p:extLst>
      <p:ext uri="{BB962C8B-B14F-4D97-AF65-F5344CB8AC3E}">
        <p14:creationId xmlns:p14="http://schemas.microsoft.com/office/powerpoint/2010/main" val="1008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50881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83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5306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018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49109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005027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1615061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10572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Tree>
    <p:extLst>
      <p:ext uri="{BB962C8B-B14F-4D97-AF65-F5344CB8AC3E}">
        <p14:creationId xmlns:p14="http://schemas.microsoft.com/office/powerpoint/2010/main" val="4216133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3648641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652328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02168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5915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36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0802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dirty="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2356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0318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3653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6894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01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10/16/2024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610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s://jcfilho.com/como-anda-a-guerra-dos-servicos-de-streaming-acirradissima/" TargetMode="External"/><Relationship Id="rId5" Type="http://schemas.openxmlformats.org/officeDocument/2006/relationships/image" Target="../media/image9.jpeg"/><Relationship Id="rId4" Type="http://schemas.openxmlformats.org/officeDocument/2006/relationships/hyperlink" Target="http://www.pngall.com/business-growth-chart-p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1111"/>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E1E8E7F-9B02-49A4-99BF-AC7AE66D7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olorful graph with a blue arrow pointing up&#10;&#10;Description automatically generated">
            <a:extLst>
              <a:ext uri="{FF2B5EF4-FFF2-40B4-BE49-F238E27FC236}">
                <a16:creationId xmlns:a16="http://schemas.microsoft.com/office/drawing/2014/main" id="{A114B69D-737F-A1BB-9692-CACFE00E46BB}"/>
              </a:ext>
            </a:extLst>
          </p:cNvPr>
          <p:cNvPicPr>
            <a:picLocks noChangeAspect="1"/>
          </p:cNvPicPr>
          <p:nvPr/>
        </p:nvPicPr>
        <p:blipFill>
          <a:blip r:embed="rId3">
            <a:alphaModFix amt="25000"/>
            <a:extLst>
              <a:ext uri="{837473B0-CC2E-450A-ABE3-18F120FF3D39}">
                <a1611:picAttrSrcUrl xmlns:a1611="http://schemas.microsoft.com/office/drawing/2016/11/main" r:id="rId4"/>
              </a:ext>
            </a:extLst>
          </a:blip>
          <a:srcRect l="15706" r="15627" b="-1"/>
          <a:stretch/>
        </p:blipFill>
        <p:spPr>
          <a:xfrm>
            <a:off x="20" y="10"/>
            <a:ext cx="6095975" cy="6857990"/>
          </a:xfrm>
          <a:prstGeom prst="rect">
            <a:avLst/>
          </a:prstGeom>
          <a:noFill/>
        </p:spPr>
      </p:pic>
      <p:pic>
        <p:nvPicPr>
          <p:cNvPr id="16" name="Picture 15" descr="A close up of a phone screen&#10;&#10;Description automatically generated">
            <a:extLst>
              <a:ext uri="{FF2B5EF4-FFF2-40B4-BE49-F238E27FC236}">
                <a16:creationId xmlns:a16="http://schemas.microsoft.com/office/drawing/2014/main" id="{3095D1ED-F37D-0E45-A285-6CCC6C5E6D57}"/>
              </a:ext>
            </a:extLst>
          </p:cNvPr>
          <p:cNvPicPr>
            <a:picLocks noChangeAspect="1"/>
          </p:cNvPicPr>
          <p:nvPr/>
        </p:nvPicPr>
        <p:blipFill>
          <a:blip r:embed="rId5">
            <a:alphaModFix amt="25000"/>
            <a:extLst>
              <a:ext uri="{837473B0-CC2E-450A-ABE3-18F120FF3D39}">
                <a1611:picAttrSrcUrl xmlns:a1611="http://schemas.microsoft.com/office/drawing/2016/11/main" r:id="rId6"/>
              </a:ext>
            </a:extLst>
          </a:blip>
          <a:srcRect l="19588" r="30412"/>
          <a:stretch/>
        </p:blipFill>
        <p:spPr>
          <a:xfrm>
            <a:off x="6095995" y="10"/>
            <a:ext cx="6096005" cy="6857990"/>
          </a:xfrm>
          <a:prstGeom prst="rect">
            <a:avLst/>
          </a:prstGeom>
        </p:spPr>
      </p:pic>
      <p:sp>
        <p:nvSpPr>
          <p:cNvPr id="2" name="Title 1">
            <a:extLst>
              <a:ext uri="{FF2B5EF4-FFF2-40B4-BE49-F238E27FC236}">
                <a16:creationId xmlns:a16="http://schemas.microsoft.com/office/drawing/2014/main" id="{4207FF65-A536-F639-8591-ED024C223308}"/>
              </a:ext>
            </a:extLst>
          </p:cNvPr>
          <p:cNvSpPr>
            <a:spLocks noGrp="1"/>
          </p:cNvSpPr>
          <p:nvPr>
            <p:ph type="title"/>
          </p:nvPr>
        </p:nvSpPr>
        <p:spPr>
          <a:xfrm>
            <a:off x="1601071" y="236873"/>
            <a:ext cx="9720072" cy="1499616"/>
          </a:xfrm>
        </p:spPr>
        <p:txBody>
          <a:bodyPr vert="horz" lIns="91440" tIns="45720" rIns="91440" bIns="45720" rtlCol="0" anchor="ctr" anchorCtr="0">
            <a:normAutofit/>
          </a:bodyPr>
          <a:lstStyle/>
          <a:p>
            <a:r>
              <a:rPr lang="en-US" sz="4300" b="1">
                <a:solidFill>
                  <a:srgbClr val="FFFFFF"/>
                </a:solidFill>
              </a:rPr>
              <a:t>Forecasting Subscriber Growth: Data-Driven Insights for Strategic Planning</a:t>
            </a:r>
          </a:p>
        </p:txBody>
      </p:sp>
      <p:cxnSp>
        <p:nvCxnSpPr>
          <p:cNvPr id="41" name="Straight Connector 40">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8F7169C-8E18-ACCC-07D1-079B3A389495}"/>
              </a:ext>
            </a:extLst>
          </p:cNvPr>
          <p:cNvSpPr txBox="1"/>
          <p:nvPr/>
        </p:nvSpPr>
        <p:spPr>
          <a:xfrm>
            <a:off x="3160328" y="3661719"/>
            <a:ext cx="5877416" cy="2303418"/>
          </a:xfrm>
          <a:prstGeom prst="rect">
            <a:avLst/>
          </a:prstGeom>
        </p:spPr>
        <p:txBody>
          <a:bodyPr rot="0" spcFirstLastPara="0" vertOverflow="overflow" horzOverflow="overflow" vert="horz" lIns="45720" tIns="45720" rIns="45720" bIns="45720" numCol="1" spcCol="0" rtlCol="0" fromWordArt="0" anchor="t" anchorCtr="0" forceAA="0" compatLnSpc="1">
            <a:prstTxWarp prst="textNoShape">
              <a:avLst/>
            </a:prstTxWarp>
            <a:noAutofit/>
          </a:bodyPr>
          <a:lstStyle/>
          <a:p>
            <a:pPr algn="ctr" defTabSz="914400">
              <a:lnSpc>
                <a:spcPct val="90000"/>
              </a:lnSpc>
              <a:spcAft>
                <a:spcPts val="600"/>
              </a:spcAft>
              <a:buClr>
                <a:schemeClr val="accent1"/>
              </a:buClr>
            </a:pPr>
            <a:r>
              <a:rPr lang="en-US" sz="2800" b="1" dirty="0">
                <a:solidFill>
                  <a:srgbClr val="FFFFFF"/>
                </a:solidFill>
              </a:rPr>
              <a:t>GROUP 7</a:t>
            </a:r>
            <a:br>
              <a:rPr lang="en-US" sz="2800" b="1" dirty="0"/>
            </a:br>
            <a:br>
              <a:rPr lang="en-US" sz="2800" b="1" dirty="0"/>
            </a:br>
            <a:r>
              <a:rPr lang="en-US" sz="2800" b="1" dirty="0">
                <a:solidFill>
                  <a:srgbClr val="FFFFFF"/>
                </a:solidFill>
              </a:rPr>
              <a:t>HARIKA YENUGA</a:t>
            </a:r>
            <a:endParaRPr lang="en-US" sz="2800">
              <a:solidFill>
                <a:srgbClr val="FFFFFF"/>
              </a:solidFill>
            </a:endParaRPr>
          </a:p>
          <a:p>
            <a:pPr algn="ctr" defTabSz="914400">
              <a:lnSpc>
                <a:spcPct val="90000"/>
              </a:lnSpc>
              <a:spcAft>
                <a:spcPts val="600"/>
              </a:spcAft>
              <a:buClr>
                <a:schemeClr val="accent1"/>
              </a:buClr>
            </a:pPr>
            <a:r>
              <a:rPr lang="en-US" sz="2800" b="1" dirty="0">
                <a:solidFill>
                  <a:srgbClr val="FFFFFF"/>
                </a:solidFill>
              </a:rPr>
              <a:t>MUKHESH RAVI</a:t>
            </a:r>
          </a:p>
          <a:p>
            <a:pPr algn="ctr" defTabSz="914400">
              <a:lnSpc>
                <a:spcPct val="90000"/>
              </a:lnSpc>
              <a:spcAft>
                <a:spcPts val="600"/>
              </a:spcAft>
              <a:buClr>
                <a:schemeClr val="accent1"/>
              </a:buClr>
            </a:pPr>
            <a:r>
              <a:rPr lang="en-US" sz="2800" b="1" dirty="0">
                <a:solidFill>
                  <a:srgbClr val="FFFFFF"/>
                </a:solidFill>
              </a:rPr>
              <a:t>SAKETH BANDA</a:t>
            </a:r>
          </a:p>
          <a:p>
            <a:pPr algn="ctr" defTabSz="914400">
              <a:lnSpc>
                <a:spcPct val="90000"/>
              </a:lnSpc>
              <a:spcAft>
                <a:spcPts val="600"/>
              </a:spcAft>
              <a:buClr>
                <a:schemeClr val="accent1"/>
              </a:buClr>
            </a:pPr>
            <a:r>
              <a:rPr lang="en-US" sz="2800" b="1" dirty="0">
                <a:solidFill>
                  <a:srgbClr val="FFFFFF"/>
                </a:solidFill>
              </a:rPr>
              <a:t>SAI KIRAN CHIKATIMALLA</a:t>
            </a:r>
          </a:p>
          <a:p>
            <a:pPr algn="ctr" defTabSz="914400">
              <a:lnSpc>
                <a:spcPct val="90000"/>
              </a:lnSpc>
              <a:spcAft>
                <a:spcPts val="600"/>
              </a:spcAft>
              <a:buClr>
                <a:schemeClr val="accent1"/>
              </a:buClr>
            </a:pPr>
            <a:endParaRPr lang="en-US" b="1">
              <a:solidFill>
                <a:srgbClr val="FFFFFF"/>
              </a:solidFill>
            </a:endParaRPr>
          </a:p>
        </p:txBody>
      </p:sp>
      <p:sp>
        <p:nvSpPr>
          <p:cNvPr id="15" name="Slide Number Placeholder 2">
            <a:extLst>
              <a:ext uri="{FF2B5EF4-FFF2-40B4-BE49-F238E27FC236}">
                <a16:creationId xmlns:a16="http://schemas.microsoft.com/office/drawing/2014/main" id="{40777805-8C3C-72FE-BCCD-829E2330E5DC}"/>
              </a:ext>
            </a:extLst>
          </p:cNvPr>
          <p:cNvSpPr>
            <a:spLocks noGrp="1"/>
          </p:cNvSpPr>
          <p:nvPr>
            <p:ph type="sldNum" sz="quarter" idx="12"/>
          </p:nvPr>
        </p:nvSpPr>
        <p:spPr>
          <a:xfrm>
            <a:off x="10837333" y="6470704"/>
            <a:ext cx="973667" cy="274320"/>
          </a:xfrm>
          <a:effectLst>
            <a:outerShdw blurRad="50800" dist="38100" dir="2700000" algn="tl" rotWithShape="0">
              <a:prstClr val="black">
                <a:alpha val="43000"/>
              </a:prstClr>
            </a:outerShdw>
          </a:effectLst>
        </p:spPr>
        <p:txBody>
          <a:bodyPr vert="horz" lIns="91440" tIns="45720" rIns="91440" bIns="45720" rtlCol="0" anchor="ctr">
            <a:normAutofit/>
          </a:bodyPr>
          <a:lstStyle/>
          <a:p>
            <a:pPr>
              <a:spcAft>
                <a:spcPts val="600"/>
              </a:spcAft>
            </a:pPr>
            <a:fld id="{48F63A3B-78C7-47BE-AE5E-E10140E04643}"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22024376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2793-84DA-22B2-5DE7-E21CE634BA52}"/>
              </a:ext>
            </a:extLst>
          </p:cNvPr>
          <p:cNvSpPr>
            <a:spLocks noGrp="1"/>
          </p:cNvSpPr>
          <p:nvPr>
            <p:ph type="title"/>
          </p:nvPr>
        </p:nvSpPr>
        <p:spPr>
          <a:xfrm>
            <a:off x="228233" y="283173"/>
            <a:ext cx="4022203" cy="2350299"/>
          </a:xfrm>
        </p:spPr>
        <p:txBody>
          <a:bodyPr/>
          <a:lstStyle/>
          <a:p>
            <a:r>
              <a:rPr lang="en-MY"/>
              <a:t>Exploratory Data Analysis (EDA)</a:t>
            </a:r>
          </a:p>
        </p:txBody>
      </p:sp>
      <p:pic>
        <p:nvPicPr>
          <p:cNvPr id="4" name="Picture 3">
            <a:extLst>
              <a:ext uri="{FF2B5EF4-FFF2-40B4-BE49-F238E27FC236}">
                <a16:creationId xmlns:a16="http://schemas.microsoft.com/office/drawing/2014/main" id="{38E67EB3-88FC-17CE-6A4F-65C6C6FD61D5}"/>
              </a:ext>
            </a:extLst>
          </p:cNvPr>
          <p:cNvPicPr>
            <a:picLocks noChangeAspect="1"/>
          </p:cNvPicPr>
          <p:nvPr/>
        </p:nvPicPr>
        <p:blipFill>
          <a:blip r:embed="rId2"/>
          <a:stretch>
            <a:fillRect/>
          </a:stretch>
        </p:blipFill>
        <p:spPr>
          <a:xfrm>
            <a:off x="4252578" y="1661160"/>
            <a:ext cx="7115638" cy="4733462"/>
          </a:xfrm>
          <a:prstGeom prst="rect">
            <a:avLst/>
          </a:prstGeom>
        </p:spPr>
      </p:pic>
      <p:pic>
        <p:nvPicPr>
          <p:cNvPr id="5" name="Picture 4">
            <a:extLst>
              <a:ext uri="{FF2B5EF4-FFF2-40B4-BE49-F238E27FC236}">
                <a16:creationId xmlns:a16="http://schemas.microsoft.com/office/drawing/2014/main" id="{28284686-D6B6-C5AB-A0FE-7AF128B46DAB}"/>
              </a:ext>
            </a:extLst>
          </p:cNvPr>
          <p:cNvPicPr>
            <a:picLocks noChangeAspect="1"/>
          </p:cNvPicPr>
          <p:nvPr/>
        </p:nvPicPr>
        <p:blipFill>
          <a:blip r:embed="rId3"/>
          <a:stretch>
            <a:fillRect/>
          </a:stretch>
        </p:blipFill>
        <p:spPr>
          <a:xfrm>
            <a:off x="4396740" y="-453"/>
            <a:ext cx="6027420" cy="1661613"/>
          </a:xfrm>
          <a:prstGeom prst="rect">
            <a:avLst/>
          </a:prstGeom>
        </p:spPr>
      </p:pic>
      <p:sp>
        <p:nvSpPr>
          <p:cNvPr id="6" name="Text Placeholder 2">
            <a:extLst>
              <a:ext uri="{FF2B5EF4-FFF2-40B4-BE49-F238E27FC236}">
                <a16:creationId xmlns:a16="http://schemas.microsoft.com/office/drawing/2014/main" id="{974A42BD-B068-F092-F92A-A4633B12AEDF}"/>
              </a:ext>
            </a:extLst>
          </p:cNvPr>
          <p:cNvSpPr txBox="1">
            <a:spLocks/>
          </p:cNvSpPr>
          <p:nvPr/>
        </p:nvSpPr>
        <p:spPr>
          <a:xfrm>
            <a:off x="361188" y="2965532"/>
            <a:ext cx="4035552" cy="714482"/>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pPr>
            <a:r>
              <a:rPr lang="en-MY"/>
              <a:t>Outlier Test</a:t>
            </a:r>
          </a:p>
        </p:txBody>
      </p:sp>
      <p:sp>
        <p:nvSpPr>
          <p:cNvPr id="7" name="TextBox 6">
            <a:extLst>
              <a:ext uri="{FF2B5EF4-FFF2-40B4-BE49-F238E27FC236}">
                <a16:creationId xmlns:a16="http://schemas.microsoft.com/office/drawing/2014/main" id="{044DB10C-6FA6-AFB9-8175-D0FB1ACE03F2}"/>
              </a:ext>
            </a:extLst>
          </p:cNvPr>
          <p:cNvSpPr txBox="1"/>
          <p:nvPr/>
        </p:nvSpPr>
        <p:spPr>
          <a:xfrm>
            <a:off x="524256" y="3779520"/>
            <a:ext cx="3726180" cy="369332"/>
          </a:xfrm>
          <a:prstGeom prst="rect">
            <a:avLst/>
          </a:prstGeom>
          <a:noFill/>
        </p:spPr>
        <p:txBody>
          <a:bodyPr wrap="square" rtlCol="0">
            <a:spAutoFit/>
          </a:bodyPr>
          <a:lstStyle/>
          <a:p>
            <a:r>
              <a:rPr lang="en-MY">
                <a:sym typeface="Wingdings" panose="05000000000000000000" pitchFamily="2" charset="2"/>
              </a:rPr>
              <a:t> No outliers identified </a:t>
            </a:r>
            <a:endParaRPr lang="en-MY"/>
          </a:p>
        </p:txBody>
      </p:sp>
    </p:spTree>
    <p:extLst>
      <p:ext uri="{BB962C8B-B14F-4D97-AF65-F5344CB8AC3E}">
        <p14:creationId xmlns:p14="http://schemas.microsoft.com/office/powerpoint/2010/main" val="300599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999A-53D6-AEAA-C704-BE508D14B02D}"/>
              </a:ext>
            </a:extLst>
          </p:cNvPr>
          <p:cNvSpPr>
            <a:spLocks noGrp="1"/>
          </p:cNvSpPr>
          <p:nvPr>
            <p:ph type="title"/>
          </p:nvPr>
        </p:nvSpPr>
        <p:spPr>
          <a:xfrm>
            <a:off x="840186" y="517643"/>
            <a:ext cx="10511627" cy="1012785"/>
          </a:xfrm>
        </p:spPr>
        <p:txBody>
          <a:bodyPr anchor="b">
            <a:normAutofit/>
          </a:bodyPr>
          <a:lstStyle/>
          <a:p>
            <a:r>
              <a:rPr lang="en-MY"/>
              <a:t>Trend analysis</a:t>
            </a:r>
          </a:p>
        </p:txBody>
      </p:sp>
      <p:pic>
        <p:nvPicPr>
          <p:cNvPr id="6" name="Content Placeholder 5">
            <a:extLst>
              <a:ext uri="{FF2B5EF4-FFF2-40B4-BE49-F238E27FC236}">
                <a16:creationId xmlns:a16="http://schemas.microsoft.com/office/drawing/2014/main" id="{6FAA023F-A34E-67EA-EC24-32654254556D}"/>
              </a:ext>
            </a:extLst>
          </p:cNvPr>
          <p:cNvPicPr>
            <a:picLocks noGrp="1" noChangeAspect="1"/>
          </p:cNvPicPr>
          <p:nvPr>
            <p:ph sz="quarter" idx="4"/>
          </p:nvPr>
        </p:nvPicPr>
        <p:blipFill>
          <a:blip r:embed="rId2"/>
          <a:stretch>
            <a:fillRect/>
          </a:stretch>
        </p:blipFill>
        <p:spPr>
          <a:xfrm>
            <a:off x="730458" y="1767840"/>
            <a:ext cx="6850213" cy="4572517"/>
          </a:xfrm>
          <a:prstGeom prst="rect">
            <a:avLst/>
          </a:prstGeom>
          <a:noFill/>
        </p:spPr>
      </p:pic>
      <p:sp>
        <p:nvSpPr>
          <p:cNvPr id="5" name="Slide Number Placeholder 4">
            <a:extLst>
              <a:ext uri="{FF2B5EF4-FFF2-40B4-BE49-F238E27FC236}">
                <a16:creationId xmlns:a16="http://schemas.microsoft.com/office/drawing/2014/main" id="{09236753-14BA-386E-6776-7DDF595BADEE}"/>
              </a:ext>
            </a:extLst>
          </p:cNvPr>
          <p:cNvSpPr>
            <a:spLocks noGrp="1"/>
          </p:cNvSpPr>
          <p:nvPr>
            <p:ph type="sldNum" sz="quarter" idx="10"/>
          </p:nvPr>
        </p:nvSpPr>
        <p:spPr/>
        <p:txBody>
          <a:bodyPr anchor="ctr">
            <a:normAutofit/>
          </a:bodyPr>
          <a:lstStyle/>
          <a:p>
            <a:pPr>
              <a:spcAft>
                <a:spcPts val="600"/>
              </a:spcAft>
            </a:pPr>
            <a:fld id="{48F63A3B-78C7-47BE-AE5E-E10140E04643}" type="slidenum">
              <a:rPr lang="en-US" smtClean="0"/>
              <a:pPr>
                <a:spcAft>
                  <a:spcPts val="600"/>
                </a:spcAft>
              </a:pPr>
              <a:t>11</a:t>
            </a:fld>
            <a:endParaRPr lang="en-US"/>
          </a:p>
        </p:txBody>
      </p:sp>
      <p:sp>
        <p:nvSpPr>
          <p:cNvPr id="7" name="TextBox 6">
            <a:extLst>
              <a:ext uri="{FF2B5EF4-FFF2-40B4-BE49-F238E27FC236}">
                <a16:creationId xmlns:a16="http://schemas.microsoft.com/office/drawing/2014/main" id="{AD8EB925-F133-8AB2-78D8-40217F4D124C}"/>
              </a:ext>
            </a:extLst>
          </p:cNvPr>
          <p:cNvSpPr txBox="1"/>
          <p:nvPr/>
        </p:nvSpPr>
        <p:spPr>
          <a:xfrm>
            <a:off x="7790688" y="2870633"/>
            <a:ext cx="3828288" cy="1938992"/>
          </a:xfrm>
          <a:prstGeom prst="rect">
            <a:avLst/>
          </a:prstGeom>
          <a:noFill/>
        </p:spPr>
        <p:txBody>
          <a:bodyPr wrap="square" rtlCol="0">
            <a:spAutoFit/>
          </a:bodyPr>
          <a:lstStyle/>
          <a:p>
            <a:r>
              <a:rPr lang="en-MY" sz="2400" b="1"/>
              <a:t>Test for Trends or Seasonality</a:t>
            </a:r>
            <a:br>
              <a:rPr lang="en-MY" sz="2400"/>
            </a:br>
            <a:br>
              <a:rPr lang="en-MY" sz="2400"/>
            </a:br>
            <a:r>
              <a:rPr lang="en-MY" sz="2400">
                <a:sym typeface="Wingdings" panose="05000000000000000000" pitchFamily="2" charset="2"/>
              </a:rPr>
              <a:t> </a:t>
            </a:r>
            <a:r>
              <a:rPr lang="en-US" sz="2400"/>
              <a:t>No clear seasonal pattern is observed in the data.</a:t>
            </a:r>
            <a:endParaRPr lang="en-MY" sz="2400"/>
          </a:p>
        </p:txBody>
      </p:sp>
    </p:spTree>
    <p:extLst>
      <p:ext uri="{BB962C8B-B14F-4D97-AF65-F5344CB8AC3E}">
        <p14:creationId xmlns:p14="http://schemas.microsoft.com/office/powerpoint/2010/main" val="423400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999A-53D6-AEAA-C704-BE508D14B02D}"/>
              </a:ext>
            </a:extLst>
          </p:cNvPr>
          <p:cNvSpPr>
            <a:spLocks noGrp="1"/>
          </p:cNvSpPr>
          <p:nvPr>
            <p:ph type="title"/>
          </p:nvPr>
        </p:nvSpPr>
        <p:spPr>
          <a:xfrm>
            <a:off x="840186" y="517643"/>
            <a:ext cx="10511627" cy="1012785"/>
          </a:xfrm>
        </p:spPr>
        <p:txBody>
          <a:bodyPr anchor="b">
            <a:normAutofit/>
          </a:bodyPr>
          <a:lstStyle/>
          <a:p>
            <a:r>
              <a:rPr lang="en-MY" sz="4800"/>
              <a:t>Model comparison</a:t>
            </a:r>
          </a:p>
        </p:txBody>
      </p:sp>
      <p:pic>
        <p:nvPicPr>
          <p:cNvPr id="8" name="Content Placeholder 7">
            <a:extLst>
              <a:ext uri="{FF2B5EF4-FFF2-40B4-BE49-F238E27FC236}">
                <a16:creationId xmlns:a16="http://schemas.microsoft.com/office/drawing/2014/main" id="{43BE4E87-4038-C189-1269-9FAF9C349DF7}"/>
              </a:ext>
            </a:extLst>
          </p:cNvPr>
          <p:cNvPicPr>
            <a:picLocks noGrp="1" noChangeAspect="1"/>
          </p:cNvPicPr>
          <p:nvPr>
            <p:ph sz="quarter" idx="4"/>
          </p:nvPr>
        </p:nvPicPr>
        <p:blipFill>
          <a:blip r:embed="rId3"/>
          <a:stretch>
            <a:fillRect/>
          </a:stretch>
        </p:blipFill>
        <p:spPr>
          <a:xfrm>
            <a:off x="73152" y="2157667"/>
            <a:ext cx="7587777" cy="3948112"/>
          </a:xfrm>
        </p:spPr>
      </p:pic>
      <p:sp>
        <p:nvSpPr>
          <p:cNvPr id="5" name="Slide Number Placeholder 4">
            <a:extLst>
              <a:ext uri="{FF2B5EF4-FFF2-40B4-BE49-F238E27FC236}">
                <a16:creationId xmlns:a16="http://schemas.microsoft.com/office/drawing/2014/main" id="{09236753-14BA-386E-6776-7DDF595BADEE}"/>
              </a:ext>
            </a:extLst>
          </p:cNvPr>
          <p:cNvSpPr>
            <a:spLocks noGrp="1"/>
          </p:cNvSpPr>
          <p:nvPr>
            <p:ph type="sldNum" sz="quarter" idx="10"/>
          </p:nvPr>
        </p:nvSpPr>
        <p:spPr/>
        <p:txBody>
          <a:bodyPr anchor="ctr">
            <a:normAutofit/>
          </a:bodyPr>
          <a:lstStyle/>
          <a:p>
            <a:pPr>
              <a:spcAft>
                <a:spcPts val="600"/>
              </a:spcAft>
            </a:pPr>
            <a:fld id="{48F63A3B-78C7-47BE-AE5E-E10140E04643}" type="slidenum">
              <a:rPr lang="en-US" smtClean="0"/>
              <a:pPr>
                <a:spcAft>
                  <a:spcPts val="600"/>
                </a:spcAft>
              </a:pPr>
              <a:t>12</a:t>
            </a:fld>
            <a:endParaRPr lang="en-US"/>
          </a:p>
        </p:txBody>
      </p:sp>
      <p:graphicFrame>
        <p:nvGraphicFramePr>
          <p:cNvPr id="9" name="Table 8">
            <a:extLst>
              <a:ext uri="{FF2B5EF4-FFF2-40B4-BE49-F238E27FC236}">
                <a16:creationId xmlns:a16="http://schemas.microsoft.com/office/drawing/2014/main" id="{1F6E5715-A5A5-8248-7BD2-96303F7328A3}"/>
              </a:ext>
            </a:extLst>
          </p:cNvPr>
          <p:cNvGraphicFramePr>
            <a:graphicFrameLocks noGrp="1"/>
          </p:cNvGraphicFramePr>
          <p:nvPr>
            <p:extLst>
              <p:ext uri="{D42A27DB-BD31-4B8C-83A1-F6EECF244321}">
                <p14:modId xmlns:p14="http://schemas.microsoft.com/office/powerpoint/2010/main" val="3882105725"/>
              </p:ext>
            </p:extLst>
          </p:nvPr>
        </p:nvGraphicFramePr>
        <p:xfrm>
          <a:off x="7839240" y="3700397"/>
          <a:ext cx="3983995" cy="1854200"/>
        </p:xfrm>
        <a:graphic>
          <a:graphicData uri="http://schemas.openxmlformats.org/drawingml/2006/table">
            <a:tbl>
              <a:tblPr firstRow="1" bandRow="1">
                <a:tableStyleId>{93296810-A885-4BE3-A3E7-6D5BEEA58F35}</a:tableStyleId>
              </a:tblPr>
              <a:tblGrid>
                <a:gridCol w="2488413">
                  <a:extLst>
                    <a:ext uri="{9D8B030D-6E8A-4147-A177-3AD203B41FA5}">
                      <a16:colId xmlns:a16="http://schemas.microsoft.com/office/drawing/2014/main" val="2559619991"/>
                    </a:ext>
                  </a:extLst>
                </a:gridCol>
                <a:gridCol w="1495582">
                  <a:extLst>
                    <a:ext uri="{9D8B030D-6E8A-4147-A177-3AD203B41FA5}">
                      <a16:colId xmlns:a16="http://schemas.microsoft.com/office/drawing/2014/main" val="712141838"/>
                    </a:ext>
                  </a:extLst>
                </a:gridCol>
              </a:tblGrid>
              <a:tr h="370840">
                <a:tc>
                  <a:txBody>
                    <a:bodyPr/>
                    <a:lstStyle/>
                    <a:p>
                      <a:r>
                        <a:rPr lang="en-MY"/>
                        <a:t>Model</a:t>
                      </a:r>
                    </a:p>
                  </a:txBody>
                  <a:tcPr/>
                </a:tc>
                <a:tc>
                  <a:txBody>
                    <a:bodyPr/>
                    <a:lstStyle/>
                    <a:p>
                      <a:r>
                        <a:rPr lang="en-MY"/>
                        <a:t>RMSE Value</a:t>
                      </a:r>
                    </a:p>
                  </a:txBody>
                  <a:tcPr/>
                </a:tc>
                <a:extLst>
                  <a:ext uri="{0D108BD9-81ED-4DB2-BD59-A6C34878D82A}">
                    <a16:rowId xmlns:a16="http://schemas.microsoft.com/office/drawing/2014/main" val="2058036109"/>
                  </a:ext>
                </a:extLst>
              </a:tr>
              <a:tr h="370840">
                <a:tc>
                  <a:txBody>
                    <a:bodyPr/>
                    <a:lstStyle/>
                    <a:p>
                      <a:r>
                        <a:rPr lang="en-MY"/>
                        <a:t>Moving Average</a:t>
                      </a:r>
                    </a:p>
                  </a:txBody>
                  <a:tcPr/>
                </a:tc>
                <a:tc>
                  <a:txBody>
                    <a:bodyPr/>
                    <a:lstStyle/>
                    <a:p>
                      <a:r>
                        <a:rPr lang="en-MY"/>
                        <a:t>8413881.8</a:t>
                      </a:r>
                    </a:p>
                  </a:txBody>
                  <a:tcPr/>
                </a:tc>
                <a:extLst>
                  <a:ext uri="{0D108BD9-81ED-4DB2-BD59-A6C34878D82A}">
                    <a16:rowId xmlns:a16="http://schemas.microsoft.com/office/drawing/2014/main" val="359661187"/>
                  </a:ext>
                </a:extLst>
              </a:tr>
              <a:tr h="370840">
                <a:tc>
                  <a:txBody>
                    <a:bodyPr/>
                    <a:lstStyle/>
                    <a:p>
                      <a:r>
                        <a:rPr lang="en-MY"/>
                        <a:t>Trend Analysis</a:t>
                      </a:r>
                    </a:p>
                  </a:txBody>
                  <a:tcPr/>
                </a:tc>
                <a:tc>
                  <a:txBody>
                    <a:bodyPr/>
                    <a:lstStyle/>
                    <a:p>
                      <a:r>
                        <a:rPr lang="en-MY"/>
                        <a:t>3215103.4</a:t>
                      </a:r>
                    </a:p>
                  </a:txBody>
                  <a:tcPr/>
                </a:tc>
                <a:extLst>
                  <a:ext uri="{0D108BD9-81ED-4DB2-BD59-A6C34878D82A}">
                    <a16:rowId xmlns:a16="http://schemas.microsoft.com/office/drawing/2014/main" val="4270900883"/>
                  </a:ext>
                </a:extLst>
              </a:tr>
              <a:tr h="370840">
                <a:tc>
                  <a:txBody>
                    <a:bodyPr/>
                    <a:lstStyle/>
                    <a:p>
                      <a:r>
                        <a:rPr lang="en-MY"/>
                        <a:t>ARIMA</a:t>
                      </a:r>
                    </a:p>
                  </a:txBody>
                  <a:tcPr/>
                </a:tc>
                <a:tc>
                  <a:txBody>
                    <a:bodyPr/>
                    <a:lstStyle/>
                    <a:p>
                      <a:r>
                        <a:rPr lang="en-MY"/>
                        <a:t>3569760.9</a:t>
                      </a:r>
                    </a:p>
                  </a:txBody>
                  <a:tcPr/>
                </a:tc>
                <a:extLst>
                  <a:ext uri="{0D108BD9-81ED-4DB2-BD59-A6C34878D82A}">
                    <a16:rowId xmlns:a16="http://schemas.microsoft.com/office/drawing/2014/main" val="1411577830"/>
                  </a:ext>
                </a:extLst>
              </a:tr>
              <a:tr h="370840">
                <a:tc>
                  <a:txBody>
                    <a:bodyPr/>
                    <a:lstStyle/>
                    <a:p>
                      <a:r>
                        <a:rPr lang="en-MY"/>
                        <a:t>Exponential Smoothing</a:t>
                      </a:r>
                    </a:p>
                  </a:txBody>
                  <a:tcPr/>
                </a:tc>
                <a:tc>
                  <a:txBody>
                    <a:bodyPr/>
                    <a:lstStyle/>
                    <a:p>
                      <a:r>
                        <a:rPr lang="en-MY"/>
                        <a:t>3141437.8</a:t>
                      </a:r>
                    </a:p>
                  </a:txBody>
                  <a:tcPr/>
                </a:tc>
                <a:extLst>
                  <a:ext uri="{0D108BD9-81ED-4DB2-BD59-A6C34878D82A}">
                    <a16:rowId xmlns:a16="http://schemas.microsoft.com/office/drawing/2014/main" val="395728014"/>
                  </a:ext>
                </a:extLst>
              </a:tr>
            </a:tbl>
          </a:graphicData>
        </a:graphic>
      </p:graphicFrame>
    </p:spTree>
    <p:extLst>
      <p:ext uri="{BB962C8B-B14F-4D97-AF65-F5344CB8AC3E}">
        <p14:creationId xmlns:p14="http://schemas.microsoft.com/office/powerpoint/2010/main" val="116385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91E26E-004F-ED9C-60D8-D4E3AE38CE3E}"/>
              </a:ext>
            </a:extLst>
          </p:cNvPr>
          <p:cNvSpPr txBox="1">
            <a:spLocks noGrp="1"/>
          </p:cNvSpPr>
          <p:nvPr>
            <p:ph type="title"/>
          </p:nvPr>
        </p:nvSpPr>
        <p:spPr>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pPr algn="ctr"/>
            <a:r>
              <a:rPr lang="en-US"/>
              <a:t>Prediction for the next 6 quarters</a:t>
            </a:r>
          </a:p>
        </p:txBody>
      </p:sp>
      <p:graphicFrame>
        <p:nvGraphicFramePr>
          <p:cNvPr id="5" name="Content Placeholder 4">
            <a:extLst>
              <a:ext uri="{FF2B5EF4-FFF2-40B4-BE49-F238E27FC236}">
                <a16:creationId xmlns:a16="http://schemas.microsoft.com/office/drawing/2014/main" id="{DC2B3193-B1DE-6EA8-020D-92F030B95063}"/>
              </a:ext>
            </a:extLst>
          </p:cNvPr>
          <p:cNvGraphicFramePr>
            <a:graphicFrameLocks noGrp="1"/>
          </p:cNvGraphicFramePr>
          <p:nvPr>
            <p:ph sz="quarter" idx="4"/>
            <p:extLst>
              <p:ext uri="{D42A27DB-BD31-4B8C-83A1-F6EECF244321}">
                <p14:modId xmlns:p14="http://schemas.microsoft.com/office/powerpoint/2010/main" val="2909586169"/>
              </p:ext>
            </p:extLst>
          </p:nvPr>
        </p:nvGraphicFramePr>
        <p:xfrm>
          <a:off x="7172476" y="2999619"/>
          <a:ext cx="4673040" cy="2975844"/>
        </p:xfrm>
        <a:graphic>
          <a:graphicData uri="http://schemas.openxmlformats.org/drawingml/2006/table">
            <a:tbl>
              <a:tblPr firstRow="1" bandRow="1">
                <a:tableStyleId>{3B4B98B0-60AC-42C2-AFA5-B58CD77FA1E5}</a:tableStyleId>
              </a:tblPr>
              <a:tblGrid>
                <a:gridCol w="2336520">
                  <a:extLst>
                    <a:ext uri="{9D8B030D-6E8A-4147-A177-3AD203B41FA5}">
                      <a16:colId xmlns:a16="http://schemas.microsoft.com/office/drawing/2014/main" val="2218655490"/>
                    </a:ext>
                  </a:extLst>
                </a:gridCol>
                <a:gridCol w="2336520">
                  <a:extLst>
                    <a:ext uri="{9D8B030D-6E8A-4147-A177-3AD203B41FA5}">
                      <a16:colId xmlns:a16="http://schemas.microsoft.com/office/drawing/2014/main" val="3871942238"/>
                    </a:ext>
                  </a:extLst>
                </a:gridCol>
              </a:tblGrid>
              <a:tr h="389293">
                <a:tc>
                  <a:txBody>
                    <a:bodyPr/>
                    <a:lstStyle/>
                    <a:p>
                      <a:r>
                        <a:rPr lang="en-MY"/>
                        <a:t>QUARTERS</a:t>
                      </a:r>
                    </a:p>
                  </a:txBody>
                  <a:tcPr/>
                </a:tc>
                <a:tc>
                  <a:txBody>
                    <a:bodyPr/>
                    <a:lstStyle/>
                    <a:p>
                      <a:r>
                        <a:rPr lang="en-MY"/>
                        <a:t>FORECASTED SUBSCRIBERS</a:t>
                      </a:r>
                    </a:p>
                  </a:txBody>
                  <a:tcPr/>
                </a:tc>
                <a:extLst>
                  <a:ext uri="{0D108BD9-81ED-4DB2-BD59-A6C34878D82A}">
                    <a16:rowId xmlns:a16="http://schemas.microsoft.com/office/drawing/2014/main" val="714671536"/>
                  </a:ext>
                </a:extLst>
              </a:tr>
              <a:tr h="389294">
                <a:tc>
                  <a:txBody>
                    <a:bodyPr/>
                    <a:lstStyle/>
                    <a:p>
                      <a:r>
                        <a:rPr lang="en-MY" sz="1800" b="1" i="0" kern="1200">
                          <a:solidFill>
                            <a:schemeClr val="tx1"/>
                          </a:solidFill>
                          <a:effectLst/>
                          <a:latin typeface="+mn-lt"/>
                          <a:ea typeface="+mn-ea"/>
                          <a:cs typeface="+mn-cs"/>
                        </a:rPr>
                        <a:t>Q4 2023</a:t>
                      </a:r>
                      <a:endParaRPr lang="en-MY"/>
                    </a:p>
                  </a:txBody>
                  <a:tcPr/>
                </a:tc>
                <a:tc>
                  <a:txBody>
                    <a:bodyPr/>
                    <a:lstStyle/>
                    <a:p>
                      <a:r>
                        <a:rPr lang="en-MY" sz="1800" b="0" i="0" kern="1200">
                          <a:solidFill>
                            <a:schemeClr val="tx1"/>
                          </a:solidFill>
                          <a:effectLst/>
                          <a:latin typeface="+mn-lt"/>
                          <a:ea typeface="+mn-ea"/>
                          <a:cs typeface="+mn-cs"/>
                        </a:rPr>
                        <a:t>241.92 million</a:t>
                      </a:r>
                      <a:endParaRPr lang="en-MY"/>
                    </a:p>
                  </a:txBody>
                  <a:tcPr/>
                </a:tc>
                <a:extLst>
                  <a:ext uri="{0D108BD9-81ED-4DB2-BD59-A6C34878D82A}">
                    <a16:rowId xmlns:a16="http://schemas.microsoft.com/office/drawing/2014/main" val="2228468543"/>
                  </a:ext>
                </a:extLst>
              </a:tr>
              <a:tr h="389294">
                <a:tc>
                  <a:txBody>
                    <a:bodyPr/>
                    <a:lstStyle/>
                    <a:p>
                      <a:r>
                        <a:rPr lang="en-MY" sz="1800" b="1" i="0" kern="1200">
                          <a:solidFill>
                            <a:schemeClr val="tx1"/>
                          </a:solidFill>
                          <a:effectLst/>
                          <a:latin typeface="+mn-lt"/>
                          <a:ea typeface="+mn-ea"/>
                          <a:cs typeface="+mn-cs"/>
                        </a:rPr>
                        <a:t>Q1 2024</a:t>
                      </a:r>
                      <a:endParaRPr lang="en-MY"/>
                    </a:p>
                  </a:txBody>
                  <a:tcPr/>
                </a:tc>
                <a:tc>
                  <a:txBody>
                    <a:bodyPr/>
                    <a:lstStyle/>
                    <a:p>
                      <a:r>
                        <a:rPr lang="en-MY" sz="1800" b="0" i="0" kern="1200">
                          <a:solidFill>
                            <a:schemeClr val="tx1"/>
                          </a:solidFill>
                          <a:effectLst/>
                          <a:latin typeface="+mn-lt"/>
                          <a:ea typeface="+mn-ea"/>
                          <a:cs typeface="+mn-cs"/>
                        </a:rPr>
                        <a:t>247.40 million</a:t>
                      </a:r>
                      <a:endParaRPr lang="en-MY"/>
                    </a:p>
                  </a:txBody>
                  <a:tcPr/>
                </a:tc>
                <a:extLst>
                  <a:ext uri="{0D108BD9-81ED-4DB2-BD59-A6C34878D82A}">
                    <a16:rowId xmlns:a16="http://schemas.microsoft.com/office/drawing/2014/main" val="2014439075"/>
                  </a:ext>
                </a:extLst>
              </a:tr>
              <a:tr h="389294">
                <a:tc>
                  <a:txBody>
                    <a:bodyPr/>
                    <a:lstStyle/>
                    <a:p>
                      <a:r>
                        <a:rPr lang="en-MY" sz="1800" b="1" i="0" kern="1200">
                          <a:solidFill>
                            <a:schemeClr val="tx1"/>
                          </a:solidFill>
                          <a:effectLst/>
                          <a:latin typeface="+mn-lt"/>
                          <a:ea typeface="+mn-ea"/>
                          <a:cs typeface="+mn-cs"/>
                        </a:rPr>
                        <a:t>Q2 2024</a:t>
                      </a:r>
                      <a:endParaRPr lang="en-MY"/>
                    </a:p>
                  </a:txBody>
                  <a:tcPr/>
                </a:tc>
                <a:tc>
                  <a:txBody>
                    <a:bodyPr/>
                    <a:lstStyle/>
                    <a:p>
                      <a:r>
                        <a:rPr lang="en-MY" sz="1800" b="0" i="0" kern="1200">
                          <a:solidFill>
                            <a:schemeClr val="tx1"/>
                          </a:solidFill>
                          <a:effectLst/>
                          <a:latin typeface="+mn-lt"/>
                          <a:ea typeface="+mn-ea"/>
                          <a:cs typeface="+mn-cs"/>
                        </a:rPr>
                        <a:t>252.35 million</a:t>
                      </a:r>
                      <a:endParaRPr lang="en-MY"/>
                    </a:p>
                  </a:txBody>
                  <a:tcPr/>
                </a:tc>
                <a:extLst>
                  <a:ext uri="{0D108BD9-81ED-4DB2-BD59-A6C34878D82A}">
                    <a16:rowId xmlns:a16="http://schemas.microsoft.com/office/drawing/2014/main" val="199854466"/>
                  </a:ext>
                </a:extLst>
              </a:tr>
              <a:tr h="389294">
                <a:tc>
                  <a:txBody>
                    <a:bodyPr/>
                    <a:lstStyle/>
                    <a:p>
                      <a:r>
                        <a:rPr lang="en-MY" sz="1800" b="1" i="0" kern="1200">
                          <a:solidFill>
                            <a:schemeClr val="tx1"/>
                          </a:solidFill>
                          <a:effectLst/>
                          <a:latin typeface="+mn-lt"/>
                          <a:ea typeface="+mn-ea"/>
                          <a:cs typeface="+mn-cs"/>
                        </a:rPr>
                        <a:t>Q3 2024</a:t>
                      </a:r>
                      <a:endParaRPr lang="en-MY"/>
                    </a:p>
                  </a:txBody>
                  <a:tcPr/>
                </a:tc>
                <a:tc>
                  <a:txBody>
                    <a:bodyPr/>
                    <a:lstStyle/>
                    <a:p>
                      <a:r>
                        <a:rPr lang="en-MY" sz="1800" b="0" i="0" kern="1200">
                          <a:solidFill>
                            <a:schemeClr val="tx1"/>
                          </a:solidFill>
                          <a:effectLst/>
                          <a:latin typeface="+mn-lt"/>
                          <a:ea typeface="+mn-ea"/>
                          <a:cs typeface="+mn-cs"/>
                        </a:rPr>
                        <a:t>255.30 million</a:t>
                      </a:r>
                      <a:endParaRPr lang="en-MY"/>
                    </a:p>
                  </a:txBody>
                  <a:tcPr/>
                </a:tc>
                <a:extLst>
                  <a:ext uri="{0D108BD9-81ED-4DB2-BD59-A6C34878D82A}">
                    <a16:rowId xmlns:a16="http://schemas.microsoft.com/office/drawing/2014/main" val="2125344178"/>
                  </a:ext>
                </a:extLst>
              </a:tr>
              <a:tr h="389294">
                <a:tc>
                  <a:txBody>
                    <a:bodyPr/>
                    <a:lstStyle/>
                    <a:p>
                      <a:r>
                        <a:rPr lang="en-MY" sz="1800" b="1" i="0" kern="1200">
                          <a:solidFill>
                            <a:schemeClr val="tx1"/>
                          </a:solidFill>
                          <a:effectLst/>
                          <a:latin typeface="+mn-lt"/>
                          <a:ea typeface="+mn-ea"/>
                          <a:cs typeface="+mn-cs"/>
                        </a:rPr>
                        <a:t>Q4 2024</a:t>
                      </a:r>
                      <a:endParaRPr lang="en-MY"/>
                    </a:p>
                  </a:txBody>
                  <a:tcPr/>
                </a:tc>
                <a:tc>
                  <a:txBody>
                    <a:bodyPr/>
                    <a:lstStyle/>
                    <a:p>
                      <a:r>
                        <a:rPr lang="en-MY" sz="1800" b="0" i="0" kern="1200">
                          <a:solidFill>
                            <a:schemeClr val="tx1"/>
                          </a:solidFill>
                          <a:effectLst/>
                          <a:latin typeface="+mn-lt"/>
                          <a:ea typeface="+mn-ea"/>
                          <a:cs typeface="+mn-cs"/>
                        </a:rPr>
                        <a:t>258.99 million</a:t>
                      </a:r>
                      <a:endParaRPr lang="en-MY"/>
                    </a:p>
                  </a:txBody>
                  <a:tcPr/>
                </a:tc>
                <a:extLst>
                  <a:ext uri="{0D108BD9-81ED-4DB2-BD59-A6C34878D82A}">
                    <a16:rowId xmlns:a16="http://schemas.microsoft.com/office/drawing/2014/main" val="1553908129"/>
                  </a:ext>
                </a:extLst>
              </a:tr>
              <a:tr h="389294">
                <a:tc>
                  <a:txBody>
                    <a:bodyPr/>
                    <a:lstStyle/>
                    <a:p>
                      <a:r>
                        <a:rPr lang="en-MY" sz="1800" b="1" i="0" kern="1200">
                          <a:solidFill>
                            <a:schemeClr val="tx1"/>
                          </a:solidFill>
                          <a:effectLst/>
                          <a:latin typeface="+mn-lt"/>
                          <a:ea typeface="+mn-ea"/>
                          <a:cs typeface="+mn-cs"/>
                        </a:rPr>
                        <a:t>Q1 2025</a:t>
                      </a:r>
                      <a:endParaRPr lang="en-MY"/>
                    </a:p>
                  </a:txBody>
                  <a:tcPr/>
                </a:tc>
                <a:tc>
                  <a:txBody>
                    <a:bodyPr/>
                    <a:lstStyle/>
                    <a:p>
                      <a:r>
                        <a:rPr lang="en-MY" sz="1800" b="0" i="0" kern="1200">
                          <a:solidFill>
                            <a:schemeClr val="tx1"/>
                          </a:solidFill>
                          <a:effectLst/>
                          <a:latin typeface="+mn-lt"/>
                          <a:ea typeface="+mn-ea"/>
                          <a:cs typeface="+mn-cs"/>
                        </a:rPr>
                        <a:t>264.48 million</a:t>
                      </a:r>
                      <a:endParaRPr lang="en-MY"/>
                    </a:p>
                  </a:txBody>
                  <a:tcPr/>
                </a:tc>
                <a:extLst>
                  <a:ext uri="{0D108BD9-81ED-4DB2-BD59-A6C34878D82A}">
                    <a16:rowId xmlns:a16="http://schemas.microsoft.com/office/drawing/2014/main" val="183570600"/>
                  </a:ext>
                </a:extLst>
              </a:tr>
            </a:tbl>
          </a:graphicData>
        </a:graphic>
      </p:graphicFrame>
      <p:sp>
        <p:nvSpPr>
          <p:cNvPr id="4" name="Slide Number Placeholder 3">
            <a:extLst>
              <a:ext uri="{FF2B5EF4-FFF2-40B4-BE49-F238E27FC236}">
                <a16:creationId xmlns:a16="http://schemas.microsoft.com/office/drawing/2014/main" id="{F39FE741-15FD-7C9B-D7BC-CE4194F2D5CD}"/>
              </a:ext>
            </a:extLst>
          </p:cNvPr>
          <p:cNvSpPr>
            <a:spLocks noGrp="1"/>
          </p:cNvSpPr>
          <p:nvPr>
            <p:ph type="sldNum" sz="quarter" idx="10"/>
          </p:nvPr>
        </p:nvSpPr>
        <p:spPr/>
        <p:txBody>
          <a:bodyPr/>
          <a:lstStyle/>
          <a:p>
            <a:fld id="{48F63A3B-78C7-47BE-AE5E-E10140E04643}" type="slidenum">
              <a:rPr lang="en-US" smtClean="0"/>
              <a:pPr/>
              <a:t>13</a:t>
            </a:fld>
            <a:endParaRPr lang="en-US"/>
          </a:p>
        </p:txBody>
      </p:sp>
      <p:pic>
        <p:nvPicPr>
          <p:cNvPr id="3" name="Content Placeholder 5" descr="A graph of a trend&#10;&#10;Description automatically generated">
            <a:extLst>
              <a:ext uri="{FF2B5EF4-FFF2-40B4-BE49-F238E27FC236}">
                <a16:creationId xmlns:a16="http://schemas.microsoft.com/office/drawing/2014/main" id="{504F4258-0BA0-C45E-44A1-240DB46B0FA4}"/>
              </a:ext>
            </a:extLst>
          </p:cNvPr>
          <p:cNvPicPr>
            <a:picLocks noChangeAspect="1"/>
          </p:cNvPicPr>
          <p:nvPr/>
        </p:nvPicPr>
        <p:blipFill>
          <a:blip r:embed="rId2"/>
          <a:srcRect t="6878"/>
          <a:stretch/>
        </p:blipFill>
        <p:spPr>
          <a:xfrm>
            <a:off x="106642" y="2215694"/>
            <a:ext cx="6850213" cy="4258006"/>
          </a:xfrm>
          <a:prstGeom prst="rect">
            <a:avLst/>
          </a:prstGeom>
          <a:noFill/>
        </p:spPr>
      </p:pic>
    </p:spTree>
    <p:extLst>
      <p:ext uri="{BB962C8B-B14F-4D97-AF65-F5344CB8AC3E}">
        <p14:creationId xmlns:p14="http://schemas.microsoft.com/office/powerpoint/2010/main" val="400894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p:txBody>
          <a:bodyPr/>
          <a:lstStyle/>
          <a:p>
            <a:r>
              <a:rPr lang="en-US"/>
              <a:t>conclusion</a:t>
            </a:r>
          </a:p>
        </p:txBody>
      </p:sp>
      <p:sp>
        <p:nvSpPr>
          <p:cNvPr id="6" name="Content Placeholder 5">
            <a:extLst>
              <a:ext uri="{FF2B5EF4-FFF2-40B4-BE49-F238E27FC236}">
                <a16:creationId xmlns:a16="http://schemas.microsoft.com/office/drawing/2014/main" id="{9C978FA2-DD92-840E-6AF5-7B629C2040D8}"/>
              </a:ext>
            </a:extLst>
          </p:cNvPr>
          <p:cNvSpPr>
            <a:spLocks noGrp="1"/>
          </p:cNvSpPr>
          <p:nvPr>
            <p:ph sz="quarter" idx="4"/>
          </p:nvPr>
        </p:nvSpPr>
        <p:spPr/>
        <p:txBody>
          <a:bodyPr vert="horz" lIns="91440" tIns="91440" rIns="91440" bIns="91440" rtlCol="0" anchor="t">
            <a:noAutofit/>
          </a:bodyPr>
          <a:lstStyle/>
          <a:p>
            <a:r>
              <a:rPr lang="en-US" sz="2000" b="1">
                <a:ea typeface="+mn-lt"/>
                <a:cs typeface="+mn-lt"/>
              </a:rPr>
              <a:t>Consistent Growth:</a:t>
            </a:r>
            <a:r>
              <a:rPr lang="en-US" sz="2000">
                <a:ea typeface="+mn-lt"/>
                <a:cs typeface="+mn-lt"/>
              </a:rPr>
              <a:t> Netflix has shown a steady increase in subscribers from April 2013 to July 2023.</a:t>
            </a:r>
            <a:endParaRPr lang="en-US" sz="2000"/>
          </a:p>
          <a:p>
            <a:r>
              <a:rPr lang="en-US" sz="2000" b="1">
                <a:ea typeface="+mn-lt"/>
                <a:cs typeface="+mn-lt"/>
              </a:rPr>
              <a:t>Model Accuracy:</a:t>
            </a:r>
            <a:r>
              <a:rPr lang="en-US" sz="2000">
                <a:ea typeface="+mn-lt"/>
                <a:cs typeface="+mn-lt"/>
              </a:rPr>
              <a:t> Exponential Smoothing was the most accurate forecasting model with the lowest RMSE value.</a:t>
            </a:r>
            <a:endParaRPr lang="en-US" sz="2000"/>
          </a:p>
          <a:p>
            <a:r>
              <a:rPr lang="en-US" sz="2000" b="1">
                <a:ea typeface="+mn-lt"/>
                <a:cs typeface="+mn-lt"/>
              </a:rPr>
              <a:t>Future Projections:</a:t>
            </a:r>
            <a:r>
              <a:rPr lang="en-US" sz="2000">
                <a:ea typeface="+mn-lt"/>
                <a:cs typeface="+mn-lt"/>
              </a:rPr>
              <a:t> Subscriber numbers are expected to reach approximately 264.48 million by Q1 2025.</a:t>
            </a:r>
            <a:endParaRPr lang="en-US" sz="2000"/>
          </a:p>
          <a:p>
            <a:r>
              <a:rPr lang="en-US" sz="2000" b="1">
                <a:ea typeface="+mn-lt"/>
                <a:cs typeface="+mn-lt"/>
              </a:rPr>
              <a:t>Strategic Insights:</a:t>
            </a:r>
            <a:r>
              <a:rPr lang="en-US" sz="2000">
                <a:ea typeface="+mn-lt"/>
                <a:cs typeface="+mn-lt"/>
              </a:rPr>
              <a:t> The analysis supports strategic decision-making by forecasting subscriber trends and identifying growth opportunities and risks.</a:t>
            </a:r>
            <a:endParaRPr lang="en-US" sz="2000"/>
          </a:p>
          <a:p>
            <a:r>
              <a:rPr lang="en-US" sz="2000" b="1">
                <a:ea typeface="+mn-lt"/>
                <a:cs typeface="+mn-lt"/>
              </a:rPr>
              <a:t>Recommendations:</a:t>
            </a:r>
            <a:r>
              <a:rPr lang="en-US" sz="2000">
                <a:ea typeface="+mn-lt"/>
                <a:cs typeface="+mn-lt"/>
              </a:rPr>
              <a:t> Future work should consider additional factors influencing growth and incorporate advanced machine learning techniques for improved accuracy.</a:t>
            </a:r>
          </a:p>
          <a:p>
            <a:pPr marL="0" indent="0">
              <a:buNone/>
            </a:pPr>
            <a:endParaRPr lang="en-US"/>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p:txBody>
          <a:bodyPr/>
          <a:lstStyle/>
          <a:p>
            <a:fld id="{48F63A3B-78C7-47BE-AE5E-E10140E04643}" type="slidenum">
              <a:rPr lang="en-US" smtClean="0"/>
              <a:pPr/>
              <a:t>14</a:t>
            </a:fld>
            <a:endParaRPr lang="en-US"/>
          </a:p>
        </p:txBody>
      </p:sp>
    </p:spTree>
    <p:extLst>
      <p:ext uri="{BB962C8B-B14F-4D97-AF65-F5344CB8AC3E}">
        <p14:creationId xmlns:p14="http://schemas.microsoft.com/office/powerpoint/2010/main" val="168621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53"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cxnSp>
        <p:nvCxnSpPr>
          <p:cNvPr id="54" name="Straight Connector 5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256CBC06-AFCC-4937-8EA9-F545A2EB0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Bright modern kitchen">
            <a:extLst>
              <a:ext uri="{FF2B5EF4-FFF2-40B4-BE49-F238E27FC236}">
                <a16:creationId xmlns:a16="http://schemas.microsoft.com/office/drawing/2014/main" id="{79749A7C-774F-BC62-8C38-5290C063601C}"/>
              </a:ext>
            </a:extLst>
          </p:cNvPr>
          <p:cNvPicPr>
            <a:picLocks noChangeAspect="1"/>
          </p:cNvPicPr>
          <p:nvPr/>
        </p:nvPicPr>
        <p:blipFill>
          <a:blip r:embed="rId3">
            <a:duotone>
              <a:prstClr val="black"/>
              <a:schemeClr val="tx2">
                <a:tint val="45000"/>
                <a:satMod val="400000"/>
              </a:schemeClr>
            </a:duotone>
            <a:alphaModFix amt="25000"/>
          </a:blip>
          <a:srcRect t="15605" r="-2" b="-2"/>
          <a:stretch/>
        </p:blipFill>
        <p:spPr>
          <a:xfrm>
            <a:off x="20" y="975"/>
            <a:ext cx="12191980" cy="6858000"/>
          </a:xfrm>
          <a:prstGeom prst="rect">
            <a:avLst/>
          </a:prstGeom>
        </p:spPr>
      </p:pic>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457200" y="4960137"/>
            <a:ext cx="7772400" cy="1463040"/>
          </a:xfrm>
        </p:spPr>
        <p:txBody>
          <a:bodyPr vert="horz" lIns="91440" tIns="45720" rIns="91440" bIns="45720" rtlCol="0" anchor="ctr">
            <a:normAutofit/>
          </a:bodyPr>
          <a:lstStyle/>
          <a:p>
            <a:pPr algn="r">
              <a:lnSpc>
                <a:spcPct val="80000"/>
              </a:lnSpc>
            </a:pPr>
            <a:r>
              <a:rPr lang="en-US" sz="5000" kern="1200" cap="all" spc="200" baseline="0">
                <a:solidFill>
                  <a:schemeClr val="tx1"/>
                </a:solidFill>
                <a:latin typeface="+mj-lt"/>
                <a:ea typeface="+mj-ea"/>
                <a:cs typeface="+mj-cs"/>
              </a:rPr>
              <a:t>Thank </a:t>
            </a:r>
            <a:br>
              <a:rPr lang="en-US" sz="5000" kern="1200" cap="all" spc="200" baseline="0">
                <a:solidFill>
                  <a:schemeClr val="tx1"/>
                </a:solidFill>
                <a:latin typeface="+mj-lt"/>
                <a:ea typeface="+mj-ea"/>
                <a:cs typeface="+mj-cs"/>
              </a:rPr>
            </a:br>
            <a:r>
              <a:rPr lang="en-US" sz="5000" kern="1200" cap="all" spc="200" baseline="0">
                <a:solidFill>
                  <a:schemeClr val="tx1"/>
                </a:solidFill>
                <a:latin typeface="+mj-lt"/>
                <a:ea typeface="+mj-ea"/>
                <a:cs typeface="+mj-cs"/>
              </a:rPr>
              <a:t>you</a:t>
            </a:r>
          </a:p>
        </p:txBody>
      </p:sp>
      <p:cxnSp>
        <p:nvCxnSpPr>
          <p:cNvPr id="57" name="Straight Connector 56">
            <a:extLst>
              <a:ext uri="{FF2B5EF4-FFF2-40B4-BE49-F238E27FC236}">
                <a16:creationId xmlns:a16="http://schemas.microsoft.com/office/drawing/2014/main" id="{2D041084-7D34-40AA-ACA7-1EFFC82122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1730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p:txBody>
          <a:bodyPr anchor="b">
            <a:normAutofit/>
          </a:bodyPr>
          <a:lstStyle/>
          <a:p>
            <a:r>
              <a:rPr lang="en-US"/>
              <a:t>agenda</a:t>
            </a:r>
          </a:p>
        </p:txBody>
      </p:sp>
      <p:graphicFrame>
        <p:nvGraphicFramePr>
          <p:cNvPr id="7" name="Content Placeholder 2">
            <a:extLst>
              <a:ext uri="{FF2B5EF4-FFF2-40B4-BE49-F238E27FC236}">
                <a16:creationId xmlns:a16="http://schemas.microsoft.com/office/drawing/2014/main" id="{5FA11381-098C-7747-F186-6D8B393F1A29}"/>
              </a:ext>
            </a:extLst>
          </p:cNvPr>
          <p:cNvGraphicFramePr>
            <a:graphicFrameLocks noGrp="1"/>
          </p:cNvGraphicFramePr>
          <p:nvPr>
            <p:ph sz="half" idx="2"/>
            <p:extLst>
              <p:ext uri="{D42A27DB-BD31-4B8C-83A1-F6EECF244321}">
                <p14:modId xmlns:p14="http://schemas.microsoft.com/office/powerpoint/2010/main" val="3234720554"/>
              </p:ext>
            </p:extLst>
          </p:nvPr>
        </p:nvGraphicFramePr>
        <p:xfrm>
          <a:off x="3460750" y="2303463"/>
          <a:ext cx="7964488" cy="3497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nchor="ctr">
            <a:normAutofit/>
          </a:bodyPr>
          <a:lstStyle/>
          <a:p>
            <a:pPr>
              <a:spcAft>
                <a:spcPts val="600"/>
              </a:spcAft>
            </a:pPr>
            <a:fld id="{48F63A3B-78C7-47BE-AE5E-E10140E04643}" type="slidenum">
              <a:rPr lang="en-US" smtClean="0"/>
              <a:pPr>
                <a:spcAft>
                  <a:spcPts val="600"/>
                </a:spcAft>
              </a:pPr>
              <a:t>2</a:t>
            </a:fld>
            <a:endParaRPr lang="en-US"/>
          </a:p>
        </p:txBody>
      </p:sp>
      <p:sp>
        <p:nvSpPr>
          <p:cNvPr id="12" name="Date Placeholder 4" hidden="1">
            <a:extLst>
              <a:ext uri="{FF2B5EF4-FFF2-40B4-BE49-F238E27FC236}">
                <a16:creationId xmlns:a16="http://schemas.microsoft.com/office/drawing/2014/main" id="{2EAC144E-EC6D-3F8C-25F5-7C46FD0A5C42}"/>
              </a:ext>
            </a:extLst>
          </p:cNvPr>
          <p:cNvSpPr>
            <a:spLocks noGrp="1"/>
          </p:cNvSpPr>
          <p:nvPr>
            <p:ph type="dt" sz="half" idx="4294967295"/>
          </p:nvPr>
        </p:nvSpPr>
        <p:spPr>
          <a:xfrm>
            <a:off x="9599613" y="6356350"/>
            <a:ext cx="2592387" cy="365125"/>
          </a:xfrm>
        </p:spPr>
        <p:txBody>
          <a:bodyPr/>
          <a:lstStyle/>
          <a:p>
            <a:pPr>
              <a:spcAft>
                <a:spcPts val="600"/>
              </a:spcAft>
            </a:pPr>
            <a:fld id="{E351F596-65A1-402F-BCFB-22AC3BB73904}" type="datetime1">
              <a:rPr lang="en-US"/>
              <a:pPr>
                <a:spcAft>
                  <a:spcPts val="600"/>
                </a:spcAft>
              </a:pPr>
              <a:t>10/16/2024</a:t>
            </a:fld>
            <a:endParaRPr lang="en-US"/>
          </a:p>
        </p:txBody>
      </p:sp>
      <p:sp>
        <p:nvSpPr>
          <p:cNvPr id="14" name="Footer Placeholder 5">
            <a:extLst>
              <a:ext uri="{FF2B5EF4-FFF2-40B4-BE49-F238E27FC236}">
                <a16:creationId xmlns:a16="http://schemas.microsoft.com/office/drawing/2014/main" id="{459DA907-6979-5348-E076-C168B8011CFB}"/>
              </a:ext>
            </a:extLst>
          </p:cNvPr>
          <p:cNvSpPr>
            <a:spLocks noGrp="1"/>
          </p:cNvSpPr>
          <p:nvPr>
            <p:ph type="ftr" sz="quarter" idx="4294967295"/>
          </p:nvPr>
        </p:nvSpPr>
        <p:spPr>
          <a:xfrm>
            <a:off x="0" y="6356350"/>
            <a:ext cx="4538663" cy="365125"/>
          </a:xfrm>
        </p:spPr>
        <p:txBody>
          <a:bodyPr/>
          <a:lstStyle/>
          <a:p>
            <a:pPr>
              <a:spcAft>
                <a:spcPts val="600"/>
              </a:spcAft>
            </a:pPr>
            <a:r>
              <a:rPr lang="en-US"/>
              <a:t>
              </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58F4-7444-DC46-725B-0D3C1BA1AE3C}"/>
              </a:ext>
            </a:extLst>
          </p:cNvPr>
          <p:cNvSpPr>
            <a:spLocks noGrp="1"/>
          </p:cNvSpPr>
          <p:nvPr>
            <p:ph type="title"/>
          </p:nvPr>
        </p:nvSpPr>
        <p:spPr/>
        <p:txBody>
          <a:bodyPr/>
          <a:lstStyle/>
          <a:p>
            <a:r>
              <a:rPr lang="en-MY"/>
              <a:t>Literature review</a:t>
            </a:r>
          </a:p>
        </p:txBody>
      </p:sp>
      <p:sp>
        <p:nvSpPr>
          <p:cNvPr id="3" name="Content Placeholder 2">
            <a:extLst>
              <a:ext uri="{FF2B5EF4-FFF2-40B4-BE49-F238E27FC236}">
                <a16:creationId xmlns:a16="http://schemas.microsoft.com/office/drawing/2014/main" id="{105953EC-DD02-1F2C-2105-A3447C4C6FB3}"/>
              </a:ext>
            </a:extLst>
          </p:cNvPr>
          <p:cNvSpPr>
            <a:spLocks noGrp="1"/>
          </p:cNvSpPr>
          <p:nvPr>
            <p:ph sz="half" idx="2"/>
          </p:nvPr>
        </p:nvSpPr>
        <p:spPr>
          <a:xfrm>
            <a:off x="1550565" y="2303028"/>
            <a:ext cx="4666687" cy="1132799"/>
          </a:xfrm>
        </p:spPr>
        <p:txBody>
          <a:bodyPr vert="horz" lIns="91440" tIns="0" rIns="91440" bIns="0" rtlCol="0" anchor="t">
            <a:normAutofit/>
          </a:bodyPr>
          <a:lstStyle/>
          <a:p>
            <a:pPr marL="0" indent="0" algn="just">
              <a:buNone/>
            </a:pPr>
            <a:r>
              <a:rPr lang="en-MY" b="1">
                <a:ea typeface="+mn-lt"/>
                <a:cs typeface="+mn-lt"/>
              </a:rPr>
              <a:t>Application of Exponential Smoothing Models in Telecom Forecasting</a:t>
            </a:r>
            <a:endParaRPr lang="en-US"/>
          </a:p>
          <a:p>
            <a:pPr marL="0" indent="0" algn="just">
              <a:buNone/>
            </a:pPr>
            <a:r>
              <a:rPr lang="en-MY" b="1">
                <a:ea typeface="+mn-lt"/>
                <a:cs typeface="+mn-lt"/>
              </a:rPr>
              <a:t>Source</a:t>
            </a:r>
            <a:r>
              <a:rPr lang="en-MY">
                <a:ea typeface="+mn-lt"/>
                <a:cs typeface="+mn-lt"/>
              </a:rPr>
              <a:t>: </a:t>
            </a:r>
            <a:r>
              <a:rPr lang="en-MY" err="1">
                <a:ea typeface="+mn-lt"/>
                <a:cs typeface="+mn-lt"/>
              </a:rPr>
              <a:t>Köppelová</a:t>
            </a:r>
            <a:r>
              <a:rPr lang="en-MY">
                <a:ea typeface="+mn-lt"/>
                <a:cs typeface="+mn-lt"/>
              </a:rPr>
              <a:t>, J. &amp; Jindrová, A. (2024).</a:t>
            </a:r>
            <a:endParaRPr lang="en-MY"/>
          </a:p>
        </p:txBody>
      </p:sp>
      <p:sp>
        <p:nvSpPr>
          <p:cNvPr id="4" name="Content Placeholder 3">
            <a:extLst>
              <a:ext uri="{FF2B5EF4-FFF2-40B4-BE49-F238E27FC236}">
                <a16:creationId xmlns:a16="http://schemas.microsoft.com/office/drawing/2014/main" id="{3E7FDBED-9713-2DE9-886E-B85ECDB58425}"/>
              </a:ext>
            </a:extLst>
          </p:cNvPr>
          <p:cNvSpPr>
            <a:spLocks noGrp="1"/>
          </p:cNvSpPr>
          <p:nvPr>
            <p:ph sz="half" idx="15"/>
          </p:nvPr>
        </p:nvSpPr>
        <p:spPr>
          <a:xfrm>
            <a:off x="6900672" y="2303028"/>
            <a:ext cx="4208362" cy="1132799"/>
          </a:xfrm>
        </p:spPr>
        <p:txBody>
          <a:bodyPr vert="horz" lIns="91440" tIns="0" rIns="91440" bIns="0" rtlCol="0" anchor="t">
            <a:normAutofit/>
          </a:bodyPr>
          <a:lstStyle/>
          <a:p>
            <a:pPr marL="0" indent="0" algn="just">
              <a:buNone/>
            </a:pPr>
            <a:r>
              <a:rPr lang="en-MY" b="1">
                <a:ea typeface="+mn-lt"/>
                <a:cs typeface="+mn-lt"/>
              </a:rPr>
              <a:t>Using ARIMA to Predict Subscriber Data Growth</a:t>
            </a:r>
            <a:endParaRPr lang="en-MY" b="1"/>
          </a:p>
          <a:p>
            <a:pPr marL="0" indent="0" algn="just">
              <a:buNone/>
            </a:pPr>
            <a:r>
              <a:rPr lang="en-MY" b="1" err="1">
                <a:ea typeface="+mn-lt"/>
                <a:cs typeface="+mn-lt"/>
              </a:rPr>
              <a:t>Source</a:t>
            </a:r>
            <a:r>
              <a:rPr lang="en-MY" err="1">
                <a:ea typeface="+mn-lt"/>
                <a:cs typeface="+mn-lt"/>
              </a:rPr>
              <a:t>:Nkongolo</a:t>
            </a:r>
            <a:r>
              <a:rPr lang="en-MY">
                <a:ea typeface="+mn-lt"/>
                <a:cs typeface="+mn-lt"/>
              </a:rPr>
              <a:t>, M. (2023)</a:t>
            </a:r>
            <a:endParaRPr lang="en-MY"/>
          </a:p>
          <a:p>
            <a:endParaRPr lang="en-MY"/>
          </a:p>
        </p:txBody>
      </p:sp>
      <p:sp>
        <p:nvSpPr>
          <p:cNvPr id="5" name="Slide Number Placeholder 4">
            <a:extLst>
              <a:ext uri="{FF2B5EF4-FFF2-40B4-BE49-F238E27FC236}">
                <a16:creationId xmlns:a16="http://schemas.microsoft.com/office/drawing/2014/main" id="{0AF0D8A6-7CA1-82FE-9D6E-66DC9F965D7C}"/>
              </a:ext>
            </a:extLst>
          </p:cNvPr>
          <p:cNvSpPr>
            <a:spLocks noGrp="1"/>
          </p:cNvSpPr>
          <p:nvPr>
            <p:ph type="sldNum" sz="quarter" idx="10"/>
          </p:nvPr>
        </p:nvSpPr>
        <p:spPr/>
        <p:txBody>
          <a:bodyPr/>
          <a:lstStyle/>
          <a:p>
            <a:fld id="{48F63A3B-78C7-47BE-AE5E-E10140E04643}" type="slidenum">
              <a:rPr lang="en-US" smtClean="0"/>
              <a:pPr/>
              <a:t>3</a:t>
            </a:fld>
            <a:endParaRPr lang="en-US"/>
          </a:p>
        </p:txBody>
      </p:sp>
      <p:sp>
        <p:nvSpPr>
          <p:cNvPr id="7" name="Content Placeholder 2">
            <a:extLst>
              <a:ext uri="{FF2B5EF4-FFF2-40B4-BE49-F238E27FC236}">
                <a16:creationId xmlns:a16="http://schemas.microsoft.com/office/drawing/2014/main" id="{D332A25D-A757-FE55-9C78-AB9C79982E93}"/>
              </a:ext>
            </a:extLst>
          </p:cNvPr>
          <p:cNvSpPr txBox="1">
            <a:spLocks/>
          </p:cNvSpPr>
          <p:nvPr/>
        </p:nvSpPr>
        <p:spPr>
          <a:xfrm>
            <a:off x="1546390" y="3864606"/>
            <a:ext cx="9562275" cy="2416716"/>
          </a:xfrm>
          <a:prstGeom prst="rect">
            <a:avLst/>
          </a:prstGeom>
        </p:spPr>
        <p:txBody>
          <a:bodyPr vert="horz" lIns="91440" tIns="0" rIns="91440" bIns="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MY">
                <a:ea typeface="+mn-lt"/>
                <a:cs typeface="+mn-lt"/>
              </a:rPr>
              <a:t>Both papers focus on time series forecasting in the telecommunications industry, using historical data to predict future trends</a:t>
            </a:r>
          </a:p>
          <a:p>
            <a:pPr marL="0" indent="0" algn="just">
              <a:buNone/>
            </a:pPr>
            <a:endParaRPr lang="en-MY">
              <a:ea typeface="+mn-lt"/>
              <a:cs typeface="+mn-lt"/>
            </a:endParaRPr>
          </a:p>
          <a:p>
            <a:pPr marL="0" indent="0" algn="just">
              <a:buNone/>
            </a:pPr>
            <a:r>
              <a:rPr lang="en-MY">
                <a:ea typeface="+mn-lt"/>
                <a:cs typeface="+mn-lt"/>
              </a:rPr>
              <a:t>Both studies evaluate and compare Exponential Smoothing and ARIMA models, showcasing their strengths in different contexts—Exponential Smoothing for short-term, steady data, and ARIMA for long-term, seasonal data.</a:t>
            </a:r>
            <a:endParaRPr lang="en-MY"/>
          </a:p>
          <a:p>
            <a:pPr algn="just">
              <a:buFont typeface="Arial"/>
              <a:buChar char="•"/>
            </a:pPr>
            <a:endParaRPr lang="en-MY"/>
          </a:p>
          <a:p>
            <a:pPr marL="0" indent="0" algn="just">
              <a:buNone/>
            </a:pPr>
            <a:endParaRPr lang="en-MY"/>
          </a:p>
        </p:txBody>
      </p:sp>
    </p:spTree>
    <p:extLst>
      <p:ext uri="{BB962C8B-B14F-4D97-AF65-F5344CB8AC3E}">
        <p14:creationId xmlns:p14="http://schemas.microsoft.com/office/powerpoint/2010/main" val="264714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F0FE"/>
        </a:solidFill>
        <a:effectLst/>
      </p:bgPr>
    </p:bg>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FBFF948D-6100-EDB2-5740-339E77384A1F}"/>
              </a:ext>
            </a:extLst>
          </p:cNvPr>
          <p:cNvSpPr>
            <a:spLocks noGrp="1"/>
          </p:cNvSpPr>
          <p:nvPr>
            <p:ph type="title"/>
          </p:nvPr>
        </p:nvSpPr>
        <p:spPr/>
        <p:txBody>
          <a:bodyPr anchor="t">
            <a:normAutofit/>
          </a:bodyPr>
          <a:lstStyle/>
          <a:p>
            <a:r>
              <a:rPr lang="en-US"/>
              <a:t>PROBLEM STATEMENT</a:t>
            </a:r>
          </a:p>
        </p:txBody>
      </p:sp>
      <p:sp>
        <p:nvSpPr>
          <p:cNvPr id="31" name="Text Placeholder 3">
            <a:extLst>
              <a:ext uri="{FF2B5EF4-FFF2-40B4-BE49-F238E27FC236}">
                <a16:creationId xmlns:a16="http://schemas.microsoft.com/office/drawing/2014/main" id="{0D724ACA-0679-0F26-655F-E73E2E2194E7}"/>
              </a:ext>
            </a:extLst>
          </p:cNvPr>
          <p:cNvSpPr>
            <a:spLocks noGrp="1"/>
          </p:cNvSpPr>
          <p:nvPr>
            <p:ph type="body" sz="quarter" idx="13"/>
          </p:nvPr>
        </p:nvSpPr>
        <p:spPr>
          <a:xfrm>
            <a:off x="-4468" y="2489803"/>
            <a:ext cx="4921404" cy="2746617"/>
          </a:xfrm>
        </p:spPr>
        <p:txBody>
          <a:bodyPr vert="horz" lIns="91440" tIns="45720" rIns="91440" bIns="45720" rtlCol="0" anchor="t" anchorCtr="0">
            <a:noAutofit/>
          </a:bodyPr>
          <a:lstStyle/>
          <a:p>
            <a:pPr algn="just">
              <a:lnSpc>
                <a:spcPct val="90000"/>
              </a:lnSpc>
            </a:pPr>
            <a:r>
              <a:rPr lang="en-US" sz="2000" b="1">
                <a:latin typeface="Perpetua"/>
              </a:rPr>
              <a:t>How this dataset could be used to forecast future subscriber growth?</a:t>
            </a:r>
            <a:r>
              <a:rPr lang="en-US" sz="2000">
                <a:latin typeface="Perpetua"/>
              </a:rPr>
              <a:t> </a:t>
            </a:r>
          </a:p>
          <a:p>
            <a:pPr algn="just">
              <a:lnSpc>
                <a:spcPct val="90000"/>
              </a:lnSpc>
            </a:pPr>
            <a:endParaRPr lang="en-US" sz="2000">
              <a:latin typeface="Perpetua"/>
            </a:endParaRPr>
          </a:p>
          <a:p>
            <a:pPr algn="just">
              <a:lnSpc>
                <a:spcPct val="90000"/>
              </a:lnSpc>
            </a:pPr>
            <a:r>
              <a:rPr lang="en-US" sz="2000">
                <a:latin typeface="Perpetua"/>
              </a:rPr>
              <a:t>This project analyzes Netflix subscription trends from April 2013 to July 2023. It uses different forecasting methods to understand the growth patterns and predict future subscriber numbers. By comparing models like Moving Average, Trend Analysis, ARIMA, and Exponential Smoothing, the aim is to find the most accurate approach for forecasting. This helps in making better decisions based on the predicted subscription trends. </a:t>
            </a:r>
          </a:p>
          <a:p>
            <a:pPr algn="just">
              <a:lnSpc>
                <a:spcPct val="90000"/>
              </a:lnSpc>
            </a:pPr>
            <a:endParaRPr lang="en-US" sz="1400">
              <a:latin typeface="Perpetua"/>
            </a:endParaRPr>
          </a:p>
          <a:p>
            <a:pPr algn="just">
              <a:lnSpc>
                <a:spcPct val="90000"/>
              </a:lnSpc>
            </a:pPr>
            <a:endParaRPr lang="en-US" sz="1400">
              <a:latin typeface="Perpetua"/>
            </a:endParaRPr>
          </a:p>
          <a:p>
            <a:pPr algn="just">
              <a:lnSpc>
                <a:spcPct val="90000"/>
              </a:lnSpc>
            </a:pPr>
            <a:endParaRPr lang="en-US" sz="1400">
              <a:latin typeface="Perpetua"/>
            </a:endParaRPr>
          </a:p>
        </p:txBody>
      </p:sp>
      <p:pic>
        <p:nvPicPr>
          <p:cNvPr id="24" name="Content Placeholder 23" descr="Royalty-free netflix photos free download | Pxfuel">
            <a:extLst>
              <a:ext uri="{FF2B5EF4-FFF2-40B4-BE49-F238E27FC236}">
                <a16:creationId xmlns:a16="http://schemas.microsoft.com/office/drawing/2014/main" id="{4A4614AC-708D-371F-4373-FD80F75D94C0}"/>
              </a:ext>
            </a:extLst>
          </p:cNvPr>
          <p:cNvPicPr>
            <a:picLocks noGrp="1" noChangeAspect="1"/>
          </p:cNvPicPr>
          <p:nvPr>
            <p:ph sz="half" idx="1"/>
          </p:nvPr>
        </p:nvPicPr>
        <p:blipFill>
          <a:blip r:embed="rId2"/>
          <a:srcRect t="6067" r="2" b="6070"/>
          <a:stretch/>
        </p:blipFill>
        <p:spPr>
          <a:xfrm>
            <a:off x="5108031" y="2329817"/>
            <a:ext cx="6881353" cy="4030736"/>
          </a:xfrm>
          <a:noFill/>
        </p:spPr>
      </p:pic>
      <p:sp>
        <p:nvSpPr>
          <p:cNvPr id="23" name="Slide Number Placeholder 4">
            <a:extLst>
              <a:ext uri="{FF2B5EF4-FFF2-40B4-BE49-F238E27FC236}">
                <a16:creationId xmlns:a16="http://schemas.microsoft.com/office/drawing/2014/main" id="{D73645FE-6990-D043-4B55-10AD7F2ADCF1}"/>
              </a:ext>
            </a:extLst>
          </p:cNvPr>
          <p:cNvSpPr>
            <a:spLocks noGrp="1"/>
          </p:cNvSpPr>
          <p:nvPr>
            <p:ph type="sldNum" sz="quarter" idx="10"/>
          </p:nvPr>
        </p:nvSpPr>
        <p:spPr>
          <a:xfrm>
            <a:off x="11058653" y="96794"/>
            <a:ext cx="1067589" cy="471489"/>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
        <p:nvSpPr>
          <p:cNvPr id="10" name="Date Placeholder 4" hidden="1">
            <a:extLst>
              <a:ext uri="{FF2B5EF4-FFF2-40B4-BE49-F238E27FC236}">
                <a16:creationId xmlns:a16="http://schemas.microsoft.com/office/drawing/2014/main" id="{CF507950-17AA-42BD-4616-AAF864A03C80}"/>
              </a:ext>
            </a:extLst>
          </p:cNvPr>
          <p:cNvSpPr>
            <a:spLocks noGrp="1"/>
          </p:cNvSpPr>
          <p:nvPr>
            <p:ph type="dt" sz="half" idx="4294967295"/>
          </p:nvPr>
        </p:nvSpPr>
        <p:spPr>
          <a:xfrm>
            <a:off x="9599613" y="6356350"/>
            <a:ext cx="2592387" cy="365125"/>
          </a:xfrm>
        </p:spPr>
        <p:txBody>
          <a:bodyPr/>
          <a:lstStyle/>
          <a:p>
            <a:pPr>
              <a:spcAft>
                <a:spcPts val="600"/>
              </a:spcAft>
            </a:pPr>
            <a:fld id="{992AFD27-F8D9-4472-B37F-57933683C932}" type="datetime1">
              <a:rPr lang="en-US"/>
              <a:pPr>
                <a:spcAft>
                  <a:spcPts val="600"/>
                </a:spcAft>
              </a:pPr>
              <a:t>10/16/2024</a:t>
            </a:fld>
            <a:endParaRPr lang="en-US"/>
          </a:p>
        </p:txBody>
      </p:sp>
      <p:sp>
        <p:nvSpPr>
          <p:cNvPr id="33" name="Date Placeholder 4" hidden="1">
            <a:extLst>
              <a:ext uri="{FF2B5EF4-FFF2-40B4-BE49-F238E27FC236}">
                <a16:creationId xmlns:a16="http://schemas.microsoft.com/office/drawing/2014/main" id="{CE0AF6E0-1DAA-F0B2-2872-2C92BECAF247}"/>
              </a:ext>
            </a:extLst>
          </p:cNvPr>
          <p:cNvSpPr>
            <a:spLocks noGrp="1"/>
          </p:cNvSpPr>
          <p:nvPr>
            <p:ph type="dt" sz="half" idx="4294967295"/>
          </p:nvPr>
        </p:nvSpPr>
        <p:spPr>
          <a:xfrm>
            <a:off x="9599613" y="6356350"/>
            <a:ext cx="2592387" cy="365125"/>
          </a:xfrm>
        </p:spPr>
        <p:txBody>
          <a:bodyPr/>
          <a:lstStyle/>
          <a:p>
            <a:pPr>
              <a:spcAft>
                <a:spcPts val="600"/>
              </a:spcAft>
            </a:pPr>
            <a:fld id="{C468EBC2-7E1F-4491-BFAF-E7C49870FAFC}" type="datetime1">
              <a:rPr lang="en-US"/>
              <a:pPr>
                <a:spcAft>
                  <a:spcPts val="600"/>
                </a:spcAft>
              </a:pPr>
              <a:t>10/16/2024</a:t>
            </a:fld>
            <a:endParaRPr lang="en-US"/>
          </a:p>
        </p:txBody>
      </p:sp>
      <p:sp>
        <p:nvSpPr>
          <p:cNvPr id="35" name="Footer Placeholder 5">
            <a:extLst>
              <a:ext uri="{FF2B5EF4-FFF2-40B4-BE49-F238E27FC236}">
                <a16:creationId xmlns:a16="http://schemas.microsoft.com/office/drawing/2014/main" id="{6A4F1553-148C-4775-834D-D5AEE5A38839}"/>
              </a:ext>
            </a:extLst>
          </p:cNvPr>
          <p:cNvSpPr>
            <a:spLocks noGrp="1"/>
          </p:cNvSpPr>
          <p:nvPr>
            <p:ph type="ftr" sz="quarter" idx="4294967295"/>
          </p:nvPr>
        </p:nvSpPr>
        <p:spPr>
          <a:xfrm>
            <a:off x="0" y="6356350"/>
            <a:ext cx="4538663" cy="365125"/>
          </a:xfrm>
        </p:spPr>
        <p:txBody>
          <a:bodyPr/>
          <a:lstStyle/>
          <a:p>
            <a:pPr>
              <a:spcAft>
                <a:spcPts val="600"/>
              </a:spcAft>
            </a:pPr>
            <a:r>
              <a:rPr lang="en-US"/>
              <a:t>
              </a:t>
            </a:r>
          </a:p>
        </p:txBody>
      </p:sp>
    </p:spTree>
    <p:extLst>
      <p:ext uri="{BB962C8B-B14F-4D97-AF65-F5344CB8AC3E}">
        <p14:creationId xmlns:p14="http://schemas.microsoft.com/office/powerpoint/2010/main" val="47580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F0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814754"/>
            <a:ext cx="5259554" cy="595743"/>
          </a:xfrm>
        </p:spPr>
        <p:txBody>
          <a:bodyPr/>
          <a:lstStyle/>
          <a:p>
            <a:r>
              <a:rPr lang="en-US"/>
              <a:t>Goals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613267"/>
            <a:ext cx="6388608" cy="1815733"/>
          </a:xfrm>
        </p:spPr>
        <p:txBody>
          <a:bodyPr/>
          <a:lstStyle/>
          <a:p>
            <a:pPr marL="342900" indent="-342900">
              <a:buFont typeface="Arial" panose="020B0604020202020204" pitchFamily="34" charset="0"/>
              <a:buChar char="•"/>
            </a:pPr>
            <a:r>
              <a:rPr lang="en-US" b="1"/>
              <a:t>Understand subscriber growth patterns</a:t>
            </a:r>
          </a:p>
          <a:p>
            <a:pPr marL="342900" indent="-342900">
              <a:buFont typeface="Arial" panose="020B0604020202020204" pitchFamily="34" charset="0"/>
              <a:buChar char="•"/>
            </a:pPr>
            <a:r>
              <a:rPr lang="en-US" b="1"/>
              <a:t>Predict future subscriber numbers</a:t>
            </a:r>
          </a:p>
          <a:p>
            <a:pPr marL="342900" indent="-342900">
              <a:buFont typeface="Arial" panose="020B0604020202020204" pitchFamily="34" charset="0"/>
              <a:buChar char="•"/>
            </a:pPr>
            <a:r>
              <a:rPr lang="en-US" b="1"/>
              <a:t>Evaluate factors influencing subscriber changes</a:t>
            </a:r>
          </a:p>
          <a:p>
            <a:pPr marL="342900" indent="-342900">
              <a:buFont typeface="Arial" panose="020B0604020202020204" pitchFamily="34" charset="0"/>
              <a:buChar char="•"/>
            </a:pPr>
            <a:endParaRPr lang="en-US"/>
          </a:p>
        </p:txBody>
      </p:sp>
      <p:sp>
        <p:nvSpPr>
          <p:cNvPr id="7" name="Title 1">
            <a:extLst>
              <a:ext uri="{FF2B5EF4-FFF2-40B4-BE49-F238E27FC236}">
                <a16:creationId xmlns:a16="http://schemas.microsoft.com/office/drawing/2014/main" id="{9E0FDAA7-CB86-3780-A9E5-A2C05A36725C}"/>
              </a:ext>
            </a:extLst>
          </p:cNvPr>
          <p:cNvSpPr txBox="1">
            <a:spLocks/>
          </p:cNvSpPr>
          <p:nvPr/>
        </p:nvSpPr>
        <p:spPr>
          <a:xfrm>
            <a:off x="914400" y="3796303"/>
            <a:ext cx="5259554" cy="595743"/>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a:t>significance</a:t>
            </a:r>
          </a:p>
        </p:txBody>
      </p:sp>
      <p:sp>
        <p:nvSpPr>
          <p:cNvPr id="8" name="Text Placeholder 2">
            <a:extLst>
              <a:ext uri="{FF2B5EF4-FFF2-40B4-BE49-F238E27FC236}">
                <a16:creationId xmlns:a16="http://schemas.microsoft.com/office/drawing/2014/main" id="{66285D05-F89F-6052-3AE9-266986DF8B8E}"/>
              </a:ext>
            </a:extLst>
          </p:cNvPr>
          <p:cNvSpPr txBox="1">
            <a:spLocks/>
          </p:cNvSpPr>
          <p:nvPr/>
        </p:nvSpPr>
        <p:spPr>
          <a:xfrm>
            <a:off x="914400" y="4759349"/>
            <a:ext cx="6388608" cy="1815733"/>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a:t>Supports strategic decision-making</a:t>
            </a:r>
          </a:p>
          <a:p>
            <a:pPr marL="342900" indent="-342900">
              <a:buFont typeface="Arial" panose="020B0604020202020204" pitchFamily="34" charset="0"/>
              <a:buChar char="•"/>
            </a:pPr>
            <a:r>
              <a:rPr lang="en-US" b="1"/>
              <a:t>Helps forecast revenue trends</a:t>
            </a:r>
          </a:p>
          <a:p>
            <a:pPr marL="342900" indent="-342900">
              <a:buFont typeface="Arial" panose="020B0604020202020204" pitchFamily="34" charset="0"/>
              <a:buChar char="•"/>
            </a:pPr>
            <a:r>
              <a:rPr lang="en-US" b="1"/>
              <a:t>Identifies growth opportunities and risks</a:t>
            </a:r>
            <a:endParaRPr lang="en-US"/>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52DB-B6D3-2C6D-576B-BC396D2FAFE9}"/>
              </a:ext>
            </a:extLst>
          </p:cNvPr>
          <p:cNvSpPr>
            <a:spLocks noGrp="1"/>
          </p:cNvSpPr>
          <p:nvPr>
            <p:ph type="title"/>
          </p:nvPr>
        </p:nvSpPr>
        <p:spPr>
          <a:xfrm>
            <a:off x="914400" y="462288"/>
            <a:ext cx="6583680" cy="1531357"/>
          </a:xfrm>
        </p:spPr>
        <p:txBody>
          <a:bodyPr/>
          <a:lstStyle/>
          <a:p>
            <a:r>
              <a:rPr lang="en-MY" sz="4800"/>
              <a:t>METHODOLOGY</a:t>
            </a:r>
          </a:p>
        </p:txBody>
      </p:sp>
      <p:sp>
        <p:nvSpPr>
          <p:cNvPr id="3" name="Content Placeholder 2">
            <a:extLst>
              <a:ext uri="{FF2B5EF4-FFF2-40B4-BE49-F238E27FC236}">
                <a16:creationId xmlns:a16="http://schemas.microsoft.com/office/drawing/2014/main" id="{4B478EDE-3642-D593-0A48-C21844D2BDDD}"/>
              </a:ext>
            </a:extLst>
          </p:cNvPr>
          <p:cNvSpPr>
            <a:spLocks noGrp="1"/>
          </p:cNvSpPr>
          <p:nvPr>
            <p:ph idx="1"/>
          </p:nvPr>
        </p:nvSpPr>
        <p:spPr>
          <a:xfrm>
            <a:off x="914400" y="2742351"/>
            <a:ext cx="6583680" cy="3207344"/>
          </a:xfrm>
        </p:spPr>
        <p:txBody>
          <a:bodyPr vert="horz" lIns="91440" tIns="0" rIns="91440" bIns="0" rtlCol="0" anchor="t">
            <a:normAutofit/>
          </a:bodyPr>
          <a:lstStyle/>
          <a:p>
            <a:pPr marL="457200" indent="-457200">
              <a:buFont typeface="Arial" panose="020B0604020202020204" pitchFamily="34" charset="0"/>
              <a:buChar char="•"/>
            </a:pPr>
            <a:r>
              <a:rPr lang="en-MY" sz="2800"/>
              <a:t>Executed our codes on Python</a:t>
            </a:r>
            <a:endParaRPr lang="en-US"/>
          </a:p>
          <a:p>
            <a:pPr marL="457200" indent="-457200">
              <a:buFont typeface="Arial" panose="020B0604020202020204" pitchFamily="34" charset="0"/>
              <a:buChar char="•"/>
            </a:pPr>
            <a:r>
              <a:rPr lang="en-MY" sz="2800"/>
              <a:t>Data Preprocessing</a:t>
            </a:r>
          </a:p>
          <a:p>
            <a:pPr marL="457200" indent="-457200">
              <a:buFont typeface="Arial" panose="020B0604020202020204" pitchFamily="34" charset="0"/>
              <a:buChar char="•"/>
            </a:pPr>
            <a:r>
              <a:rPr lang="en-MY" sz="2800"/>
              <a:t>Model Selection</a:t>
            </a:r>
          </a:p>
          <a:p>
            <a:pPr marL="457200" indent="-457200">
              <a:buFont typeface="Arial" panose="020B0604020202020204" pitchFamily="34" charset="0"/>
              <a:buChar char="•"/>
            </a:pPr>
            <a:r>
              <a:rPr lang="en-MY" sz="2800"/>
              <a:t>Model Implementation</a:t>
            </a:r>
          </a:p>
          <a:p>
            <a:pPr marL="342900" indent="-342900">
              <a:buFont typeface="Arial" panose="020B0604020202020204" pitchFamily="34" charset="0"/>
              <a:buChar char="•"/>
            </a:pPr>
            <a:endParaRPr lang="en-MY"/>
          </a:p>
          <a:p>
            <a:pPr marL="342900" indent="-342900">
              <a:buFont typeface="Arial" panose="020B0604020202020204" pitchFamily="34" charset="0"/>
              <a:buChar char="•"/>
            </a:pPr>
            <a:endParaRPr lang="en-MY"/>
          </a:p>
          <a:p>
            <a:pPr marL="342900" indent="-342900">
              <a:buFont typeface="Arial" panose="020B0604020202020204" pitchFamily="34" charset="0"/>
              <a:buChar char="•"/>
            </a:pPr>
            <a:endParaRPr lang="en-MY"/>
          </a:p>
        </p:txBody>
      </p:sp>
      <p:sp>
        <p:nvSpPr>
          <p:cNvPr id="4" name="Slide Number Placeholder 3">
            <a:extLst>
              <a:ext uri="{FF2B5EF4-FFF2-40B4-BE49-F238E27FC236}">
                <a16:creationId xmlns:a16="http://schemas.microsoft.com/office/drawing/2014/main" id="{915B1DE1-5B8B-5C1F-8527-67415FF9F667}"/>
              </a:ext>
            </a:extLst>
          </p:cNvPr>
          <p:cNvSpPr>
            <a:spLocks noGrp="1"/>
          </p:cNvSpPr>
          <p:nvPr>
            <p:ph type="sldNum" sz="quarter" idx="10"/>
          </p:nvPr>
        </p:nvSpPr>
        <p:spPr/>
        <p:txBody>
          <a:bodyPr/>
          <a:lstStyle/>
          <a:p>
            <a:fld id="{48F63A3B-78C7-47BE-AE5E-E10140E04643}" type="slidenum">
              <a:rPr lang="en-US" smtClean="0"/>
              <a:pPr/>
              <a:t>6</a:t>
            </a:fld>
            <a:endParaRPr lang="en-US"/>
          </a:p>
        </p:txBody>
      </p:sp>
    </p:spTree>
    <p:extLst>
      <p:ext uri="{BB962C8B-B14F-4D97-AF65-F5344CB8AC3E}">
        <p14:creationId xmlns:p14="http://schemas.microsoft.com/office/powerpoint/2010/main" val="183648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132D-0FCE-6224-210D-5111B9435FFF}"/>
              </a:ext>
            </a:extLst>
          </p:cNvPr>
          <p:cNvSpPr>
            <a:spLocks noGrp="1"/>
          </p:cNvSpPr>
          <p:nvPr>
            <p:ph type="title"/>
          </p:nvPr>
        </p:nvSpPr>
        <p:spPr>
          <a:xfrm>
            <a:off x="5266941" y="457199"/>
            <a:ext cx="6159082" cy="994164"/>
          </a:xfrm>
        </p:spPr>
        <p:txBody>
          <a:bodyPr/>
          <a:lstStyle/>
          <a:p>
            <a:r>
              <a:rPr lang="en-MY"/>
              <a:t>Data description</a:t>
            </a:r>
          </a:p>
        </p:txBody>
      </p:sp>
      <p:sp>
        <p:nvSpPr>
          <p:cNvPr id="3" name="Content Placeholder 2">
            <a:extLst>
              <a:ext uri="{FF2B5EF4-FFF2-40B4-BE49-F238E27FC236}">
                <a16:creationId xmlns:a16="http://schemas.microsoft.com/office/drawing/2014/main" id="{9ED107E4-5BCE-92F6-09BB-12F75B6D277E}"/>
              </a:ext>
            </a:extLst>
          </p:cNvPr>
          <p:cNvSpPr>
            <a:spLocks noGrp="1"/>
          </p:cNvSpPr>
          <p:nvPr>
            <p:ph sz="half" idx="2"/>
          </p:nvPr>
        </p:nvSpPr>
        <p:spPr>
          <a:xfrm>
            <a:off x="4494643" y="1716165"/>
            <a:ext cx="6159083" cy="452363"/>
          </a:xfrm>
        </p:spPr>
        <p:txBody>
          <a:bodyPr>
            <a:normAutofit/>
          </a:bodyPr>
          <a:lstStyle/>
          <a:p>
            <a:pPr marL="0" indent="0">
              <a:buNone/>
            </a:pPr>
            <a:r>
              <a:rPr lang="en-MY" sz="2000"/>
              <a:t>Dataset Overview:  Rows: 42 | Columns: 2</a:t>
            </a:r>
          </a:p>
        </p:txBody>
      </p:sp>
      <p:sp>
        <p:nvSpPr>
          <p:cNvPr id="4" name="Slide Number Placeholder 3">
            <a:extLst>
              <a:ext uri="{FF2B5EF4-FFF2-40B4-BE49-F238E27FC236}">
                <a16:creationId xmlns:a16="http://schemas.microsoft.com/office/drawing/2014/main" id="{BAB2576A-2541-0E13-F5FA-63F3A517BA05}"/>
              </a:ext>
            </a:extLst>
          </p:cNvPr>
          <p:cNvSpPr>
            <a:spLocks noGrp="1"/>
          </p:cNvSpPr>
          <p:nvPr>
            <p:ph type="sldNum" sz="quarter" idx="10"/>
          </p:nvPr>
        </p:nvSpPr>
        <p:spPr/>
        <p:txBody>
          <a:bodyPr/>
          <a:lstStyle/>
          <a:p>
            <a:fld id="{48F63A3B-78C7-47BE-AE5E-E10140E04643}" type="slidenum">
              <a:rPr lang="en-US" smtClean="0"/>
              <a:pPr/>
              <a:t>7</a:t>
            </a:fld>
            <a:endParaRPr lang="en-US"/>
          </a:p>
        </p:txBody>
      </p:sp>
      <p:pic>
        <p:nvPicPr>
          <p:cNvPr id="5" name="Picture 4">
            <a:extLst>
              <a:ext uri="{FF2B5EF4-FFF2-40B4-BE49-F238E27FC236}">
                <a16:creationId xmlns:a16="http://schemas.microsoft.com/office/drawing/2014/main" id="{6AFD6A24-4A02-4BE1-3BC5-C356EE8A1D9C}"/>
              </a:ext>
            </a:extLst>
          </p:cNvPr>
          <p:cNvPicPr>
            <a:picLocks noChangeAspect="1"/>
          </p:cNvPicPr>
          <p:nvPr/>
        </p:nvPicPr>
        <p:blipFill>
          <a:blip r:embed="rId2"/>
          <a:stretch>
            <a:fillRect/>
          </a:stretch>
        </p:blipFill>
        <p:spPr>
          <a:xfrm>
            <a:off x="-7052" y="-10297"/>
            <a:ext cx="4389257" cy="6863396"/>
          </a:xfrm>
          <a:prstGeom prst="rect">
            <a:avLst/>
          </a:prstGeom>
        </p:spPr>
      </p:pic>
      <p:pic>
        <p:nvPicPr>
          <p:cNvPr id="6" name="Picture 5">
            <a:extLst>
              <a:ext uri="{FF2B5EF4-FFF2-40B4-BE49-F238E27FC236}">
                <a16:creationId xmlns:a16="http://schemas.microsoft.com/office/drawing/2014/main" id="{4A3C827D-9638-92ED-6396-8F3E2C210779}"/>
              </a:ext>
            </a:extLst>
          </p:cNvPr>
          <p:cNvPicPr>
            <a:picLocks noChangeAspect="1"/>
          </p:cNvPicPr>
          <p:nvPr/>
        </p:nvPicPr>
        <p:blipFill>
          <a:blip r:embed="rId3"/>
          <a:stretch>
            <a:fillRect/>
          </a:stretch>
        </p:blipFill>
        <p:spPr>
          <a:xfrm>
            <a:off x="5830679" y="2478933"/>
            <a:ext cx="5072792" cy="4246024"/>
          </a:xfrm>
          <a:prstGeom prst="rect">
            <a:avLst/>
          </a:prstGeom>
        </p:spPr>
      </p:pic>
    </p:spTree>
    <p:extLst>
      <p:ext uri="{BB962C8B-B14F-4D97-AF65-F5344CB8AC3E}">
        <p14:creationId xmlns:p14="http://schemas.microsoft.com/office/powerpoint/2010/main" val="419784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F5F6-5A49-0F74-8B1E-E024E2CC3BE2}"/>
              </a:ext>
            </a:extLst>
          </p:cNvPr>
          <p:cNvSpPr>
            <a:spLocks noGrp="1"/>
          </p:cNvSpPr>
          <p:nvPr>
            <p:ph type="title"/>
          </p:nvPr>
        </p:nvSpPr>
        <p:spPr>
          <a:xfrm>
            <a:off x="1561001" y="923201"/>
            <a:ext cx="9879437" cy="980844"/>
          </a:xfrm>
        </p:spPr>
        <p:txBody>
          <a:bodyPr/>
          <a:lstStyle/>
          <a:p>
            <a:r>
              <a:rPr lang="en-MY"/>
              <a:t>Exploratory Data Analysis (EDA)</a:t>
            </a:r>
          </a:p>
        </p:txBody>
      </p:sp>
      <p:sp>
        <p:nvSpPr>
          <p:cNvPr id="3" name="Text Placeholder 2">
            <a:extLst>
              <a:ext uri="{FF2B5EF4-FFF2-40B4-BE49-F238E27FC236}">
                <a16:creationId xmlns:a16="http://schemas.microsoft.com/office/drawing/2014/main" id="{EACAA62B-EB70-2E32-0440-F9B7645BA7B5}"/>
              </a:ext>
            </a:extLst>
          </p:cNvPr>
          <p:cNvSpPr>
            <a:spLocks noGrp="1"/>
          </p:cNvSpPr>
          <p:nvPr>
            <p:ph type="body" sz="quarter" idx="13"/>
          </p:nvPr>
        </p:nvSpPr>
        <p:spPr>
          <a:xfrm>
            <a:off x="4335346" y="1846947"/>
            <a:ext cx="3521308" cy="423434"/>
          </a:xfrm>
        </p:spPr>
        <p:txBody>
          <a:bodyPr/>
          <a:lstStyle/>
          <a:p>
            <a:r>
              <a:rPr lang="en-MY"/>
              <a:t>Time Series Plot of Subscribers</a:t>
            </a:r>
          </a:p>
        </p:txBody>
      </p:sp>
      <p:sp>
        <p:nvSpPr>
          <p:cNvPr id="5" name="Slide Number Placeholder 4">
            <a:extLst>
              <a:ext uri="{FF2B5EF4-FFF2-40B4-BE49-F238E27FC236}">
                <a16:creationId xmlns:a16="http://schemas.microsoft.com/office/drawing/2014/main" id="{A42E0C9C-9454-CD28-A0CE-96DB18878984}"/>
              </a:ext>
            </a:extLst>
          </p:cNvPr>
          <p:cNvSpPr>
            <a:spLocks noGrp="1"/>
          </p:cNvSpPr>
          <p:nvPr>
            <p:ph type="sldNum" sz="quarter" idx="10"/>
          </p:nvPr>
        </p:nvSpPr>
        <p:spPr/>
        <p:txBody>
          <a:bodyPr/>
          <a:lstStyle/>
          <a:p>
            <a:fld id="{48F63A3B-78C7-47BE-AE5E-E10140E04643}" type="slidenum">
              <a:rPr lang="en-US" smtClean="0"/>
              <a:pPr/>
              <a:t>8</a:t>
            </a:fld>
            <a:endParaRPr lang="en-US"/>
          </a:p>
        </p:txBody>
      </p:sp>
      <p:pic>
        <p:nvPicPr>
          <p:cNvPr id="6" name="Picture 5">
            <a:extLst>
              <a:ext uri="{FF2B5EF4-FFF2-40B4-BE49-F238E27FC236}">
                <a16:creationId xmlns:a16="http://schemas.microsoft.com/office/drawing/2014/main" id="{8FECDE14-F33D-79A5-E443-9D9D689DD3FA}"/>
              </a:ext>
            </a:extLst>
          </p:cNvPr>
          <p:cNvPicPr>
            <a:picLocks noChangeAspect="1"/>
          </p:cNvPicPr>
          <p:nvPr/>
        </p:nvPicPr>
        <p:blipFill>
          <a:blip r:embed="rId2"/>
          <a:stretch>
            <a:fillRect/>
          </a:stretch>
        </p:blipFill>
        <p:spPr>
          <a:xfrm>
            <a:off x="998654" y="2270381"/>
            <a:ext cx="6858000" cy="4572000"/>
          </a:xfrm>
          <a:prstGeom prst="rect">
            <a:avLst/>
          </a:prstGeom>
        </p:spPr>
      </p:pic>
      <p:sp>
        <p:nvSpPr>
          <p:cNvPr id="8" name="TextBox 7">
            <a:extLst>
              <a:ext uri="{FF2B5EF4-FFF2-40B4-BE49-F238E27FC236}">
                <a16:creationId xmlns:a16="http://schemas.microsoft.com/office/drawing/2014/main" id="{0974F8A3-94DA-BFFA-79E4-DC9036E36C27}"/>
              </a:ext>
            </a:extLst>
          </p:cNvPr>
          <p:cNvSpPr txBox="1"/>
          <p:nvPr/>
        </p:nvSpPr>
        <p:spPr>
          <a:xfrm>
            <a:off x="8388096" y="3608832"/>
            <a:ext cx="3596640" cy="1200329"/>
          </a:xfrm>
          <a:prstGeom prst="rect">
            <a:avLst/>
          </a:prstGeom>
          <a:noFill/>
        </p:spPr>
        <p:txBody>
          <a:bodyPr wrap="square" rtlCol="0">
            <a:spAutoFit/>
          </a:bodyPr>
          <a:lstStyle/>
          <a:p>
            <a:r>
              <a:rPr lang="en-US"/>
              <a:t>The plot suggests that Netflix has been gaining popularity and attracting new subscribers at a rapid pace.</a:t>
            </a:r>
            <a:endParaRPr lang="en-MY"/>
          </a:p>
        </p:txBody>
      </p:sp>
    </p:spTree>
    <p:extLst>
      <p:ext uri="{BB962C8B-B14F-4D97-AF65-F5344CB8AC3E}">
        <p14:creationId xmlns:p14="http://schemas.microsoft.com/office/powerpoint/2010/main" val="237382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F5F6-5A49-0F74-8B1E-E024E2CC3BE2}"/>
              </a:ext>
            </a:extLst>
          </p:cNvPr>
          <p:cNvSpPr>
            <a:spLocks noGrp="1"/>
          </p:cNvSpPr>
          <p:nvPr>
            <p:ph type="title"/>
          </p:nvPr>
        </p:nvSpPr>
        <p:spPr>
          <a:xfrm>
            <a:off x="707136" y="-32145"/>
            <a:ext cx="5259554" cy="2495028"/>
          </a:xfrm>
        </p:spPr>
        <p:txBody>
          <a:bodyPr anchor="b">
            <a:normAutofit/>
          </a:bodyPr>
          <a:lstStyle/>
          <a:p>
            <a:r>
              <a:rPr lang="en-MY"/>
              <a:t>Exploratory Data Analysis (EDA)</a:t>
            </a:r>
          </a:p>
        </p:txBody>
      </p:sp>
      <p:sp>
        <p:nvSpPr>
          <p:cNvPr id="3" name="Text Placeholder 2">
            <a:extLst>
              <a:ext uri="{FF2B5EF4-FFF2-40B4-BE49-F238E27FC236}">
                <a16:creationId xmlns:a16="http://schemas.microsoft.com/office/drawing/2014/main" id="{EACAA62B-EB70-2E32-0440-F9B7645BA7B5}"/>
              </a:ext>
            </a:extLst>
          </p:cNvPr>
          <p:cNvSpPr>
            <a:spLocks noGrp="1"/>
          </p:cNvSpPr>
          <p:nvPr>
            <p:ph idx="1"/>
          </p:nvPr>
        </p:nvSpPr>
        <p:spPr>
          <a:xfrm>
            <a:off x="914043" y="2845583"/>
            <a:ext cx="4035552" cy="714482"/>
          </a:xfrm>
        </p:spPr>
        <p:txBody>
          <a:bodyPr>
            <a:normAutofit/>
          </a:bodyPr>
          <a:lstStyle/>
          <a:p>
            <a:pPr marL="342900" indent="-342900">
              <a:spcAft>
                <a:spcPts val="600"/>
              </a:spcAft>
              <a:buFont typeface="Arial" panose="020B0604020202020204" pitchFamily="34" charset="0"/>
              <a:buChar char="•"/>
            </a:pPr>
            <a:r>
              <a:rPr lang="en-MY">
                <a:solidFill>
                  <a:srgbClr val="202C8F"/>
                </a:solidFill>
              </a:rPr>
              <a:t>Normal Distribution Test</a:t>
            </a:r>
          </a:p>
        </p:txBody>
      </p:sp>
      <p:sp>
        <p:nvSpPr>
          <p:cNvPr id="5" name="Slide Number Placeholder 4" hidden="1">
            <a:extLst>
              <a:ext uri="{FF2B5EF4-FFF2-40B4-BE49-F238E27FC236}">
                <a16:creationId xmlns:a16="http://schemas.microsoft.com/office/drawing/2014/main" id="{A42E0C9C-9454-CD28-A0CE-96DB18878984}"/>
              </a:ext>
            </a:extLst>
          </p:cNvPr>
          <p:cNvSpPr>
            <a:spLocks noGrp="1"/>
          </p:cNvSpPr>
          <p:nvPr>
            <p:ph type="sldNum" sz="quarter" idx="4294967295"/>
          </p:nvPr>
        </p:nvSpPr>
        <p:spPr>
          <a:xfrm>
            <a:off x="11125200" y="457200"/>
            <a:ext cx="1066800" cy="471488"/>
          </a:xfrm>
        </p:spPr>
        <p:txBody>
          <a:bodyPr/>
          <a:lstStyle/>
          <a:p>
            <a:pPr>
              <a:spcAft>
                <a:spcPts val="600"/>
              </a:spcAft>
            </a:pPr>
            <a:fld id="{48F63A3B-78C7-47BE-AE5E-E10140E04643}" type="slidenum">
              <a:rPr lang="en-US" smtClean="0"/>
              <a:pPr>
                <a:spcAft>
                  <a:spcPts val="600"/>
                </a:spcAft>
              </a:pPr>
              <a:t>9</a:t>
            </a:fld>
            <a:endParaRPr lang="en-US"/>
          </a:p>
        </p:txBody>
      </p:sp>
      <p:pic>
        <p:nvPicPr>
          <p:cNvPr id="7" name="Picture 6">
            <a:extLst>
              <a:ext uri="{FF2B5EF4-FFF2-40B4-BE49-F238E27FC236}">
                <a16:creationId xmlns:a16="http://schemas.microsoft.com/office/drawing/2014/main" id="{95CDEE15-88B8-9D7A-E68E-6E4E1961E427}"/>
              </a:ext>
            </a:extLst>
          </p:cNvPr>
          <p:cNvPicPr>
            <a:picLocks noChangeAspect="1"/>
          </p:cNvPicPr>
          <p:nvPr/>
        </p:nvPicPr>
        <p:blipFill>
          <a:blip r:embed="rId2"/>
          <a:stretch>
            <a:fillRect/>
          </a:stretch>
        </p:blipFill>
        <p:spPr>
          <a:xfrm>
            <a:off x="5156502" y="1671316"/>
            <a:ext cx="6547818" cy="4370667"/>
          </a:xfrm>
          <a:prstGeom prst="rect">
            <a:avLst/>
          </a:prstGeom>
          <a:noFill/>
        </p:spPr>
      </p:pic>
      <p:sp>
        <p:nvSpPr>
          <p:cNvPr id="8" name="TextBox 7">
            <a:extLst>
              <a:ext uri="{FF2B5EF4-FFF2-40B4-BE49-F238E27FC236}">
                <a16:creationId xmlns:a16="http://schemas.microsoft.com/office/drawing/2014/main" id="{B0D57AAF-47E6-AEEE-28C9-E39587C389C6}"/>
              </a:ext>
            </a:extLst>
          </p:cNvPr>
          <p:cNvSpPr txBox="1"/>
          <p:nvPr/>
        </p:nvSpPr>
        <p:spPr>
          <a:xfrm>
            <a:off x="597408" y="3560064"/>
            <a:ext cx="4450080" cy="2585323"/>
          </a:xfrm>
          <a:prstGeom prst="rect">
            <a:avLst/>
          </a:prstGeom>
          <a:noFill/>
        </p:spPr>
        <p:txBody>
          <a:bodyPr wrap="square" rtlCol="0">
            <a:spAutoFit/>
          </a:bodyPr>
          <a:lstStyle/>
          <a:p>
            <a:pPr marL="285750" indent="-285750">
              <a:buFont typeface="Wingdings" panose="05000000000000000000" pitchFamily="2" charset="2"/>
              <a:buChar char="à"/>
            </a:pPr>
            <a:r>
              <a:rPr lang="en-US">
                <a:sym typeface="Wingdings" panose="05000000000000000000" pitchFamily="2" charset="2"/>
              </a:rPr>
              <a:t>Data is </a:t>
            </a:r>
            <a:r>
              <a:rPr lang="en-US"/>
              <a:t>normally distributed. </a:t>
            </a:r>
          </a:p>
          <a:p>
            <a:endParaRPr lang="en-US"/>
          </a:p>
          <a:p>
            <a:pPr marL="285750" indent="-285750">
              <a:buFont typeface="Wingdings" panose="05000000000000000000" pitchFamily="2" charset="2"/>
              <a:buChar char="à"/>
            </a:pPr>
            <a:r>
              <a:rPr lang="en-US"/>
              <a:t>P-value is less than 0.005, indicating strong evidence in favor of normality. </a:t>
            </a:r>
          </a:p>
          <a:p>
            <a:endParaRPr lang="en-US"/>
          </a:p>
          <a:p>
            <a:pPr marL="285750" indent="-285750">
              <a:buFont typeface="Wingdings" panose="05000000000000000000" pitchFamily="2" charset="2"/>
              <a:buChar char="à"/>
            </a:pPr>
            <a:r>
              <a:rPr lang="en-US"/>
              <a:t>Distribution of subscribers is symmetrical, with most values clustered around the mean and fewer values occurring in the tails.</a:t>
            </a:r>
            <a:endParaRPr lang="en-MY"/>
          </a:p>
        </p:txBody>
      </p:sp>
    </p:spTree>
    <p:extLst>
      <p:ext uri="{BB962C8B-B14F-4D97-AF65-F5344CB8AC3E}">
        <p14:creationId xmlns:p14="http://schemas.microsoft.com/office/powerpoint/2010/main" val="2616173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CDF4F5DB78414FAAF2754771C651B8" ma:contentTypeVersion="14" ma:contentTypeDescription="Create a new document." ma:contentTypeScope="" ma:versionID="421b0cdc79bbeda87d1bae8a77536d7c">
  <xsd:schema xmlns:xsd="http://www.w3.org/2001/XMLSchema" xmlns:xs="http://www.w3.org/2001/XMLSchema" xmlns:p="http://schemas.microsoft.com/office/2006/metadata/properties" xmlns:ns3="82e412e0-dc5c-4a8f-b903-c21b7d577ca9" xmlns:ns4="12411112-ac1f-4ca6-9b64-89e5acab1974" targetNamespace="http://schemas.microsoft.com/office/2006/metadata/properties" ma:root="true" ma:fieldsID="69e8f9ab030187ea8280ab1010e81f8b" ns3:_="" ns4:_="">
    <xsd:import namespace="82e412e0-dc5c-4a8f-b903-c21b7d577ca9"/>
    <xsd:import namespace="12411112-ac1f-4ca6-9b64-89e5acab197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e412e0-dc5c-4a8f-b903-c21b7d577c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ystemTags" ma:index="11" nillable="true" ma:displayName="MediaServiceSystemTags" ma:hidden="true" ma:internalName="MediaServiceSystemTags"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411112-ac1f-4ca6-9b64-89e5acab19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2e412e0-dc5c-4a8f-b903-c21b7d577ca9"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81A452F-0173-4694-AD32-FCD19AAEDDC1}">
  <ds:schemaRefs>
    <ds:schemaRef ds:uri="12411112-ac1f-4ca6-9b64-89e5acab1974"/>
    <ds:schemaRef ds:uri="82e412e0-dc5c-4a8f-b903-c21b7d577c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719FA4-954C-4FA8-82CB-206659C3B826}">
  <ds:schemaRefs>
    <ds:schemaRef ds:uri="12411112-ac1f-4ca6-9b64-89e5acab1974"/>
    <ds:schemaRef ds:uri="82e412e0-dc5c-4a8f-b903-c21b7d577ca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{FB8CEFBC-8683-43F1-8BD6-6FB0C1CF7D24}tf78438558_win32</Template>
  <TotalTime>0</TotalTime>
  <Words>682</Words>
  <Application>Microsoft Office PowerPoint</Application>
  <PresentationFormat>Widescreen</PresentationFormat>
  <Paragraphs>113</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Perpetua</vt:lpstr>
      <vt:lpstr>Tw Cen MT</vt:lpstr>
      <vt:lpstr>Tw Cen MT Condensed</vt:lpstr>
      <vt:lpstr>Wingdings</vt:lpstr>
      <vt:lpstr>Wingdings 3</vt:lpstr>
      <vt:lpstr>Integral</vt:lpstr>
      <vt:lpstr>Forecasting Subscriber Growth: Data-Driven Insights for Strategic Planning</vt:lpstr>
      <vt:lpstr>agenda</vt:lpstr>
      <vt:lpstr>Literature review</vt:lpstr>
      <vt:lpstr>PROBLEM STATEMENT</vt:lpstr>
      <vt:lpstr>Goals </vt:lpstr>
      <vt:lpstr>METHODOLOGY</vt:lpstr>
      <vt:lpstr>Data description</vt:lpstr>
      <vt:lpstr>Exploratory Data Analysis (EDA)</vt:lpstr>
      <vt:lpstr>Exploratory Data Analysis (EDA)</vt:lpstr>
      <vt:lpstr>Exploratory Data Analysis (EDA)</vt:lpstr>
      <vt:lpstr>Trend analysis</vt:lpstr>
      <vt:lpstr>Model comparison</vt:lpstr>
      <vt:lpstr>Prediction for the next 6 quarters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Ravi, Mukhesh</dc:creator>
  <cp:lastModifiedBy>Ravi, Mukhesh</cp:lastModifiedBy>
  <cp:revision>6</cp:revision>
  <dcterms:created xsi:type="dcterms:W3CDTF">2024-10-16T04:21:18Z</dcterms:created>
  <dcterms:modified xsi:type="dcterms:W3CDTF">2024-10-17T22:25:51Z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0x010100DDCDF4F5DB78414FAAF2754771C651B8</vt:lpwstr>
  </property>
</Properties>
</file>