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71" r:id="rId3"/>
    <p:sldId id="272" r:id="rId4"/>
    <p:sldId id="257" r:id="rId5"/>
    <p:sldId id="273" r:id="rId6"/>
    <p:sldId id="260" r:id="rId7"/>
    <p:sldId id="261" r:id="rId8"/>
    <p:sldId id="262" r:id="rId9"/>
    <p:sldId id="263" r:id="rId10"/>
    <p:sldId id="264" r:id="rId11"/>
    <p:sldId id="274" r:id="rId12"/>
    <p:sldId id="275" r:id="rId13"/>
    <p:sldId id="265" r:id="rId14"/>
    <p:sldId id="266" r:id="rId15"/>
    <p:sldId id="267" r:id="rId16"/>
    <p:sldId id="268" r:id="rId17"/>
    <p:sldId id="269" r:id="rId18"/>
    <p:sldId id="27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93303c6d17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93303c6d1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93303c6d1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93303c6d1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93303c6d1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93303c6d1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3303c6d17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3303c6d1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93303c6d1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93303c6d1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93303c6d1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93303c6d1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93303c6d1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93303c6d1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93303c6d1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93303c6d1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93303c6d1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93303c6d1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3303c6d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3303c6d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93303c6d1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93303c6d1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3303c6d17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3303c6d1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Culling Resumes for Jobs using NLP techniques</a:t>
            </a:r>
            <a:endParaRPr dirty="0"/>
          </a:p>
        </p:txBody>
      </p:sp>
      <p:sp>
        <p:nvSpPr>
          <p:cNvPr id="55" name="Google Shape;55;p13"/>
          <p:cNvSpPr txBox="1">
            <a:spLocks noGrp="1"/>
          </p:cNvSpPr>
          <p:nvPr>
            <p:ph type="subTitle" idx="1"/>
          </p:nvPr>
        </p:nvSpPr>
        <p:spPr>
          <a:xfrm>
            <a:off x="4025152" y="2834125"/>
            <a:ext cx="4807147" cy="1083451"/>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 - Cosine similarity</a:t>
            </a:r>
            <a:endParaRPr dirty="0"/>
          </a:p>
        </p:txBody>
      </p:sp>
      <p:sp>
        <p:nvSpPr>
          <p:cNvPr id="104" name="Google Shape;104;p21"/>
          <p:cNvSpPr txBox="1">
            <a:spLocks noGrp="1"/>
          </p:cNvSpPr>
          <p:nvPr>
            <p:ph type="body" idx="1"/>
          </p:nvPr>
        </p:nvSpPr>
        <p:spPr>
          <a:xfrm>
            <a:off x="311700" y="1152474"/>
            <a:ext cx="8520600" cy="3546001"/>
          </a:xfrm>
          <a:prstGeom prst="rect">
            <a:avLst/>
          </a:prstGeom>
        </p:spPr>
        <p:txBody>
          <a:bodyPr spcFirstLastPara="1" wrap="square" lIns="91425" tIns="91425" rIns="91425" bIns="91425" anchor="t" anchorCtr="0">
            <a:normAutofit fontScale="85000" lnSpcReduction="10000"/>
          </a:bodyPr>
          <a:lstStyle/>
          <a:p>
            <a:pPr marL="457200" lvl="0" indent="-334327"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Similarity measures are quantitative indicators of the degree to which two entities are equivalent. </a:t>
            </a:r>
            <a:endParaRPr dirty="0">
              <a:solidFill>
                <a:schemeClr val="tx1"/>
              </a:solidFill>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When comparing two texts of varying lengths, cosine similarity (</a:t>
            </a:r>
            <a:r>
              <a:rPr lang="en" dirty="0" err="1">
                <a:solidFill>
                  <a:schemeClr val="tx1"/>
                </a:solidFill>
                <a:latin typeface="Times New Roman"/>
                <a:ea typeface="Times New Roman"/>
                <a:cs typeface="Times New Roman"/>
                <a:sym typeface="Times New Roman"/>
              </a:rPr>
              <a:t>Sidorov</a:t>
            </a:r>
            <a:r>
              <a:rPr lang="en" dirty="0">
                <a:solidFill>
                  <a:schemeClr val="tx1"/>
                </a:solidFill>
                <a:latin typeface="Times New Roman"/>
                <a:ea typeface="Times New Roman"/>
                <a:cs typeface="Times New Roman"/>
                <a:sym typeface="Times New Roman"/>
              </a:rPr>
              <a:t>, Grigori, et al., 2014) is a useful metric. </a:t>
            </a:r>
            <a:endParaRPr dirty="0">
              <a:solidFill>
                <a:schemeClr val="tx1"/>
              </a:solidFill>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When documents are plotted in N-dimensions, where each dimension represents a different aspect of the object, the resulting diagram illustrates the documents' preferred direction. [10] </a:t>
            </a:r>
            <a:endParaRPr dirty="0">
              <a:solidFill>
                <a:schemeClr val="tx1"/>
              </a:solidFill>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Due to its symmetric nature, the results of computing the similarity of item X to item Y are identical to those of computing the similarity of item Y to item X. </a:t>
            </a:r>
            <a:endParaRPr dirty="0">
              <a:solidFill>
                <a:schemeClr val="tx1"/>
              </a:solidFill>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We can express this in mathematical terms using the equation below</a:t>
            </a:r>
            <a:endParaRPr dirty="0">
              <a:solidFill>
                <a:schemeClr val="tx1"/>
              </a:solidFill>
              <a:latin typeface="Times New Roman"/>
              <a:ea typeface="Times New Roman"/>
              <a:cs typeface="Times New Roman"/>
              <a:sym typeface="Times New Roman"/>
            </a:endParaRPr>
          </a:p>
        </p:txBody>
      </p:sp>
      <p:pic>
        <p:nvPicPr>
          <p:cNvPr id="105" name="Google Shape;105;p21"/>
          <p:cNvPicPr preferRelativeResize="0"/>
          <p:nvPr/>
        </p:nvPicPr>
        <p:blipFill>
          <a:blip r:embed="rId3">
            <a:alphaModFix/>
          </a:blip>
          <a:stretch>
            <a:fillRect/>
          </a:stretch>
        </p:blipFill>
        <p:spPr>
          <a:xfrm>
            <a:off x="3162300" y="4333875"/>
            <a:ext cx="2819400" cy="80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FBA0-C1F5-165A-8EE6-069ECE337346}"/>
              </a:ext>
            </a:extLst>
          </p:cNvPr>
          <p:cNvSpPr>
            <a:spLocks noGrp="1"/>
          </p:cNvSpPr>
          <p:nvPr>
            <p:ph type="title"/>
          </p:nvPr>
        </p:nvSpPr>
        <p:spPr/>
        <p:txBody>
          <a:bodyPr>
            <a:normAutofit fontScale="90000"/>
          </a:bodyPr>
          <a:lstStyle/>
          <a:p>
            <a:r>
              <a:rPr lang="en-US" dirty="0"/>
              <a:t>PROBLEM STATEMENT</a:t>
            </a:r>
          </a:p>
        </p:txBody>
      </p:sp>
      <p:sp>
        <p:nvSpPr>
          <p:cNvPr id="3" name="Text Placeholder 2">
            <a:extLst>
              <a:ext uri="{FF2B5EF4-FFF2-40B4-BE49-F238E27FC236}">
                <a16:creationId xmlns:a16="http://schemas.microsoft.com/office/drawing/2014/main" id="{B420BB99-22F8-4356-6612-CBC205C9D673}"/>
              </a:ext>
            </a:extLst>
          </p:cNvPr>
          <p:cNvSpPr>
            <a:spLocks noGrp="1"/>
          </p:cNvSpPr>
          <p:nvPr>
            <p:ph type="body" idx="1"/>
          </p:nvPr>
        </p:nvSpPr>
        <p:spPr/>
        <p:txBody>
          <a:bodyPr>
            <a:normAutofit lnSpcReduction="10000"/>
          </a:bodyPr>
          <a:lstStyle/>
          <a:p>
            <a:pPr marL="457200" lvl="0" indent="-317182"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Recruiters can't study every resume since so few candidates are picked. </a:t>
            </a:r>
          </a:p>
          <a:p>
            <a:pPr marL="457200" lvl="0" indent="-317182"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Resume formats make it hard for companies to compare candidates. </a:t>
            </a:r>
          </a:p>
          <a:p>
            <a:pPr indent="-317182" algn="just">
              <a:lnSpc>
                <a:spcPct val="150000"/>
              </a:lnSpc>
              <a:buSzPct val="100000"/>
              <a:buFont typeface="Times New Roman"/>
              <a:buChar char="●"/>
            </a:pPr>
            <a:r>
              <a:rPr lang="en-US" dirty="0">
                <a:solidFill>
                  <a:schemeClr val="tx1"/>
                </a:solidFill>
                <a:latin typeface="Times New Roman"/>
                <a:ea typeface="Times New Roman"/>
                <a:cs typeface="Times New Roman"/>
                <a:sym typeface="Times New Roman"/>
              </a:rPr>
              <a:t>Recruiters may access a huge pool of applicants by advertising positions online.</a:t>
            </a:r>
          </a:p>
          <a:p>
            <a:pPr indent="-317182" algn="just">
              <a:lnSpc>
                <a:spcPct val="150000"/>
              </a:lnSpc>
              <a:buSzPct val="100000"/>
              <a:buFont typeface="Times New Roman"/>
              <a:buChar char="●"/>
            </a:pPr>
            <a:r>
              <a:rPr lang="en-US" dirty="0">
                <a:solidFill>
                  <a:schemeClr val="tx1"/>
                </a:solidFill>
                <a:latin typeface="Times New Roman"/>
                <a:ea typeface="Times New Roman"/>
                <a:cs typeface="Times New Roman"/>
                <a:sym typeface="Times New Roman"/>
              </a:rPr>
              <a:t>Electronic recruiting saves companies and job seekers time and money, but it also presents new challenges. </a:t>
            </a:r>
          </a:p>
          <a:p>
            <a:pPr indent="-317182" algn="just">
              <a:lnSpc>
                <a:spcPct val="150000"/>
              </a:lnSpc>
              <a:buSzPct val="100000"/>
              <a:buFont typeface="Times New Roman"/>
              <a:buChar char="●"/>
            </a:pPr>
            <a:r>
              <a:rPr lang="en-US" dirty="0">
                <a:solidFill>
                  <a:schemeClr val="tx1"/>
                </a:solidFill>
                <a:latin typeface="Times New Roman"/>
                <a:ea typeface="Times New Roman"/>
                <a:cs typeface="Times New Roman"/>
                <a:sym typeface="Times New Roman"/>
              </a:rPr>
              <a:t> </a:t>
            </a:r>
            <a:r>
              <a:rPr lang="en" dirty="0">
                <a:solidFill>
                  <a:schemeClr val="tx1"/>
                </a:solidFill>
                <a:latin typeface="Times New Roman"/>
                <a:ea typeface="Times New Roman"/>
                <a:cs typeface="Times New Roman"/>
                <a:sym typeface="Times New Roman"/>
              </a:rPr>
              <a:t>Recruiters must filter through applications to find the finest candidates.</a:t>
            </a:r>
          </a:p>
          <a:p>
            <a:pPr indent="-317182" algn="just">
              <a:lnSpc>
                <a:spcPct val="150000"/>
              </a:lnSpc>
              <a:buSzPct val="100000"/>
              <a:buFont typeface="Times New Roman"/>
              <a:buChar char="●"/>
            </a:pPr>
            <a:r>
              <a:rPr lang="en-US" dirty="0">
                <a:solidFill>
                  <a:schemeClr val="tx1"/>
                </a:solidFill>
                <a:latin typeface="Times New Roman"/>
                <a:ea typeface="Times New Roman"/>
                <a:cs typeface="Times New Roman"/>
                <a:sym typeface="Times New Roman"/>
              </a:rPr>
              <a:t>These Boolean search approaches often provide worthless results, excluding competent candidates. </a:t>
            </a:r>
          </a:p>
          <a:p>
            <a:pPr indent="-317182" algn="just">
              <a:lnSpc>
                <a:spcPct val="150000"/>
              </a:lnSpc>
              <a:buSzPct val="100000"/>
              <a:buFont typeface="Times New Roman"/>
              <a:buChar char="●"/>
            </a:pPr>
            <a:endParaRPr lang="en-US"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endParaRPr lang="en-US" dirty="0">
              <a:solidFill>
                <a:schemeClr val="tx1"/>
              </a:solidFill>
              <a:latin typeface="Times New Roman"/>
              <a:ea typeface="Times New Roman"/>
              <a:cs typeface="Times New Roman"/>
              <a:sym typeface="Times New Roman"/>
            </a:endParaRPr>
          </a:p>
          <a:p>
            <a:endParaRPr lang="en-US" dirty="0">
              <a:solidFill>
                <a:schemeClr val="tx1"/>
              </a:solidFill>
            </a:endParaRPr>
          </a:p>
        </p:txBody>
      </p:sp>
    </p:spTree>
    <p:extLst>
      <p:ext uri="{BB962C8B-B14F-4D97-AF65-F5344CB8AC3E}">
        <p14:creationId xmlns:p14="http://schemas.microsoft.com/office/powerpoint/2010/main" val="56429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A54B-A524-04F4-CC84-D977E7579470}"/>
              </a:ext>
            </a:extLst>
          </p:cNvPr>
          <p:cNvSpPr>
            <a:spLocks noGrp="1"/>
          </p:cNvSpPr>
          <p:nvPr>
            <p:ph type="title"/>
          </p:nvPr>
        </p:nvSpPr>
        <p:spPr/>
        <p:txBody>
          <a:bodyPr>
            <a:normAutofit fontScale="90000"/>
          </a:bodyPr>
          <a:lstStyle/>
          <a:p>
            <a:r>
              <a:rPr lang="en-US" dirty="0"/>
              <a:t>PROPOSED SOLUTION</a:t>
            </a:r>
          </a:p>
        </p:txBody>
      </p:sp>
      <p:sp>
        <p:nvSpPr>
          <p:cNvPr id="3" name="Text Placeholder 2">
            <a:extLst>
              <a:ext uri="{FF2B5EF4-FFF2-40B4-BE49-F238E27FC236}">
                <a16:creationId xmlns:a16="http://schemas.microsoft.com/office/drawing/2014/main" id="{0746D8B8-3096-EDA1-7DEF-8AB11774CAD8}"/>
              </a:ext>
            </a:extLst>
          </p:cNvPr>
          <p:cNvSpPr>
            <a:spLocks noGrp="1"/>
          </p:cNvSpPr>
          <p:nvPr>
            <p:ph type="body" idx="1"/>
          </p:nvPr>
        </p:nvSpPr>
        <p:spPr>
          <a:xfrm>
            <a:off x="311700" y="914400"/>
            <a:ext cx="8520600" cy="3654475"/>
          </a:xfrm>
        </p:spPr>
        <p:txBody>
          <a:bodyPr/>
          <a:lstStyle/>
          <a:p>
            <a:pPr marL="457200" lvl="0" indent="-317182"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The system uses </a:t>
            </a:r>
            <a:r>
              <a:rPr lang="en-US" b="1" dirty="0">
                <a:solidFill>
                  <a:schemeClr val="tx1"/>
                </a:solidFill>
                <a:latin typeface="Times New Roman"/>
                <a:ea typeface="Times New Roman"/>
                <a:cs typeface="Times New Roman"/>
                <a:sym typeface="Times New Roman"/>
              </a:rPr>
              <a:t>Natural Language Processing </a:t>
            </a:r>
            <a:r>
              <a:rPr lang="en-US" dirty="0">
                <a:solidFill>
                  <a:schemeClr val="tx1"/>
                </a:solidFill>
                <a:latin typeface="Times New Roman"/>
                <a:ea typeface="Times New Roman"/>
                <a:cs typeface="Times New Roman"/>
                <a:sym typeface="Times New Roman"/>
              </a:rPr>
              <a:t>to extract the most relevant qualifications from each résumé and </a:t>
            </a:r>
            <a:r>
              <a:rPr lang="en-US" dirty="0" err="1">
                <a:solidFill>
                  <a:schemeClr val="tx1"/>
                </a:solidFill>
                <a:latin typeface="Times New Roman"/>
                <a:ea typeface="Times New Roman"/>
                <a:cs typeface="Times New Roman"/>
                <a:sym typeface="Times New Roman"/>
              </a:rPr>
              <a:t>organise</a:t>
            </a:r>
            <a:r>
              <a:rPr lang="en-US" dirty="0">
                <a:solidFill>
                  <a:schemeClr val="tx1"/>
                </a:solidFill>
                <a:latin typeface="Times New Roman"/>
                <a:ea typeface="Times New Roman"/>
                <a:cs typeface="Times New Roman"/>
                <a:sym typeface="Times New Roman"/>
              </a:rPr>
              <a:t> them consistently across files. </a:t>
            </a:r>
          </a:p>
          <a:p>
            <a:pPr marL="457200" lvl="0" indent="-317182"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Assessors may quickly evaluate applicants' qualifications using the shortened form. </a:t>
            </a:r>
          </a:p>
          <a:p>
            <a:pPr marL="457200" lvl="0" indent="-317182"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Our algorithm ranks resumes based on job description match. </a:t>
            </a:r>
          </a:p>
          <a:p>
            <a:pPr marL="457200" lvl="0" indent="-317182" algn="just" rtl="0">
              <a:lnSpc>
                <a:spcPct val="150000"/>
              </a:lnSpc>
              <a:spcBef>
                <a:spcPts val="0"/>
              </a:spcBef>
              <a:spcAft>
                <a:spcPts val="0"/>
              </a:spcAft>
              <a:buSzPct val="100000"/>
              <a:buFont typeface="Times New Roman"/>
              <a:buChar char="●"/>
            </a:pPr>
            <a:endParaRPr lang="en-US" dirty="0">
              <a:solidFill>
                <a:schemeClr val="tx1"/>
              </a:solidFill>
              <a:latin typeface="Times New Roman"/>
              <a:ea typeface="Times New Roman"/>
              <a:cs typeface="Times New Roman"/>
              <a:sym typeface="Times New Roman"/>
            </a:endParaRPr>
          </a:p>
          <a:p>
            <a:endParaRPr lang="en-US" dirty="0">
              <a:solidFill>
                <a:schemeClr val="tx1"/>
              </a:solidFill>
            </a:endParaRPr>
          </a:p>
        </p:txBody>
      </p:sp>
      <p:pic>
        <p:nvPicPr>
          <p:cNvPr id="4" name="Google Shape;112;p22">
            <a:extLst>
              <a:ext uri="{FF2B5EF4-FFF2-40B4-BE49-F238E27FC236}">
                <a16:creationId xmlns:a16="http://schemas.microsoft.com/office/drawing/2014/main" id="{734E4702-ACFC-3253-2D96-CA7861925AC9}"/>
              </a:ext>
            </a:extLst>
          </p:cNvPr>
          <p:cNvPicPr preferRelativeResize="0"/>
          <p:nvPr/>
        </p:nvPicPr>
        <p:blipFill>
          <a:blip r:embed="rId2">
            <a:alphaModFix/>
          </a:blip>
          <a:stretch>
            <a:fillRect/>
          </a:stretch>
        </p:blipFill>
        <p:spPr>
          <a:xfrm>
            <a:off x="1724634" y="2571750"/>
            <a:ext cx="4019550" cy="2571750"/>
          </a:xfrm>
          <a:prstGeom prst="rect">
            <a:avLst/>
          </a:prstGeom>
          <a:noFill/>
          <a:ln>
            <a:noFill/>
          </a:ln>
        </p:spPr>
      </p:pic>
    </p:spTree>
    <p:extLst>
      <p:ext uri="{BB962C8B-B14F-4D97-AF65-F5344CB8AC3E}">
        <p14:creationId xmlns:p14="http://schemas.microsoft.com/office/powerpoint/2010/main" val="218927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chemeClr val="tx1"/>
                </a:solidFill>
              </a:rPr>
              <a:t>Steps how the proposed solution works: </a:t>
            </a:r>
            <a:endParaRPr dirty="0">
              <a:solidFill>
                <a:schemeClr val="tx1"/>
              </a:solidFill>
            </a:endParaRPr>
          </a:p>
        </p:txBody>
      </p:sp>
      <p:sp>
        <p:nvSpPr>
          <p:cNvPr id="111" name="Google Shape;111;p22"/>
          <p:cNvSpPr txBox="1">
            <a:spLocks noGrp="1"/>
          </p:cNvSpPr>
          <p:nvPr>
            <p:ph type="body" idx="1"/>
          </p:nvPr>
        </p:nvSpPr>
        <p:spPr>
          <a:xfrm>
            <a:off x="793384" y="1017725"/>
            <a:ext cx="7608231" cy="3416400"/>
          </a:xfrm>
          <a:prstGeom prst="rect">
            <a:avLst/>
          </a:prstGeom>
        </p:spPr>
        <p:txBody>
          <a:bodyPr spcFirstLastPara="1" wrap="square" lIns="91425" tIns="91425" rIns="91425" bIns="91425" anchor="t" anchorCtr="0">
            <a:normAutofit fontScale="92500" lnSpcReduction="20000"/>
          </a:bodyPr>
          <a:lstStyle/>
          <a:p>
            <a:pPr marL="457200" lvl="0" indent="-317182" algn="just" rtl="0">
              <a:lnSpc>
                <a:spcPct val="150000"/>
              </a:lnSpc>
              <a:spcBef>
                <a:spcPts val="0"/>
              </a:spcBef>
              <a:spcAft>
                <a:spcPts val="0"/>
              </a:spcAft>
              <a:buSzPct val="100000"/>
              <a:buAutoNum type="arabicPeriod"/>
            </a:pPr>
            <a:r>
              <a:rPr lang="en">
                <a:solidFill>
                  <a:schemeClr val="tx1"/>
                </a:solidFill>
              </a:rPr>
              <a:t>The first thing to do is load up the resumes.</a:t>
            </a:r>
            <a:endParaRPr>
              <a:solidFill>
                <a:schemeClr val="tx1"/>
              </a:solidFill>
            </a:endParaRPr>
          </a:p>
          <a:p>
            <a:pPr marL="457200" lvl="0" indent="-317182" algn="just" rtl="0">
              <a:lnSpc>
                <a:spcPct val="150000"/>
              </a:lnSpc>
              <a:spcBef>
                <a:spcPts val="0"/>
              </a:spcBef>
              <a:spcAft>
                <a:spcPts val="0"/>
              </a:spcAft>
              <a:buSzPct val="100000"/>
              <a:buAutoNum type="arabicPeriod"/>
            </a:pPr>
            <a:r>
              <a:rPr lang="en">
                <a:solidFill>
                  <a:schemeClr val="tx1"/>
                </a:solidFill>
              </a:rPr>
              <a:t>Step 2 involves loading the job description, followed by Step 3,</a:t>
            </a:r>
            <a:endParaRPr>
              <a:solidFill>
                <a:schemeClr val="tx1"/>
              </a:solidFill>
            </a:endParaRPr>
          </a:p>
          <a:p>
            <a:pPr marL="457200" lvl="0" indent="-317182" algn="just" rtl="0">
              <a:lnSpc>
                <a:spcPct val="150000"/>
              </a:lnSpc>
              <a:spcBef>
                <a:spcPts val="0"/>
              </a:spcBef>
              <a:spcAft>
                <a:spcPts val="0"/>
              </a:spcAft>
              <a:buSzPct val="100000"/>
              <a:buAutoNum type="arabicPeriod"/>
            </a:pPr>
            <a:r>
              <a:rPr lang="en">
                <a:solidFill>
                  <a:schemeClr val="tx1"/>
                </a:solidFill>
              </a:rPr>
              <a:t>which involves cleaning up both the resumes and the job description. </a:t>
            </a:r>
            <a:endParaRPr>
              <a:solidFill>
                <a:schemeClr val="tx1"/>
              </a:solidFill>
            </a:endParaRPr>
          </a:p>
          <a:p>
            <a:pPr marL="457200" lvl="0" indent="-317182" algn="just" rtl="0">
              <a:lnSpc>
                <a:spcPct val="150000"/>
              </a:lnSpc>
              <a:spcBef>
                <a:spcPts val="0"/>
              </a:spcBef>
              <a:spcAft>
                <a:spcPts val="0"/>
              </a:spcAft>
              <a:buSzPct val="100000"/>
              <a:buAutoNum type="arabicPeriod"/>
            </a:pPr>
            <a:r>
              <a:rPr lang="en">
                <a:solidFill>
                  <a:schemeClr val="tx1"/>
                </a:solidFill>
              </a:rPr>
              <a:t>Step 4 involves utilising the TF-IDF technique to isolate the most significant terms.</a:t>
            </a:r>
            <a:endParaRPr>
              <a:solidFill>
                <a:schemeClr val="tx1"/>
              </a:solidFill>
            </a:endParaRPr>
          </a:p>
          <a:p>
            <a:pPr marL="457200" lvl="0" indent="-317182" algn="just" rtl="0">
              <a:lnSpc>
                <a:spcPct val="150000"/>
              </a:lnSpc>
              <a:spcBef>
                <a:spcPts val="0"/>
              </a:spcBef>
              <a:spcAft>
                <a:spcPts val="0"/>
              </a:spcAft>
              <a:buSzPct val="100000"/>
              <a:buAutoNum type="arabicPeriod"/>
            </a:pPr>
            <a:r>
              <a:rPr lang="en">
                <a:solidFill>
                  <a:schemeClr val="tx1"/>
                </a:solidFill>
              </a:rPr>
              <a:t>The fifth step involves applying the Bert model to transform the extracted words into vectors.</a:t>
            </a:r>
            <a:endParaRPr>
              <a:solidFill>
                <a:schemeClr val="tx1"/>
              </a:solidFill>
            </a:endParaRPr>
          </a:p>
          <a:p>
            <a:pPr marL="457200" lvl="0" indent="-317182" algn="just" rtl="0">
              <a:lnSpc>
                <a:spcPct val="150000"/>
              </a:lnSpc>
              <a:spcBef>
                <a:spcPts val="0"/>
              </a:spcBef>
              <a:spcAft>
                <a:spcPts val="0"/>
              </a:spcAft>
              <a:buSzPct val="100000"/>
              <a:buAutoNum type="arabicPeriod"/>
            </a:pPr>
            <a:r>
              <a:rPr lang="en">
                <a:solidFill>
                  <a:schemeClr val="tx1"/>
                </a:solidFill>
              </a:rPr>
              <a:t>The score will be determined based on the comparison of the vectors in step 6.</a:t>
            </a:r>
            <a:endParaRPr>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a:t>
            </a:r>
            <a:endParaRPr/>
          </a:p>
        </p:txBody>
      </p:sp>
      <p:pic>
        <p:nvPicPr>
          <p:cNvPr id="118" name="Google Shape;118;p23"/>
          <p:cNvPicPr preferRelativeResize="0"/>
          <p:nvPr/>
        </p:nvPicPr>
        <p:blipFill>
          <a:blip r:embed="rId3">
            <a:alphaModFix/>
          </a:blip>
          <a:stretch>
            <a:fillRect/>
          </a:stretch>
        </p:blipFill>
        <p:spPr>
          <a:xfrm>
            <a:off x="251200" y="1402950"/>
            <a:ext cx="3785075" cy="2816275"/>
          </a:xfrm>
          <a:prstGeom prst="rect">
            <a:avLst/>
          </a:prstGeom>
          <a:noFill/>
          <a:ln>
            <a:noFill/>
          </a:ln>
        </p:spPr>
      </p:pic>
      <p:pic>
        <p:nvPicPr>
          <p:cNvPr id="119" name="Google Shape;119;p23"/>
          <p:cNvPicPr preferRelativeResize="0"/>
          <p:nvPr/>
        </p:nvPicPr>
        <p:blipFill>
          <a:blip r:embed="rId4">
            <a:alphaModFix/>
          </a:blip>
          <a:stretch>
            <a:fillRect/>
          </a:stretch>
        </p:blipFill>
        <p:spPr>
          <a:xfrm>
            <a:off x="4816650" y="118825"/>
            <a:ext cx="3381925" cy="2214350"/>
          </a:xfrm>
          <a:prstGeom prst="rect">
            <a:avLst/>
          </a:prstGeom>
          <a:noFill/>
          <a:ln>
            <a:noFill/>
          </a:ln>
        </p:spPr>
      </p:pic>
      <p:pic>
        <p:nvPicPr>
          <p:cNvPr id="120" name="Google Shape;120;p23"/>
          <p:cNvPicPr preferRelativeResize="0"/>
          <p:nvPr/>
        </p:nvPicPr>
        <p:blipFill>
          <a:blip r:embed="rId5">
            <a:alphaModFix/>
          </a:blip>
          <a:stretch>
            <a:fillRect/>
          </a:stretch>
        </p:blipFill>
        <p:spPr>
          <a:xfrm>
            <a:off x="4513250" y="2499675"/>
            <a:ext cx="3988725" cy="247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26" name="Google Shape;126;p24"/>
          <p:cNvPicPr preferRelativeResize="0"/>
          <p:nvPr/>
        </p:nvPicPr>
        <p:blipFill>
          <a:blip r:embed="rId3">
            <a:alphaModFix/>
          </a:blip>
          <a:stretch>
            <a:fillRect/>
          </a:stretch>
        </p:blipFill>
        <p:spPr>
          <a:xfrm>
            <a:off x="173575" y="1621675"/>
            <a:ext cx="3699325" cy="3147875"/>
          </a:xfrm>
          <a:prstGeom prst="rect">
            <a:avLst/>
          </a:prstGeom>
          <a:noFill/>
          <a:ln>
            <a:noFill/>
          </a:ln>
        </p:spPr>
      </p:pic>
      <p:pic>
        <p:nvPicPr>
          <p:cNvPr id="127" name="Google Shape;127;p24"/>
          <p:cNvPicPr preferRelativeResize="0"/>
          <p:nvPr/>
        </p:nvPicPr>
        <p:blipFill>
          <a:blip r:embed="rId4">
            <a:alphaModFix/>
          </a:blip>
          <a:stretch>
            <a:fillRect/>
          </a:stretch>
        </p:blipFill>
        <p:spPr>
          <a:xfrm>
            <a:off x="5125950" y="83575"/>
            <a:ext cx="2515200" cy="2426800"/>
          </a:xfrm>
          <a:prstGeom prst="rect">
            <a:avLst/>
          </a:prstGeom>
          <a:noFill/>
          <a:ln>
            <a:noFill/>
          </a:ln>
        </p:spPr>
      </p:pic>
      <p:pic>
        <p:nvPicPr>
          <p:cNvPr id="128" name="Google Shape;128;p24"/>
          <p:cNvPicPr preferRelativeResize="0"/>
          <p:nvPr/>
        </p:nvPicPr>
        <p:blipFill rotWithShape="1">
          <a:blip r:embed="rId5">
            <a:alphaModFix/>
          </a:blip>
          <a:srcRect l="5289" r="2561" b="3297"/>
          <a:stretch/>
        </p:blipFill>
        <p:spPr>
          <a:xfrm>
            <a:off x="4727313" y="2696225"/>
            <a:ext cx="3312475" cy="235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34" name="Google Shape;13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Extremely high resume volume for each available post.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Employers must sift through a mound of applicants to locate the appropriate person.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Sorting resumes manually is time- and resource-consuming.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We describe a Natural Language Processing-based automated model that accomplishes precisely that based on a job description.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We designed a resume screening algorithm that speeds the recruiting process by reducing difficulties human recruiters have when shortlisting applicants for a given job position.</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To tackle this, we designed a score system that compares extracted resume qualities to job description criteria using a BERT Model and similarity algorithm.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Each CV gets a similarity score, and the findings are used to rank the top N candidates by how closely they fit the job description. The recommended technique captures resumption semantics with 91.85% correctness.</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Allahyari, M., Pouriyeh, S., Assefi, M., Safaei, S., Trippe, E.D., Gutierrez, J.B. and  Kochut,  K.,  2017.  A  brief survey  of text mining:  Classification, clustering, and extraction techniques.  arXiv preprint arXiv:1707.02919.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Arguello, J., 2013.  Vector space  model. Information Retrieval  September, 25.</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Berry,  M.,  2001.  Computational  Information  Retrieval.  Philadelphia: Society for Industrial and Applied Mathematics,121-144.</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Bird, S., Klein, E. and Loper,  E., 2009. Natural Language Processing  With Python. Bejing: O'Reilly, 264.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Faliagka,  E.,  Ramantas,  K.,  Tsakalidis,  A.  and  Tzimas,  G.,  2012,  May. Application of machine learning algorithms to an online  recruitment system.  In  Proc.  International  Conference on  Internet and  Web Applications and Services.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Devlin, Jacob; Chang, Ming-Wei; Lee, Kenton; Toutanova, Kristina (11 October 2018). "BERT: Pre-training of Deep Bidirectional Transformers for Language Understanding".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"Open Sourcing BERT: State-of-the-Art Pre-training for Natural Language Processing". Google AI Blog. Retrieved 2019-11-27..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46" name="Google Shape;14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 Horev, Rani (2018). "BERT Explained: State of the art language model for NLP". Towards Data Science. Retrieved 27 September 2021.</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Jabri,  S.,  Dhabi,  A., Gadi,  T.  and  Bassir,  A.,  2018, April.  Ranking of text documents using TF-IDF weighting and association rules mining.  In 2018 4th International Conference on Optimization and Applications (ICOA), 1-6. IEEE.</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Huang, A.,  2008, April.  Similarity measures for text document clustering. In Proceedings  of the sixth new Zealand computer science  research student conference (NZCSRSC2008), Christchurch, New Zealand, 4, 9-56.</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Dr.Parkavi A, Pooja Pandey, Poornima J, Vaibhavi G S, Kaveri BW, “E-Recruitment System Through Resume Parsing, Psychometric Test and Social Media Analysis”, 2019, IJARBEST.</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Satyaki Sanyal, Neelanjan Ghosh, SouvikHazra, Soumyashree Adhikary, “Resume Parser with Natural language Processing”, 2007, IJESC. </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Stenella,  B.,  2020.  What  Is  TF-IDF?  [online]  MonkeyLearn  Blog. Available at: &lt;https://monkeylearn.com/blog/what-is-tf-idf/&gt;. </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Mansouri, A., Affendey, L.S., and Mamat, A., 2008. Named entity recognition approaches. International  Journal of Computer  Science and  Network Security, 8(2), 339-344.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F1D6-11FC-940F-2132-1164DAE475AA}"/>
              </a:ext>
            </a:extLst>
          </p:cNvPr>
          <p:cNvSpPr>
            <a:spLocks noGrp="1"/>
          </p:cNvSpPr>
          <p:nvPr>
            <p:ph type="title"/>
          </p:nvPr>
        </p:nvSpPr>
        <p:spPr>
          <a:xfrm>
            <a:off x="311700" y="570368"/>
            <a:ext cx="8497322" cy="3766242"/>
          </a:xfrm>
        </p:spPr>
        <p:txBody>
          <a:bodyPr>
            <a:normAutofit/>
          </a:bodyPr>
          <a:lstStyle/>
          <a:p>
            <a:pPr marL="0" lvl="0" indent="0" algn="ctr" rtl="0">
              <a:spcBef>
                <a:spcPts val="0"/>
              </a:spcBef>
              <a:spcAft>
                <a:spcPts val="0"/>
              </a:spcAft>
              <a:buNone/>
            </a:pPr>
            <a:r>
              <a:rPr lang="en-US" dirty="0"/>
              <a:t>GROUP MEMBER INFO:</a:t>
            </a:r>
            <a:br>
              <a:rPr lang="en-US" dirty="0"/>
            </a:br>
            <a:br>
              <a:rPr lang="en-US" dirty="0"/>
            </a:br>
            <a:r>
              <a:rPr lang="en-US" sz="1600" dirty="0"/>
              <a:t>YENUGU SUMANTH-700745884</a:t>
            </a:r>
            <a:br>
              <a:rPr lang="en-US" sz="1600" dirty="0"/>
            </a:br>
            <a:r>
              <a:rPr lang="en-US" sz="1600" dirty="0"/>
              <a:t>DAKEY AVINASH-700740053</a:t>
            </a:r>
            <a:br>
              <a:rPr lang="en-US" dirty="0"/>
            </a:br>
            <a:br>
              <a:rPr lang="en-US" dirty="0"/>
            </a:br>
            <a:endParaRPr lang="en-US" dirty="0"/>
          </a:p>
        </p:txBody>
      </p:sp>
    </p:spTree>
    <p:extLst>
      <p:ext uri="{BB962C8B-B14F-4D97-AF65-F5344CB8AC3E}">
        <p14:creationId xmlns:p14="http://schemas.microsoft.com/office/powerpoint/2010/main" val="169184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C1F7-8619-07DB-3150-FD392FD740E2}"/>
              </a:ext>
            </a:extLst>
          </p:cNvPr>
          <p:cNvSpPr>
            <a:spLocks noGrp="1"/>
          </p:cNvSpPr>
          <p:nvPr>
            <p:ph type="title"/>
          </p:nvPr>
        </p:nvSpPr>
        <p:spPr>
          <a:xfrm>
            <a:off x="311700" y="307819"/>
            <a:ext cx="8687445" cy="2788466"/>
          </a:xfrm>
        </p:spPr>
        <p:txBody>
          <a:bodyPr>
            <a:normAutofit fontScale="90000"/>
          </a:bodyPr>
          <a:lstStyle/>
          <a:p>
            <a:pPr algn="l"/>
            <a:r>
              <a:rPr lang="en-US" dirty="0"/>
              <a:t>Roles and Responsibilities:</a:t>
            </a:r>
            <a:br>
              <a:rPr lang="en-US" dirty="0"/>
            </a:br>
            <a:br>
              <a:rPr lang="en-US" dirty="0"/>
            </a:br>
            <a:r>
              <a:rPr lang="en-US" sz="2000" dirty="0">
                <a:solidFill>
                  <a:srgbClr val="FF0000"/>
                </a:solidFill>
              </a:rPr>
              <a:t>SUMANTH</a:t>
            </a:r>
            <a:r>
              <a:rPr lang="en-US" sz="2000" dirty="0"/>
              <a:t>-Implemented the coding for loading data sets and data set collection based on the requirement for the project.</a:t>
            </a:r>
            <a:br>
              <a:rPr lang="en-US" sz="2000" dirty="0"/>
            </a:br>
            <a:br>
              <a:rPr lang="en-US" sz="2000" dirty="0"/>
            </a:br>
            <a:r>
              <a:rPr lang="en-US" sz="2000" dirty="0">
                <a:solidFill>
                  <a:srgbClr val="FF0000"/>
                </a:solidFill>
              </a:rPr>
              <a:t>AVINASH</a:t>
            </a:r>
            <a:r>
              <a:rPr lang="en-US" sz="2000" dirty="0"/>
              <a:t>-Working on identifying the necessary papers for the project work implementation and worked on documentation.</a:t>
            </a:r>
            <a:br>
              <a:rPr lang="en-US" sz="2000" dirty="0"/>
            </a:br>
            <a:endParaRPr lang="en-US" sz="2000" dirty="0"/>
          </a:p>
        </p:txBody>
      </p:sp>
    </p:spTree>
    <p:extLst>
      <p:ext uri="{BB962C8B-B14F-4D97-AF65-F5344CB8AC3E}">
        <p14:creationId xmlns:p14="http://schemas.microsoft.com/office/powerpoint/2010/main" val="343935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chemeClr val="tx1"/>
                </a:solidFill>
              </a:rPr>
              <a:t>Motivation</a:t>
            </a:r>
            <a:endParaRPr dirty="0">
              <a:solidFill>
                <a:schemeClr val="tx1"/>
              </a:solidFill>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8610"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When someone publishes a job position online, they'll get several applications quickly. </a:t>
            </a:r>
            <a:endParaRPr dirty="0">
              <a:solidFill>
                <a:schemeClr val="tx1"/>
              </a:solidFill>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Manually shifting resumes takes too much time and money for recruiting businesses to bear. </a:t>
            </a:r>
            <a:endParaRPr dirty="0">
              <a:solidFill>
                <a:schemeClr val="tx1"/>
              </a:solidFill>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The resume-review process is unfair since many qualified individuals are overlooked. </a:t>
            </a:r>
            <a:endParaRPr dirty="0">
              <a:solidFill>
                <a:schemeClr val="tx1"/>
              </a:solidFill>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Because of this, the job may be filled by unqualified applicants, or the best candidates may be missed.</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2805-42A5-833E-E2BB-4F0B7382F68F}"/>
              </a:ext>
            </a:extLst>
          </p:cNvPr>
          <p:cNvSpPr>
            <a:spLocks noGrp="1"/>
          </p:cNvSpPr>
          <p:nvPr>
            <p:ph type="title"/>
          </p:nvPr>
        </p:nvSpPr>
        <p:spPr/>
        <p:txBody>
          <a:bodyPr>
            <a:normAutofit fontScale="90000"/>
          </a:bodyPr>
          <a:lstStyle/>
          <a:p>
            <a:r>
              <a:rPr lang="en-US" dirty="0"/>
              <a:t>OBJECTIVE</a:t>
            </a:r>
          </a:p>
        </p:txBody>
      </p:sp>
      <p:sp>
        <p:nvSpPr>
          <p:cNvPr id="3" name="Text Placeholder 2">
            <a:extLst>
              <a:ext uri="{FF2B5EF4-FFF2-40B4-BE49-F238E27FC236}">
                <a16:creationId xmlns:a16="http://schemas.microsoft.com/office/drawing/2014/main" id="{B8931F1B-5FAA-3DB0-CD35-00234FA0AFC0}"/>
              </a:ext>
            </a:extLst>
          </p:cNvPr>
          <p:cNvSpPr>
            <a:spLocks noGrp="1"/>
          </p:cNvSpPr>
          <p:nvPr>
            <p:ph type="body" idx="1"/>
          </p:nvPr>
        </p:nvSpPr>
        <p:spPr/>
        <p:txBody>
          <a:bodyPr>
            <a:normAutofit fontScale="85000" lnSpcReduction="10000"/>
          </a:bodyPr>
          <a:lstStyle/>
          <a:p>
            <a:pPr marL="457200" lvl="0" indent="-308610"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In this work, we present a system that automatically suggests the best candidates based on a job description. </a:t>
            </a:r>
          </a:p>
          <a:p>
            <a:pPr marL="457200" lvl="0" indent="-308610"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Our technique utilizes </a:t>
            </a:r>
            <a:r>
              <a:rPr lang="en-US" b="1" dirty="0">
                <a:solidFill>
                  <a:schemeClr val="tx1"/>
                </a:solidFill>
                <a:latin typeface="Times New Roman"/>
                <a:ea typeface="Times New Roman"/>
                <a:cs typeface="Times New Roman"/>
                <a:sym typeface="Times New Roman"/>
              </a:rPr>
              <a:t>natural language processing </a:t>
            </a:r>
            <a:r>
              <a:rPr lang="en-US" dirty="0">
                <a:solidFill>
                  <a:schemeClr val="tx1"/>
                </a:solidFill>
                <a:latin typeface="Times New Roman"/>
                <a:ea typeface="Times New Roman"/>
                <a:cs typeface="Times New Roman"/>
                <a:sym typeface="Times New Roman"/>
              </a:rPr>
              <a:t>to extract important information from unstructured resumes, such as skills, education, and experience, and then summarizes each application. </a:t>
            </a:r>
          </a:p>
          <a:p>
            <a:pPr marL="457200" lvl="0" indent="-308610"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Recruiters may now analyze each resume more thoroughly in less time by eliminating extraneous content throughout the screening process. </a:t>
            </a:r>
          </a:p>
          <a:p>
            <a:pPr marL="457200" lvl="0" indent="-308610"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After text mining, the system uses BERT vectorization and cosine similarity to match resumes to job descriptions. </a:t>
            </a:r>
          </a:p>
          <a:p>
            <a:pPr marL="457200" lvl="0" indent="-308610"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After ranking scores are determined, they may be used to identify the best applicants for a position</a:t>
            </a:r>
            <a:endParaRPr lang="en-US" dirty="0">
              <a:solidFill>
                <a:schemeClr val="tx1"/>
              </a:solidFill>
            </a:endParaRPr>
          </a:p>
        </p:txBody>
      </p:sp>
    </p:spTree>
    <p:extLst>
      <p:ext uri="{BB962C8B-B14F-4D97-AF65-F5344CB8AC3E}">
        <p14:creationId xmlns:p14="http://schemas.microsoft.com/office/powerpoint/2010/main" val="144654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144856"/>
            <a:ext cx="8520600" cy="11497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accent4">
                    <a:lumMod val="75000"/>
                  </a:schemeClr>
                </a:solidFill>
              </a:rPr>
              <a:t>Related works</a:t>
            </a:r>
            <a:br>
              <a:rPr lang="en" dirty="0">
                <a:solidFill>
                  <a:schemeClr val="accent4">
                    <a:lumMod val="75000"/>
                  </a:schemeClr>
                </a:solidFill>
              </a:rPr>
            </a:br>
            <a:r>
              <a:rPr lang="en" dirty="0"/>
              <a:t>Methodology - Data Preprocessing</a:t>
            </a:r>
            <a:endParaRPr dirty="0"/>
          </a:p>
        </p:txBody>
      </p:sp>
      <p:sp>
        <p:nvSpPr>
          <p:cNvPr id="79" name="Google Shape;79;p17"/>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100" b="1" dirty="0">
                <a:latin typeface="Times New Roman"/>
                <a:ea typeface="Times New Roman"/>
                <a:cs typeface="Times New Roman"/>
                <a:sym typeface="Times New Roman"/>
              </a:rPr>
              <a:t>1</a:t>
            </a:r>
            <a:r>
              <a:rPr lang="en" sz="1100" b="1" dirty="0">
                <a:solidFill>
                  <a:schemeClr val="tx1"/>
                </a:solidFill>
                <a:latin typeface="Times New Roman"/>
                <a:ea typeface="Times New Roman"/>
                <a:cs typeface="Times New Roman"/>
                <a:sym typeface="Times New Roman"/>
              </a:rPr>
              <a:t>. Cleaning and Removing Special characters</a:t>
            </a:r>
            <a:endParaRPr sz="1100" b="1"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During this step, the attached resume (CV) that is being used as input will be cleaned by removing any special characters or trash characters that may be included in the CVs.</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 During the cleaning process, all special characters, numerals, and words consisting of a single letter are deleted. </a:t>
            </a:r>
            <a:endParaRPr sz="1100" dirty="0">
              <a:solidFill>
                <a:schemeClr val="tx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100" b="1" dirty="0">
                <a:solidFill>
                  <a:schemeClr val="tx1"/>
                </a:solidFill>
                <a:latin typeface="Times New Roman"/>
                <a:ea typeface="Times New Roman"/>
                <a:cs typeface="Times New Roman"/>
                <a:sym typeface="Times New Roman"/>
              </a:rPr>
              <a:t>2. Stop words removal</a:t>
            </a:r>
            <a:endParaRPr sz="1100" b="1"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Since stop words like and, the, and was, as well as others like them, exist quite frequently in the text yet contribute nothing to the prediction process, they are eliminated.</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Following are the steps to filter out the Stop Words: </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The grammatical rules of the English language allow for a single word to take on multiple forms when used in different phrases.</a:t>
            </a:r>
            <a:endParaRPr sz="1100" dirty="0">
              <a:solidFill>
                <a:schemeClr val="tx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100" b="1" dirty="0">
                <a:solidFill>
                  <a:schemeClr val="tx1"/>
                </a:solidFill>
                <a:latin typeface="Times New Roman"/>
                <a:ea typeface="Times New Roman"/>
                <a:cs typeface="Times New Roman"/>
                <a:sym typeface="Times New Roman"/>
              </a:rPr>
              <a:t>3. Tokenization</a:t>
            </a:r>
            <a:endParaRPr sz="1100" b="1"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 After converting the various resume formats into text (.</a:t>
            </a:r>
            <a:r>
              <a:rPr lang="en" sz="1100" dirty="0" err="1">
                <a:solidFill>
                  <a:schemeClr val="tx1"/>
                </a:solidFill>
                <a:latin typeface="Times New Roman"/>
                <a:ea typeface="Times New Roman"/>
                <a:cs typeface="Times New Roman"/>
                <a:sym typeface="Times New Roman"/>
              </a:rPr>
              <a:t>docx,.pdf,.jpg,.rtf</a:t>
            </a:r>
            <a:r>
              <a:rPr lang="en" sz="1100" dirty="0">
                <a:solidFill>
                  <a:schemeClr val="tx1"/>
                </a:solidFill>
                <a:latin typeface="Times New Roman"/>
                <a:ea typeface="Times New Roman"/>
                <a:cs typeface="Times New Roman"/>
                <a:sym typeface="Times New Roman"/>
              </a:rPr>
              <a:t>, etc.), </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we start the tokenization process to find phrases or words that constitute a character sequence. </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This is done by looking for character sequences that contain several terms or words. </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This is significant because, with the help of these words[13], we will be able to extract meaning from the sequence of the original text</a:t>
            </a:r>
            <a:endParaRPr sz="1100" dirty="0">
              <a:solidFill>
                <a:schemeClr val="tx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100" dirty="0">
              <a:solidFill>
                <a:schemeClr val="tx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100"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endParaRPr sz="1100"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endParaRPr sz="1100"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sz="11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 TF-IDF</a:t>
            </a:r>
            <a:endParaRPr/>
          </a:p>
        </p:txBody>
      </p:sp>
      <p:sp>
        <p:nvSpPr>
          <p:cNvPr id="85" name="Google Shape;85;p18"/>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rmAutofit fontScale="85000" lnSpcReduction="20000"/>
          </a:bodyPr>
          <a:lstStyle/>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This approach is abbreviated "Term Frequency - Inverse Document Frequency" (</a:t>
            </a:r>
            <a:r>
              <a:rPr lang="en" dirty="0" err="1">
                <a:solidFill>
                  <a:schemeClr val="tx1"/>
                </a:solidFill>
                <a:latin typeface="Times New Roman"/>
                <a:ea typeface="Times New Roman"/>
                <a:cs typeface="Times New Roman"/>
                <a:sym typeface="Times New Roman"/>
              </a:rPr>
              <a:t>Stecanella</a:t>
            </a:r>
            <a:r>
              <a:rPr lang="en" dirty="0">
                <a:solidFill>
                  <a:schemeClr val="tx1"/>
                </a:solidFill>
                <a:latin typeface="Times New Roman"/>
                <a:ea typeface="Times New Roman"/>
                <a:cs typeface="Times New Roman"/>
                <a:sym typeface="Times New Roman"/>
              </a:rPr>
              <a:t>, 2020).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Text mining uses TF-IDF weight. TF-IDF was designed for these two goals.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A phrase's weight quantifies its importance in a collection or corpus. [9]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If a term occurs frequently, it's more important. If the term occurs in more articles, this impact is reduced.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Common terms like "this," "and," "what," "whom," "is," "the," "if," etc. are given little weight in the ranking algorithm (</a:t>
            </a:r>
            <a:r>
              <a:rPr lang="en" dirty="0" err="1">
                <a:solidFill>
                  <a:schemeClr val="tx1"/>
                </a:solidFill>
                <a:latin typeface="Times New Roman"/>
                <a:ea typeface="Times New Roman"/>
                <a:cs typeface="Times New Roman"/>
                <a:sym typeface="Times New Roman"/>
              </a:rPr>
              <a:t>Stecanella</a:t>
            </a:r>
            <a:r>
              <a:rPr lang="en" dirty="0">
                <a:solidFill>
                  <a:schemeClr val="tx1"/>
                </a:solidFill>
                <a:latin typeface="Times New Roman"/>
                <a:ea typeface="Times New Roman"/>
                <a:cs typeface="Times New Roman"/>
                <a:sym typeface="Times New Roman"/>
              </a:rPr>
              <a:t>, 2020).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Term Frequency measures how frequently a word occurs in each corpus document.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Because a word may occur more in lengthier articles, you must </a:t>
            </a:r>
            <a:r>
              <a:rPr lang="en" dirty="0" err="1">
                <a:solidFill>
                  <a:schemeClr val="tx1"/>
                </a:solidFill>
                <a:latin typeface="Times New Roman"/>
                <a:ea typeface="Times New Roman"/>
                <a:cs typeface="Times New Roman"/>
                <a:sym typeface="Times New Roman"/>
              </a:rPr>
              <a:t>normalise</a:t>
            </a:r>
            <a:r>
              <a:rPr lang="en" dirty="0">
                <a:solidFill>
                  <a:schemeClr val="tx1"/>
                </a:solidFill>
                <a:latin typeface="Times New Roman"/>
                <a:ea typeface="Times New Roman"/>
                <a:cs typeface="Times New Roman"/>
                <a:sym typeface="Times New Roman"/>
              </a:rPr>
              <a:t> its frequency.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Divide the number of times a word occurs in a document by the total number of terms.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This gives term frequency </a:t>
            </a:r>
            <a:r>
              <a:rPr lang="en" dirty="0" err="1">
                <a:solidFill>
                  <a:schemeClr val="tx1"/>
                </a:solidFill>
                <a:latin typeface="Times New Roman"/>
                <a:ea typeface="Times New Roman"/>
                <a:cs typeface="Times New Roman"/>
                <a:sym typeface="Times New Roman"/>
              </a:rPr>
              <a:t>normalised</a:t>
            </a:r>
            <a:r>
              <a:rPr lang="en" dirty="0">
                <a:solidFill>
                  <a:schemeClr val="tx1"/>
                </a:solidFill>
                <a:latin typeface="Times New Roman"/>
                <a:ea typeface="Times New Roman"/>
                <a:cs typeface="Times New Roman"/>
                <a:sym typeface="Times New Roman"/>
              </a:rPr>
              <a:t>. (Jabri, </a:t>
            </a:r>
            <a:r>
              <a:rPr lang="en" dirty="0" err="1">
                <a:solidFill>
                  <a:schemeClr val="tx1"/>
                </a:solidFill>
                <a:latin typeface="Times New Roman"/>
                <a:ea typeface="Times New Roman"/>
                <a:cs typeface="Times New Roman"/>
                <a:sym typeface="Times New Roman"/>
              </a:rPr>
              <a:t>Siham</a:t>
            </a:r>
            <a:r>
              <a:rPr lang="en" dirty="0">
                <a:solidFill>
                  <a:schemeClr val="tx1"/>
                </a:solidFill>
                <a:latin typeface="Times New Roman"/>
                <a:ea typeface="Times New Roman"/>
                <a:cs typeface="Times New Roman"/>
                <a:sym typeface="Times New Roman"/>
              </a:rPr>
              <a:t>, et al., 2018) may be expressed mathematically as the following equation.</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  BERT Model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ct val="39285"/>
              <a:buFont typeface="Arial"/>
              <a:buNone/>
            </a:pPr>
            <a:endParaRPr/>
          </a:p>
        </p:txBody>
      </p:sp>
      <p:sp>
        <p:nvSpPr>
          <p:cNvPr id="91" name="Google Shape;91;p19"/>
          <p:cNvSpPr txBox="1">
            <a:spLocks noGrp="1"/>
          </p:cNvSpPr>
          <p:nvPr>
            <p:ph type="body" idx="1"/>
          </p:nvPr>
        </p:nvSpPr>
        <p:spPr>
          <a:xfrm>
            <a:off x="311700" y="1152475"/>
            <a:ext cx="8520600" cy="3709236"/>
          </a:xfrm>
          <a:prstGeom prst="rect">
            <a:avLst/>
          </a:prstGeom>
        </p:spPr>
        <p:txBody>
          <a:bodyPr spcFirstLastPara="1" wrap="square" lIns="91425" tIns="91425" rIns="91425" bIns="91425" anchor="t" anchorCtr="0">
            <a:normAutofit fontScale="92500" lnSpcReduction="20000"/>
          </a:bodyPr>
          <a:lstStyle/>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Google created BERT to pre-train NLP algorithms. [6] BERT uses transformers to learn.</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BERT's transformer language paradigm may allow a variable number of encoder layers and self-attention heads.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 was pre-trained on language modelling (15 percent of tokens were concealed) and next sentence prediction (BERT was trained to predict if a chosen next sentence was probable or not given the first sentence). [7]</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 learns word context during training.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 may be fine-tuned using less resources and smaller datasets after pretraining, which needs a lot of computing effort. BERT is a transformer Encoder stack.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A transformer design has encoder self-attention and decoder attention.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 BASE's encoder stack has 12 levels; BERTLARGE's has 24.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The original paper described a Transformer architecture (6 encoder layers).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 designs (BASE and LARGE) contain larger feedforward networks (768 and 1024 hidden units, respectively) and more attention heads (12 and 16, respectively).</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8 attention heads and 512 hidden units. BERTBASE contains 110M parameters, BERTLARGE 340M. </a:t>
            </a:r>
            <a:endParaRPr sz="14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  BERT Model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Each layer conducts self-attention, then transfers the result across a feedforward network. Model produces hidden-size vector (768 for BERT BASE).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Using this model's CLS token output, we can create a classifier.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The masked language model predicts, from context alone, a masked word's original vocabulary id.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Instead of pre-training a left-to-right language model, we may learn a deep bidirectional Transformer by fusing left and right context.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BERT pre-trains text-pair representations using a masked language model and next-sentence prediction challenge. BERT pre-trains and tunes.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The model is pre-trained using unlabeled data. [8]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After starting with pre-trained parameters, the BERT model's downstream parameters are fine-tuned using labelled data. Each downstream job's models are adjusted individually but share pre-trained parameters.</a:t>
            </a:r>
            <a:endParaRPr sz="1600" dirty="0">
              <a:solidFill>
                <a:schemeClr val="tx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600"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sz="1600" dirty="0">
              <a:latin typeface="Times New Roman"/>
              <a:ea typeface="Times New Roman"/>
              <a:cs typeface="Times New Roman"/>
              <a:sym typeface="Times New Roman"/>
            </a:endParaRPr>
          </a:p>
        </p:txBody>
      </p:sp>
      <p:pic>
        <p:nvPicPr>
          <p:cNvPr id="98" name="Google Shape;98;p20"/>
          <p:cNvPicPr preferRelativeResize="0"/>
          <p:nvPr/>
        </p:nvPicPr>
        <p:blipFill>
          <a:blip r:embed="rId3">
            <a:alphaModFix/>
          </a:blip>
          <a:stretch>
            <a:fillRect/>
          </a:stretch>
        </p:blipFill>
        <p:spPr>
          <a:xfrm>
            <a:off x="2971800" y="3552825"/>
            <a:ext cx="3200400" cy="15906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1914</Words>
  <Application>Microsoft Macintosh PowerPoint</Application>
  <PresentationFormat>On-screen Show (16:9)</PresentationFormat>
  <Paragraphs>110</Paragraphs>
  <Slides>18</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Simple Light</vt:lpstr>
      <vt:lpstr>Culling Resumes for Jobs using NLP techniques</vt:lpstr>
      <vt:lpstr>GROUP MEMBER INFO:  YENUGU SUMANTH-700745884 DAKEY AVINASH-700740053  </vt:lpstr>
      <vt:lpstr>Roles and Responsibilities:  SUMANTH-Implemented the coding for loading data sets and data set collection based on the requirement for the project.  AVINASH-Working on identifying the necessary papers for the project work implementation and worked on documentation. </vt:lpstr>
      <vt:lpstr>Motivation</vt:lpstr>
      <vt:lpstr>OBJECTIVE</vt:lpstr>
      <vt:lpstr>Related works Methodology - Data Preprocessing</vt:lpstr>
      <vt:lpstr>Methodology - TF-IDF</vt:lpstr>
      <vt:lpstr>Methodology -  BERT Model  </vt:lpstr>
      <vt:lpstr>Methodology -  BERT Model  </vt:lpstr>
      <vt:lpstr>Methodology - Cosine similarity</vt:lpstr>
      <vt:lpstr>PROBLEM STATEMENT</vt:lpstr>
      <vt:lpstr>PROPOSED SOLUTION</vt:lpstr>
      <vt:lpstr>Steps how the proposed solution works: </vt:lpstr>
      <vt:lpstr>Result</vt:lpstr>
      <vt:lpstr>Results</vt:lpstr>
      <vt:lpstr>Conclusion</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Culling Resumes for Jobs using NLP techniques</dc:title>
  <cp:lastModifiedBy>Yenugu Sumanth</cp:lastModifiedBy>
  <cp:revision>4</cp:revision>
  <dcterms:modified xsi:type="dcterms:W3CDTF">2023-06-18T19:32:37Z</dcterms:modified>
</cp:coreProperties>
</file>