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Economica"/>
      <p:regular r:id="rId35"/>
      <p:bold r:id="rId36"/>
      <p:italic r:id="rId37"/>
      <p:boldItalic r:id="rId38"/>
    </p:embeddedFont>
    <p:embeddedFont>
      <p:font typeface="Roboto Mono"/>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Economic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Economica-italic.fntdata"/><Relationship Id="rId14" Type="http://schemas.openxmlformats.org/officeDocument/2006/relationships/slide" Target="slides/slide9.xml"/><Relationship Id="rId36" Type="http://schemas.openxmlformats.org/officeDocument/2006/relationships/font" Target="fonts/Economica-bold.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Economic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5d81bb1c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a5d81bb1c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a5d81bb1c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a5d81bb1c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a5d81bb1c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a5d81bb1c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138d7c5e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138d7c5e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5368a02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5368a02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5368a027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5368a027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5368a027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5368a027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5368a02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5368a02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5368a02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368a02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5368a02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5368a02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138d7c5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138d7c5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5368a02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5368a02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5368a027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5368a027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5368a027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5368a027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5368a02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5368a02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5368a027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5368a027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5368a027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5368a027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5368a027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5368a027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5368a027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5368a027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138d7c5e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138d7c5e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39561c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39561c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138d7c5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138d7c5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284e007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284e00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a5d81bb1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a5d81bb1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138d7c5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138d7c5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a5d81bb1c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a5d81bb1c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a5d81bb1c_4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a5d81bb1c_4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a5d81bb1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a5d81bb1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drive.google.com/file/d/1jo9TDoUReTD_bPkbpCbeC_q2IglHI4dd/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drive.google.com/file/d/1ysGTw21Dw0ci90E4Eza_p_YlKk17Sopg/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SmHLpC0I713yHWDxS63JtfplX99Cr1e2/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drive.google.com/file/d/1ndNFu6cDaI9U6Jk9CnCj_lZcr5ElqEet/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drive.google.com/file/d/1ndNFu6cDaI9U6Jk9CnCj_lZcr5ElqEet/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hyperlink" Target="http://drive.google.com/file/d/1gdnL2LQNHWTETjfp8Xi5nYk_VTFaZHLp/view" TargetMode="External"/><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hyperlink" Target="http://drive.google.com/file/d/1ToTHoshZo8GSBzVorF1nTCGv-50wsRQ_/view" TargetMode="External"/><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KriuipjJkbMVPhf6cF410inB79PRgRhW/view"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hyperlink" Target="http://drive.google.com/file/d/1dIMwqhdryJJeR26YXAj5X0RHgqOfJAAo/view" TargetMode="External"/><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hyperlink" Target="http://drive.google.com/file/d/1APsGGxYF94yJJ010c9l-WJeaeHjJCkCl/view" TargetMode="External"/><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hyperlink" Target="http://drive.google.com/file/d/1oAfJPYXHvhp_LwAAyjLoNm1USmgrZNc4/view" TargetMode="External"/><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hyperlink" Target="http://drive.google.com/file/d/1jAgVg7kqe91hMOM8lsB8UnIk1-Mto5OQ/view" TargetMode="External"/><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ml/datasets.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hyperlink" Target="http://drive.google.com/file/d/1Jsw0OcNSjpqigiayfqpYQh5RNdSiGaPo/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drive.google.com/file/d/1U0OLkbLoa-gQRW5RKwi3XgVPwlPYNvlK/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3475" y="377700"/>
            <a:ext cx="8520600" cy="172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DS201 Spring 2020 -</a:t>
            </a:r>
            <a:endParaRPr/>
          </a:p>
          <a:p>
            <a:pPr indent="0" lvl="0" marL="0" rtl="0" algn="ctr">
              <a:spcBef>
                <a:spcPts val="0"/>
              </a:spcBef>
              <a:spcAft>
                <a:spcPts val="0"/>
              </a:spcAft>
              <a:buNone/>
            </a:pPr>
            <a:r>
              <a:rPr lang="en"/>
              <a:t> Final Data Project</a:t>
            </a:r>
            <a:endParaRPr/>
          </a:p>
        </p:txBody>
      </p:sp>
      <p:sp>
        <p:nvSpPr>
          <p:cNvPr id="63" name="Google Shape;63;p13"/>
          <p:cNvSpPr txBox="1"/>
          <p:nvPr>
            <p:ph idx="1" type="subTitle"/>
          </p:nvPr>
        </p:nvSpPr>
        <p:spPr>
          <a:xfrm>
            <a:off x="311700" y="2276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1 - Project plan</a:t>
            </a:r>
            <a:endParaRPr/>
          </a:p>
        </p:txBody>
      </p:sp>
      <p:sp>
        <p:nvSpPr>
          <p:cNvPr id="64" name="Google Shape;64;p13"/>
          <p:cNvSpPr txBox="1"/>
          <p:nvPr>
            <p:ph idx="1" type="subTitle"/>
          </p:nvPr>
        </p:nvSpPr>
        <p:spPr>
          <a:xfrm>
            <a:off x="428825" y="315587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en" sz="2380"/>
              <a:t>Team YMN</a:t>
            </a:r>
            <a:endParaRPr sz="2380"/>
          </a:p>
          <a:p>
            <a:pPr indent="0" lvl="0" marL="0" rtl="0" algn="ctr">
              <a:lnSpc>
                <a:spcPct val="80000"/>
              </a:lnSpc>
              <a:spcBef>
                <a:spcPts val="0"/>
              </a:spcBef>
              <a:spcAft>
                <a:spcPts val="0"/>
              </a:spcAft>
              <a:buSzPts val="770"/>
              <a:buNone/>
            </a:pPr>
            <a:r>
              <a:rPr lang="en" sz="2380"/>
              <a:t>Where It Pays to Attend College</a:t>
            </a:r>
            <a:endParaRPr sz="2380"/>
          </a:p>
          <a:p>
            <a:pPr indent="0" lvl="0" marL="0" rtl="0" algn="ctr">
              <a:lnSpc>
                <a:spcPct val="80000"/>
              </a:lnSpc>
              <a:spcBef>
                <a:spcPts val="0"/>
              </a:spcBef>
              <a:spcAft>
                <a:spcPts val="0"/>
              </a:spcAft>
              <a:buSzPts val="770"/>
              <a:buNone/>
            </a:pPr>
            <a:r>
              <a:rPr lang="en" sz="2380"/>
              <a:t>Yen Vo</a:t>
            </a:r>
            <a:endParaRPr sz="2380"/>
          </a:p>
          <a:p>
            <a:pPr indent="0" lvl="0" marL="0" rtl="0" algn="ctr">
              <a:lnSpc>
                <a:spcPct val="80000"/>
              </a:lnSpc>
              <a:spcBef>
                <a:spcPts val="0"/>
              </a:spcBef>
              <a:spcAft>
                <a:spcPts val="0"/>
              </a:spcAft>
              <a:buSzPts val="770"/>
              <a:buNone/>
            </a:pPr>
            <a:r>
              <a:rPr lang="en" sz="2380"/>
              <a:t>Matthew Shock</a:t>
            </a:r>
            <a:endParaRPr sz="2380"/>
          </a:p>
          <a:p>
            <a:pPr indent="0" lvl="0" marL="0" rtl="0" algn="ctr">
              <a:lnSpc>
                <a:spcPct val="80000"/>
              </a:lnSpc>
              <a:spcBef>
                <a:spcPts val="0"/>
              </a:spcBef>
              <a:spcAft>
                <a:spcPts val="0"/>
              </a:spcAft>
              <a:buSzPts val="770"/>
              <a:buNone/>
            </a:pPr>
            <a:r>
              <a:rPr lang="en" sz="2380"/>
              <a:t>Nicole Duff</a:t>
            </a:r>
            <a:endParaRPr sz="2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152400" y="417900"/>
            <a:ext cx="6684951" cy="4573200"/>
          </a:xfrm>
          <a:prstGeom prst="rect">
            <a:avLst/>
          </a:prstGeom>
          <a:noFill/>
          <a:ln>
            <a:noFill/>
          </a:ln>
        </p:spPr>
      </p:pic>
      <p:sp>
        <p:nvSpPr>
          <p:cNvPr id="124" name="Google Shape;124;p22"/>
          <p:cNvSpPr txBox="1"/>
          <p:nvPr/>
        </p:nvSpPr>
        <p:spPr>
          <a:xfrm>
            <a:off x="6579400" y="739375"/>
            <a:ext cx="19503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Box Plot indicating starting and mid-career salary on average based on different regions.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By: Kaggle User </a:t>
            </a:r>
            <a:r>
              <a:rPr lang="en" sz="1500">
                <a:solidFill>
                  <a:schemeClr val="dk1"/>
                </a:solidFill>
                <a:highlight>
                  <a:srgbClr val="FFFFFF"/>
                </a:highlight>
                <a:latin typeface="Open Sans"/>
                <a:ea typeface="Open Sans"/>
                <a:cs typeface="Open Sans"/>
                <a:sym typeface="Open Sans"/>
              </a:rPr>
              <a:t>cbhyphen</a:t>
            </a:r>
            <a:endParaRPr>
              <a:latin typeface="Open Sans"/>
              <a:ea typeface="Open Sans"/>
              <a:cs typeface="Open Sans"/>
              <a:sym typeface="Open Sans"/>
            </a:endParaRPr>
          </a:p>
        </p:txBody>
      </p:sp>
      <p:pic>
        <p:nvPicPr>
          <p:cNvPr id="125" name="Google Shape;125;p22" title="Slide-10.mp3">
            <a:hlinkClick r:id="rId4"/>
          </p:cNvPr>
          <p:cNvPicPr preferRelativeResize="0"/>
          <p:nvPr/>
        </p:nvPicPr>
        <p:blipFill>
          <a:blip r:embed="rId5">
            <a:alphaModFix/>
          </a:blip>
          <a:stretch>
            <a:fillRect/>
          </a:stretch>
        </p:blipFill>
        <p:spPr>
          <a:xfrm>
            <a:off x="152401" y="453390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52400" y="152400"/>
            <a:ext cx="6263943" cy="4838700"/>
          </a:xfrm>
          <a:prstGeom prst="rect">
            <a:avLst/>
          </a:prstGeom>
          <a:noFill/>
          <a:ln>
            <a:noFill/>
          </a:ln>
        </p:spPr>
      </p:pic>
      <p:sp>
        <p:nvSpPr>
          <p:cNvPr id="131" name="Google Shape;131;p23"/>
          <p:cNvSpPr txBox="1"/>
          <p:nvPr/>
        </p:nvSpPr>
        <p:spPr>
          <a:xfrm>
            <a:off x="6836575" y="664375"/>
            <a:ext cx="19608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Here is a horizontal bar chart that shows average mid career salary. The different colors are based on the type of school the university is classified by.</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By: Kaggle User </a:t>
            </a:r>
            <a:r>
              <a:rPr lang="en" sz="1500">
                <a:solidFill>
                  <a:schemeClr val="dk1"/>
                </a:solidFill>
                <a:highlight>
                  <a:srgbClr val="FFFFFF"/>
                </a:highlight>
                <a:latin typeface="Open Sans"/>
                <a:ea typeface="Open Sans"/>
                <a:cs typeface="Open Sans"/>
                <a:sym typeface="Open Sans"/>
              </a:rPr>
              <a:t>cbhyphen</a:t>
            </a:r>
            <a:endParaRPr>
              <a:latin typeface="Open Sans"/>
              <a:ea typeface="Open Sans"/>
              <a:cs typeface="Open Sans"/>
              <a:sym typeface="Open Sans"/>
            </a:endParaRPr>
          </a:p>
        </p:txBody>
      </p:sp>
      <p:pic>
        <p:nvPicPr>
          <p:cNvPr id="132" name="Google Shape;132;p23" title="Slide-11.mp3">
            <a:hlinkClick r:id="rId4"/>
          </p:cNvPr>
          <p:cNvPicPr preferRelativeResize="0"/>
          <p:nvPr/>
        </p:nvPicPr>
        <p:blipFill>
          <a:blip r:embed="rId5">
            <a:alphaModFix/>
          </a:blip>
          <a:stretch>
            <a:fillRect/>
          </a:stretch>
        </p:blipFill>
        <p:spPr>
          <a:xfrm>
            <a:off x="152393" y="45339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 3: Hypothesis</a:t>
            </a:r>
            <a:endParaRPr/>
          </a:p>
        </p:txBody>
      </p:sp>
      <p:sp>
        <p:nvSpPr>
          <p:cNvPr id="138" name="Google Shape;138;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a:t>
            </a:r>
            <a:r>
              <a:rPr baseline="-25000" lang="en"/>
              <a:t>O</a:t>
            </a:r>
            <a:r>
              <a:rPr lang="en"/>
              <a:t>: There is no difference in salary in which region a college is located in.</a:t>
            </a:r>
            <a:endParaRPr/>
          </a:p>
          <a:p>
            <a:pPr indent="0" lvl="0" marL="0" rtl="0" algn="l">
              <a:spcBef>
                <a:spcPts val="1200"/>
              </a:spcBef>
              <a:spcAft>
                <a:spcPts val="0"/>
              </a:spcAft>
              <a:buNone/>
            </a:pPr>
            <a:r>
              <a:rPr lang="en"/>
              <a:t>H</a:t>
            </a:r>
            <a:r>
              <a:rPr baseline="-25000" lang="en"/>
              <a:t>A</a:t>
            </a:r>
            <a:r>
              <a:rPr lang="en"/>
              <a:t>: There is a difference in salary in which region a college is located in.</a:t>
            </a:r>
            <a:endParaRPr/>
          </a:p>
          <a:p>
            <a:pPr indent="0" lvl="0" marL="0" rtl="0" algn="l">
              <a:spcBef>
                <a:spcPts val="1200"/>
              </a:spcBef>
              <a:spcAft>
                <a:spcPts val="0"/>
              </a:spcAft>
              <a:buNone/>
            </a:pPr>
            <a:r>
              <a:rPr lang="en"/>
              <a:t>H</a:t>
            </a:r>
            <a:r>
              <a:rPr baseline="-25000" lang="en"/>
              <a:t>O</a:t>
            </a:r>
            <a:r>
              <a:rPr lang="en"/>
              <a:t>: There is no difference in salary in which type of college a student attends.</a:t>
            </a:r>
            <a:endParaRPr/>
          </a:p>
          <a:p>
            <a:pPr indent="0" lvl="0" marL="0" rtl="0" algn="l">
              <a:spcBef>
                <a:spcPts val="1200"/>
              </a:spcBef>
              <a:spcAft>
                <a:spcPts val="0"/>
              </a:spcAft>
              <a:buClr>
                <a:schemeClr val="dk1"/>
              </a:buClr>
              <a:buSzPct val="61111"/>
              <a:buFont typeface="Arial"/>
              <a:buNone/>
            </a:pPr>
            <a:r>
              <a:rPr lang="en"/>
              <a:t>H</a:t>
            </a:r>
            <a:r>
              <a:rPr baseline="-25000" lang="en"/>
              <a:t>A</a:t>
            </a:r>
            <a:r>
              <a:rPr lang="en"/>
              <a:t>: There is a difference in salary in which type of college a student attends.</a:t>
            </a:r>
            <a:endParaRPr/>
          </a:p>
          <a:p>
            <a:pPr indent="0" lvl="0" marL="0" rtl="0" algn="l">
              <a:spcBef>
                <a:spcPts val="1200"/>
              </a:spcBef>
              <a:spcAft>
                <a:spcPts val="0"/>
              </a:spcAft>
              <a:buNone/>
            </a:pPr>
            <a:r>
              <a:rPr lang="en"/>
              <a:t>Problems: Does not show outliers</a:t>
            </a:r>
            <a:endParaRPr/>
          </a:p>
          <a:p>
            <a:pPr indent="0" lvl="0" marL="0" rtl="0" algn="l">
              <a:spcBef>
                <a:spcPts val="1200"/>
              </a:spcBef>
              <a:spcAft>
                <a:spcPts val="0"/>
              </a:spcAft>
              <a:buNone/>
            </a:pPr>
            <a:r>
              <a:rPr lang="en"/>
              <a:t>Does not show how many observations of each column, this dataset includes means</a:t>
            </a:r>
            <a:endParaRPr/>
          </a:p>
          <a:p>
            <a:pPr indent="0" lvl="0" marL="0" rtl="0" algn="l">
              <a:spcBef>
                <a:spcPts val="1200"/>
              </a:spcBef>
              <a:spcAft>
                <a:spcPts val="0"/>
              </a:spcAft>
              <a:buNone/>
            </a:pPr>
            <a:r>
              <a:rPr lang="en"/>
              <a:t>Only includes students who </a:t>
            </a:r>
            <a:r>
              <a:rPr lang="en"/>
              <a:t>participated</a:t>
            </a:r>
            <a:r>
              <a:rPr lang="en"/>
              <a:t> in the survey</a:t>
            </a:r>
            <a:endParaRPr/>
          </a:p>
          <a:p>
            <a:pPr indent="0" lvl="0" marL="0" rtl="0" algn="l">
              <a:spcBef>
                <a:spcPts val="1200"/>
              </a:spcBef>
              <a:spcAft>
                <a:spcPts val="1200"/>
              </a:spcAft>
              <a:buNone/>
            </a:pPr>
            <a:r>
              <a:rPr lang="en"/>
              <a:t>Dataset is four years old, potential for technology and new majors that would affect this dataset</a:t>
            </a:r>
            <a:endParaRPr/>
          </a:p>
        </p:txBody>
      </p:sp>
      <p:pic>
        <p:nvPicPr>
          <p:cNvPr id="139" name="Google Shape;139;p24" title="Hypothesis.mp3">
            <a:hlinkClick r:id="rId3"/>
          </p:cNvPr>
          <p:cNvPicPr preferRelativeResize="0"/>
          <p:nvPr/>
        </p:nvPicPr>
        <p:blipFill>
          <a:blip r:embed="rId4">
            <a:alphaModFix/>
          </a:blip>
          <a:stretch>
            <a:fillRect/>
          </a:stretch>
        </p:blipFill>
        <p:spPr>
          <a:xfrm>
            <a:off x="152375" y="4450600"/>
            <a:ext cx="466100" cy="46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680"/>
              <a:t>Stage 4: Model the Data- Mean Starting Salaries by Major</a:t>
            </a:r>
            <a:endParaRPr sz="3680"/>
          </a:p>
        </p:txBody>
      </p:sp>
      <p:sp>
        <p:nvSpPr>
          <p:cNvPr id="145" name="Google Shape;145;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None/>
            </a:pPr>
            <a:r>
              <a:rPr lang="en" sz="1650">
                <a:highlight>
                  <a:srgbClr val="FFFFFE"/>
                </a:highlight>
                <a:latin typeface="Courier New"/>
                <a:ea typeface="Courier New"/>
                <a:cs typeface="Courier New"/>
                <a:sym typeface="Courier New"/>
              </a:rPr>
              <a:t>Use Seaborn to Create Bar Chart of Salaries</a:t>
            </a:r>
            <a:endParaRPr sz="16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highlight>
                  <a:srgbClr val="FFFFFE"/>
                </a:highlight>
                <a:latin typeface="Courier New"/>
                <a:ea typeface="Courier New"/>
                <a:cs typeface="Courier New"/>
                <a:sym typeface="Courier New"/>
              </a:rPr>
              <a:t>Bar plot for starting salaries by major.</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plt.figure(figsize = (</a:t>
            </a:r>
            <a:r>
              <a:rPr lang="en" sz="1050">
                <a:solidFill>
                  <a:srgbClr val="09885A"/>
                </a:solidFill>
                <a:highlight>
                  <a:srgbClr val="FFFFFE"/>
                </a:highlight>
                <a:latin typeface="Courier New"/>
                <a:ea typeface="Courier New"/>
                <a:cs typeface="Courier New"/>
                <a:sym typeface="Courier New"/>
              </a:rPr>
              <a:t>10</a:t>
            </a:r>
            <a:r>
              <a:rPr lang="en" sz="1050">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10</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sns.barplot(x = degree.sort_values(</a:t>
            </a:r>
            <a:r>
              <a:rPr lang="en" sz="1050">
                <a:solidFill>
                  <a:srgbClr val="A31515"/>
                </a:solidFill>
                <a:highlight>
                  <a:srgbClr val="FFFFFE"/>
                </a:highlight>
                <a:latin typeface="Courier New"/>
                <a:ea typeface="Courier New"/>
                <a:cs typeface="Courier New"/>
                <a:sym typeface="Courier New"/>
              </a:rPr>
              <a:t>'start'</a:t>
            </a:r>
            <a:r>
              <a:rPr lang="en" sz="1050">
                <a:highlight>
                  <a:srgbClr val="FFFFFE"/>
                </a:highlight>
                <a:latin typeface="Courier New"/>
                <a:ea typeface="Courier New"/>
                <a:cs typeface="Courier New"/>
                <a:sym typeface="Courier New"/>
              </a:rPr>
              <a:t>, ascending = </a:t>
            </a:r>
            <a:r>
              <a:rPr lang="en" sz="1050">
                <a:solidFill>
                  <a:srgbClr val="0000FF"/>
                </a:solidFill>
                <a:highlight>
                  <a:srgbClr val="FFFFFE"/>
                </a:highlight>
                <a:latin typeface="Courier New"/>
                <a:ea typeface="Courier New"/>
                <a:cs typeface="Courier New"/>
                <a:sym typeface="Courier New"/>
              </a:rPr>
              <a:t>False</a:t>
            </a:r>
            <a:r>
              <a:rPr lang="en" sz="1050">
                <a:highlight>
                  <a:srgbClr val="FFFFFE"/>
                </a:highlight>
                <a:latin typeface="Courier New"/>
                <a:ea typeface="Courier New"/>
                <a:cs typeface="Courier New"/>
                <a:sym typeface="Courier New"/>
              </a:rPr>
              <a:t>).start, </a:t>
            </a:r>
            <a:r>
              <a:rPr lang="en" sz="1050">
                <a:solidFill>
                  <a:srgbClr val="008000"/>
                </a:solidFill>
                <a:highlight>
                  <a:srgbClr val="FFFFFE"/>
                </a:highlight>
                <a:latin typeface="Courier New"/>
                <a:ea typeface="Courier New"/>
                <a:cs typeface="Courier New"/>
                <a:sym typeface="Courier New"/>
              </a:rPr>
              <a:t># Put data in descending order by start salary.</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           y = degree.sort_values(</a:t>
            </a:r>
            <a:r>
              <a:rPr lang="en" sz="1050">
                <a:solidFill>
                  <a:srgbClr val="A31515"/>
                </a:solidFill>
                <a:highlight>
                  <a:srgbClr val="FFFFFE"/>
                </a:highlight>
                <a:latin typeface="Courier New"/>
                <a:ea typeface="Courier New"/>
                <a:cs typeface="Courier New"/>
                <a:sym typeface="Courier New"/>
              </a:rPr>
              <a:t>'start'</a:t>
            </a:r>
            <a:r>
              <a:rPr lang="en" sz="1050">
                <a:highlight>
                  <a:srgbClr val="FFFFFE"/>
                </a:highlight>
                <a:latin typeface="Courier New"/>
                <a:ea typeface="Courier New"/>
                <a:cs typeface="Courier New"/>
                <a:sym typeface="Courier New"/>
              </a:rPr>
              <a:t>, ascending = </a:t>
            </a:r>
            <a:r>
              <a:rPr lang="en" sz="1050">
                <a:solidFill>
                  <a:srgbClr val="0000FF"/>
                </a:solidFill>
                <a:highlight>
                  <a:srgbClr val="FFFFFE"/>
                </a:highlight>
                <a:latin typeface="Courier New"/>
                <a:ea typeface="Courier New"/>
                <a:cs typeface="Courier New"/>
                <a:sym typeface="Courier New"/>
              </a:rPr>
              <a:t>False</a:t>
            </a:r>
            <a:r>
              <a:rPr lang="en" sz="1050">
                <a:highlight>
                  <a:srgbClr val="FFFFFE"/>
                </a:highlight>
                <a:latin typeface="Courier New"/>
                <a:ea typeface="Courier New"/>
                <a:cs typeface="Courier New"/>
                <a:sym typeface="Courier New"/>
              </a:rPr>
              <a:t>).major) </a:t>
            </a:r>
            <a:r>
              <a:rPr lang="en" sz="1050">
                <a:solidFill>
                  <a:srgbClr val="008000"/>
                </a:solidFill>
                <a:highlight>
                  <a:srgbClr val="FFFFFE"/>
                </a:highlight>
                <a:latin typeface="Courier New"/>
                <a:ea typeface="Courier New"/>
                <a:cs typeface="Courier New"/>
                <a:sym typeface="Courier New"/>
              </a:rPr>
              <a:t># Makes the graph easier to interpret.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plt.title(</a:t>
            </a:r>
            <a:r>
              <a:rPr lang="en" sz="1050">
                <a:solidFill>
                  <a:srgbClr val="A31515"/>
                </a:solidFill>
                <a:highlight>
                  <a:srgbClr val="FFFFFE"/>
                </a:highlight>
                <a:latin typeface="Courier New"/>
                <a:ea typeface="Courier New"/>
                <a:cs typeface="Courier New"/>
                <a:sym typeface="Courier New"/>
              </a:rPr>
              <a:t>'Mean Starting Salaries\nby College Major'</a:t>
            </a:r>
            <a:r>
              <a:rPr lang="en" sz="1050">
                <a:highlight>
                  <a:srgbClr val="FFFFFE"/>
                </a:highlight>
                <a:latin typeface="Courier New"/>
                <a:ea typeface="Courier New"/>
                <a:cs typeface="Courier New"/>
                <a:sym typeface="Courier New"/>
              </a:rPr>
              <a:t>, fontsize = </a:t>
            </a:r>
            <a:r>
              <a:rPr lang="en" sz="1050">
                <a:solidFill>
                  <a:srgbClr val="09885A"/>
                </a:solidFill>
                <a:highlight>
                  <a:srgbClr val="FFFFFE"/>
                </a:highlight>
                <a:latin typeface="Courier New"/>
                <a:ea typeface="Courier New"/>
                <a:cs typeface="Courier New"/>
                <a:sym typeface="Courier New"/>
              </a:rPr>
              <a:t>12</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plt.xlabel(</a:t>
            </a:r>
            <a:r>
              <a:rPr lang="en" sz="1050">
                <a:solidFill>
                  <a:srgbClr val="A31515"/>
                </a:solidFill>
                <a:highlight>
                  <a:srgbClr val="FFFFFE"/>
                </a:highlight>
                <a:latin typeface="Courier New"/>
                <a:ea typeface="Courier New"/>
                <a:cs typeface="Courier New"/>
                <a:sym typeface="Courier New"/>
              </a:rPr>
              <a:t>'Salary (USD)'</a:t>
            </a:r>
            <a:r>
              <a:rPr lang="en" sz="1050">
                <a:highlight>
                  <a:srgbClr val="FFFFFE"/>
                </a:highlight>
                <a:latin typeface="Courier New"/>
                <a:ea typeface="Courier New"/>
                <a:cs typeface="Courier New"/>
                <a:sym typeface="Courier New"/>
              </a:rPr>
              <a:t>, fontsize = </a:t>
            </a:r>
            <a:r>
              <a:rPr lang="en" sz="1050">
                <a:solidFill>
                  <a:srgbClr val="09885A"/>
                </a:solidFill>
                <a:highlight>
                  <a:srgbClr val="FFFFFE"/>
                </a:highlight>
                <a:latin typeface="Courier New"/>
                <a:ea typeface="Courier New"/>
                <a:cs typeface="Courier New"/>
                <a:sym typeface="Courier New"/>
              </a:rPr>
              <a:t>14</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plt.ylabel(</a:t>
            </a:r>
            <a:r>
              <a:rPr lang="en" sz="1050">
                <a:solidFill>
                  <a:srgbClr val="A31515"/>
                </a:solidFill>
                <a:highlight>
                  <a:srgbClr val="FFFFFE"/>
                </a:highlight>
                <a:latin typeface="Courier New"/>
                <a:ea typeface="Courier New"/>
                <a:cs typeface="Courier New"/>
                <a:sym typeface="Courier New"/>
              </a:rPr>
              <a:t>'Major'</a:t>
            </a:r>
            <a:r>
              <a:rPr lang="en" sz="1050">
                <a:highlight>
                  <a:srgbClr val="FFFFFE"/>
                </a:highlight>
                <a:latin typeface="Courier New"/>
                <a:ea typeface="Courier New"/>
                <a:cs typeface="Courier New"/>
                <a:sym typeface="Courier New"/>
              </a:rPr>
              <a:t>, fontsize = </a:t>
            </a:r>
            <a:r>
              <a:rPr lang="en" sz="1050">
                <a:solidFill>
                  <a:srgbClr val="09885A"/>
                </a:solidFill>
                <a:highlight>
                  <a:srgbClr val="FFFFFE"/>
                </a:highlight>
                <a:latin typeface="Courier New"/>
                <a:ea typeface="Courier New"/>
                <a:cs typeface="Courier New"/>
                <a:sym typeface="Courier New"/>
              </a:rPr>
              <a:t>14</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plt.grid(axis = </a:t>
            </a:r>
            <a:r>
              <a:rPr lang="en" sz="1050">
                <a:solidFill>
                  <a:srgbClr val="A31515"/>
                </a:solidFill>
                <a:highlight>
                  <a:srgbClr val="FFFFFE"/>
                </a:highlight>
                <a:latin typeface="Courier New"/>
                <a:ea typeface="Courier New"/>
                <a:cs typeface="Courier New"/>
                <a:sym typeface="Courier New"/>
              </a:rPr>
              <a:t>'x'</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1195038" y="0"/>
            <a:ext cx="6753924" cy="5143499"/>
          </a:xfrm>
          <a:prstGeom prst="rect">
            <a:avLst/>
          </a:prstGeom>
          <a:noFill/>
          <a:ln>
            <a:noFill/>
          </a:ln>
        </p:spPr>
      </p:pic>
      <p:pic>
        <p:nvPicPr>
          <p:cNvPr id="151" name="Google Shape;151;p26" title="Slide 14- Mean Salary by Major.mp3">
            <a:hlinkClick r:id="rId4"/>
          </p:cNvPr>
          <p:cNvPicPr preferRelativeResize="0"/>
          <p:nvPr/>
        </p:nvPicPr>
        <p:blipFill>
          <a:blip r:embed="rId5">
            <a:alphaModFix/>
          </a:blip>
          <a:stretch>
            <a:fillRect/>
          </a:stretch>
        </p:blipFill>
        <p:spPr>
          <a:xfrm>
            <a:off x="60700" y="4377675"/>
            <a:ext cx="686025" cy="68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View Schools by Type</a:t>
            </a:r>
            <a:endParaRPr/>
          </a:p>
        </p:txBody>
      </p:sp>
      <p:sp>
        <p:nvSpPr>
          <p:cNvPr id="157" name="Google Shape;157;p27"/>
          <p:cNvSpPr txBox="1"/>
          <p:nvPr>
            <p:ph idx="1" type="body"/>
          </p:nvPr>
        </p:nvSpPr>
        <p:spPr>
          <a:xfrm>
            <a:off x="311700" y="1225225"/>
            <a:ext cx="43443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E"/>
                </a:highlight>
                <a:latin typeface="Courier New"/>
                <a:ea typeface="Courier New"/>
                <a:cs typeface="Courier New"/>
                <a:sym typeface="Courier New"/>
              </a:rPr>
              <a:t>#To view the number of schools by type:</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college_type[</a:t>
            </a:r>
            <a:r>
              <a:rPr lang="en" sz="1050">
                <a:solidFill>
                  <a:srgbClr val="A31515"/>
                </a:solidFill>
                <a:highlight>
                  <a:srgbClr val="FFFFFE"/>
                </a:highlight>
                <a:latin typeface="Courier New"/>
                <a:ea typeface="Courier New"/>
                <a:cs typeface="Courier New"/>
                <a:sym typeface="Courier New"/>
              </a:rPr>
              <a:t>"school type"</a:t>
            </a:r>
            <a:r>
              <a:rPr lang="en" sz="1050">
                <a:highlight>
                  <a:srgbClr val="FFFFFE"/>
                </a:highlight>
                <a:latin typeface="Courier New"/>
                <a:ea typeface="Courier New"/>
                <a:cs typeface="Courier New"/>
                <a:sym typeface="Courier New"/>
              </a:rPr>
              <a:t>].value_counts()</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35714"/>
              </a:lnSpc>
              <a:spcBef>
                <a:spcPts val="120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df = college_type[[</a:t>
            </a:r>
            <a:r>
              <a:rPr lang="en" sz="1050">
                <a:solidFill>
                  <a:srgbClr val="A31515"/>
                </a:solidFill>
                <a:highlight>
                  <a:srgbClr val="FFFFFE"/>
                </a:highlight>
                <a:latin typeface="Courier New"/>
                <a:ea typeface="Courier New"/>
                <a:cs typeface="Courier New"/>
                <a:sym typeface="Courier New"/>
              </a:rPr>
              <a:t>'start'</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'mid_career'</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'mid_10p'</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'mid_25p'</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'mid_75p'</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'mid_90p'</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'school type'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var = df.groupby(</a:t>
            </a:r>
            <a:r>
              <a:rPr lang="en" sz="1050">
                <a:solidFill>
                  <a:srgbClr val="A31515"/>
                </a:solidFill>
                <a:highlight>
                  <a:srgbClr val="FFFFFE"/>
                </a:highlight>
                <a:latin typeface="Courier New"/>
                <a:ea typeface="Courier New"/>
                <a:cs typeface="Courier New"/>
                <a:sym typeface="Courier New"/>
              </a:rPr>
              <a:t>'school type'</a:t>
            </a:r>
            <a:r>
              <a:rPr lang="en" sz="1050">
                <a:highlight>
                  <a:srgbClr val="FFFFFE"/>
                </a:highlight>
                <a:latin typeface="Courier New"/>
                <a:ea typeface="Courier New"/>
                <a:cs typeface="Courier New"/>
                <a:sym typeface="Courier New"/>
              </a:rPr>
              <a:t>).mean()</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var.plot(kind=</a:t>
            </a:r>
            <a:r>
              <a:rPr lang="en" sz="1050">
                <a:solidFill>
                  <a:srgbClr val="A31515"/>
                </a:solidFill>
                <a:highlight>
                  <a:srgbClr val="FFFFFE"/>
                </a:highlight>
                <a:latin typeface="Courier New"/>
                <a:ea typeface="Courier New"/>
                <a:cs typeface="Courier New"/>
                <a:sym typeface="Courier New"/>
              </a:rPr>
              <a:t>'line'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212121"/>
              </a:solidFill>
              <a:highlight>
                <a:srgbClr val="FFFFFF"/>
              </a:highlight>
              <a:latin typeface="Courier New"/>
              <a:ea typeface="Courier New"/>
              <a:cs typeface="Courier New"/>
              <a:sym typeface="Courier New"/>
            </a:endParaRPr>
          </a:p>
        </p:txBody>
      </p:sp>
      <p:pic>
        <p:nvPicPr>
          <p:cNvPr id="158" name="Google Shape;158;p27"/>
          <p:cNvPicPr preferRelativeResize="0"/>
          <p:nvPr/>
        </p:nvPicPr>
        <p:blipFill>
          <a:blip r:embed="rId3">
            <a:alphaModFix/>
          </a:blip>
          <a:stretch>
            <a:fillRect/>
          </a:stretch>
        </p:blipFill>
        <p:spPr>
          <a:xfrm>
            <a:off x="4572000" y="1225225"/>
            <a:ext cx="4215925" cy="2824675"/>
          </a:xfrm>
          <a:prstGeom prst="rect">
            <a:avLst/>
          </a:prstGeom>
          <a:noFill/>
          <a:ln>
            <a:noFill/>
          </a:ln>
        </p:spPr>
      </p:pic>
      <p:pic>
        <p:nvPicPr>
          <p:cNvPr id="159" name="Google Shape;159;p27" title="Slide 14- Mean Salary by Major.mp3">
            <a:hlinkClick r:id="rId4"/>
          </p:cNvPr>
          <p:cNvPicPr preferRelativeResize="0"/>
          <p:nvPr/>
        </p:nvPicPr>
        <p:blipFill>
          <a:blip r:embed="rId5">
            <a:alphaModFix/>
          </a:blip>
          <a:stretch>
            <a:fillRect/>
          </a:stretch>
        </p:blipFill>
        <p:spPr>
          <a:xfrm>
            <a:off x="152400" y="4436075"/>
            <a:ext cx="555025" cy="55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Salaries by School Type</a:t>
            </a:r>
            <a:endParaRPr/>
          </a:p>
        </p:txBody>
      </p:sp>
      <p:sp>
        <p:nvSpPr>
          <p:cNvPr id="165" name="Google Shape;165;p28"/>
          <p:cNvSpPr txBox="1"/>
          <p:nvPr>
            <p:ph idx="1" type="body"/>
          </p:nvPr>
        </p:nvSpPr>
        <p:spPr>
          <a:xfrm>
            <a:off x="311700" y="1225225"/>
            <a:ext cx="32328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E"/>
                </a:highlight>
                <a:latin typeface="Courier New"/>
                <a:ea typeface="Courier New"/>
                <a:cs typeface="Courier New"/>
                <a:sym typeface="Courier New"/>
              </a:rPr>
              <a:t>#Salaries group by school Type</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college_type.groupby(</a:t>
            </a:r>
            <a:r>
              <a:rPr lang="en" sz="1050">
                <a:solidFill>
                  <a:srgbClr val="A31515"/>
                </a:solidFill>
                <a:highlight>
                  <a:srgbClr val="FFFFFE"/>
                </a:highlight>
                <a:latin typeface="Courier New"/>
                <a:ea typeface="Courier New"/>
                <a:cs typeface="Courier New"/>
                <a:sym typeface="Courier New"/>
              </a:rPr>
              <a:t>'school type'</a:t>
            </a:r>
            <a:r>
              <a:rPr lang="en" sz="1050">
                <a:highlight>
                  <a:srgbClr val="FFFFFE"/>
                </a:highlight>
                <a:latin typeface="Courier New"/>
                <a:ea typeface="Courier New"/>
                <a:cs typeface="Courier New"/>
                <a:sym typeface="Courier New"/>
              </a:rPr>
              <a:t>).mean().plot(kind = </a:t>
            </a:r>
            <a:r>
              <a:rPr lang="en" sz="1050">
                <a:solidFill>
                  <a:srgbClr val="A31515"/>
                </a:solidFill>
                <a:highlight>
                  <a:srgbClr val="FFFFFE"/>
                </a:highlight>
                <a:latin typeface="Courier New"/>
                <a:ea typeface="Courier New"/>
                <a:cs typeface="Courier New"/>
                <a:sym typeface="Courier New"/>
              </a:rPr>
              <a:t>'bar'</a:t>
            </a:r>
            <a:r>
              <a:rPr lang="en" sz="1050">
                <a:highlight>
                  <a:srgbClr val="FFFFFE"/>
                </a:highlight>
                <a:latin typeface="Courier New"/>
                <a:ea typeface="Courier New"/>
                <a:cs typeface="Courier New"/>
                <a:sym typeface="Courier New"/>
              </a:rPr>
              <a:t>, figsize = (</a:t>
            </a:r>
            <a:r>
              <a:rPr lang="en" sz="1050">
                <a:solidFill>
                  <a:srgbClr val="09885A"/>
                </a:solidFill>
                <a:highlight>
                  <a:srgbClr val="FFFFFE"/>
                </a:highlight>
                <a:latin typeface="Courier New"/>
                <a:ea typeface="Courier New"/>
                <a:cs typeface="Courier New"/>
                <a:sym typeface="Courier New"/>
              </a:rPr>
              <a:t>10</a:t>
            </a:r>
            <a:r>
              <a:rPr lang="en" sz="1050">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7</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66" name="Google Shape;166;p28"/>
          <p:cNvPicPr preferRelativeResize="0"/>
          <p:nvPr/>
        </p:nvPicPr>
        <p:blipFill>
          <a:blip r:embed="rId3">
            <a:alphaModFix/>
          </a:blip>
          <a:stretch>
            <a:fillRect/>
          </a:stretch>
        </p:blipFill>
        <p:spPr>
          <a:xfrm>
            <a:off x="3544498" y="850513"/>
            <a:ext cx="5238601" cy="4103425"/>
          </a:xfrm>
          <a:prstGeom prst="rect">
            <a:avLst/>
          </a:prstGeom>
          <a:noFill/>
          <a:ln>
            <a:noFill/>
          </a:ln>
        </p:spPr>
      </p:pic>
      <p:pic>
        <p:nvPicPr>
          <p:cNvPr id="167" name="Google Shape;167;p28" title="Slide-16-Salaries-by-Type.mp3">
            <a:hlinkClick r:id="rId4"/>
          </p:cNvPr>
          <p:cNvPicPr preferRelativeResize="0"/>
          <p:nvPr/>
        </p:nvPicPr>
        <p:blipFill>
          <a:blip r:embed="rId5">
            <a:alphaModFix/>
          </a:blip>
          <a:stretch>
            <a:fillRect/>
          </a:stretch>
        </p:blipFill>
        <p:spPr>
          <a:xfrm>
            <a:off x="152400" y="4331275"/>
            <a:ext cx="659825" cy="65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 Heatmap</a:t>
            </a:r>
            <a:endParaRPr/>
          </a:p>
        </p:txBody>
      </p:sp>
      <p:sp>
        <p:nvSpPr>
          <p:cNvPr id="173" name="Google Shape;173;p29"/>
          <p:cNvSpPr txBox="1"/>
          <p:nvPr>
            <p:ph idx="1" type="body"/>
          </p:nvPr>
        </p:nvSpPr>
        <p:spPr>
          <a:xfrm>
            <a:off x="311700" y="1225225"/>
            <a:ext cx="45678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corr = college_type.corr()</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corr = (corr)</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sns.heatmap(corr,</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           xticklabels=corr.columns.values,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           yticklabels=corr.columns.values,cmap=</a:t>
            </a:r>
            <a:r>
              <a:rPr lang="en" sz="1050">
                <a:solidFill>
                  <a:srgbClr val="A31515"/>
                </a:solidFill>
                <a:highlight>
                  <a:srgbClr val="FFFFFE"/>
                </a:highlight>
                <a:latin typeface="Courier New"/>
                <a:ea typeface="Courier New"/>
                <a:cs typeface="Courier New"/>
                <a:sym typeface="Courier New"/>
              </a:rPr>
              <a:t>"YlGnBu"</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29"/>
          <p:cNvPicPr preferRelativeResize="0"/>
          <p:nvPr/>
        </p:nvPicPr>
        <p:blipFill>
          <a:blip r:embed="rId3">
            <a:alphaModFix/>
          </a:blip>
          <a:stretch>
            <a:fillRect/>
          </a:stretch>
        </p:blipFill>
        <p:spPr>
          <a:xfrm>
            <a:off x="4456901" y="1440125"/>
            <a:ext cx="4375400" cy="323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Mid-Career Salary by School Type</a:t>
            </a:r>
            <a:endParaRPr/>
          </a:p>
        </p:txBody>
      </p:sp>
      <p:sp>
        <p:nvSpPr>
          <p:cNvPr id="180" name="Google Shape;180;p30"/>
          <p:cNvSpPr txBox="1"/>
          <p:nvPr>
            <p:ph idx="1" type="body"/>
          </p:nvPr>
        </p:nvSpPr>
        <p:spPr>
          <a:xfrm>
            <a:off x="311700" y="1225225"/>
            <a:ext cx="45960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E"/>
                </a:highlight>
                <a:latin typeface="Courier New"/>
                <a:ea typeface="Courier New"/>
                <a:cs typeface="Courier New"/>
                <a:sym typeface="Courier New"/>
              </a:rPr>
              <a:t>#A bar plot of the average Mid-Career Salary by school type</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objects = (</a:t>
            </a:r>
            <a:r>
              <a:rPr lang="en" sz="1050">
                <a:solidFill>
                  <a:srgbClr val="A31515"/>
                </a:solidFill>
                <a:highlight>
                  <a:srgbClr val="FFFFFE"/>
                </a:highlight>
                <a:latin typeface="Courier New"/>
                <a:ea typeface="Courier New"/>
                <a:cs typeface="Courier New"/>
                <a:sym typeface="Courier New"/>
              </a:rPr>
              <a:t>'Engineering'</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'Party'</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 Liberal Arts'</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'Ivy League'</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'State'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y_pos = np.arange(</a:t>
            </a:r>
            <a:r>
              <a:rPr lang="en" sz="1050">
                <a:solidFill>
                  <a:srgbClr val="795E26"/>
                </a:solidFill>
                <a:highlight>
                  <a:srgbClr val="FFFFFE"/>
                </a:highlight>
                <a:latin typeface="Courier New"/>
                <a:ea typeface="Courier New"/>
                <a:cs typeface="Courier New"/>
                <a:sym typeface="Courier New"/>
              </a:rPr>
              <a:t>len</a:t>
            </a:r>
            <a:r>
              <a:rPr lang="en" sz="1050">
                <a:highlight>
                  <a:srgbClr val="FFFFFE"/>
                </a:highlight>
                <a:latin typeface="Courier New"/>
                <a:ea typeface="Courier New"/>
                <a:cs typeface="Courier New"/>
                <a:sym typeface="Courier New"/>
              </a:rPr>
              <a:t>(objects))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performance = [</a:t>
            </a:r>
            <a:r>
              <a:rPr lang="en" sz="1050">
                <a:solidFill>
                  <a:srgbClr val="09885A"/>
                </a:solidFill>
                <a:highlight>
                  <a:srgbClr val="FFFFFE"/>
                </a:highlight>
                <a:latin typeface="Courier New"/>
                <a:ea typeface="Courier New"/>
                <a:cs typeface="Courier New"/>
                <a:sym typeface="Courier New"/>
              </a:rPr>
              <a:t>103842</a:t>
            </a:r>
            <a:r>
              <a:rPr lang="en" sz="1050">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84685</a:t>
            </a:r>
            <a:r>
              <a:rPr lang="en" sz="1050">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89379</a:t>
            </a:r>
            <a:r>
              <a:rPr lang="en" sz="1050">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120125</a:t>
            </a:r>
            <a:r>
              <a:rPr lang="en" sz="1050">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78567</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plt.bar(y_pos, performance, align=</a:t>
            </a:r>
            <a:r>
              <a:rPr lang="en" sz="1050">
                <a:solidFill>
                  <a:srgbClr val="A31515"/>
                </a:solidFill>
                <a:highlight>
                  <a:srgbClr val="FFFFFE"/>
                </a:highlight>
                <a:latin typeface="Courier New"/>
                <a:ea typeface="Courier New"/>
                <a:cs typeface="Courier New"/>
                <a:sym typeface="Courier New"/>
              </a:rPr>
              <a:t>'center'</a:t>
            </a:r>
            <a:r>
              <a:rPr lang="en" sz="1050">
                <a:highlight>
                  <a:srgbClr val="FFFFFE"/>
                </a:highlight>
                <a:latin typeface="Courier New"/>
                <a:ea typeface="Courier New"/>
                <a:cs typeface="Courier New"/>
                <a:sym typeface="Courier New"/>
              </a:rPr>
              <a:t>, alpha=</a:t>
            </a:r>
            <a:r>
              <a:rPr lang="en" sz="1050">
                <a:solidFill>
                  <a:srgbClr val="09885A"/>
                </a:solidFill>
                <a:highlight>
                  <a:srgbClr val="FFFFFE"/>
                </a:highlight>
                <a:latin typeface="Courier New"/>
                <a:ea typeface="Courier New"/>
                <a:cs typeface="Courier New"/>
                <a:sym typeface="Courier New"/>
              </a:rPr>
              <a:t>0.5</a:t>
            </a:r>
            <a:r>
              <a:rPr lang="en" sz="1050">
                <a:highlight>
                  <a:srgbClr val="FFFFFE"/>
                </a:highlight>
                <a:latin typeface="Courier New"/>
                <a:ea typeface="Courier New"/>
                <a:cs typeface="Courier New"/>
                <a:sym typeface="Courier New"/>
              </a:rPr>
              <a:t>,  color=</a:t>
            </a:r>
            <a:r>
              <a:rPr lang="en" sz="1050">
                <a:solidFill>
                  <a:srgbClr val="A31515"/>
                </a:solidFill>
                <a:highlight>
                  <a:srgbClr val="FFFFFE"/>
                </a:highlight>
                <a:latin typeface="Courier New"/>
                <a:ea typeface="Courier New"/>
                <a:cs typeface="Courier New"/>
                <a:sym typeface="Courier New"/>
              </a:rPr>
              <a:t>'r'</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plt.xticks(y_pos, objects, rotation=</a:t>
            </a:r>
            <a:r>
              <a:rPr lang="en" sz="1050">
                <a:solidFill>
                  <a:srgbClr val="A31515"/>
                </a:solidFill>
                <a:highlight>
                  <a:srgbClr val="FFFFFE"/>
                </a:highlight>
                <a:latin typeface="Courier New"/>
                <a:ea typeface="Courier New"/>
                <a:cs typeface="Courier New"/>
                <a:sym typeface="Courier New"/>
              </a:rPr>
              <a:t>'70'</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plt.ylabel(</a:t>
            </a:r>
            <a:r>
              <a:rPr lang="en" sz="1050">
                <a:solidFill>
                  <a:srgbClr val="A31515"/>
                </a:solidFill>
                <a:highlight>
                  <a:srgbClr val="FFFFFE"/>
                </a:highlight>
                <a:latin typeface="Courier New"/>
                <a:ea typeface="Courier New"/>
                <a:cs typeface="Courier New"/>
                <a:sym typeface="Courier New"/>
              </a:rPr>
              <a:t>'Average'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plt.title(</a:t>
            </a:r>
            <a:r>
              <a:rPr lang="en" sz="1050">
                <a:solidFill>
                  <a:srgbClr val="A31515"/>
                </a:solidFill>
                <a:highlight>
                  <a:srgbClr val="FFFFFE"/>
                </a:highlight>
                <a:latin typeface="Courier New"/>
                <a:ea typeface="Courier New"/>
                <a:cs typeface="Courier New"/>
                <a:sym typeface="Courier New"/>
              </a:rPr>
              <a:t>'Average Mid-Career Salary by School Type'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81" name="Google Shape;181;p30"/>
          <p:cNvPicPr preferRelativeResize="0"/>
          <p:nvPr/>
        </p:nvPicPr>
        <p:blipFill>
          <a:blip r:embed="rId3">
            <a:alphaModFix/>
          </a:blip>
          <a:stretch>
            <a:fillRect/>
          </a:stretch>
        </p:blipFill>
        <p:spPr>
          <a:xfrm>
            <a:off x="5060100" y="1299625"/>
            <a:ext cx="3931500" cy="3045263"/>
          </a:xfrm>
          <a:prstGeom prst="rect">
            <a:avLst/>
          </a:prstGeom>
          <a:noFill/>
          <a:ln>
            <a:noFill/>
          </a:ln>
        </p:spPr>
      </p:pic>
      <p:pic>
        <p:nvPicPr>
          <p:cNvPr id="182" name="Google Shape;182;p30" title="Slide-18-Mid-by-Type.mp3">
            <a:hlinkClick r:id="rId4"/>
          </p:cNvPr>
          <p:cNvPicPr preferRelativeResize="0"/>
          <p:nvPr/>
        </p:nvPicPr>
        <p:blipFill>
          <a:blip r:embed="rId5">
            <a:alphaModFix/>
          </a:blip>
          <a:stretch>
            <a:fillRect/>
          </a:stretch>
        </p:blipFill>
        <p:spPr>
          <a:xfrm>
            <a:off x="152400" y="4344900"/>
            <a:ext cx="646200" cy="64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Colleges with Highest Pay </a:t>
            </a:r>
            <a:endParaRPr/>
          </a:p>
        </p:txBody>
      </p:sp>
      <p:sp>
        <p:nvSpPr>
          <p:cNvPr id="188" name="Google Shape;188;p31"/>
          <p:cNvSpPr txBox="1"/>
          <p:nvPr>
            <p:ph idx="1" type="body"/>
          </p:nvPr>
        </p:nvSpPr>
        <p:spPr>
          <a:xfrm>
            <a:off x="125825" y="1225225"/>
            <a:ext cx="8706600" cy="37662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FFFFE"/>
                </a:highlight>
                <a:latin typeface="Courier New"/>
                <a:ea typeface="Courier New"/>
                <a:cs typeface="Courier New"/>
                <a:sym typeface="Courier New"/>
              </a:rPr>
              <a:t># List of colleges ensuring highest pay from the type of school/college</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Feature =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school  =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Med_sal =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v_features = college_type[</a:t>
            </a:r>
            <a:r>
              <a:rPr lang="en" sz="1050">
                <a:solidFill>
                  <a:srgbClr val="A31515"/>
                </a:solidFill>
                <a:highlight>
                  <a:srgbClr val="FFFFFE"/>
                </a:highlight>
                <a:latin typeface="Courier New"/>
                <a:ea typeface="Courier New"/>
                <a:cs typeface="Courier New"/>
                <a:sym typeface="Courier New"/>
              </a:rPr>
              <a:t>'school type'</a:t>
            </a:r>
            <a:r>
              <a:rPr lang="en" sz="1050">
                <a:highlight>
                  <a:srgbClr val="FFFFFE"/>
                </a:highlight>
                <a:latin typeface="Courier New"/>
                <a:ea typeface="Courier New"/>
                <a:cs typeface="Courier New"/>
                <a:sym typeface="Courier New"/>
              </a:rPr>
              <a:t>].value_counts().index</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AF00DB"/>
                </a:solidFill>
                <a:highlight>
                  <a:srgbClr val="FFFFFE"/>
                </a:highlight>
                <a:latin typeface="Courier New"/>
                <a:ea typeface="Courier New"/>
                <a:cs typeface="Courier New"/>
                <a:sym typeface="Courier New"/>
              </a:rPr>
              <a:t>for</a:t>
            </a:r>
            <a:r>
              <a:rPr lang="en" sz="1050">
                <a:highlight>
                  <a:srgbClr val="FFFFFE"/>
                </a:highlight>
                <a:latin typeface="Courier New"/>
                <a:ea typeface="Courier New"/>
                <a:cs typeface="Courier New"/>
                <a:sym typeface="Courier New"/>
              </a:rPr>
              <a:t> i, cn </a:t>
            </a:r>
            <a:r>
              <a:rPr lang="en" sz="1050">
                <a:solidFill>
                  <a:srgbClr val="0000FF"/>
                </a:solidFill>
                <a:highlight>
                  <a:srgbClr val="FFFFFE"/>
                </a:highlight>
                <a:latin typeface="Courier New"/>
                <a:ea typeface="Courier New"/>
                <a:cs typeface="Courier New"/>
                <a:sym typeface="Courier New"/>
              </a:rPr>
              <a:t>in</a:t>
            </a:r>
            <a:r>
              <a:rPr lang="en" sz="1050">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enumerate</a:t>
            </a:r>
            <a:r>
              <a:rPr lang="en" sz="1050">
                <a:highlight>
                  <a:srgbClr val="FFFFFE"/>
                </a:highlight>
                <a:latin typeface="Courier New"/>
                <a:ea typeface="Courier New"/>
                <a:cs typeface="Courier New"/>
                <a:sym typeface="Courier New"/>
              </a:rPr>
              <a:t>(v_features):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Feature.append(str(cn))</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filtered = college_type[(college_type[</a:t>
            </a:r>
            <a:r>
              <a:rPr lang="en" sz="1050">
                <a:solidFill>
                  <a:srgbClr val="A31515"/>
                </a:solidFill>
                <a:highlight>
                  <a:srgbClr val="FFFFFE"/>
                </a:highlight>
                <a:latin typeface="Courier New"/>
                <a:ea typeface="Courier New"/>
                <a:cs typeface="Courier New"/>
                <a:sym typeface="Courier New"/>
              </a:rPr>
              <a:t>'school type'</a:t>
            </a:r>
            <a:r>
              <a:rPr lang="en" sz="1050">
                <a:highlight>
                  <a:srgbClr val="FFFFFE"/>
                </a:highlight>
                <a:latin typeface="Courier New"/>
                <a:ea typeface="Courier New"/>
                <a:cs typeface="Courier New"/>
                <a:sym typeface="Courier New"/>
              </a:rPr>
              <a:t>]==str(cn))]</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temp = filtered[filtered[</a:t>
            </a:r>
            <a:r>
              <a:rPr lang="en" sz="1050">
                <a:solidFill>
                  <a:srgbClr val="A31515"/>
                </a:solidFill>
                <a:highlight>
                  <a:srgbClr val="FFFFFE"/>
                </a:highlight>
                <a:latin typeface="Courier New"/>
                <a:ea typeface="Courier New"/>
                <a:cs typeface="Courier New"/>
                <a:sym typeface="Courier New"/>
              </a:rPr>
              <a:t>'mid_career'</a:t>
            </a:r>
            <a:r>
              <a:rPr lang="en" sz="1050">
                <a:highlight>
                  <a:srgbClr val="FFFFFE"/>
                </a:highlight>
                <a:latin typeface="Courier New"/>
                <a:ea typeface="Courier New"/>
                <a:cs typeface="Courier New"/>
                <a:sym typeface="Courier New"/>
              </a:rPr>
              <a:t>] == filtered[</a:t>
            </a:r>
            <a:r>
              <a:rPr lang="en" sz="1050">
                <a:solidFill>
                  <a:srgbClr val="A31515"/>
                </a:solidFill>
                <a:highlight>
                  <a:srgbClr val="FFFFFE"/>
                </a:highlight>
                <a:latin typeface="Courier New"/>
                <a:ea typeface="Courier New"/>
                <a:cs typeface="Courier New"/>
                <a:sym typeface="Courier New"/>
              </a:rPr>
              <a:t>'mid_career'</a:t>
            </a:r>
            <a:r>
              <a:rPr lang="en" sz="1050">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max</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'school name'</a:t>
            </a:r>
            <a:r>
              <a:rPr lang="en" sz="1050">
                <a:highlight>
                  <a:srgbClr val="FFFFFE"/>
                </a:highlight>
                <a:latin typeface="Courier New"/>
                <a:ea typeface="Courier New"/>
                <a:cs typeface="Courier New"/>
                <a:sym typeface="Courier New"/>
              </a:rPr>
              <a:t>].values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temp1 = temp[</a:t>
            </a:r>
            <a:r>
              <a:rPr lang="en" sz="1050">
                <a:solidFill>
                  <a:srgbClr val="09885A"/>
                </a:solidFill>
                <a:highlight>
                  <a:srgbClr val="FFFFFE"/>
                </a:highlight>
                <a:latin typeface="Courier New"/>
                <a:ea typeface="Courier New"/>
                <a:cs typeface="Courier New"/>
                <a:sym typeface="Courier New"/>
              </a:rPr>
              <a:t>0</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tempval = filtered[</a:t>
            </a:r>
            <a:r>
              <a:rPr lang="en" sz="1050">
                <a:solidFill>
                  <a:srgbClr val="A31515"/>
                </a:solidFill>
                <a:highlight>
                  <a:srgbClr val="FFFFFE"/>
                </a:highlight>
                <a:latin typeface="Courier New"/>
                <a:ea typeface="Courier New"/>
                <a:cs typeface="Courier New"/>
                <a:sym typeface="Courier New"/>
              </a:rPr>
              <a:t>'mid_career'</a:t>
            </a:r>
            <a:r>
              <a:rPr lang="en" sz="1050">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max</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school.append(temp1)</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Med_sal.append(tempval)</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f, ax = plt.subplots(figsize=(</a:t>
            </a:r>
            <a:r>
              <a:rPr lang="en" sz="1050">
                <a:solidFill>
                  <a:srgbClr val="09885A"/>
                </a:solidFill>
                <a:highlight>
                  <a:srgbClr val="FFFFFE"/>
                </a:highlight>
                <a:latin typeface="Courier New"/>
                <a:ea typeface="Courier New"/>
                <a:cs typeface="Courier New"/>
                <a:sym typeface="Courier New"/>
              </a:rPr>
              <a:t>15</a:t>
            </a:r>
            <a:r>
              <a:rPr lang="en" sz="1050">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7</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g = sns.barplot( y = Feature,</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x = Med_sal,palette=</a:t>
            </a:r>
            <a:r>
              <a:rPr lang="en" sz="1050">
                <a:solidFill>
                  <a:srgbClr val="A31515"/>
                </a:solidFill>
                <a:highlight>
                  <a:srgbClr val="FFFFFE"/>
                </a:highlight>
                <a:latin typeface="Courier New"/>
                <a:ea typeface="Courier New"/>
                <a:cs typeface="Courier New"/>
                <a:sym typeface="Courier New"/>
              </a:rPr>
              <a:t>"GnBu_d"</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plt.title(</a:t>
            </a:r>
            <a:r>
              <a:rPr lang="en" sz="1050">
                <a:solidFill>
                  <a:srgbClr val="A31515"/>
                </a:solidFill>
                <a:highlight>
                  <a:srgbClr val="FFFFFE"/>
                </a:highlight>
                <a:latin typeface="Courier New"/>
                <a:ea typeface="Courier New"/>
                <a:cs typeface="Courier New"/>
                <a:sym typeface="Courier New"/>
              </a:rPr>
              <a:t>"Top colleges from each School type ensuring highest pay"</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AF00DB"/>
                </a:solidFill>
                <a:highlight>
                  <a:srgbClr val="FFFFFE"/>
                </a:highlight>
                <a:latin typeface="Courier New"/>
                <a:ea typeface="Courier New"/>
                <a:cs typeface="Courier New"/>
                <a:sym typeface="Courier New"/>
              </a:rPr>
              <a:t>for</a:t>
            </a:r>
            <a:r>
              <a:rPr lang="en" sz="1050">
                <a:highlight>
                  <a:srgbClr val="FFFFFE"/>
                </a:highlight>
                <a:latin typeface="Courier New"/>
                <a:ea typeface="Courier New"/>
                <a:cs typeface="Courier New"/>
                <a:sym typeface="Courier New"/>
              </a:rPr>
              <a:t> i, v </a:t>
            </a:r>
            <a:r>
              <a:rPr lang="en" sz="1050">
                <a:solidFill>
                  <a:srgbClr val="0000FF"/>
                </a:solidFill>
                <a:highlight>
                  <a:srgbClr val="FFFFFE"/>
                </a:highlight>
                <a:latin typeface="Courier New"/>
                <a:ea typeface="Courier New"/>
                <a:cs typeface="Courier New"/>
                <a:sym typeface="Courier New"/>
              </a:rPr>
              <a:t>in</a:t>
            </a:r>
            <a:r>
              <a:rPr lang="en" sz="1050">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enumerate</a:t>
            </a:r>
            <a:r>
              <a:rPr lang="en" sz="1050">
                <a:highlight>
                  <a:srgbClr val="FFFFFE"/>
                </a:highlight>
                <a:latin typeface="Courier New"/>
                <a:ea typeface="Courier New"/>
                <a:cs typeface="Courier New"/>
                <a:sym typeface="Courier New"/>
              </a:rPr>
              <a:t>(school):</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   ax.text(</a:t>
            </a:r>
            <a:r>
              <a:rPr lang="en" sz="1050">
                <a:solidFill>
                  <a:srgbClr val="09885A"/>
                </a:solidFill>
                <a:highlight>
                  <a:srgbClr val="FFFFFE"/>
                </a:highlight>
                <a:latin typeface="Courier New"/>
                <a:ea typeface="Courier New"/>
                <a:cs typeface="Courier New"/>
                <a:sym typeface="Courier New"/>
              </a:rPr>
              <a:t>.5</a:t>
            </a:r>
            <a:r>
              <a:rPr lang="en" sz="1050">
                <a:highlight>
                  <a:srgbClr val="FFFFFE"/>
                </a:highlight>
                <a:latin typeface="Courier New"/>
                <a:ea typeface="Courier New"/>
                <a:cs typeface="Courier New"/>
                <a:sym typeface="Courier New"/>
              </a:rPr>
              <a:t>, i, v,fontsize=</a:t>
            </a:r>
            <a:r>
              <a:rPr lang="en" sz="1050">
                <a:solidFill>
                  <a:srgbClr val="09885A"/>
                </a:solidFill>
                <a:highlight>
                  <a:srgbClr val="FFFFFE"/>
                </a:highlight>
                <a:latin typeface="Courier New"/>
                <a:ea typeface="Courier New"/>
                <a:cs typeface="Courier New"/>
                <a:sym typeface="Courier New"/>
              </a:rPr>
              <a:t>16</a:t>
            </a:r>
            <a:r>
              <a:rPr lang="en" sz="1050">
                <a:highlight>
                  <a:srgbClr val="FFFFFE"/>
                </a:highlight>
                <a:latin typeface="Courier New"/>
                <a:ea typeface="Courier New"/>
                <a:cs typeface="Courier New"/>
                <a:sym typeface="Courier New"/>
              </a:rPr>
              <a:t>,color=</a:t>
            </a:r>
            <a:r>
              <a:rPr lang="en" sz="1050">
                <a:solidFill>
                  <a:srgbClr val="A31515"/>
                </a:solidFill>
                <a:highlight>
                  <a:srgbClr val="FFFFFE"/>
                </a:highlight>
                <a:latin typeface="Courier New"/>
                <a:ea typeface="Courier New"/>
                <a:cs typeface="Courier New"/>
                <a:sym typeface="Courier New"/>
              </a:rPr>
              <a:t>'white'</a:t>
            </a:r>
            <a:r>
              <a:rPr lang="en" sz="1050">
                <a:highlight>
                  <a:srgbClr val="FFFFFE"/>
                </a:highlight>
                <a:latin typeface="Courier New"/>
                <a:ea typeface="Courier New"/>
                <a:cs typeface="Courier New"/>
                <a:sym typeface="Courier New"/>
              </a:rPr>
              <a:t>,weight=</a:t>
            </a:r>
            <a:r>
              <a:rPr lang="en" sz="1050">
                <a:solidFill>
                  <a:srgbClr val="A31515"/>
                </a:solidFill>
                <a:highlight>
                  <a:srgbClr val="FFFFFE"/>
                </a:highlight>
                <a:latin typeface="Courier New"/>
                <a:ea typeface="Courier New"/>
                <a:cs typeface="Courier New"/>
                <a:sym typeface="Courier New"/>
              </a:rPr>
              <a:t>'bold'</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fig=plt.gcf()</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 1: Ask A Question </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300">
                <a:solidFill>
                  <a:srgbClr val="2D3B45"/>
                </a:solidFill>
                <a:highlight>
                  <a:srgbClr val="FFFFFF"/>
                </a:highlight>
              </a:rPr>
              <a:t>What is the dataset-The dataset for our project is </a:t>
            </a:r>
            <a:r>
              <a:rPr b="1" lang="en" sz="1300">
                <a:solidFill>
                  <a:srgbClr val="2D3B45"/>
                </a:solidFill>
                <a:highlight>
                  <a:srgbClr val="FFFFFF"/>
                </a:highlight>
              </a:rPr>
              <a:t>Where It Pays to Attend College. </a:t>
            </a:r>
            <a:r>
              <a:rPr lang="en" sz="1300">
                <a:solidFill>
                  <a:srgbClr val="2D3B45"/>
                </a:solidFill>
                <a:highlight>
                  <a:srgbClr val="FFFFFF"/>
                </a:highlight>
              </a:rPr>
              <a:t>The data is taken from the </a:t>
            </a:r>
            <a:r>
              <a:rPr i="1" lang="en" sz="1300">
                <a:solidFill>
                  <a:srgbClr val="2D3B45"/>
                </a:solidFill>
                <a:highlight>
                  <a:srgbClr val="FFFFFF"/>
                </a:highlight>
              </a:rPr>
              <a:t>Wall Street Journal </a:t>
            </a:r>
            <a:r>
              <a:rPr lang="en" sz="1300">
                <a:solidFill>
                  <a:srgbClr val="2D3B45"/>
                </a:solidFill>
                <a:highlight>
                  <a:srgbClr val="FFFFFF"/>
                </a:highlight>
              </a:rPr>
              <a:t>is based on information from Payscale.com. The dataset contains information about salaries for graduates of universities based on the type of college, region, and major. The questions we seek to answer include: </a:t>
            </a:r>
            <a:endParaRPr sz="1300">
              <a:solidFill>
                <a:srgbClr val="2D3B45"/>
              </a:solidFill>
              <a:highlight>
                <a:srgbClr val="FFFFFF"/>
              </a:highlight>
            </a:endParaRPr>
          </a:p>
          <a:p>
            <a:pPr indent="0" lvl="0" marL="0" rtl="0" algn="l">
              <a:lnSpc>
                <a:spcPct val="105000"/>
              </a:lnSpc>
              <a:spcBef>
                <a:spcPts val="0"/>
              </a:spcBef>
              <a:spcAft>
                <a:spcPts val="0"/>
              </a:spcAft>
              <a:buNone/>
            </a:pPr>
            <a:r>
              <a:t/>
            </a:r>
            <a:endParaRPr sz="1300">
              <a:solidFill>
                <a:srgbClr val="2D3B45"/>
              </a:solidFill>
              <a:highlight>
                <a:srgbClr val="FFFFFF"/>
              </a:highlight>
            </a:endParaRPr>
          </a:p>
          <a:p>
            <a:pPr indent="-311150" lvl="0" marL="457200" rtl="0" algn="l">
              <a:lnSpc>
                <a:spcPct val="105000"/>
              </a:lnSpc>
              <a:spcBef>
                <a:spcPts val="0"/>
              </a:spcBef>
              <a:spcAft>
                <a:spcPts val="0"/>
              </a:spcAft>
              <a:buClr>
                <a:srgbClr val="2D3B45"/>
              </a:buClr>
              <a:buSzPts val="1300"/>
              <a:buChar char="●"/>
            </a:pPr>
            <a:r>
              <a:rPr lang="en" sz="1300">
                <a:solidFill>
                  <a:srgbClr val="2D3B45"/>
                </a:solidFill>
                <a:highlight>
                  <a:srgbClr val="FFFFFF"/>
                </a:highlight>
              </a:rPr>
              <a:t>Which type of school (party school, liberal arts school, state school) results in the highest salary for graduates?</a:t>
            </a:r>
            <a:endParaRPr sz="1300">
              <a:solidFill>
                <a:srgbClr val="2D3B45"/>
              </a:solidFill>
              <a:highlight>
                <a:srgbClr val="FFFFFF"/>
              </a:highlight>
            </a:endParaRPr>
          </a:p>
          <a:p>
            <a:pPr indent="-311150" lvl="0" marL="457200" rtl="0" algn="l">
              <a:lnSpc>
                <a:spcPct val="105000"/>
              </a:lnSpc>
              <a:spcBef>
                <a:spcPts val="0"/>
              </a:spcBef>
              <a:spcAft>
                <a:spcPts val="0"/>
              </a:spcAft>
              <a:buClr>
                <a:srgbClr val="2D3B45"/>
              </a:buClr>
              <a:buSzPts val="1300"/>
              <a:buChar char="●"/>
            </a:pPr>
            <a:r>
              <a:rPr lang="en" sz="1300">
                <a:solidFill>
                  <a:srgbClr val="2D3B45"/>
                </a:solidFill>
                <a:highlight>
                  <a:srgbClr val="FFFFFF"/>
                </a:highlight>
              </a:rPr>
              <a:t>Which major has the highest salary potential? Which major experiences the highest growth in salary?</a:t>
            </a:r>
            <a:endParaRPr sz="1300">
              <a:solidFill>
                <a:srgbClr val="2D3B45"/>
              </a:solidFill>
              <a:highlight>
                <a:srgbClr val="FFFFFF"/>
              </a:highlight>
            </a:endParaRPr>
          </a:p>
          <a:p>
            <a:pPr indent="-311150" lvl="0" marL="457200" rtl="0" algn="l">
              <a:lnSpc>
                <a:spcPct val="105000"/>
              </a:lnSpc>
              <a:spcBef>
                <a:spcPts val="0"/>
              </a:spcBef>
              <a:spcAft>
                <a:spcPts val="0"/>
              </a:spcAft>
              <a:buClr>
                <a:srgbClr val="2D3B45"/>
              </a:buClr>
              <a:buSzPts val="1300"/>
              <a:buChar char="●"/>
            </a:pPr>
            <a:r>
              <a:rPr lang="en" sz="1300">
                <a:solidFill>
                  <a:srgbClr val="2D3B45"/>
                </a:solidFill>
                <a:highlight>
                  <a:srgbClr val="FFFFFF"/>
                </a:highlight>
              </a:rPr>
              <a:t>Which region of the United States has the highest salary potential?</a:t>
            </a:r>
            <a:endParaRPr sz="1300">
              <a:solidFill>
                <a:srgbClr val="2D3B45"/>
              </a:solidFill>
              <a:highlight>
                <a:srgbClr val="FFFFFF"/>
              </a:highlight>
            </a:endParaRPr>
          </a:p>
          <a:p>
            <a:pPr indent="-311150" lvl="0" marL="457200" rtl="0" algn="l">
              <a:lnSpc>
                <a:spcPct val="105000"/>
              </a:lnSpc>
              <a:spcBef>
                <a:spcPts val="0"/>
              </a:spcBef>
              <a:spcAft>
                <a:spcPts val="0"/>
              </a:spcAft>
              <a:buClr>
                <a:srgbClr val="2D3B45"/>
              </a:buClr>
              <a:buSzPts val="1300"/>
              <a:buChar char="●"/>
            </a:pPr>
            <a:r>
              <a:rPr lang="en" sz="1300">
                <a:solidFill>
                  <a:srgbClr val="2D3B45"/>
                </a:solidFill>
                <a:highlight>
                  <a:srgbClr val="FFFFFF"/>
                </a:highlight>
              </a:rPr>
              <a:t>Can we predict future earnings and choice of college type ?</a:t>
            </a:r>
            <a:endParaRPr sz="1300">
              <a:solidFill>
                <a:srgbClr val="2D3B45"/>
              </a:solidFill>
              <a:highlight>
                <a:srgbClr val="FFFFFF"/>
              </a:highlight>
            </a:endParaRPr>
          </a:p>
          <a:p>
            <a:pPr indent="0" lvl="0" marL="0" rtl="0" algn="l">
              <a:lnSpc>
                <a:spcPct val="105000"/>
              </a:lnSpc>
              <a:spcBef>
                <a:spcPts val="0"/>
              </a:spcBef>
              <a:spcAft>
                <a:spcPts val="0"/>
              </a:spcAft>
              <a:buNone/>
            </a:pPr>
            <a:r>
              <a:t/>
            </a:r>
            <a:endParaRPr sz="1300">
              <a:solidFill>
                <a:srgbClr val="2D3B45"/>
              </a:solidFill>
              <a:highlight>
                <a:srgbClr val="FFFFFF"/>
              </a:highlight>
            </a:endParaRPr>
          </a:p>
          <a:p>
            <a:pPr indent="0" lvl="0" marL="0" rtl="0" algn="l">
              <a:lnSpc>
                <a:spcPct val="105000"/>
              </a:lnSpc>
              <a:spcBef>
                <a:spcPts val="0"/>
              </a:spcBef>
              <a:spcAft>
                <a:spcPts val="0"/>
              </a:spcAft>
              <a:buNone/>
            </a:pPr>
            <a:r>
              <a:rPr lang="en" sz="1300">
                <a:solidFill>
                  <a:srgbClr val="2D3B45"/>
                </a:solidFill>
                <a:highlight>
                  <a:srgbClr val="FFFFFF"/>
                </a:highlight>
              </a:rPr>
              <a:t>This project will provide several benefits for its users. </a:t>
            </a:r>
            <a:endParaRPr sz="1300">
              <a:solidFill>
                <a:srgbClr val="2D3B45"/>
              </a:solidFill>
              <a:highlight>
                <a:srgbClr val="FFFFFF"/>
              </a:highlight>
            </a:endParaRPr>
          </a:p>
          <a:p>
            <a:pPr indent="-311150" lvl="0" marL="457200" rtl="0" algn="l">
              <a:lnSpc>
                <a:spcPct val="105000"/>
              </a:lnSpc>
              <a:spcBef>
                <a:spcPts val="0"/>
              </a:spcBef>
              <a:spcAft>
                <a:spcPts val="0"/>
              </a:spcAft>
              <a:buClr>
                <a:srgbClr val="2D3B45"/>
              </a:buClr>
              <a:buSzPts val="1300"/>
              <a:buChar char="●"/>
            </a:pPr>
            <a:r>
              <a:rPr lang="en" sz="1300">
                <a:solidFill>
                  <a:srgbClr val="2D3B45"/>
                </a:solidFill>
                <a:highlight>
                  <a:srgbClr val="FFFFFF"/>
                </a:highlight>
              </a:rPr>
              <a:t>Future students planning for college can use the project to choose a university and major that will give them the highest salary when they graduate.</a:t>
            </a:r>
            <a:endParaRPr sz="1300">
              <a:solidFill>
                <a:srgbClr val="2D3B45"/>
              </a:solidFill>
              <a:highlight>
                <a:srgbClr val="FFFFFF"/>
              </a:highlight>
            </a:endParaRPr>
          </a:p>
          <a:p>
            <a:pPr indent="-311150" lvl="0" marL="457200" rtl="0" algn="l">
              <a:lnSpc>
                <a:spcPct val="105000"/>
              </a:lnSpc>
              <a:spcBef>
                <a:spcPts val="0"/>
              </a:spcBef>
              <a:spcAft>
                <a:spcPts val="0"/>
              </a:spcAft>
              <a:buClr>
                <a:srgbClr val="2D3B45"/>
              </a:buClr>
              <a:buSzPts val="1300"/>
              <a:buChar char="●"/>
            </a:pPr>
            <a:r>
              <a:rPr lang="en" sz="1300">
                <a:solidFill>
                  <a:srgbClr val="2D3B45"/>
                </a:solidFill>
                <a:highlight>
                  <a:srgbClr val="FFFFFF"/>
                </a:highlight>
              </a:rPr>
              <a:t>Current employees can use the project results to estimate their salary based on their school, region, and major. </a:t>
            </a:r>
            <a:endParaRPr sz="1300">
              <a:solidFill>
                <a:srgbClr val="2D3B45"/>
              </a:solidFill>
              <a:highlight>
                <a:srgbClr val="FFFFFF"/>
              </a:highlight>
            </a:endParaRPr>
          </a:p>
          <a:p>
            <a:pPr indent="0" lvl="0" marL="0" rtl="0" algn="l">
              <a:lnSpc>
                <a:spcPct val="105000"/>
              </a:lnSpc>
              <a:spcBef>
                <a:spcPts val="0"/>
              </a:spcBef>
              <a:spcAft>
                <a:spcPts val="1200"/>
              </a:spcAft>
              <a:buNone/>
            </a:pPr>
            <a:r>
              <a:t/>
            </a:r>
            <a:endParaRPr/>
          </a:p>
        </p:txBody>
      </p:sp>
      <p:pic>
        <p:nvPicPr>
          <p:cNvPr id="71" name="Google Shape;71;p14" title="Slide 1 recording.mp3">
            <a:hlinkClick r:id="rId3"/>
          </p:cNvPr>
          <p:cNvPicPr preferRelativeResize="0"/>
          <p:nvPr/>
        </p:nvPicPr>
        <p:blipFill>
          <a:blip r:embed="rId4">
            <a:alphaModFix/>
          </a:blip>
          <a:stretch>
            <a:fillRect/>
          </a:stretch>
        </p:blipFill>
        <p:spPr>
          <a:xfrm>
            <a:off x="0" y="4383675"/>
            <a:ext cx="672925" cy="672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2"/>
          <p:cNvPicPr preferRelativeResize="0"/>
          <p:nvPr/>
        </p:nvPicPr>
        <p:blipFill>
          <a:blip r:embed="rId3">
            <a:alphaModFix/>
          </a:blip>
          <a:stretch>
            <a:fillRect/>
          </a:stretch>
        </p:blipFill>
        <p:spPr>
          <a:xfrm>
            <a:off x="76200" y="523875"/>
            <a:ext cx="8991600" cy="4095750"/>
          </a:xfrm>
          <a:prstGeom prst="rect">
            <a:avLst/>
          </a:prstGeom>
          <a:noFill/>
          <a:ln>
            <a:noFill/>
          </a:ln>
        </p:spPr>
      </p:pic>
      <p:pic>
        <p:nvPicPr>
          <p:cNvPr id="196" name="Google Shape;196;p32" title="Slide-20-Highest-Paying-College.mp3">
            <a:hlinkClick r:id="rId4"/>
          </p:cNvPr>
          <p:cNvPicPr preferRelativeResize="0"/>
          <p:nvPr/>
        </p:nvPicPr>
        <p:blipFill>
          <a:blip r:embed="rId5">
            <a:alphaModFix/>
          </a:blip>
          <a:stretch>
            <a:fillRect/>
          </a:stretch>
        </p:blipFill>
        <p:spPr>
          <a:xfrm>
            <a:off x="152400" y="4488475"/>
            <a:ext cx="502625" cy="502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Region by Starting Salary</a:t>
            </a:r>
            <a:endParaRPr/>
          </a:p>
        </p:txBody>
      </p:sp>
      <p:sp>
        <p:nvSpPr>
          <p:cNvPr id="202" name="Google Shape;202;p33"/>
          <p:cNvSpPr txBox="1"/>
          <p:nvPr>
            <p:ph idx="1" type="body"/>
          </p:nvPr>
        </p:nvSpPr>
        <p:spPr>
          <a:xfrm>
            <a:off x="311700" y="1225225"/>
            <a:ext cx="39456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sns.FacetGrid(region, hue=</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size=</a:t>
            </a:r>
            <a:r>
              <a:rPr lang="en" sz="1050">
                <a:solidFill>
                  <a:srgbClr val="09885A"/>
                </a:solidFill>
                <a:highlight>
                  <a:srgbClr val="FFFFFE"/>
                </a:highlight>
                <a:latin typeface="Courier New"/>
                <a:ea typeface="Courier New"/>
                <a:cs typeface="Courier New"/>
                <a:sym typeface="Courier New"/>
              </a:rPr>
              <a:t>5</a:t>
            </a:r>
            <a:r>
              <a:rPr lang="en" sz="1050">
                <a:highlight>
                  <a:srgbClr val="FFFFFE"/>
                </a:highlight>
                <a:latin typeface="Courier New"/>
                <a:ea typeface="Courier New"/>
                <a:cs typeface="Courier New"/>
                <a:sym typeface="Courier New"/>
              </a:rPr>
              <a:t>)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  .</a:t>
            </a:r>
            <a:r>
              <a:rPr lang="en" sz="1050">
                <a:solidFill>
                  <a:srgbClr val="795E26"/>
                </a:solidFill>
                <a:highlight>
                  <a:srgbClr val="FFFFFE"/>
                </a:highlight>
                <a:latin typeface="Courier New"/>
                <a:ea typeface="Courier New"/>
                <a:cs typeface="Courier New"/>
                <a:sym typeface="Courier New"/>
              </a:rPr>
              <a:t>map</a:t>
            </a:r>
            <a:r>
              <a:rPr lang="en" sz="1050">
                <a:highlight>
                  <a:srgbClr val="FFFFFE"/>
                </a:highlight>
                <a:latin typeface="Courier New"/>
                <a:ea typeface="Courier New"/>
                <a:cs typeface="Courier New"/>
                <a:sym typeface="Courier New"/>
              </a:rPr>
              <a:t>(sns.kdeplot, </a:t>
            </a:r>
            <a:r>
              <a:rPr lang="en" sz="1050">
                <a:solidFill>
                  <a:srgbClr val="A31515"/>
                </a:solidFill>
                <a:highlight>
                  <a:srgbClr val="FFFFFE"/>
                </a:highlight>
                <a:latin typeface="Courier New"/>
                <a:ea typeface="Courier New"/>
                <a:cs typeface="Courier New"/>
                <a:sym typeface="Courier New"/>
              </a:rPr>
              <a:t>"Starting Median Salary"</a:t>
            </a:r>
            <a:r>
              <a:rPr lang="en" sz="1050">
                <a:highlight>
                  <a:srgbClr val="FFFFFE"/>
                </a:highlight>
                <a:latin typeface="Courier New"/>
                <a:ea typeface="Courier New"/>
                <a:cs typeface="Courier New"/>
                <a:sym typeface="Courier New"/>
              </a:rPr>
              <a:t>)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  .add_legend()</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03" name="Google Shape;203;p33"/>
          <p:cNvPicPr preferRelativeResize="0"/>
          <p:nvPr/>
        </p:nvPicPr>
        <p:blipFill>
          <a:blip r:embed="rId3">
            <a:alphaModFix/>
          </a:blip>
          <a:stretch>
            <a:fillRect/>
          </a:stretch>
        </p:blipFill>
        <p:spPr>
          <a:xfrm>
            <a:off x="4409700" y="1299625"/>
            <a:ext cx="4286250"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Salaries by Region</a:t>
            </a:r>
            <a:endParaRPr/>
          </a:p>
        </p:txBody>
      </p:sp>
      <p:sp>
        <p:nvSpPr>
          <p:cNvPr id="209" name="Google Shape;209;p34"/>
          <p:cNvSpPr txBox="1"/>
          <p:nvPr>
            <p:ph idx="1" type="body"/>
          </p:nvPr>
        </p:nvSpPr>
        <p:spPr>
          <a:xfrm>
            <a:off x="311700" y="1225225"/>
            <a:ext cx="35052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region.groupby(</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).mean().plot(kind = </a:t>
            </a:r>
            <a:r>
              <a:rPr lang="en" sz="1050">
                <a:solidFill>
                  <a:srgbClr val="A31515"/>
                </a:solidFill>
                <a:highlight>
                  <a:srgbClr val="FFFFFE"/>
                </a:highlight>
                <a:latin typeface="Courier New"/>
                <a:ea typeface="Courier New"/>
                <a:cs typeface="Courier New"/>
                <a:sym typeface="Courier New"/>
              </a:rPr>
              <a:t>'bar'</a:t>
            </a:r>
            <a:r>
              <a:rPr lang="en" sz="1050">
                <a:highlight>
                  <a:srgbClr val="FFFFFE"/>
                </a:highlight>
                <a:latin typeface="Courier New"/>
                <a:ea typeface="Courier New"/>
                <a:cs typeface="Courier New"/>
                <a:sym typeface="Courier New"/>
              </a:rPr>
              <a:t>, figsize = (</a:t>
            </a:r>
            <a:r>
              <a:rPr lang="en" sz="1050">
                <a:solidFill>
                  <a:srgbClr val="09885A"/>
                </a:solidFill>
                <a:highlight>
                  <a:srgbClr val="FFFFFE"/>
                </a:highlight>
                <a:latin typeface="Courier New"/>
                <a:ea typeface="Courier New"/>
                <a:cs typeface="Courier New"/>
                <a:sym typeface="Courier New"/>
              </a:rPr>
              <a:t>10</a:t>
            </a:r>
            <a:r>
              <a:rPr lang="en" sz="1050">
                <a:highlight>
                  <a:srgbClr val="FFFFFE"/>
                </a:highlight>
                <a:latin typeface="Courier New"/>
                <a:ea typeface="Courier New"/>
                <a:cs typeface="Courier New"/>
                <a:sym typeface="Courier New"/>
              </a:rPr>
              <a:t>, </a:t>
            </a:r>
            <a:r>
              <a:rPr lang="en" sz="1050">
                <a:solidFill>
                  <a:srgbClr val="09885A"/>
                </a:solidFill>
                <a:highlight>
                  <a:srgbClr val="FFFFFE"/>
                </a:highlight>
                <a:latin typeface="Courier New"/>
                <a:ea typeface="Courier New"/>
                <a:cs typeface="Courier New"/>
                <a:sym typeface="Courier New"/>
              </a:rPr>
              <a:t>7</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10" name="Google Shape;210;p34"/>
          <p:cNvPicPr preferRelativeResize="0"/>
          <p:nvPr/>
        </p:nvPicPr>
        <p:blipFill>
          <a:blip r:embed="rId3">
            <a:alphaModFix/>
          </a:blip>
          <a:stretch>
            <a:fillRect/>
          </a:stretch>
        </p:blipFill>
        <p:spPr>
          <a:xfrm>
            <a:off x="3969300" y="726013"/>
            <a:ext cx="4655444" cy="3691476"/>
          </a:xfrm>
          <a:prstGeom prst="rect">
            <a:avLst/>
          </a:prstGeom>
          <a:noFill/>
          <a:ln>
            <a:noFill/>
          </a:ln>
        </p:spPr>
      </p:pic>
      <p:pic>
        <p:nvPicPr>
          <p:cNvPr id="211" name="Google Shape;211;p34" title="Slide-22-Region-by-Starting-Sala.mp3">
            <a:hlinkClick r:id="rId4"/>
          </p:cNvPr>
          <p:cNvPicPr preferRelativeResize="0"/>
          <p:nvPr/>
        </p:nvPicPr>
        <p:blipFill>
          <a:blip r:embed="rId5">
            <a:alphaModFix/>
          </a:blip>
          <a:stretch>
            <a:fillRect/>
          </a:stretch>
        </p:blipFill>
        <p:spPr>
          <a:xfrm>
            <a:off x="152400" y="4417500"/>
            <a:ext cx="573600" cy="57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Mid-Career Salary by Region</a:t>
            </a:r>
            <a:endParaRPr/>
          </a:p>
        </p:txBody>
      </p:sp>
      <p:sp>
        <p:nvSpPr>
          <p:cNvPr id="217" name="Google Shape;217;p35"/>
          <p:cNvSpPr txBox="1"/>
          <p:nvPr>
            <p:ph idx="1" type="body"/>
          </p:nvPr>
        </p:nvSpPr>
        <p:spPr>
          <a:xfrm>
            <a:off x="311700" y="1225225"/>
            <a:ext cx="4428000" cy="33540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data = [region[region.Region == </a:t>
            </a:r>
            <a:r>
              <a:rPr lang="en" sz="1050">
                <a:solidFill>
                  <a:srgbClr val="A31515"/>
                </a:solidFill>
                <a:highlight>
                  <a:srgbClr val="FFFFFE"/>
                </a:highlight>
                <a:latin typeface="Courier New"/>
                <a:ea typeface="Courier New"/>
                <a:cs typeface="Courier New"/>
                <a:sym typeface="Courier New"/>
              </a:rPr>
              <a:t>'California'</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region[region.Region == </a:t>
            </a:r>
            <a:r>
              <a:rPr lang="en" sz="1050">
                <a:solidFill>
                  <a:srgbClr val="A31515"/>
                </a:solidFill>
                <a:highlight>
                  <a:srgbClr val="FFFFFE"/>
                </a:highlight>
                <a:latin typeface="Courier New"/>
                <a:ea typeface="Courier New"/>
                <a:cs typeface="Courier New"/>
                <a:sym typeface="Courier New"/>
              </a:rPr>
              <a:t>'Midwestern'</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       region[region.Region==</a:t>
            </a:r>
            <a:r>
              <a:rPr lang="en" sz="1050">
                <a:solidFill>
                  <a:srgbClr val="A31515"/>
                </a:solidFill>
                <a:highlight>
                  <a:srgbClr val="FFFFFE"/>
                </a:highlight>
                <a:latin typeface="Courier New"/>
                <a:ea typeface="Courier New"/>
                <a:cs typeface="Courier New"/>
                <a:sym typeface="Courier New"/>
              </a:rPr>
              <a:t>'Northeastern'</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region[region.Region == </a:t>
            </a:r>
            <a:r>
              <a:rPr lang="en" sz="1050">
                <a:solidFill>
                  <a:srgbClr val="A31515"/>
                </a:solidFill>
                <a:highlight>
                  <a:srgbClr val="FFFFFE"/>
                </a:highlight>
                <a:latin typeface="Courier New"/>
                <a:ea typeface="Courier New"/>
                <a:cs typeface="Courier New"/>
                <a:sym typeface="Courier New"/>
              </a:rPr>
              <a:t>'Southern'</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       region[region.Region==</a:t>
            </a:r>
            <a:r>
              <a:rPr lang="en" sz="1050">
                <a:solidFill>
                  <a:srgbClr val="A31515"/>
                </a:solidFill>
                <a:highlight>
                  <a:srgbClr val="FFFFFE"/>
                </a:highlight>
                <a:latin typeface="Courier New"/>
                <a:ea typeface="Courier New"/>
                <a:cs typeface="Courier New"/>
                <a:sym typeface="Courier New"/>
              </a:rPr>
              <a:t>'Western'</a:t>
            </a:r>
            <a:r>
              <a:rPr lang="en" sz="1050">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plt.figure(figsize=(</a:t>
            </a:r>
            <a:r>
              <a:rPr lang="en" sz="1050">
                <a:solidFill>
                  <a:srgbClr val="09885A"/>
                </a:solidFill>
                <a:highlight>
                  <a:srgbClr val="FFFFFE"/>
                </a:highlight>
                <a:latin typeface="Courier New"/>
                <a:ea typeface="Courier New"/>
                <a:cs typeface="Courier New"/>
                <a:sym typeface="Courier New"/>
              </a:rPr>
              <a:t>10</a:t>
            </a:r>
            <a:r>
              <a:rPr lang="en" sz="1050">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7</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plt.title(</a:t>
            </a:r>
            <a:r>
              <a:rPr lang="en" sz="1050">
                <a:solidFill>
                  <a:srgbClr val="A31515"/>
                </a:solidFill>
                <a:highlight>
                  <a:srgbClr val="FFFFFE"/>
                </a:highlight>
                <a:latin typeface="Courier New"/>
                <a:ea typeface="Courier New"/>
                <a:cs typeface="Courier New"/>
                <a:sym typeface="Courier New"/>
              </a:rPr>
              <a:t>'Mid-Career Median Salary Per Region'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labels=[</a:t>
            </a:r>
            <a:r>
              <a:rPr lang="en" sz="1050">
                <a:solidFill>
                  <a:srgbClr val="A31515"/>
                </a:solidFill>
                <a:highlight>
                  <a:srgbClr val="FFFFFE"/>
                </a:highlight>
                <a:latin typeface="Courier New"/>
                <a:ea typeface="Courier New"/>
                <a:cs typeface="Courier New"/>
                <a:sym typeface="Courier New"/>
              </a:rPr>
              <a:t>'California'</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'Midwestern'</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'Northeastern'</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'Southern'</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'Western'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boxplot = plt.boxplot(data, labels=labels)</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18" name="Google Shape;218;p35"/>
          <p:cNvPicPr preferRelativeResize="0"/>
          <p:nvPr/>
        </p:nvPicPr>
        <p:blipFill>
          <a:blip r:embed="rId3">
            <a:alphaModFix/>
          </a:blip>
          <a:stretch>
            <a:fillRect/>
          </a:stretch>
        </p:blipFill>
        <p:spPr>
          <a:xfrm>
            <a:off x="4563600" y="1299625"/>
            <a:ext cx="4428001" cy="3056233"/>
          </a:xfrm>
          <a:prstGeom prst="rect">
            <a:avLst/>
          </a:prstGeom>
          <a:noFill/>
          <a:ln>
            <a:noFill/>
          </a:ln>
        </p:spPr>
      </p:pic>
      <p:pic>
        <p:nvPicPr>
          <p:cNvPr id="219" name="Google Shape;219;p35" title="Slide-23-2.mp3">
            <a:hlinkClick r:id="rId4"/>
          </p:cNvPr>
          <p:cNvPicPr preferRelativeResize="0"/>
          <p:nvPr/>
        </p:nvPicPr>
        <p:blipFill>
          <a:blip r:embed="rId5">
            <a:alphaModFix/>
          </a:blip>
          <a:stretch>
            <a:fillRect/>
          </a:stretch>
        </p:blipFill>
        <p:spPr>
          <a:xfrm>
            <a:off x="152400" y="4506500"/>
            <a:ext cx="484600" cy="48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Regression Model</a:t>
            </a:r>
            <a:endParaRPr/>
          </a:p>
        </p:txBody>
      </p:sp>
      <p:sp>
        <p:nvSpPr>
          <p:cNvPr id="225" name="Google Shape;225;p36"/>
          <p:cNvSpPr txBox="1"/>
          <p:nvPr>
            <p:ph idx="1" type="body"/>
          </p:nvPr>
        </p:nvSpPr>
        <p:spPr>
          <a:xfrm>
            <a:off x="311700" y="1225225"/>
            <a:ext cx="4365300" cy="33540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FFFFE"/>
                </a:highlight>
                <a:latin typeface="Courier New"/>
                <a:ea typeface="Courier New"/>
                <a:cs typeface="Courier New"/>
                <a:sym typeface="Courier New"/>
              </a:rPr>
              <a:t>from</a:t>
            </a:r>
            <a:r>
              <a:rPr lang="en" sz="1050">
                <a:highlight>
                  <a:srgbClr val="FFFFFE"/>
                </a:highlight>
                <a:latin typeface="Courier New"/>
                <a:ea typeface="Courier New"/>
                <a:cs typeface="Courier New"/>
                <a:sym typeface="Courier New"/>
              </a:rPr>
              <a:t> sklearn.linear_model </a:t>
            </a:r>
            <a:r>
              <a:rPr lang="en" sz="1050">
                <a:solidFill>
                  <a:srgbClr val="AF00DB"/>
                </a:solidFill>
                <a:highlight>
                  <a:srgbClr val="FFFFFE"/>
                </a:highlight>
                <a:latin typeface="Courier New"/>
                <a:ea typeface="Courier New"/>
                <a:cs typeface="Courier New"/>
                <a:sym typeface="Courier New"/>
              </a:rPr>
              <a:t>import</a:t>
            </a:r>
            <a:r>
              <a:rPr lang="en" sz="1050">
                <a:highlight>
                  <a:srgbClr val="FFFFFE"/>
                </a:highlight>
                <a:latin typeface="Courier New"/>
                <a:ea typeface="Courier New"/>
                <a:cs typeface="Courier New"/>
                <a:sym typeface="Courier New"/>
              </a:rPr>
              <a:t> LinearRegression</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regressor = LinearRegression()</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regressor.fit(X_train, y_train)</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E"/>
                </a:highlight>
                <a:latin typeface="Courier New"/>
                <a:ea typeface="Courier New"/>
                <a:cs typeface="Courier New"/>
                <a:sym typeface="Courier New"/>
              </a:rPr>
              <a:t># Predicting the Test set results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y_pred = regressor.predict(X_test)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E"/>
                </a:highlight>
                <a:latin typeface="Courier New"/>
                <a:ea typeface="Courier New"/>
                <a:cs typeface="Courier New"/>
                <a:sym typeface="Courier New"/>
              </a:rPr>
              <a:t>#y_pred</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plt.scatter(X_test[</a:t>
            </a:r>
            <a:r>
              <a:rPr lang="en" sz="1050">
                <a:solidFill>
                  <a:srgbClr val="A31515"/>
                </a:solidFill>
                <a:highlight>
                  <a:srgbClr val="FFFFFE"/>
                </a:highlight>
                <a:latin typeface="Courier New"/>
                <a:ea typeface="Courier New"/>
                <a:cs typeface="Courier New"/>
                <a:sym typeface="Courier New"/>
              </a:rPr>
              <a:t>'start'</a:t>
            </a:r>
            <a:r>
              <a:rPr lang="en" sz="1050">
                <a:highlight>
                  <a:srgbClr val="FFFFFE"/>
                </a:highlight>
                <a:latin typeface="Courier New"/>
                <a:ea typeface="Courier New"/>
                <a:cs typeface="Courier New"/>
                <a:sym typeface="Courier New"/>
              </a:rPr>
              <a:t>],y_test,color=</a:t>
            </a:r>
            <a:r>
              <a:rPr lang="en" sz="1050">
                <a:solidFill>
                  <a:srgbClr val="A31515"/>
                </a:solidFill>
                <a:highlight>
                  <a:srgbClr val="FFFFFE"/>
                </a:highlight>
                <a:latin typeface="Courier New"/>
                <a:ea typeface="Courier New"/>
                <a:cs typeface="Courier New"/>
                <a:sym typeface="Courier New"/>
              </a:rPr>
              <a:t>'red'</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plt.scatter(X_test[</a:t>
            </a:r>
            <a:r>
              <a:rPr lang="en" sz="1050">
                <a:solidFill>
                  <a:srgbClr val="A31515"/>
                </a:solidFill>
                <a:highlight>
                  <a:srgbClr val="FFFFFE"/>
                </a:highlight>
                <a:latin typeface="Courier New"/>
                <a:ea typeface="Courier New"/>
                <a:cs typeface="Courier New"/>
                <a:sym typeface="Courier New"/>
              </a:rPr>
              <a:t>'start'</a:t>
            </a:r>
            <a:r>
              <a:rPr lang="en" sz="1050">
                <a:highlight>
                  <a:srgbClr val="FFFFFE"/>
                </a:highlight>
                <a:latin typeface="Courier New"/>
                <a:ea typeface="Courier New"/>
                <a:cs typeface="Courier New"/>
                <a:sym typeface="Courier New"/>
              </a:rPr>
              <a:t>],regressor.predict(X_test),color=</a:t>
            </a:r>
            <a:r>
              <a:rPr lang="en" sz="1050">
                <a:solidFill>
                  <a:srgbClr val="A31515"/>
                </a:solidFill>
                <a:highlight>
                  <a:srgbClr val="FFFFFE"/>
                </a:highlight>
                <a:latin typeface="Courier New"/>
                <a:ea typeface="Courier New"/>
                <a:cs typeface="Courier New"/>
                <a:sym typeface="Courier New"/>
              </a:rPr>
              <a:t>'blue'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plt.title(</a:t>
            </a:r>
            <a:r>
              <a:rPr lang="en" sz="1050">
                <a:solidFill>
                  <a:srgbClr val="A31515"/>
                </a:solidFill>
                <a:highlight>
                  <a:srgbClr val="FFFFFE"/>
                </a:highlight>
                <a:latin typeface="Courier New"/>
                <a:ea typeface="Courier New"/>
                <a:cs typeface="Courier New"/>
                <a:sym typeface="Courier New"/>
              </a:rPr>
              <a:t>'Linear regression Model built to predict Mid-Career 90th Percentile Salary'</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plt.xlabel(</a:t>
            </a:r>
            <a:r>
              <a:rPr lang="en" sz="1050">
                <a:solidFill>
                  <a:srgbClr val="A31515"/>
                </a:solidFill>
                <a:highlight>
                  <a:srgbClr val="FFFFFE"/>
                </a:highlight>
                <a:latin typeface="Courier New"/>
                <a:ea typeface="Courier New"/>
                <a:cs typeface="Courier New"/>
                <a:sym typeface="Courier New"/>
              </a:rPr>
              <a:t>'Starting salary'</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plt.ylabel(</a:t>
            </a:r>
            <a:r>
              <a:rPr lang="en" sz="1050">
                <a:solidFill>
                  <a:srgbClr val="A31515"/>
                </a:solidFill>
                <a:highlight>
                  <a:srgbClr val="FFFFFE"/>
                </a:highlight>
                <a:latin typeface="Courier New"/>
                <a:ea typeface="Courier New"/>
                <a:cs typeface="Courier New"/>
                <a:sym typeface="Courier New"/>
              </a:rPr>
              <a:t>'Salary in Red and Predicted Salary in blue'</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26" name="Google Shape;226;p36"/>
          <p:cNvPicPr preferRelativeResize="0"/>
          <p:nvPr/>
        </p:nvPicPr>
        <p:blipFill>
          <a:blip r:embed="rId3">
            <a:alphaModFix/>
          </a:blip>
          <a:stretch>
            <a:fillRect/>
          </a:stretch>
        </p:blipFill>
        <p:spPr>
          <a:xfrm>
            <a:off x="4626300" y="1299625"/>
            <a:ext cx="4365300" cy="26507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Region Pariplot</a:t>
            </a:r>
            <a:endParaRPr/>
          </a:p>
        </p:txBody>
      </p:sp>
      <p:sp>
        <p:nvSpPr>
          <p:cNvPr id="232" name="Google Shape;232;p37"/>
          <p:cNvSpPr txBox="1"/>
          <p:nvPr>
            <p:ph idx="1" type="body"/>
          </p:nvPr>
        </p:nvSpPr>
        <p:spPr>
          <a:xfrm>
            <a:off x="311700" y="1225225"/>
            <a:ext cx="41136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FFFFE"/>
                </a:highlight>
                <a:latin typeface="Courier New"/>
                <a:ea typeface="Courier New"/>
                <a:cs typeface="Courier New"/>
                <a:sym typeface="Courier New"/>
              </a:rPr>
              <a:t>import</a:t>
            </a:r>
            <a:r>
              <a:rPr lang="en" sz="1050">
                <a:highlight>
                  <a:srgbClr val="FFFFFE"/>
                </a:highlight>
                <a:latin typeface="Courier New"/>
                <a:ea typeface="Courier New"/>
                <a:cs typeface="Courier New"/>
                <a:sym typeface="Courier New"/>
              </a:rPr>
              <a:t> seaborn </a:t>
            </a:r>
            <a:r>
              <a:rPr lang="en" sz="1050">
                <a:solidFill>
                  <a:srgbClr val="AF00DB"/>
                </a:solidFill>
                <a:highlight>
                  <a:srgbClr val="FFFFFE"/>
                </a:highlight>
                <a:latin typeface="Courier New"/>
                <a:ea typeface="Courier New"/>
                <a:cs typeface="Courier New"/>
                <a:sym typeface="Courier New"/>
              </a:rPr>
              <a:t>as</a:t>
            </a:r>
            <a:r>
              <a:rPr lang="en" sz="1050">
                <a:highlight>
                  <a:srgbClr val="FFFFFE"/>
                </a:highlight>
                <a:latin typeface="Courier New"/>
                <a:ea typeface="Courier New"/>
                <a:cs typeface="Courier New"/>
                <a:sym typeface="Courier New"/>
              </a:rPr>
              <a:t> sns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sns.pairplot(region, vars=[</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'Starting Median Salary'</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hue=</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diag_kind=</a:t>
            </a:r>
            <a:r>
              <a:rPr lang="en" sz="1050">
                <a:solidFill>
                  <a:srgbClr val="A31515"/>
                </a:solidFill>
                <a:highlight>
                  <a:srgbClr val="FFFFFE"/>
                </a:highlight>
                <a:latin typeface="Courier New"/>
                <a:ea typeface="Courier New"/>
                <a:cs typeface="Courier New"/>
                <a:sym typeface="Courier New"/>
              </a:rPr>
              <a:t>'hist'</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highlight>
                  <a:srgbClr val="FFFFFE"/>
                </a:highlight>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33" name="Google Shape;233;p37"/>
          <p:cNvPicPr preferRelativeResize="0"/>
          <p:nvPr/>
        </p:nvPicPr>
        <p:blipFill>
          <a:blip r:embed="rId3">
            <a:alphaModFix/>
          </a:blip>
          <a:stretch>
            <a:fillRect/>
          </a:stretch>
        </p:blipFill>
        <p:spPr>
          <a:xfrm>
            <a:off x="4007950" y="696352"/>
            <a:ext cx="5025575" cy="4127300"/>
          </a:xfrm>
          <a:prstGeom prst="rect">
            <a:avLst/>
          </a:prstGeom>
          <a:noFill/>
          <a:ln>
            <a:noFill/>
          </a:ln>
        </p:spPr>
      </p:pic>
      <p:pic>
        <p:nvPicPr>
          <p:cNvPr id="234" name="Google Shape;234;p37" title="Slide-25-Pairplot.mp3">
            <a:hlinkClick r:id="rId4"/>
          </p:cNvPr>
          <p:cNvPicPr preferRelativeResize="0"/>
          <p:nvPr/>
        </p:nvPicPr>
        <p:blipFill>
          <a:blip r:embed="rId5">
            <a:alphaModFix/>
          </a:blip>
          <a:stretch>
            <a:fillRect/>
          </a:stretch>
        </p:blipFill>
        <p:spPr>
          <a:xfrm>
            <a:off x="152400" y="4409875"/>
            <a:ext cx="581225" cy="581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Region Bokeh</a:t>
            </a:r>
            <a:endParaRPr/>
          </a:p>
        </p:txBody>
      </p:sp>
      <p:sp>
        <p:nvSpPr>
          <p:cNvPr id="240" name="Google Shape;240;p38"/>
          <p:cNvSpPr txBox="1"/>
          <p:nvPr>
            <p:ph idx="1" type="body"/>
          </p:nvPr>
        </p:nvSpPr>
        <p:spPr>
          <a:xfrm>
            <a:off x="104850" y="1147225"/>
            <a:ext cx="9144000" cy="38232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FFFFE"/>
                </a:highlight>
                <a:latin typeface="Courier New"/>
                <a:ea typeface="Courier New"/>
                <a:cs typeface="Courier New"/>
                <a:sym typeface="Courier New"/>
              </a:rPr>
              <a:t>#prepare data</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AF00DB"/>
                </a:solidFill>
                <a:highlight>
                  <a:srgbClr val="FFFFFE"/>
                </a:highlight>
                <a:latin typeface="Courier New"/>
                <a:ea typeface="Courier New"/>
                <a:cs typeface="Courier New"/>
                <a:sym typeface="Courier New"/>
              </a:rPr>
              <a:t>from</a:t>
            </a:r>
            <a:r>
              <a:rPr lang="en" sz="1050">
                <a:highlight>
                  <a:srgbClr val="FFFFFE"/>
                </a:highlight>
                <a:latin typeface="Courier New"/>
                <a:ea typeface="Courier New"/>
                <a:cs typeface="Courier New"/>
                <a:sym typeface="Courier New"/>
              </a:rPr>
              <a:t> bokeh.models </a:t>
            </a:r>
            <a:r>
              <a:rPr lang="en" sz="1050">
                <a:solidFill>
                  <a:srgbClr val="AF00DB"/>
                </a:solidFill>
                <a:highlight>
                  <a:srgbClr val="FFFFFE"/>
                </a:highlight>
                <a:latin typeface="Courier New"/>
                <a:ea typeface="Courier New"/>
                <a:cs typeface="Courier New"/>
                <a:sym typeface="Courier New"/>
              </a:rPr>
              <a:t>import</a:t>
            </a:r>
            <a:r>
              <a:rPr lang="en" sz="1050">
                <a:highlight>
                  <a:srgbClr val="FFFFFE"/>
                </a:highlight>
                <a:latin typeface="Courier New"/>
                <a:ea typeface="Courier New"/>
                <a:cs typeface="Courier New"/>
                <a:sym typeface="Courier New"/>
              </a:rPr>
              <a:t> ColumnDataSource, CDSView, GroupFilter</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source= ColumnDataSource(region)</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FFFFE"/>
                </a:highlight>
                <a:latin typeface="Courier New"/>
                <a:ea typeface="Courier New"/>
                <a:cs typeface="Courier New"/>
                <a:sym typeface="Courier New"/>
              </a:rPr>
              <a:t>#generate output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AF00DB"/>
                </a:solidFill>
                <a:highlight>
                  <a:srgbClr val="FFFFFE"/>
                </a:highlight>
                <a:latin typeface="Courier New"/>
                <a:ea typeface="Courier New"/>
                <a:cs typeface="Courier New"/>
                <a:sym typeface="Courier New"/>
              </a:rPr>
              <a:t>from</a:t>
            </a:r>
            <a:r>
              <a:rPr lang="en" sz="1050">
                <a:highlight>
                  <a:srgbClr val="FFFFFE"/>
                </a:highlight>
                <a:latin typeface="Courier New"/>
                <a:ea typeface="Courier New"/>
                <a:cs typeface="Courier New"/>
                <a:sym typeface="Courier New"/>
              </a:rPr>
              <a:t> bokeh.io </a:t>
            </a:r>
            <a:r>
              <a:rPr lang="en" sz="1050">
                <a:solidFill>
                  <a:srgbClr val="AF00DB"/>
                </a:solidFill>
                <a:highlight>
                  <a:srgbClr val="FFFFFE"/>
                </a:highlight>
                <a:latin typeface="Courier New"/>
                <a:ea typeface="Courier New"/>
                <a:cs typeface="Courier New"/>
                <a:sym typeface="Courier New"/>
              </a:rPr>
              <a:t>import</a:t>
            </a:r>
            <a:r>
              <a:rPr lang="en" sz="1050">
                <a:highlight>
                  <a:srgbClr val="FFFFFE"/>
                </a:highlight>
                <a:latin typeface="Courier New"/>
                <a:ea typeface="Courier New"/>
                <a:cs typeface="Courier New"/>
                <a:sym typeface="Courier New"/>
              </a:rPr>
              <a:t> output_notebook, show</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output_notebook()</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FFFFE"/>
                </a:highlight>
                <a:latin typeface="Courier New"/>
                <a:ea typeface="Courier New"/>
                <a:cs typeface="Courier New"/>
                <a:sym typeface="Courier New"/>
              </a:rPr>
              <a:t>#generate plot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AF00DB"/>
                </a:solidFill>
                <a:highlight>
                  <a:srgbClr val="FFFFFE"/>
                </a:highlight>
                <a:latin typeface="Courier New"/>
                <a:ea typeface="Courier New"/>
                <a:cs typeface="Courier New"/>
                <a:sym typeface="Courier New"/>
              </a:rPr>
              <a:t>from</a:t>
            </a:r>
            <a:r>
              <a:rPr lang="en" sz="1050">
                <a:highlight>
                  <a:srgbClr val="FFFFFE"/>
                </a:highlight>
                <a:latin typeface="Courier New"/>
                <a:ea typeface="Courier New"/>
                <a:cs typeface="Courier New"/>
                <a:sym typeface="Courier New"/>
              </a:rPr>
              <a:t> bokeh.plotting </a:t>
            </a:r>
            <a:r>
              <a:rPr lang="en" sz="1050">
                <a:solidFill>
                  <a:srgbClr val="AF00DB"/>
                </a:solidFill>
                <a:highlight>
                  <a:srgbClr val="FFFFFE"/>
                </a:highlight>
                <a:latin typeface="Courier New"/>
                <a:ea typeface="Courier New"/>
                <a:cs typeface="Courier New"/>
                <a:sym typeface="Courier New"/>
              </a:rPr>
              <a:t>import</a:t>
            </a:r>
            <a:r>
              <a:rPr lang="en" sz="1050">
                <a:highlight>
                  <a:srgbClr val="FFFFFE"/>
                </a:highlight>
                <a:latin typeface="Courier New"/>
                <a:ea typeface="Courier New"/>
                <a:cs typeface="Courier New"/>
                <a:sym typeface="Courier New"/>
              </a:rPr>
              <a:t> figure</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 figure(title= </a:t>
            </a:r>
            <a:r>
              <a:rPr lang="en" sz="1050">
                <a:solidFill>
                  <a:srgbClr val="A31515"/>
                </a:solidFill>
                <a:highlight>
                  <a:srgbClr val="FFFFFE"/>
                </a:highlight>
                <a:latin typeface="Courier New"/>
                <a:ea typeface="Courier New"/>
                <a:cs typeface="Courier New"/>
                <a:sym typeface="Courier New"/>
              </a:rPr>
              <a:t>'Starting Salary by Region'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FFFFE"/>
                </a:highlight>
                <a:latin typeface="Courier New"/>
                <a:ea typeface="Courier New"/>
                <a:cs typeface="Courier New"/>
                <a:sym typeface="Courier New"/>
              </a:rPr>
              <a:t>#add renderers</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California= CDSView(source= source, filters= [GroupFilter(column_name=</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group=</a:t>
            </a:r>
            <a:r>
              <a:rPr lang="en" sz="1050">
                <a:solidFill>
                  <a:srgbClr val="A31515"/>
                </a:solidFill>
                <a:highlight>
                  <a:srgbClr val="FFFFFE"/>
                </a:highlight>
                <a:latin typeface="Courier New"/>
                <a:ea typeface="Courier New"/>
                <a:cs typeface="Courier New"/>
                <a:sym typeface="Courier New"/>
              </a:rPr>
              <a:t>'California'</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Western= CDSView(source= source, filters= [GroupFilter(column_name=</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group=</a:t>
            </a:r>
            <a:r>
              <a:rPr lang="en" sz="1050">
                <a:solidFill>
                  <a:srgbClr val="A31515"/>
                </a:solidFill>
                <a:highlight>
                  <a:srgbClr val="FFFFFE"/>
                </a:highlight>
                <a:latin typeface="Courier New"/>
                <a:ea typeface="Courier New"/>
                <a:cs typeface="Courier New"/>
                <a:sym typeface="Courier New"/>
              </a:rPr>
              <a:t>'Western'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Midwestern= CDSView(source= source, filters= [GroupFilter(column_name=</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group=</a:t>
            </a:r>
            <a:r>
              <a:rPr lang="en" sz="1050">
                <a:solidFill>
                  <a:srgbClr val="A31515"/>
                </a:solidFill>
                <a:highlight>
                  <a:srgbClr val="FFFFFE"/>
                </a:highlight>
                <a:latin typeface="Courier New"/>
                <a:ea typeface="Courier New"/>
                <a:cs typeface="Courier New"/>
                <a:sym typeface="Courier New"/>
              </a:rPr>
              <a:t>'Midwestern'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Southern= CDSView(source= source, filters= [GroupFilter(column_name=</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group=</a:t>
            </a:r>
            <a:r>
              <a:rPr lang="en" sz="1050">
                <a:solidFill>
                  <a:srgbClr val="A31515"/>
                </a:solidFill>
                <a:highlight>
                  <a:srgbClr val="FFFFFE"/>
                </a:highlight>
                <a:latin typeface="Courier New"/>
                <a:ea typeface="Courier New"/>
                <a:cs typeface="Courier New"/>
                <a:sym typeface="Courier New"/>
              </a:rPr>
              <a:t>'Southern'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Northeastern= CDSView(source= source, filters= [GroupFilter(column_name=</a:t>
            </a:r>
            <a:r>
              <a:rPr lang="en" sz="1050">
                <a:solidFill>
                  <a:srgbClr val="A31515"/>
                </a:solidFill>
                <a:highlight>
                  <a:srgbClr val="FFFFFE"/>
                </a:highlight>
                <a:latin typeface="Courier New"/>
                <a:ea typeface="Courier New"/>
                <a:cs typeface="Courier New"/>
                <a:sym typeface="Courier New"/>
              </a:rPr>
              <a:t>'Region'</a:t>
            </a:r>
            <a:r>
              <a:rPr lang="en" sz="1050">
                <a:highlight>
                  <a:srgbClr val="FFFFFE"/>
                </a:highlight>
                <a:latin typeface="Courier New"/>
                <a:ea typeface="Courier New"/>
                <a:cs typeface="Courier New"/>
                <a:sym typeface="Courier New"/>
              </a:rPr>
              <a:t>, group=</a:t>
            </a:r>
            <a:r>
              <a:rPr lang="en" sz="1050">
                <a:solidFill>
                  <a:srgbClr val="A31515"/>
                </a:solidFill>
                <a:highlight>
                  <a:srgbClr val="FFFFFE"/>
                </a:highlight>
                <a:latin typeface="Courier New"/>
                <a:ea typeface="Courier New"/>
                <a:cs typeface="Courier New"/>
                <a:sym typeface="Courier New"/>
              </a:rPr>
              <a:t>'Northeastern'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p.circle(</a:t>
            </a:r>
            <a:r>
              <a:rPr lang="en" sz="1050">
                <a:solidFill>
                  <a:srgbClr val="A31515"/>
                </a:solidFill>
                <a:highlight>
                  <a:srgbClr val="FFFFFE"/>
                </a:highlight>
                <a:latin typeface="Courier New"/>
                <a:ea typeface="Courier New"/>
                <a:cs typeface="Courier New"/>
                <a:sym typeface="Courier New"/>
              </a:rPr>
              <a:t>'Starting Median Salary'</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source=source, color=</a:t>
            </a:r>
            <a:r>
              <a:rPr lang="en" sz="1050">
                <a:solidFill>
                  <a:srgbClr val="A31515"/>
                </a:solidFill>
                <a:highlight>
                  <a:srgbClr val="FFFFFE"/>
                </a:highlight>
                <a:latin typeface="Courier New"/>
                <a:ea typeface="Courier New"/>
                <a:cs typeface="Courier New"/>
                <a:sym typeface="Courier New"/>
              </a:rPr>
              <a:t>'green'</a:t>
            </a:r>
            <a:r>
              <a:rPr lang="en" sz="1050">
                <a:highlight>
                  <a:srgbClr val="FFFFFE"/>
                </a:highlight>
                <a:latin typeface="Courier New"/>
                <a:ea typeface="Courier New"/>
                <a:cs typeface="Courier New"/>
                <a:sym typeface="Courier New"/>
              </a:rPr>
              <a:t>, view= California, legend=</a:t>
            </a:r>
            <a:r>
              <a:rPr lang="en" sz="1050">
                <a:solidFill>
                  <a:srgbClr val="A31515"/>
                </a:solidFill>
                <a:highlight>
                  <a:srgbClr val="FFFFFE"/>
                </a:highlight>
                <a:latin typeface="Courier New"/>
                <a:ea typeface="Courier New"/>
                <a:cs typeface="Courier New"/>
                <a:sym typeface="Courier New"/>
              </a:rPr>
              <a:t>'California'</a:t>
            </a:r>
            <a:r>
              <a:rPr lang="en" sz="1050">
                <a:highlight>
                  <a:srgbClr val="FFFFFE"/>
                </a:highlight>
                <a:latin typeface="Courier New"/>
                <a:ea typeface="Courier New"/>
                <a:cs typeface="Courier New"/>
                <a:sym typeface="Courier New"/>
              </a:rPr>
              <a:t>, fill_alpha=</a:t>
            </a:r>
            <a:r>
              <a:rPr lang="en" sz="1050">
                <a:solidFill>
                  <a:srgbClr val="09885A"/>
                </a:solidFill>
                <a:highlight>
                  <a:srgbClr val="FFFFFE"/>
                </a:highlight>
                <a:latin typeface="Courier New"/>
                <a:ea typeface="Courier New"/>
                <a:cs typeface="Courier New"/>
                <a:sym typeface="Courier New"/>
              </a:rPr>
              <a:t>0.2</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p.triangle(</a:t>
            </a:r>
            <a:r>
              <a:rPr lang="en" sz="1050">
                <a:solidFill>
                  <a:srgbClr val="A31515"/>
                </a:solidFill>
                <a:highlight>
                  <a:srgbClr val="FFFFFE"/>
                </a:highlight>
                <a:latin typeface="Courier New"/>
                <a:ea typeface="Courier New"/>
                <a:cs typeface="Courier New"/>
                <a:sym typeface="Courier New"/>
              </a:rPr>
              <a:t>'Starting Median Salary'</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source=source, color=</a:t>
            </a:r>
            <a:r>
              <a:rPr lang="en" sz="1050">
                <a:solidFill>
                  <a:srgbClr val="A31515"/>
                </a:solidFill>
                <a:highlight>
                  <a:srgbClr val="FFFFFE"/>
                </a:highlight>
                <a:latin typeface="Courier New"/>
                <a:ea typeface="Courier New"/>
                <a:cs typeface="Courier New"/>
                <a:sym typeface="Courier New"/>
              </a:rPr>
              <a:t>'red'</a:t>
            </a:r>
            <a:r>
              <a:rPr lang="en" sz="1050">
                <a:highlight>
                  <a:srgbClr val="FFFFFE"/>
                </a:highlight>
                <a:latin typeface="Courier New"/>
                <a:ea typeface="Courier New"/>
                <a:cs typeface="Courier New"/>
                <a:sym typeface="Courier New"/>
              </a:rPr>
              <a:t>, view= Western, legend=</a:t>
            </a:r>
            <a:r>
              <a:rPr lang="en" sz="1050">
                <a:solidFill>
                  <a:srgbClr val="A31515"/>
                </a:solidFill>
                <a:highlight>
                  <a:srgbClr val="FFFFFE"/>
                </a:highlight>
                <a:latin typeface="Courier New"/>
                <a:ea typeface="Courier New"/>
                <a:cs typeface="Courier New"/>
                <a:sym typeface="Courier New"/>
              </a:rPr>
              <a:t>'Western'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p.square(</a:t>
            </a:r>
            <a:r>
              <a:rPr lang="en" sz="1050">
                <a:solidFill>
                  <a:srgbClr val="A31515"/>
                </a:solidFill>
                <a:highlight>
                  <a:srgbClr val="FFFFFE"/>
                </a:highlight>
                <a:latin typeface="Courier New"/>
                <a:ea typeface="Courier New"/>
                <a:cs typeface="Courier New"/>
                <a:sym typeface="Courier New"/>
              </a:rPr>
              <a:t>'Starting Median Salary'</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source=source, color=</a:t>
            </a:r>
            <a:r>
              <a:rPr lang="en" sz="1050">
                <a:solidFill>
                  <a:srgbClr val="A31515"/>
                </a:solidFill>
                <a:highlight>
                  <a:srgbClr val="FFFFFE"/>
                </a:highlight>
                <a:latin typeface="Courier New"/>
                <a:ea typeface="Courier New"/>
                <a:cs typeface="Courier New"/>
                <a:sym typeface="Courier New"/>
              </a:rPr>
              <a:t>'blue'</a:t>
            </a:r>
            <a:r>
              <a:rPr lang="en" sz="1050">
                <a:highlight>
                  <a:srgbClr val="FFFFFE"/>
                </a:highlight>
                <a:latin typeface="Courier New"/>
                <a:ea typeface="Courier New"/>
                <a:cs typeface="Courier New"/>
                <a:sym typeface="Courier New"/>
              </a:rPr>
              <a:t>, view= Midwestern, legend=</a:t>
            </a:r>
            <a:r>
              <a:rPr lang="en" sz="1050">
                <a:solidFill>
                  <a:srgbClr val="A31515"/>
                </a:solidFill>
                <a:highlight>
                  <a:srgbClr val="FFFFFE"/>
                </a:highlight>
                <a:latin typeface="Courier New"/>
                <a:ea typeface="Courier New"/>
                <a:cs typeface="Courier New"/>
                <a:sym typeface="Courier New"/>
              </a:rPr>
              <a:t>'Midwestern'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p.star(</a:t>
            </a:r>
            <a:r>
              <a:rPr lang="en" sz="1050">
                <a:solidFill>
                  <a:srgbClr val="A31515"/>
                </a:solidFill>
                <a:highlight>
                  <a:srgbClr val="FFFFFE"/>
                </a:highlight>
                <a:latin typeface="Courier New"/>
                <a:ea typeface="Courier New"/>
                <a:cs typeface="Courier New"/>
                <a:sym typeface="Courier New"/>
              </a:rPr>
              <a:t>'Starting Median Salary'</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source=source, color=</a:t>
            </a:r>
            <a:r>
              <a:rPr lang="en" sz="1050">
                <a:solidFill>
                  <a:srgbClr val="A31515"/>
                </a:solidFill>
                <a:highlight>
                  <a:srgbClr val="FFFFFE"/>
                </a:highlight>
                <a:latin typeface="Courier New"/>
                <a:ea typeface="Courier New"/>
                <a:cs typeface="Courier New"/>
                <a:sym typeface="Courier New"/>
              </a:rPr>
              <a:t>'purple'</a:t>
            </a:r>
            <a:r>
              <a:rPr lang="en" sz="1050">
                <a:highlight>
                  <a:srgbClr val="FFFFFE"/>
                </a:highlight>
                <a:latin typeface="Courier New"/>
                <a:ea typeface="Courier New"/>
                <a:cs typeface="Courier New"/>
                <a:sym typeface="Courier New"/>
              </a:rPr>
              <a:t>, view= Southern, legend=</a:t>
            </a:r>
            <a:r>
              <a:rPr lang="en" sz="1050">
                <a:solidFill>
                  <a:srgbClr val="A31515"/>
                </a:solidFill>
                <a:highlight>
                  <a:srgbClr val="FFFFFE"/>
                </a:highlight>
                <a:latin typeface="Courier New"/>
                <a:ea typeface="Courier New"/>
                <a:cs typeface="Courier New"/>
                <a:sym typeface="Courier New"/>
              </a:rPr>
              <a:t>'Southern'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p.plus(</a:t>
            </a:r>
            <a:r>
              <a:rPr lang="en" sz="1050">
                <a:solidFill>
                  <a:srgbClr val="A31515"/>
                </a:solidFill>
                <a:highlight>
                  <a:srgbClr val="FFFFFE"/>
                </a:highlight>
                <a:latin typeface="Courier New"/>
                <a:ea typeface="Courier New"/>
                <a:cs typeface="Courier New"/>
                <a:sym typeface="Courier New"/>
              </a:rPr>
              <a:t>'Starting Median Salary'</a:t>
            </a:r>
            <a:r>
              <a:rPr lang="en" sz="1050">
                <a:highlight>
                  <a:srgbClr val="FFFFFE"/>
                </a:highlight>
                <a:latin typeface="Courier New"/>
                <a:ea typeface="Courier New"/>
                <a:cs typeface="Courier New"/>
                <a:sym typeface="Courier New"/>
              </a:rPr>
              <a:t>, </a:t>
            </a:r>
            <a:r>
              <a:rPr lang="en" sz="1050">
                <a:solidFill>
                  <a:srgbClr val="A31515"/>
                </a:solidFill>
                <a:highlight>
                  <a:srgbClr val="FFFFFE"/>
                </a:highlight>
                <a:latin typeface="Courier New"/>
                <a:ea typeface="Courier New"/>
                <a:cs typeface="Courier New"/>
                <a:sym typeface="Courier New"/>
              </a:rPr>
              <a:t>'Mid-Career Median Salary'</a:t>
            </a:r>
            <a:r>
              <a:rPr lang="en" sz="1050">
                <a:highlight>
                  <a:srgbClr val="FFFFFE"/>
                </a:highlight>
                <a:latin typeface="Courier New"/>
                <a:ea typeface="Courier New"/>
                <a:cs typeface="Courier New"/>
                <a:sym typeface="Courier New"/>
              </a:rPr>
              <a:t>, source=source, color=</a:t>
            </a:r>
            <a:r>
              <a:rPr lang="en" sz="1050">
                <a:solidFill>
                  <a:srgbClr val="A31515"/>
                </a:solidFill>
                <a:highlight>
                  <a:srgbClr val="FFFFFE"/>
                </a:highlight>
                <a:latin typeface="Courier New"/>
                <a:ea typeface="Courier New"/>
                <a:cs typeface="Courier New"/>
                <a:sym typeface="Courier New"/>
              </a:rPr>
              <a:t>'orange'</a:t>
            </a:r>
            <a:r>
              <a:rPr lang="en" sz="1050">
                <a:highlight>
                  <a:srgbClr val="FFFFFE"/>
                </a:highlight>
                <a:latin typeface="Courier New"/>
                <a:ea typeface="Courier New"/>
                <a:cs typeface="Courier New"/>
                <a:sym typeface="Courier New"/>
              </a:rPr>
              <a:t>, view= Western, legend=</a:t>
            </a:r>
            <a:r>
              <a:rPr lang="en" sz="1050">
                <a:solidFill>
                  <a:srgbClr val="A31515"/>
                </a:solidFill>
                <a:highlight>
                  <a:srgbClr val="FFFFFE"/>
                </a:highlight>
                <a:latin typeface="Courier New"/>
                <a:ea typeface="Courier New"/>
                <a:cs typeface="Courier New"/>
                <a:sym typeface="Courier New"/>
              </a:rPr>
              <a:t>'Northeastern'</a:t>
            </a:r>
            <a:r>
              <a:rPr lang="en"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p.legend.location= </a:t>
            </a:r>
            <a:r>
              <a:rPr lang="en" sz="1050">
                <a:solidFill>
                  <a:srgbClr val="A31515"/>
                </a:solidFill>
                <a:highlight>
                  <a:srgbClr val="FFFFFE"/>
                </a:highlight>
                <a:latin typeface="Courier New"/>
                <a:ea typeface="Courier New"/>
                <a:cs typeface="Courier New"/>
                <a:sym typeface="Courier New"/>
              </a:rPr>
              <a:t>"top_left"</a:t>
            </a:r>
            <a:endParaRPr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rgbClr val="008000"/>
                </a:solidFill>
                <a:highlight>
                  <a:srgbClr val="FFFFFE"/>
                </a:highlight>
                <a:latin typeface="Courier New"/>
                <a:ea typeface="Courier New"/>
                <a:cs typeface="Courier New"/>
                <a:sym typeface="Courier New"/>
              </a:rPr>
              <a:t>#generate output</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highlight>
                  <a:srgbClr val="FFFFFE"/>
                </a:highlight>
                <a:latin typeface="Courier New"/>
                <a:ea typeface="Courier New"/>
                <a:cs typeface="Courier New"/>
                <a:sym typeface="Courier New"/>
              </a:rPr>
              <a:t>show(p)</a:t>
            </a:r>
            <a:endParaRPr sz="1050">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9"/>
          <p:cNvPicPr preferRelativeResize="0"/>
          <p:nvPr/>
        </p:nvPicPr>
        <p:blipFill>
          <a:blip r:embed="rId3">
            <a:alphaModFix/>
          </a:blip>
          <a:stretch>
            <a:fillRect/>
          </a:stretch>
        </p:blipFill>
        <p:spPr>
          <a:xfrm>
            <a:off x="964725" y="0"/>
            <a:ext cx="6012335"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 5: Communicate the Data</a:t>
            </a:r>
            <a:endParaRPr/>
          </a:p>
        </p:txBody>
      </p:sp>
      <p:sp>
        <p:nvSpPr>
          <p:cNvPr id="251" name="Google Shape;251;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We used regression models, pairpolots, and other charts to model our data to make it meaningful for users. </a:t>
            </a:r>
            <a:endParaRPr sz="2200"/>
          </a:p>
          <a:p>
            <a:pPr indent="-368300" lvl="0" marL="457200" rtl="0" algn="l">
              <a:spcBef>
                <a:spcPts val="0"/>
              </a:spcBef>
              <a:spcAft>
                <a:spcPts val="0"/>
              </a:spcAft>
              <a:buSzPts val="2200"/>
              <a:buChar char="●"/>
            </a:pPr>
            <a:r>
              <a:rPr lang="en" sz="2200"/>
              <a:t>Our results will be helpful for future graduates to estimate their salaries based on their major, college, and region. </a:t>
            </a:r>
            <a:endParaRPr sz="2200"/>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57" name="Google Shape;257;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regions have </a:t>
            </a:r>
            <a:r>
              <a:rPr lang="en"/>
              <a:t>similar</a:t>
            </a:r>
            <a:r>
              <a:rPr lang="en"/>
              <a:t> starting salaries, but the Northeastern region has the highest Mid-Career 90th Percentile salary. </a:t>
            </a:r>
            <a:endParaRPr/>
          </a:p>
          <a:p>
            <a:pPr indent="-342900" lvl="0" marL="457200" rtl="0" algn="l">
              <a:spcBef>
                <a:spcPts val="0"/>
              </a:spcBef>
              <a:spcAft>
                <a:spcPts val="0"/>
              </a:spcAft>
              <a:buSzPts val="1800"/>
              <a:buChar char="●"/>
            </a:pPr>
            <a:r>
              <a:rPr lang="en"/>
              <a:t>The Midwest has the lowest mid-career median salary. </a:t>
            </a:r>
            <a:endParaRPr/>
          </a:p>
          <a:p>
            <a:pPr indent="-342900" lvl="0" marL="457200" rtl="0" algn="l">
              <a:spcBef>
                <a:spcPts val="0"/>
              </a:spcBef>
              <a:spcAft>
                <a:spcPts val="0"/>
              </a:spcAft>
              <a:buSzPts val="1800"/>
              <a:buChar char="●"/>
            </a:pPr>
            <a:r>
              <a:rPr lang="en"/>
              <a:t>The hi</a:t>
            </a:r>
            <a:r>
              <a:rPr lang="en"/>
              <a:t>ghest-paying majors are physician assistants and engineering-related majors. </a:t>
            </a:r>
            <a:endParaRPr/>
          </a:p>
          <a:p>
            <a:pPr indent="-342900" lvl="0" marL="457200" rtl="0" algn="l">
              <a:spcBef>
                <a:spcPts val="0"/>
              </a:spcBef>
              <a:spcAft>
                <a:spcPts val="0"/>
              </a:spcAft>
              <a:buSzPts val="1800"/>
              <a:buChar char="●"/>
            </a:pPr>
            <a:r>
              <a:rPr lang="en"/>
              <a:t>All school types have similar starting salaries, but the Ivy League schools have the highest mid-career salaries.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 2: Get the Data</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400">
              <a:solidFill>
                <a:srgbClr val="2D3B45"/>
              </a:solidFill>
              <a:highlight>
                <a:srgbClr val="FFFFFF"/>
              </a:highlight>
            </a:endParaRPr>
          </a:p>
          <a:p>
            <a:pPr indent="-317500" lvl="1" marL="1397000" rtl="0" algn="l">
              <a:spcBef>
                <a:spcPts val="0"/>
              </a:spcBef>
              <a:spcAft>
                <a:spcPts val="0"/>
              </a:spcAft>
              <a:buClr>
                <a:srgbClr val="2D3B45"/>
              </a:buClr>
              <a:buSzPts val="1400"/>
              <a:buChar char="○"/>
            </a:pPr>
            <a:r>
              <a:rPr lang="en">
                <a:solidFill>
                  <a:srgbClr val="2D3B45"/>
                </a:solidFill>
                <a:highlight>
                  <a:srgbClr val="FFFFFF"/>
                </a:highlight>
              </a:rPr>
              <a:t>How you get your data? </a:t>
            </a:r>
            <a:endParaRPr>
              <a:solidFill>
                <a:srgbClr val="2D3B45"/>
              </a:solidFill>
              <a:highlight>
                <a:srgbClr val="FFFFFF"/>
              </a:highlight>
            </a:endParaRPr>
          </a:p>
          <a:p>
            <a:pPr indent="0" lvl="0" marL="914400" rtl="0" algn="l">
              <a:spcBef>
                <a:spcPts val="0"/>
              </a:spcBef>
              <a:spcAft>
                <a:spcPts val="0"/>
              </a:spcAft>
              <a:buNone/>
            </a:pPr>
            <a:r>
              <a:rPr lang="en" sz="1400">
                <a:solidFill>
                  <a:srgbClr val="2D3B45"/>
                </a:solidFill>
                <a:highlight>
                  <a:srgbClr val="FFFFFF"/>
                </a:highlight>
              </a:rPr>
              <a:t>                 Kaggle</a:t>
            </a:r>
            <a:endParaRPr sz="1400" u="sng">
              <a:solidFill>
                <a:schemeClr val="hlink"/>
              </a:solidFill>
              <a:highlight>
                <a:srgbClr val="FFFFFF"/>
              </a:highlight>
              <a:hlinkClick r:id="rId3"/>
            </a:endParaRPr>
          </a:p>
          <a:p>
            <a:pPr indent="-317500" lvl="1" marL="1397000" rtl="0" algn="l">
              <a:spcBef>
                <a:spcPts val="0"/>
              </a:spcBef>
              <a:spcAft>
                <a:spcPts val="0"/>
              </a:spcAft>
              <a:buClr>
                <a:srgbClr val="2D3B45"/>
              </a:buClr>
              <a:buSzPts val="1400"/>
              <a:buChar char="○"/>
            </a:pPr>
            <a:r>
              <a:rPr lang="en">
                <a:solidFill>
                  <a:srgbClr val="2D3B45"/>
                </a:solidFill>
                <a:highlight>
                  <a:srgbClr val="FFFFFF"/>
                </a:highlight>
              </a:rPr>
              <a:t>How you clean your data? </a:t>
            </a:r>
            <a:endParaRPr>
              <a:solidFill>
                <a:srgbClr val="2D3B45"/>
              </a:solidFill>
              <a:highlight>
                <a:srgbClr val="FFFFFF"/>
              </a:highlight>
            </a:endParaRPr>
          </a:p>
          <a:p>
            <a:pPr indent="0" lvl="0" marL="0" rtl="0" algn="l">
              <a:spcBef>
                <a:spcPts val="0"/>
              </a:spcBef>
              <a:spcAft>
                <a:spcPts val="0"/>
              </a:spcAft>
              <a:buNone/>
            </a:pPr>
            <a:r>
              <a:rPr lang="en" sz="1400">
                <a:solidFill>
                  <a:srgbClr val="2D3B45"/>
                </a:solidFill>
                <a:highlight>
                  <a:srgbClr val="FFFFFF"/>
                </a:highlight>
              </a:rPr>
              <a:t>                                  After importing cvs file to jupyter notebook, we checked type of salary . Because the salary variables are strings, meaning that we cannot make any calculations. All of them need to be converted to numerical values and the dollar sign needs to be removed. We checked for null values, but we did not find any. </a:t>
            </a:r>
            <a:endParaRPr sz="1400">
              <a:solidFill>
                <a:srgbClr val="2D3B45"/>
              </a:solidFill>
              <a:highlight>
                <a:srgbClr val="FFFFFF"/>
              </a:highlight>
            </a:endParaRPr>
          </a:p>
          <a:p>
            <a:pPr indent="0" lvl="0" marL="0" rtl="0" algn="l">
              <a:spcBef>
                <a:spcPts val="0"/>
              </a:spcBef>
              <a:spcAft>
                <a:spcPts val="0"/>
              </a:spcAft>
              <a:buNone/>
            </a:pPr>
            <a:r>
              <a:t/>
            </a:r>
            <a:endParaRPr sz="1400">
              <a:solidFill>
                <a:srgbClr val="2D3B45"/>
              </a:solidFill>
              <a:highlight>
                <a:srgbClr val="FFFFFF"/>
              </a:highlight>
            </a:endParaRPr>
          </a:p>
          <a:p>
            <a:pPr indent="-317500" lvl="1" marL="1397000" rtl="0" algn="l">
              <a:spcBef>
                <a:spcPts val="0"/>
              </a:spcBef>
              <a:spcAft>
                <a:spcPts val="0"/>
              </a:spcAft>
              <a:buClr>
                <a:srgbClr val="2D3B45"/>
              </a:buClr>
              <a:buSzPts val="1400"/>
              <a:buChar char="○"/>
            </a:pPr>
            <a:r>
              <a:rPr lang="en">
                <a:solidFill>
                  <a:srgbClr val="2D3B45"/>
                </a:solidFill>
                <a:highlight>
                  <a:srgbClr val="FFFFFF"/>
                </a:highlight>
              </a:rPr>
              <a:t>How did you prepare it?</a:t>
            </a:r>
            <a:endParaRPr>
              <a:solidFill>
                <a:srgbClr val="2D3B45"/>
              </a:solidFill>
              <a:highlight>
                <a:srgbClr val="FFFFFF"/>
              </a:highlight>
            </a:endParaRPr>
          </a:p>
          <a:p>
            <a:pPr indent="0" lvl="0" marL="914400" rtl="0" algn="l">
              <a:spcBef>
                <a:spcPts val="0"/>
              </a:spcBef>
              <a:spcAft>
                <a:spcPts val="0"/>
              </a:spcAft>
              <a:buNone/>
            </a:pPr>
            <a:r>
              <a:rPr lang="en" sz="1400">
                <a:solidFill>
                  <a:srgbClr val="2D3B45"/>
                </a:solidFill>
                <a:highlight>
                  <a:srgbClr val="FFFFFF"/>
                </a:highlight>
              </a:rPr>
              <a:t>            </a:t>
            </a:r>
            <a:endParaRPr sz="1400">
              <a:solidFill>
                <a:srgbClr val="2D3B45"/>
              </a:solidFill>
              <a:highlight>
                <a:srgbClr val="FFFFFF"/>
              </a:highlight>
            </a:endParaRPr>
          </a:p>
          <a:p>
            <a:pPr indent="0" lvl="0" marL="0" rtl="0" algn="l">
              <a:spcBef>
                <a:spcPts val="0"/>
              </a:spcBef>
              <a:spcAft>
                <a:spcPts val="0"/>
              </a:spcAft>
              <a:buNone/>
            </a:pPr>
            <a:r>
              <a:rPr lang="en" sz="1400">
                <a:solidFill>
                  <a:srgbClr val="2D3B45"/>
                </a:solidFill>
                <a:highlight>
                  <a:srgbClr val="FFFFFF"/>
                </a:highlight>
              </a:rPr>
              <a:t>                     We checked type of salary and convert it to float, we also changed column names to make it easy to access later.</a:t>
            </a:r>
            <a:endParaRPr sz="1400">
              <a:solidFill>
                <a:srgbClr val="2D3B45"/>
              </a:solidFill>
              <a:highlight>
                <a:srgbClr val="FFFFFF"/>
              </a:highlight>
            </a:endParaRPr>
          </a:p>
          <a:p>
            <a:pPr indent="0" lvl="0" marL="0" rtl="0" algn="l">
              <a:spcBef>
                <a:spcPts val="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 2: Get the data</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checked null and </a:t>
            </a:r>
            <a:r>
              <a:rPr lang="en"/>
              <a:t>duplicate</a:t>
            </a:r>
            <a:r>
              <a:rPr lang="en"/>
              <a:t> values  in the data</a:t>
            </a:r>
            <a:endParaRPr/>
          </a:p>
          <a:p>
            <a:pPr indent="0" lvl="0" marL="45720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449875" y="1632575"/>
            <a:ext cx="8244250" cy="327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Stage 2: Get the Data- </a:t>
            </a:r>
            <a:r>
              <a:rPr lang="en" sz="2177">
                <a:solidFill>
                  <a:srgbClr val="2D3B45"/>
                </a:solidFill>
                <a:highlight>
                  <a:schemeClr val="lt1"/>
                </a:highlight>
              </a:rPr>
              <a:t>Rename Columns and Remove Symbols</a:t>
            </a:r>
            <a:endParaRPr sz="3577"/>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0" y="1091850"/>
            <a:ext cx="9144002" cy="361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Stage 3: Explore the Data:</a:t>
            </a:r>
            <a:endParaRPr/>
          </a:p>
        </p:txBody>
      </p:sp>
      <p:sp>
        <p:nvSpPr>
          <p:cNvPr id="97" name="Google Shape;97;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698500" rtl="0" algn="l">
              <a:spcBef>
                <a:spcPts val="0"/>
              </a:spcBef>
              <a:spcAft>
                <a:spcPts val="0"/>
              </a:spcAft>
              <a:buClr>
                <a:srgbClr val="2D3B45"/>
              </a:buClr>
              <a:buSzPts val="1200"/>
              <a:buAutoNum type="arabicPeriod"/>
            </a:pPr>
            <a:r>
              <a:rPr lang="en" sz="1200">
                <a:solidFill>
                  <a:srgbClr val="2D3B45"/>
                </a:solidFill>
                <a:highlight>
                  <a:srgbClr val="FFFFFF"/>
                </a:highlight>
              </a:rPr>
              <a:t>Descriptive analysis</a:t>
            </a:r>
            <a:endParaRPr sz="1200">
              <a:solidFill>
                <a:srgbClr val="2D3B45"/>
              </a:solidFill>
              <a:highlight>
                <a:srgbClr val="FFFFFF"/>
              </a:highlight>
            </a:endParaRPr>
          </a:p>
          <a:p>
            <a:pPr indent="0" lvl="0" marL="0" rtl="0" algn="l">
              <a:lnSpc>
                <a:spcPct val="170000"/>
              </a:lnSpc>
              <a:spcBef>
                <a:spcPts val="0"/>
              </a:spcBef>
              <a:spcAft>
                <a:spcPts val="0"/>
              </a:spcAft>
              <a:buNone/>
            </a:pPr>
            <a:r>
              <a:rPr lang="en" sz="1050">
                <a:solidFill>
                  <a:schemeClr val="dk1"/>
                </a:solidFill>
                <a:highlight>
                  <a:srgbClr val="F7F7F7"/>
                </a:highlight>
                <a:latin typeface="Roboto Mono"/>
                <a:ea typeface="Roboto Mono"/>
                <a:cs typeface="Roboto Mono"/>
                <a:sym typeface="Roboto Mono"/>
              </a:rPr>
              <a:t> </a:t>
            </a:r>
            <a:r>
              <a:rPr lang="en" sz="1250">
                <a:solidFill>
                  <a:schemeClr val="dk1"/>
                </a:solidFill>
                <a:highlight>
                  <a:srgbClr val="F7F7F7"/>
                </a:highlight>
                <a:latin typeface="Roboto Mono"/>
                <a:ea typeface="Roboto Mono"/>
                <a:cs typeface="Roboto Mono"/>
                <a:sym typeface="Roboto Mono"/>
              </a:rPr>
              <a:t>   We use salaries_major</a:t>
            </a:r>
            <a:r>
              <a:rPr lang="en" sz="1250">
                <a:solidFill>
                  <a:srgbClr val="055BE0"/>
                </a:solidFill>
                <a:highlight>
                  <a:srgbClr val="F7F7F7"/>
                </a:highlight>
                <a:latin typeface="Roboto Mono"/>
                <a:ea typeface="Roboto Mono"/>
                <a:cs typeface="Roboto Mono"/>
                <a:sym typeface="Roboto Mono"/>
              </a:rPr>
              <a:t>.</a:t>
            </a:r>
            <a:r>
              <a:rPr lang="en" sz="1250">
                <a:solidFill>
                  <a:schemeClr val="dk1"/>
                </a:solidFill>
                <a:highlight>
                  <a:srgbClr val="F7F7F7"/>
                </a:highlight>
                <a:latin typeface="Roboto Mono"/>
                <a:ea typeface="Roboto Mono"/>
                <a:cs typeface="Roboto Mono"/>
                <a:sym typeface="Roboto Mono"/>
              </a:rPr>
              <a:t>describe() function to look at descriptive </a:t>
            </a:r>
            <a:r>
              <a:rPr lang="en" sz="1250">
                <a:solidFill>
                  <a:schemeClr val="dk1"/>
                </a:solidFill>
                <a:highlight>
                  <a:srgbClr val="F7F7F7"/>
                </a:highlight>
                <a:latin typeface="Roboto Mono"/>
                <a:ea typeface="Roboto Mono"/>
                <a:cs typeface="Roboto Mono"/>
                <a:sym typeface="Roboto Mono"/>
              </a:rPr>
              <a:t>analysis</a:t>
            </a:r>
            <a:endParaRPr sz="1250">
              <a:solidFill>
                <a:schemeClr val="dk1"/>
              </a:solidFill>
              <a:highlight>
                <a:srgbClr val="F7F7F7"/>
              </a:highlight>
              <a:latin typeface="Roboto Mono"/>
              <a:ea typeface="Roboto Mono"/>
              <a:cs typeface="Roboto Mono"/>
              <a:sym typeface="Roboto Mono"/>
            </a:endParaRPr>
          </a:p>
          <a:p>
            <a:pPr indent="0" lvl="0" marL="0" rtl="0" algn="l">
              <a:lnSpc>
                <a:spcPct val="170000"/>
              </a:lnSpc>
              <a:spcBef>
                <a:spcPts val="0"/>
              </a:spcBef>
              <a:spcAft>
                <a:spcPts val="0"/>
              </a:spcAft>
              <a:buNone/>
            </a:pPr>
            <a:r>
              <a:t/>
            </a:r>
            <a:endParaRPr sz="1250">
              <a:solidFill>
                <a:schemeClr val="dk1"/>
              </a:solidFill>
              <a:highlight>
                <a:srgbClr val="F7F7F7"/>
              </a:highlight>
              <a:latin typeface="Roboto Mono"/>
              <a:ea typeface="Roboto Mono"/>
              <a:cs typeface="Roboto Mono"/>
              <a:sym typeface="Roboto Mono"/>
            </a:endParaRPr>
          </a:p>
          <a:p>
            <a:pPr indent="0" lvl="0" marL="457200" rtl="0" algn="l">
              <a:spcBef>
                <a:spcPts val="0"/>
              </a:spcBef>
              <a:spcAft>
                <a:spcPts val="0"/>
              </a:spcAft>
              <a:buNone/>
            </a:pPr>
            <a:r>
              <a:t/>
            </a:r>
            <a:endParaRPr sz="1200">
              <a:solidFill>
                <a:srgbClr val="2D3B45"/>
              </a:solidFill>
              <a:highlight>
                <a:srgbClr val="FFFFFF"/>
              </a:highlight>
            </a:endParaRPr>
          </a:p>
          <a:p>
            <a:pPr indent="0" lvl="0" marL="0" rtl="0" algn="l">
              <a:spcBef>
                <a:spcPts val="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144700" y="1841649"/>
            <a:ext cx="9144002" cy="281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Stage 3: Explore the Data:</a:t>
            </a:r>
            <a:endParaRPr/>
          </a:p>
        </p:txBody>
      </p:sp>
      <p:sp>
        <p:nvSpPr>
          <p:cNvPr id="104" name="Google Shape;104;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0675" lvl="0" marL="457200" rtl="0" algn="l">
              <a:lnSpc>
                <a:spcPct val="100000"/>
              </a:lnSpc>
              <a:spcBef>
                <a:spcPts val="0"/>
              </a:spcBef>
              <a:spcAft>
                <a:spcPts val="0"/>
              </a:spcAft>
              <a:buClr>
                <a:schemeClr val="dk1"/>
              </a:buClr>
              <a:buSzPts val="1450"/>
              <a:buFont typeface="Times New Roman"/>
              <a:buAutoNum type="arabicParenR"/>
            </a:pPr>
            <a:r>
              <a:rPr lang="en" sz="1450">
                <a:solidFill>
                  <a:schemeClr val="dk1"/>
                </a:solidFill>
                <a:latin typeface="Times New Roman"/>
                <a:ea typeface="Times New Roman"/>
                <a:cs typeface="Times New Roman"/>
                <a:sym typeface="Times New Roman"/>
              </a:rPr>
              <a:t>The mean starting salary for all graduates regardless of major is 44,310 USD.</a:t>
            </a:r>
            <a:endParaRPr sz="145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320675" lvl="0" marL="457200" rtl="0" algn="l">
              <a:lnSpc>
                <a:spcPct val="100000"/>
              </a:lnSpc>
              <a:spcBef>
                <a:spcPts val="0"/>
              </a:spcBef>
              <a:spcAft>
                <a:spcPts val="0"/>
              </a:spcAft>
              <a:buClr>
                <a:schemeClr val="dk1"/>
              </a:buClr>
              <a:buSzPts val="1450"/>
              <a:buFont typeface="Times New Roman"/>
              <a:buAutoNum type="arabicParenR"/>
            </a:pPr>
            <a:r>
              <a:rPr lang="en" sz="1450">
                <a:solidFill>
                  <a:schemeClr val="dk1"/>
                </a:solidFill>
                <a:latin typeface="Times New Roman"/>
                <a:ea typeface="Times New Roman"/>
                <a:cs typeface="Times New Roman"/>
                <a:sym typeface="Times New Roman"/>
              </a:rPr>
              <a:t> The major with the highest mean starting salary earns 74,300 USD, while the major with the lowest mean starting salary earns 34,000 USD.</a:t>
            </a:r>
            <a:endParaRPr sz="145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320675" lvl="0" marL="457200" rtl="0" algn="l">
              <a:lnSpc>
                <a:spcPct val="100000"/>
              </a:lnSpc>
              <a:spcBef>
                <a:spcPts val="0"/>
              </a:spcBef>
              <a:spcAft>
                <a:spcPts val="0"/>
              </a:spcAft>
              <a:buClr>
                <a:schemeClr val="dk1"/>
              </a:buClr>
              <a:buSzPts val="1450"/>
              <a:buFont typeface="Times New Roman"/>
              <a:buAutoNum type="arabicParenR"/>
            </a:pPr>
            <a:r>
              <a:rPr lang="en" sz="1450">
                <a:solidFill>
                  <a:schemeClr val="dk1"/>
                </a:solidFill>
                <a:latin typeface="Times New Roman"/>
                <a:ea typeface="Times New Roman"/>
                <a:cs typeface="Times New Roman"/>
                <a:sym typeface="Times New Roman"/>
              </a:rPr>
              <a:t>The mean mid-career salary for all college graduates regardless of major is 74,786 USD.</a:t>
            </a:r>
            <a:endParaRPr sz="145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320675" lvl="0" marL="457200" marR="152400" rtl="0" algn="l">
              <a:lnSpc>
                <a:spcPct val="170000"/>
              </a:lnSpc>
              <a:spcBef>
                <a:spcPts val="0"/>
              </a:spcBef>
              <a:spcAft>
                <a:spcPts val="0"/>
              </a:spcAft>
              <a:buClr>
                <a:schemeClr val="dk1"/>
              </a:buClr>
              <a:buSzPts val="1450"/>
              <a:buFont typeface="Times New Roman"/>
              <a:buAutoNum type="arabicParenR"/>
            </a:pPr>
            <a:r>
              <a:rPr lang="en" sz="1450">
                <a:solidFill>
                  <a:schemeClr val="dk1"/>
                </a:solidFill>
                <a:latin typeface="Times New Roman"/>
                <a:ea typeface="Times New Roman"/>
                <a:cs typeface="Times New Roman"/>
                <a:sym typeface="Times New Roman"/>
              </a:rPr>
              <a:t> The major with the highest mean mid-career salary earns 107,000 USD, while the major with the lowest mean mid-career salary earns 52,000 USD.</a:t>
            </a:r>
            <a:endParaRPr sz="145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152400" y="152400"/>
            <a:ext cx="5862799" cy="4838699"/>
          </a:xfrm>
          <a:prstGeom prst="rect">
            <a:avLst/>
          </a:prstGeom>
          <a:noFill/>
          <a:ln>
            <a:noFill/>
          </a:ln>
        </p:spPr>
      </p:pic>
      <p:sp>
        <p:nvSpPr>
          <p:cNvPr id="110" name="Google Shape;110;p20"/>
          <p:cNvSpPr txBox="1"/>
          <p:nvPr/>
        </p:nvSpPr>
        <p:spPr>
          <a:xfrm>
            <a:off x="6114975" y="3396850"/>
            <a:ext cx="271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Horizontal Bar Chart highlighting which majors have the highest mid-career salaries on average.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By : Kaggle User Alex Kelso</a:t>
            </a:r>
            <a:endParaRPr>
              <a:latin typeface="Open Sans"/>
              <a:ea typeface="Open Sans"/>
              <a:cs typeface="Open Sans"/>
              <a:sym typeface="Open Sans"/>
            </a:endParaRPr>
          </a:p>
        </p:txBody>
      </p:sp>
      <p:pic>
        <p:nvPicPr>
          <p:cNvPr id="111" name="Google Shape;111;p20" title="Slide 8.mp3">
            <a:hlinkClick r:id="rId4"/>
          </p:cNvPr>
          <p:cNvPicPr preferRelativeResize="0"/>
          <p:nvPr/>
        </p:nvPicPr>
        <p:blipFill>
          <a:blip r:embed="rId5">
            <a:alphaModFix/>
          </a:blip>
          <a:stretch>
            <a:fillRect/>
          </a:stretch>
        </p:blipFill>
        <p:spPr>
          <a:xfrm>
            <a:off x="152399" y="453390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20275" y="378887"/>
            <a:ext cx="5816099" cy="4385724"/>
          </a:xfrm>
          <a:prstGeom prst="rect">
            <a:avLst/>
          </a:prstGeom>
          <a:noFill/>
          <a:ln>
            <a:noFill/>
          </a:ln>
        </p:spPr>
      </p:pic>
      <p:sp>
        <p:nvSpPr>
          <p:cNvPr id="117" name="Google Shape;117;p21"/>
          <p:cNvSpPr txBox="1"/>
          <p:nvPr/>
        </p:nvSpPr>
        <p:spPr>
          <a:xfrm>
            <a:off x="5936450" y="589350"/>
            <a:ext cx="289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Scatterplot indicating growth among differing majors. Depicts relationships among a major versus others.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By: Kaggle User Alex Kelso</a:t>
            </a:r>
            <a:endParaRPr>
              <a:latin typeface="Open Sans"/>
              <a:ea typeface="Open Sans"/>
              <a:cs typeface="Open Sans"/>
              <a:sym typeface="Open Sans"/>
            </a:endParaRPr>
          </a:p>
        </p:txBody>
      </p:sp>
      <p:pic>
        <p:nvPicPr>
          <p:cNvPr id="118" name="Google Shape;118;p21" title="Slide 9 (online-audio-converter.com).mp3">
            <a:hlinkClick r:id="rId4"/>
          </p:cNvPr>
          <p:cNvPicPr preferRelativeResize="0"/>
          <p:nvPr/>
        </p:nvPicPr>
        <p:blipFill>
          <a:blip r:embed="rId5">
            <a:alphaModFix/>
          </a:blip>
          <a:stretch>
            <a:fillRect/>
          </a:stretch>
        </p:blipFill>
        <p:spPr>
          <a:xfrm>
            <a:off x="120274" y="43074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