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2"/>
  </p:sldMasterIdLst>
  <p:notesMasterIdLst>
    <p:notesMasterId r:id="rId19"/>
  </p:notesMasterIdLst>
  <p:handoutMasterIdLst>
    <p:handoutMasterId r:id="rId20"/>
  </p:handoutMasterIdLst>
  <p:sldIdLst>
    <p:sldId id="257" r:id="rId3"/>
    <p:sldId id="258" r:id="rId4"/>
    <p:sldId id="267" r:id="rId5"/>
    <p:sldId id="269" r:id="rId6"/>
    <p:sldId id="275" r:id="rId7"/>
    <p:sldId id="259" r:id="rId8"/>
    <p:sldId id="266" r:id="rId9"/>
    <p:sldId id="274" r:id="rId10"/>
    <p:sldId id="261" r:id="rId11"/>
    <p:sldId id="262" r:id="rId12"/>
    <p:sldId id="263" r:id="rId13"/>
    <p:sldId id="271" r:id="rId14"/>
    <p:sldId id="280" r:id="rId15"/>
    <p:sldId id="279" r:id="rId16"/>
    <p:sldId id="283" r:id="rId17"/>
    <p:sldId id="277" r:id="rId18"/>
  </p:sldIdLst>
  <p:sldSz cx="12188825"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86470" autoAdjust="0"/>
  </p:normalViewPr>
  <p:slideViewPr>
    <p:cSldViewPr showGuides="1">
      <p:cViewPr varScale="1">
        <p:scale>
          <a:sx n="74" d="100"/>
          <a:sy n="74" d="100"/>
        </p:scale>
        <p:origin x="456" y="7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dirty="0"/>
          </a:p>
        </p:txBody>
      </p:sp>
      <p:sp>
        <p:nvSpPr>
          <p:cNvPr id="3" name="Date Placeholder 2"/>
          <p:cNvSpPr>
            <a:spLocks noGrp="1"/>
          </p:cNvSpPr>
          <p:nvPr>
            <p:ph type="dt" sz="quarter" idx="1"/>
          </p:nvPr>
        </p:nvSpPr>
        <p:spPr>
          <a:xfrm>
            <a:off x="3898102" y="0"/>
            <a:ext cx="2982119" cy="466434"/>
          </a:xfrm>
          <a:prstGeom prst="rect">
            <a:avLst/>
          </a:prstGeom>
        </p:spPr>
        <p:txBody>
          <a:bodyPr vert="horz" lIns="92446" tIns="46223" rIns="92446" bIns="46223" rtlCol="0"/>
          <a:lstStyle>
            <a:lvl1pPr algn="r">
              <a:defRPr sz="1200"/>
            </a:lvl1pPr>
          </a:lstStyle>
          <a:p>
            <a:fld id="{24CE221E-83ED-4F6C-BA5F-3F9E6FDB6953}" type="datetimeFigureOut">
              <a:rPr lang="en-US"/>
              <a:t>7/7/2014</a:t>
            </a:fld>
            <a:endParaRPr dirty="0"/>
          </a:p>
        </p:txBody>
      </p:sp>
      <p:sp>
        <p:nvSpPr>
          <p:cNvPr id="4" name="Footer Placeholder 3"/>
          <p:cNvSpPr>
            <a:spLocks noGrp="1"/>
          </p:cNvSpPr>
          <p:nvPr>
            <p:ph type="ftr" sz="quarter" idx="2"/>
          </p:nvPr>
        </p:nvSpPr>
        <p:spPr>
          <a:xfrm>
            <a:off x="0" y="8829967"/>
            <a:ext cx="2982119" cy="466433"/>
          </a:xfrm>
          <a:prstGeom prst="rect">
            <a:avLst/>
          </a:prstGeom>
        </p:spPr>
        <p:txBody>
          <a:bodyPr vert="horz" lIns="92446" tIns="46223" rIns="92446" bIns="46223" rtlCol="0" anchor="b"/>
          <a:lstStyle>
            <a:lvl1pPr algn="l">
              <a:defRPr sz="1200"/>
            </a:lvl1pPr>
          </a:lstStyle>
          <a:p>
            <a:endParaRPr dirty="0"/>
          </a:p>
        </p:txBody>
      </p:sp>
      <p:sp>
        <p:nvSpPr>
          <p:cNvPr id="5" name="Slide Number Placeholder 4"/>
          <p:cNvSpPr>
            <a:spLocks noGrp="1"/>
          </p:cNvSpPr>
          <p:nvPr>
            <p:ph type="sldNum" sz="quarter" idx="3"/>
          </p:nvPr>
        </p:nvSpPr>
        <p:spPr>
          <a:xfrm>
            <a:off x="3898102" y="8829967"/>
            <a:ext cx="2982119" cy="466433"/>
          </a:xfrm>
          <a:prstGeom prst="rect">
            <a:avLst/>
          </a:prstGeom>
        </p:spPr>
        <p:txBody>
          <a:bodyPr vert="horz" lIns="92446" tIns="46223" rIns="92446" bIns="46223"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dirty="0"/>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97853E5F-CE67-483C-A264-F17AC70E9CA2}" type="datetimeFigureOut">
              <a:rPr lang="en-US"/>
              <a:t>7/7/2014</a:t>
            </a:fld>
            <a:endParaRPr dirty="0"/>
          </a:p>
        </p:txBody>
      </p:sp>
      <p:sp>
        <p:nvSpPr>
          <p:cNvPr id="4" name="Slide Image Placeholder 3"/>
          <p:cNvSpPr>
            <a:spLocks noGrp="1" noRot="1" noChangeAspect="1"/>
          </p:cNvSpPr>
          <p:nvPr>
            <p:ph type="sldImg" idx="2"/>
          </p:nvPr>
        </p:nvSpPr>
        <p:spPr>
          <a:xfrm>
            <a:off x="344488" y="696913"/>
            <a:ext cx="6192837" cy="3486150"/>
          </a:xfrm>
          <a:prstGeom prst="rect">
            <a:avLst/>
          </a:prstGeom>
          <a:noFill/>
          <a:ln w="12700">
            <a:solidFill>
              <a:prstClr val="black"/>
            </a:solidFill>
          </a:ln>
        </p:spPr>
        <p:txBody>
          <a:bodyPr vert="horz" lIns="92446" tIns="46223" rIns="92446" bIns="46223" rtlCol="0" anchor="ctr"/>
          <a:lstStyle/>
          <a:p>
            <a:endParaRPr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dirty="0"/>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B98AFB-CB0D-4DFE-87B9-B4B0D0DE73CD}" type="slidenum">
              <a:rPr lang="en-US" smtClean="0"/>
              <a:t>14</a:t>
            </a:fld>
            <a:endParaRPr lang="en-US" dirty="0"/>
          </a:p>
        </p:txBody>
      </p:sp>
    </p:spTree>
    <p:extLst>
      <p:ext uri="{BB962C8B-B14F-4D97-AF65-F5344CB8AC3E}">
        <p14:creationId xmlns:p14="http://schemas.microsoft.com/office/powerpoint/2010/main" val="851301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en-US"/>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6EC58D-0E2E-4AB0-8D91-A40D6A83B97F}" type="datetime1">
              <a:rPr lang="en-US" smtClean="0"/>
              <a:t>7/7/2014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428006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D7A118-0D27-4B1D-B1BB-3BEC0CE6606D}" type="datetime1">
              <a:rPr lang="en-US" smtClean="0"/>
              <a:t>7/7/2014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7914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C63394-1139-4BC3-938D-D8DDE8AE9CD6}" type="datetime1">
              <a:rPr lang="en-US" smtClean="0"/>
              <a:t>7/7/2014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8577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29DF48-DF55-426A-8ED7-699B23615209}" type="datetime1">
              <a:rPr lang="en-US" smtClean="0"/>
              <a:t>7/7/2014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62320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en-US"/>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B8EFB7-1013-4E08-B1D8-D17BDDAD21A9}" type="datetime1">
              <a:rPr lang="en-US" smtClean="0"/>
              <a:t>7/7/2014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91996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5AC22C-C1FB-4B21-AC19-716284DFCA43}" type="datetime1">
              <a:rPr lang="en-US" smtClean="0"/>
              <a:t>7/7/2014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7237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F16575-C1D3-4434-BA10-C99AD2BC4202}" type="datetime1">
              <a:rPr lang="en-US" smtClean="0"/>
              <a:t>7/7/2014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74609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F59B94-8D9D-4C5D-84E6-E077E7D8F7A1}" type="datetime1">
              <a:rPr lang="en-US" smtClean="0"/>
              <a:t>7/7/2014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66753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4EEB1-7217-486C-9A5D-801DA11E2908}" type="datetime1">
              <a:rPr lang="en-US" smtClean="0"/>
              <a:t>7/7/2014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40915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US"/>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10D182-2A85-447E-8597-657BF772311C}" type="datetime1">
              <a:rPr lang="en-US" smtClean="0"/>
              <a:t>7/7/2014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38603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US"/>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21C9B-8A3F-496F-896F-1D1CD719BC81}" type="datetime1">
              <a:rPr lang="en-US" smtClean="0"/>
              <a:t>7/7/2014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BC6A3-2CC6-4493-8555-D1AD2F665668}" type="slidenum">
              <a:rPr lang="en-US" smtClean="0"/>
              <a:t>‹#›</a:t>
            </a:fld>
            <a:endParaRPr lang="en-US"/>
          </a:p>
        </p:txBody>
      </p:sp>
    </p:spTree>
    <p:extLst>
      <p:ext uri="{BB962C8B-B14F-4D97-AF65-F5344CB8AC3E}">
        <p14:creationId xmlns:p14="http://schemas.microsoft.com/office/powerpoint/2010/main" val="417248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8854D-A646-42EE-B041-C52C8DB6FD02}" type="datetime1">
              <a:rPr lang="en-US" smtClean="0"/>
              <a:t>7/7/2014</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28606843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9.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0.png"/><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240.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20.png"/><Relationship Id="rId4" Type="http://schemas.openxmlformats.org/officeDocument/2006/relationships/image" Target="../media/image210.png"/></Relationships>
</file>

<file path=ppt/slides/_rels/slide12.xml.rels><?xml version="1.0" encoding="UTF-8" standalone="yes"?>
<Relationships xmlns="http://schemas.openxmlformats.org/package/2006/relationships"><Relationship Id="rId2" Type="http://schemas.openxmlformats.org/officeDocument/2006/relationships/hyperlink" Target="http://cran.r-project.org/web/packages/pwr/index.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latin typeface="Arial Black" panose="020B0A04020102020204" pitchFamily="34" charset="0"/>
              </a:rPr>
              <a:t>Power Analysis</a:t>
            </a:r>
            <a:endParaRPr lang="en-US" dirty="0">
              <a:latin typeface="Arial Black" panose="020B0A04020102020204" pitchFamily="34" charset="0"/>
            </a:endParaRPr>
          </a:p>
        </p:txBody>
      </p:sp>
      <p:sp>
        <p:nvSpPr>
          <p:cNvPr id="2" name="Subtitle 1"/>
          <p:cNvSpPr>
            <a:spLocks noGrp="1"/>
          </p:cNvSpPr>
          <p:nvPr>
            <p:ph type="subTitle" idx="1"/>
          </p:nvPr>
        </p:nvSpPr>
        <p:spPr/>
        <p:txBody>
          <a:bodyPr/>
          <a:lstStyle/>
          <a:p>
            <a:endParaRPr lang="en-US" dirty="0"/>
          </a:p>
        </p:txBody>
      </p:sp>
      <p:sp>
        <p:nvSpPr>
          <p:cNvPr id="3" name="Slide Number Placeholder 2"/>
          <p:cNvSpPr>
            <a:spLocks noGrp="1"/>
          </p:cNvSpPr>
          <p:nvPr>
            <p:ph type="sldNum" sz="quarter" idx="12"/>
          </p:nvPr>
        </p:nvSpPr>
        <p:spPr/>
        <p:txBody>
          <a:bodyPr/>
          <a:lstStyle/>
          <a:p>
            <a:fld id="{AAEAE4A8-A6E5-453E-B946-FB774B73F48C}" type="slidenum">
              <a:rPr lang="en-US" smtClean="0"/>
              <a:t>1</a:t>
            </a:fld>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marketingchristianbooks.files.wordpress.com/2012/11/bell-curve.gif"/>
          <p:cNvPicPr>
            <a:picLocks noChangeAspect="1" noChangeArrowheads="1"/>
          </p:cNvPicPr>
          <p:nvPr/>
        </p:nvPicPr>
        <p:blipFill rotWithShape="1">
          <a:blip r:embed="rId2">
            <a:extLst>
              <a:ext uri="{28A0092B-C50C-407E-A947-70E740481C1C}">
                <a14:useLocalDpi xmlns:a14="http://schemas.microsoft.com/office/drawing/2010/main" val="0"/>
              </a:ext>
            </a:extLst>
          </a:blip>
          <a:srcRect l="2001" t="1658" r="1000" b="4696"/>
          <a:stretch/>
        </p:blipFill>
        <p:spPr bwMode="auto">
          <a:xfrm>
            <a:off x="1674812" y="1600200"/>
            <a:ext cx="5410200" cy="19521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marketingchristianbooks.files.wordpress.com/2012/11/bell-curve.gif"/>
          <p:cNvPicPr/>
          <p:nvPr/>
        </p:nvPicPr>
        <p:blipFill rotWithShape="1">
          <a:blip r:embed="rId2">
            <a:clrChange>
              <a:clrFrom>
                <a:srgbClr val="FFFFFF"/>
              </a:clrFrom>
              <a:clrTo>
                <a:srgbClr val="FFFFFF">
                  <a:alpha val="0"/>
                </a:srgbClr>
              </a:clrTo>
            </a:clrChange>
            <a:duotone>
              <a:prstClr val="black"/>
              <a:srgbClr val="FF0000">
                <a:tint val="45000"/>
                <a:satMod val="400000"/>
              </a:srgbClr>
            </a:duotone>
            <a:extLst>
              <a:ext uri="{28A0092B-C50C-407E-A947-70E740481C1C}">
                <a14:useLocalDpi xmlns:a14="http://schemas.microsoft.com/office/drawing/2010/main" val="0"/>
              </a:ext>
            </a:extLst>
          </a:blip>
          <a:srcRect l="2214" r="14773" b="16937"/>
          <a:stretch/>
        </p:blipFill>
        <p:spPr bwMode="auto">
          <a:xfrm>
            <a:off x="2790317" y="1626391"/>
            <a:ext cx="4294695" cy="1560479"/>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6" name="TextBox 5"/>
              <p:cNvSpPr txBox="1"/>
              <p:nvPr/>
            </p:nvSpPr>
            <p:spPr>
              <a:xfrm>
                <a:off x="3479090" y="3420775"/>
                <a:ext cx="810423" cy="360676"/>
              </a:xfrm>
              <a:prstGeom prst="rect">
                <a:avLst/>
              </a:prstGeom>
              <a:noFill/>
              <a:ln>
                <a:noFill/>
              </a:ln>
            </p:spPr>
            <p:txBody>
              <a:bodyPr wrap="square" rtlCol="0" anchor="ctr" anchorCtr="1">
                <a:spAutoFit/>
              </a:bodyPr>
              <a:lstStyle/>
              <a:p>
                <a14:m>
                  <m:oMath xmlns:m="http://schemas.openxmlformats.org/officeDocument/2006/math">
                    <m:sSub>
                      <m:sSubPr>
                        <m:ctrlPr>
                          <a:rPr lang="zh-TW" altLang="zh-TW" sz="1600" i="1">
                            <a:latin typeface="Cambria Math" panose="02040503050406030204" pitchFamily="18" charset="0"/>
                          </a:rPr>
                        </m:ctrlPr>
                      </m:sSubPr>
                      <m:e>
                        <m:r>
                          <a:rPr lang="en-US" altLang="zh-TW" sz="1600" i="1">
                            <a:latin typeface="Cambria Math" panose="02040503050406030204" pitchFamily="18" charset="0"/>
                          </a:rPr>
                          <m:t>𝜇</m:t>
                        </m:r>
                      </m:e>
                      <m:sub>
                        <m:r>
                          <a:rPr lang="en-US" altLang="zh-TW" sz="1600" i="1">
                            <a:latin typeface="Cambria Math" panose="02040503050406030204" pitchFamily="18" charset="0"/>
                          </a:rPr>
                          <m:t>0</m:t>
                        </m:r>
                      </m:sub>
                    </m:sSub>
                    <m:r>
                      <a:rPr lang="en-US" altLang="zh-TW" sz="1600" i="1">
                        <a:latin typeface="Cambria Math" panose="02040503050406030204" pitchFamily="18" charset="0"/>
                      </a:rPr>
                      <m:t>=</m:t>
                    </m:r>
                  </m:oMath>
                </a14:m>
                <a:r>
                  <a:rPr lang="en-US" altLang="zh-TW" sz="1600" b="1" dirty="0"/>
                  <a:t>80</a:t>
                </a:r>
              </a:p>
            </p:txBody>
          </p:sp>
        </mc:Choice>
        <mc:Fallback xmlns="">
          <p:sp>
            <p:nvSpPr>
              <p:cNvPr id="6" name="TextBox 5"/>
              <p:cNvSpPr txBox="1">
                <a:spLocks noRot="1" noChangeAspect="1" noMove="1" noResize="1" noEditPoints="1" noAdjustHandles="1" noChangeArrowheads="1" noChangeShapeType="1" noTextEdit="1"/>
              </p:cNvSpPr>
              <p:nvPr/>
            </p:nvSpPr>
            <p:spPr>
              <a:xfrm>
                <a:off x="3479090" y="3420775"/>
                <a:ext cx="810423" cy="360676"/>
              </a:xfrm>
              <a:prstGeom prst="rect">
                <a:avLst/>
              </a:prstGeom>
              <a:blipFill rotWithShape="0">
                <a:blip r:embed="rId3"/>
                <a:stretch>
                  <a:fillRect t="-3390" r="-3008" b="-16949"/>
                </a:stretch>
              </a:blipFill>
              <a:ln>
                <a:noFill/>
              </a:ln>
            </p:spPr>
            <p:txBody>
              <a:bodyPr/>
              <a:lstStyle/>
              <a:p>
                <a:r>
                  <a:rPr lang="zh-TW" altLang="en-US">
                    <a:noFill/>
                  </a:rPr>
                  <a:t> </a:t>
                </a:r>
              </a:p>
            </p:txBody>
          </p:sp>
        </mc:Fallback>
      </mc:AlternateContent>
      <p:sp>
        <p:nvSpPr>
          <p:cNvPr id="8" name="TextBox 7"/>
          <p:cNvSpPr txBox="1"/>
          <p:nvPr/>
        </p:nvSpPr>
        <p:spPr>
          <a:xfrm>
            <a:off x="5510417" y="3444465"/>
            <a:ext cx="912262" cy="338554"/>
          </a:xfrm>
          <a:prstGeom prst="rect">
            <a:avLst/>
          </a:prstGeom>
          <a:noFill/>
          <a:ln>
            <a:noFill/>
          </a:ln>
        </p:spPr>
        <p:txBody>
          <a:bodyPr wrap="square" rtlCol="0" anchor="ctr" anchorCtr="1">
            <a:spAutoFit/>
          </a:bodyPr>
          <a:lstStyle/>
          <a:p>
            <a:r>
              <a:rPr lang="en-US" sz="1600" b="1" dirty="0" smtClean="0"/>
              <a:t>81.16</a:t>
            </a:r>
          </a:p>
        </p:txBody>
      </p:sp>
      <mc:AlternateContent xmlns:mc="http://schemas.openxmlformats.org/markup-compatibility/2006" xmlns:a14="http://schemas.microsoft.com/office/drawing/2010/main">
        <mc:Choice Requires="a14">
          <p:sp>
            <p:nvSpPr>
              <p:cNvPr id="9" name="TextBox 8"/>
              <p:cNvSpPr txBox="1"/>
              <p:nvPr/>
            </p:nvSpPr>
            <p:spPr>
              <a:xfrm>
                <a:off x="6317839" y="3425647"/>
                <a:ext cx="3107719" cy="338554"/>
              </a:xfrm>
              <a:prstGeom prst="rect">
                <a:avLst/>
              </a:prstGeom>
              <a:noFill/>
              <a:ln>
                <a:noFill/>
              </a:ln>
            </p:spPr>
            <p:txBody>
              <a:bodyPr wrap="square" rtlCol="0" anchor="ctr" anchorCtr="1">
                <a:spAutoFit/>
              </a:bodyPr>
              <a:lstStyle/>
              <a:p>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𝑍</m:t>
                        </m:r>
                      </m:e>
                      <m:sub>
                        <m:r>
                          <a:rPr lang="en-US" sz="1600" i="1">
                            <a:latin typeface="Cambria Math" panose="02040503050406030204" pitchFamily="18" charset="0"/>
                          </a:rPr>
                          <m:t>0</m:t>
                        </m:r>
                      </m:sub>
                    </m:sSub>
                    <m:r>
                      <a:rPr lang="en-US" sz="1600" b="0" i="1" smtClean="0">
                        <a:latin typeface="Cambria Math" panose="02040503050406030204" pitchFamily="18" charset="0"/>
                      </a:rPr>
                      <m:t>=1.645</m:t>
                    </m:r>
                  </m:oMath>
                </a14:m>
                <a:r>
                  <a:rPr lang="en-US" sz="1600" b="1" dirty="0" smtClean="0"/>
                  <a:t> </a:t>
                </a:r>
                <a14:m>
                  <m:oMath xmlns:m="http://schemas.openxmlformats.org/officeDocument/2006/math">
                    <m:r>
                      <a:rPr lang="en-US" sz="1600" b="1" i="0" smtClean="0">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𝑍</m:t>
                        </m:r>
                      </m:e>
                      <m:sub>
                        <m:r>
                          <a:rPr lang="en-US" sz="1600" b="0" i="1" smtClean="0">
                            <a:latin typeface="Cambria Math" panose="02040503050406030204" pitchFamily="18" charset="0"/>
                          </a:rPr>
                          <m:t>1</m:t>
                        </m:r>
                      </m:sub>
                    </m:sSub>
                    <m:r>
                      <a:rPr lang="en-US" sz="1600" i="1">
                        <a:latin typeface="Cambria Math" panose="02040503050406030204" pitchFamily="18" charset="0"/>
                      </a:rPr>
                      <m:t>=</m:t>
                    </m:r>
                    <m:r>
                      <a:rPr lang="en-US" sz="1600" b="0" i="1" smtClean="0">
                        <a:latin typeface="Cambria Math" panose="02040503050406030204" pitchFamily="18" charset="0"/>
                      </a:rPr>
                      <m:t>0.23</m:t>
                    </m:r>
                  </m:oMath>
                </a14:m>
                <a:endParaRPr lang="en-US" sz="1600" b="1"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6317839" y="3425647"/>
                <a:ext cx="3107719" cy="338554"/>
              </a:xfrm>
              <a:prstGeom prst="rect">
                <a:avLst/>
              </a:prstGeom>
              <a:blipFill rotWithShape="0">
                <a:blip r:embed="rId4"/>
                <a:stretch>
                  <a:fillRect/>
                </a:stretch>
              </a:blipFill>
              <a:ln>
                <a:noFill/>
              </a:ln>
            </p:spPr>
            <p:txBody>
              <a:bodyPr/>
              <a:lstStyle/>
              <a:p>
                <a:r>
                  <a:rPr lang="en-US">
                    <a:noFill/>
                  </a:rPr>
                  <a:t> </a:t>
                </a:r>
              </a:p>
            </p:txBody>
          </p:sp>
        </mc:Fallback>
      </mc:AlternateContent>
      <p:cxnSp>
        <p:nvCxnSpPr>
          <p:cNvPr id="10" name="Straight Connector 9"/>
          <p:cNvCxnSpPr/>
          <p:nvPr/>
        </p:nvCxnSpPr>
        <p:spPr>
          <a:xfrm>
            <a:off x="5014009" y="1732439"/>
            <a:ext cx="0" cy="160646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5236136" y="3354933"/>
            <a:ext cx="409283" cy="19548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13212" y="1732439"/>
            <a:ext cx="0" cy="160646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1659541" y="1716888"/>
                <a:ext cx="1268990" cy="36933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𝑁</m:t>
                      </m:r>
                      <m:r>
                        <a:rPr lang="en-US" b="0" i="1" smtClean="0">
                          <a:latin typeface="Cambria Math" panose="02040503050406030204" pitchFamily="18" charset="0"/>
                        </a:rPr>
                        <m:t>𝑢𝑙𝑙</m:t>
                      </m:r>
                      <m:r>
                        <a:rPr lang="en-US" b="0" i="1" smtClean="0">
                          <a:latin typeface="Cambria Math" panose="02040503050406030204" pitchFamily="18" charset="0"/>
                        </a:rPr>
                        <m:t> </m:t>
                      </m:r>
                      <m:r>
                        <a:rPr lang="en-US" b="0" i="1" smtClean="0">
                          <a:latin typeface="Cambria Math" panose="02040503050406030204" pitchFamily="18" charset="0"/>
                        </a:rPr>
                        <m:t>𝐷𝑖𝑠𝑡𝑟𝑖𝑏𝑢𝑡𝑖𝑜𝑛</m:t>
                      </m:r>
                    </m:oMath>
                  </m:oMathPara>
                </a14:m>
                <a:endParaRPr lang="en-US" b="1"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1659541" y="1716888"/>
                <a:ext cx="1268990" cy="369332"/>
              </a:xfrm>
              <a:prstGeom prst="rect">
                <a:avLst/>
              </a:prstGeom>
              <a:blipFill rotWithShape="0">
                <a:blip r:embed="rId5"/>
                <a:stretch>
                  <a:fillRect l="-28846" r="-2548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114383" y="1732439"/>
                <a:ext cx="1603656" cy="36933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𝐴𝑙𝑡𝑒𝑟𝑛𝑎𝑡𝑒</m:t>
                      </m:r>
                      <m:r>
                        <a:rPr lang="en-US" b="0" i="1" smtClean="0">
                          <a:latin typeface="Cambria Math" panose="02040503050406030204" pitchFamily="18" charset="0"/>
                        </a:rPr>
                        <m:t> </m:t>
                      </m:r>
                      <m:r>
                        <a:rPr lang="en-US" b="0" i="1" smtClean="0">
                          <a:latin typeface="Cambria Math" panose="02040503050406030204" pitchFamily="18" charset="0"/>
                        </a:rPr>
                        <m:t>𝐷𝑖𝑠𝑡𝑟𝑖𝑏𝑢𝑡𝑖𝑜𝑛</m:t>
                      </m:r>
                    </m:oMath>
                  </m:oMathPara>
                </a14:m>
                <a:endParaRPr lang="en-US" b="1"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6114383" y="1732439"/>
                <a:ext cx="1603656" cy="369332"/>
              </a:xfrm>
              <a:prstGeom prst="rect">
                <a:avLst/>
              </a:prstGeom>
              <a:blipFill rotWithShape="0">
                <a:blip r:embed="rId6"/>
                <a:stretch>
                  <a:fillRect l="-29658" r="-266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722706" y="2586803"/>
                <a:ext cx="2194542" cy="36933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𝑃𝑜𝑤𝑒𝑟</m:t>
                      </m:r>
                      <m:r>
                        <a:rPr lang="en-US" b="0" i="1" smtClean="0">
                          <a:latin typeface="Cambria Math" panose="02040503050406030204" pitchFamily="18" charset="0"/>
                        </a:rPr>
                        <m:t>=0.4090</m:t>
                      </m:r>
                    </m:oMath>
                  </m:oMathPara>
                </a14:m>
                <a:endParaRPr lang="en-US" b="1" dirty="0" smtClean="0"/>
              </a:p>
            </p:txBody>
          </p:sp>
        </mc:Choice>
        <mc:Fallback xmlns="">
          <p:sp>
            <p:nvSpPr>
              <p:cNvPr id="15" name="TextBox 14"/>
              <p:cNvSpPr txBox="1">
                <a:spLocks noRot="1" noChangeAspect="1" noMove="1" noResize="1" noEditPoints="1" noAdjustHandles="1" noChangeArrowheads="1" noChangeShapeType="1" noTextEdit="1"/>
              </p:cNvSpPr>
              <p:nvPr/>
            </p:nvSpPr>
            <p:spPr>
              <a:xfrm>
                <a:off x="6722706" y="2586803"/>
                <a:ext cx="2194542" cy="369332"/>
              </a:xfrm>
              <a:prstGeom prst="rect">
                <a:avLst/>
              </a:prstGeom>
              <a:blipFill rotWithShape="0">
                <a:blip r:embed="rId7"/>
                <a:stretch>
                  <a:fillRect/>
                </a:stretch>
              </a:blipFill>
              <a:ln>
                <a:noFill/>
              </a:ln>
            </p:spPr>
            <p:txBody>
              <a:bodyPr/>
              <a:lstStyle/>
              <a:p>
                <a:r>
                  <a:rPr lang="zh-TW" altLang="en-US">
                    <a:noFill/>
                  </a:rPr>
                  <a:t> </a:t>
                </a:r>
              </a:p>
            </p:txBody>
          </p:sp>
        </mc:Fallback>
      </mc:AlternateContent>
      <p:sp>
        <p:nvSpPr>
          <p:cNvPr id="16" name="Freeform 15"/>
          <p:cNvSpPr/>
          <p:nvPr/>
        </p:nvSpPr>
        <p:spPr>
          <a:xfrm>
            <a:off x="5213586" y="1746224"/>
            <a:ext cx="1967438" cy="1613061"/>
          </a:xfrm>
          <a:custGeom>
            <a:avLst/>
            <a:gdLst>
              <a:gd name="connsiteX0" fmla="*/ 0 w 2500605"/>
              <a:gd name="connsiteY0" fmla="*/ 0 h 2220686"/>
              <a:gd name="connsiteX1" fmla="*/ 0 w 2500605"/>
              <a:gd name="connsiteY1" fmla="*/ 2220686 h 2220686"/>
              <a:gd name="connsiteX2" fmla="*/ 2397968 w 2500605"/>
              <a:gd name="connsiteY2" fmla="*/ 2220686 h 2220686"/>
              <a:gd name="connsiteX3" fmla="*/ 2500605 w 2500605"/>
              <a:gd name="connsiteY3" fmla="*/ 2211355 h 2220686"/>
              <a:gd name="connsiteX4" fmla="*/ 2304662 w 2500605"/>
              <a:gd name="connsiteY4" fmla="*/ 2164702 h 2220686"/>
              <a:gd name="connsiteX5" fmla="*/ 2164702 w 2500605"/>
              <a:gd name="connsiteY5" fmla="*/ 2146041 h 2220686"/>
              <a:gd name="connsiteX6" fmla="*/ 2090058 w 2500605"/>
              <a:gd name="connsiteY6" fmla="*/ 2127380 h 2220686"/>
              <a:gd name="connsiteX7" fmla="*/ 1968760 w 2500605"/>
              <a:gd name="connsiteY7" fmla="*/ 2090057 h 2220686"/>
              <a:gd name="connsiteX8" fmla="*/ 1968760 w 2500605"/>
              <a:gd name="connsiteY8" fmla="*/ 2090057 h 2220686"/>
              <a:gd name="connsiteX9" fmla="*/ 1782147 w 2500605"/>
              <a:gd name="connsiteY9" fmla="*/ 2034074 h 2220686"/>
              <a:gd name="connsiteX10" fmla="*/ 1679511 w 2500605"/>
              <a:gd name="connsiteY10" fmla="*/ 2015413 h 2220686"/>
              <a:gd name="connsiteX11" fmla="*/ 1632858 w 2500605"/>
              <a:gd name="connsiteY11" fmla="*/ 1959429 h 2220686"/>
              <a:gd name="connsiteX12" fmla="*/ 1548882 w 2500605"/>
              <a:gd name="connsiteY12" fmla="*/ 1931437 h 2220686"/>
              <a:gd name="connsiteX13" fmla="*/ 1371600 w 2500605"/>
              <a:gd name="connsiteY13" fmla="*/ 1810139 h 2220686"/>
              <a:gd name="connsiteX14" fmla="*/ 1306286 w 2500605"/>
              <a:gd name="connsiteY14" fmla="*/ 1772817 h 2220686"/>
              <a:gd name="connsiteX15" fmla="*/ 1240972 w 2500605"/>
              <a:gd name="connsiteY15" fmla="*/ 1735494 h 2220686"/>
              <a:gd name="connsiteX16" fmla="*/ 1175658 w 2500605"/>
              <a:gd name="connsiteY16" fmla="*/ 1670180 h 2220686"/>
              <a:gd name="connsiteX17" fmla="*/ 1063690 w 2500605"/>
              <a:gd name="connsiteY17" fmla="*/ 1567543 h 2220686"/>
              <a:gd name="connsiteX18" fmla="*/ 1007707 w 2500605"/>
              <a:gd name="connsiteY18" fmla="*/ 1502229 h 2220686"/>
              <a:gd name="connsiteX19" fmla="*/ 933062 w 2500605"/>
              <a:gd name="connsiteY19" fmla="*/ 1362270 h 2220686"/>
              <a:gd name="connsiteX20" fmla="*/ 830425 w 2500605"/>
              <a:gd name="connsiteY20" fmla="*/ 1268964 h 2220686"/>
              <a:gd name="connsiteX21" fmla="*/ 765111 w 2500605"/>
              <a:gd name="connsiteY21" fmla="*/ 1166327 h 2220686"/>
              <a:gd name="connsiteX22" fmla="*/ 625151 w 2500605"/>
              <a:gd name="connsiteY22" fmla="*/ 979715 h 2220686"/>
              <a:gd name="connsiteX23" fmla="*/ 569168 w 2500605"/>
              <a:gd name="connsiteY23" fmla="*/ 839755 h 2220686"/>
              <a:gd name="connsiteX24" fmla="*/ 457200 w 2500605"/>
              <a:gd name="connsiteY24" fmla="*/ 699796 h 2220686"/>
              <a:gd name="connsiteX25" fmla="*/ 363894 w 2500605"/>
              <a:gd name="connsiteY25" fmla="*/ 522515 h 2220686"/>
              <a:gd name="connsiteX26" fmla="*/ 298580 w 2500605"/>
              <a:gd name="connsiteY26" fmla="*/ 438539 h 2220686"/>
              <a:gd name="connsiteX27" fmla="*/ 261258 w 2500605"/>
              <a:gd name="connsiteY27" fmla="*/ 335902 h 2220686"/>
              <a:gd name="connsiteX28" fmla="*/ 167951 w 2500605"/>
              <a:gd name="connsiteY28" fmla="*/ 223935 h 2220686"/>
              <a:gd name="connsiteX29" fmla="*/ 111968 w 2500605"/>
              <a:gd name="connsiteY29" fmla="*/ 139960 h 2220686"/>
              <a:gd name="connsiteX30" fmla="*/ 0 w 2500605"/>
              <a:gd name="connsiteY30"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500605" h="2220686">
                <a:moveTo>
                  <a:pt x="0" y="0"/>
                </a:moveTo>
                <a:lnTo>
                  <a:pt x="0" y="2220686"/>
                </a:lnTo>
                <a:lnTo>
                  <a:pt x="2397968" y="2220686"/>
                </a:lnTo>
                <a:lnTo>
                  <a:pt x="2500605" y="2211355"/>
                </a:lnTo>
                <a:lnTo>
                  <a:pt x="2304662" y="2164702"/>
                </a:lnTo>
                <a:lnTo>
                  <a:pt x="2164702" y="2146041"/>
                </a:lnTo>
                <a:lnTo>
                  <a:pt x="2090058" y="2127380"/>
                </a:lnTo>
                <a:lnTo>
                  <a:pt x="1968760" y="2090057"/>
                </a:lnTo>
                <a:lnTo>
                  <a:pt x="1968760" y="2090057"/>
                </a:lnTo>
                <a:lnTo>
                  <a:pt x="1782147" y="2034074"/>
                </a:lnTo>
                <a:lnTo>
                  <a:pt x="1679511" y="2015413"/>
                </a:lnTo>
                <a:lnTo>
                  <a:pt x="1632858" y="1959429"/>
                </a:lnTo>
                <a:lnTo>
                  <a:pt x="1548882" y="1931437"/>
                </a:lnTo>
                <a:lnTo>
                  <a:pt x="1371600" y="1810139"/>
                </a:lnTo>
                <a:lnTo>
                  <a:pt x="1306286" y="1772817"/>
                </a:lnTo>
                <a:lnTo>
                  <a:pt x="1240972" y="1735494"/>
                </a:lnTo>
                <a:lnTo>
                  <a:pt x="1175658" y="1670180"/>
                </a:lnTo>
                <a:lnTo>
                  <a:pt x="1063690" y="1567543"/>
                </a:lnTo>
                <a:lnTo>
                  <a:pt x="1007707" y="1502229"/>
                </a:lnTo>
                <a:lnTo>
                  <a:pt x="933062" y="1362270"/>
                </a:lnTo>
                <a:lnTo>
                  <a:pt x="830425" y="1268964"/>
                </a:lnTo>
                <a:lnTo>
                  <a:pt x="765111" y="1166327"/>
                </a:lnTo>
                <a:lnTo>
                  <a:pt x="625151" y="979715"/>
                </a:lnTo>
                <a:lnTo>
                  <a:pt x="569168" y="839755"/>
                </a:lnTo>
                <a:lnTo>
                  <a:pt x="457200" y="699796"/>
                </a:lnTo>
                <a:lnTo>
                  <a:pt x="363894" y="522515"/>
                </a:lnTo>
                <a:lnTo>
                  <a:pt x="298580" y="438539"/>
                </a:lnTo>
                <a:lnTo>
                  <a:pt x="261258" y="335902"/>
                </a:lnTo>
                <a:lnTo>
                  <a:pt x="167951" y="223935"/>
                </a:lnTo>
                <a:lnTo>
                  <a:pt x="111968" y="139960"/>
                </a:lnTo>
                <a:lnTo>
                  <a:pt x="0" y="0"/>
                </a:lnTo>
                <a:close/>
              </a:path>
            </a:pathLst>
          </a:custGeom>
          <a:pattFill prst="pct25">
            <a:fgClr>
              <a:schemeClr val="accent1"/>
            </a:fgClr>
            <a:bgClr>
              <a:schemeClr val="bg1"/>
            </a:bgClr>
          </a:patt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35" name="Picture 2" descr="http://marketingchristianbooks.files.wordpress.com/2012/11/bell-curve.gif"/>
          <p:cNvPicPr>
            <a:picLocks noChangeAspect="1" noChangeArrowheads="1"/>
          </p:cNvPicPr>
          <p:nvPr/>
        </p:nvPicPr>
        <p:blipFill rotWithShape="1">
          <a:blip r:embed="rId2">
            <a:extLst>
              <a:ext uri="{28A0092B-C50C-407E-A947-70E740481C1C}">
                <a14:useLocalDpi xmlns:a14="http://schemas.microsoft.com/office/drawing/2010/main" val="0"/>
              </a:ext>
            </a:extLst>
          </a:blip>
          <a:srcRect l="2001" t="1658" r="1000" b="4696"/>
          <a:stretch/>
        </p:blipFill>
        <p:spPr bwMode="auto">
          <a:xfrm>
            <a:off x="1716487" y="4087709"/>
            <a:ext cx="5410200" cy="195213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http://marketingchristianbooks.files.wordpress.com/2012/11/bell-curve.gif"/>
          <p:cNvPicPr/>
          <p:nvPr/>
        </p:nvPicPr>
        <p:blipFill rotWithShape="1">
          <a:blip r:embed="rId2">
            <a:clrChange>
              <a:clrFrom>
                <a:srgbClr val="FFFFFF"/>
              </a:clrFrom>
              <a:clrTo>
                <a:srgbClr val="FFFFFF">
                  <a:alpha val="0"/>
                </a:srgbClr>
              </a:clrTo>
            </a:clrChange>
            <a:duotone>
              <a:prstClr val="black"/>
              <a:srgbClr val="FF0000">
                <a:tint val="45000"/>
                <a:satMod val="400000"/>
              </a:srgbClr>
            </a:duotone>
            <a:extLst>
              <a:ext uri="{28A0092B-C50C-407E-A947-70E740481C1C}">
                <a14:useLocalDpi xmlns:a14="http://schemas.microsoft.com/office/drawing/2010/main" val="0"/>
              </a:ext>
            </a:extLst>
          </a:blip>
          <a:srcRect l="2214" r="14773" b="16937"/>
          <a:stretch/>
        </p:blipFill>
        <p:spPr bwMode="auto">
          <a:xfrm>
            <a:off x="3732212" y="4069288"/>
            <a:ext cx="4294695" cy="1560479"/>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37" name="TextBox 36"/>
              <p:cNvSpPr txBox="1"/>
              <p:nvPr/>
            </p:nvSpPr>
            <p:spPr>
              <a:xfrm>
                <a:off x="3537118" y="5889952"/>
                <a:ext cx="990415" cy="338554"/>
              </a:xfrm>
              <a:prstGeom prst="rect">
                <a:avLst/>
              </a:prstGeom>
              <a:noFill/>
              <a:ln>
                <a:noFill/>
              </a:ln>
            </p:spPr>
            <p:txBody>
              <a:bodyPr wrap="square" rtlCol="0" anchor="ctr" anchorCtr="1">
                <a:spAutoFit/>
              </a:bodyPr>
              <a:lstStyle/>
              <a:p>
                <a14:m>
                  <m:oMath xmlns:m="http://schemas.openxmlformats.org/officeDocument/2006/math">
                    <m:sSub>
                      <m:sSubPr>
                        <m:ctrlPr>
                          <a:rPr lang="zh-TW" altLang="zh-TW" sz="1600" i="1">
                            <a:latin typeface="Cambria Math" panose="02040503050406030204" pitchFamily="18" charset="0"/>
                          </a:rPr>
                        </m:ctrlPr>
                      </m:sSubPr>
                      <m:e>
                        <m:r>
                          <a:rPr lang="en-US" altLang="zh-TW" sz="1600" i="1">
                            <a:latin typeface="Cambria Math" panose="02040503050406030204" pitchFamily="18" charset="0"/>
                          </a:rPr>
                          <m:t>𝜇</m:t>
                        </m:r>
                      </m:e>
                      <m:sub>
                        <m:r>
                          <a:rPr lang="en-US" altLang="zh-TW" sz="1600" i="1">
                            <a:latin typeface="Cambria Math" panose="02040503050406030204" pitchFamily="18" charset="0"/>
                          </a:rPr>
                          <m:t>0</m:t>
                        </m:r>
                      </m:sub>
                    </m:sSub>
                    <m:r>
                      <a:rPr lang="en-US" altLang="zh-TW" sz="1600" i="1">
                        <a:latin typeface="Cambria Math" panose="02040503050406030204" pitchFamily="18" charset="0"/>
                      </a:rPr>
                      <m:t>=</m:t>
                    </m:r>
                  </m:oMath>
                </a14:m>
                <a:r>
                  <a:rPr lang="en-US" altLang="zh-TW" sz="1600" b="1" dirty="0"/>
                  <a:t>80</a:t>
                </a:r>
              </a:p>
            </p:txBody>
          </p:sp>
        </mc:Choice>
        <mc:Fallback xmlns="">
          <p:sp>
            <p:nvSpPr>
              <p:cNvPr id="37" name="TextBox 36"/>
              <p:cNvSpPr txBox="1">
                <a:spLocks noRot="1" noChangeAspect="1" noMove="1" noResize="1" noEditPoints="1" noAdjustHandles="1" noChangeArrowheads="1" noChangeShapeType="1" noTextEdit="1"/>
              </p:cNvSpPr>
              <p:nvPr/>
            </p:nvSpPr>
            <p:spPr>
              <a:xfrm>
                <a:off x="3537118" y="5889952"/>
                <a:ext cx="990415" cy="338554"/>
              </a:xfrm>
              <a:prstGeom prst="rect">
                <a:avLst/>
              </a:prstGeom>
              <a:blipFill rotWithShape="0">
                <a:blip r:embed="rId8"/>
                <a:stretch>
                  <a:fillRect t="-5357" b="-21429"/>
                </a:stretch>
              </a:blipFill>
              <a:ln>
                <a:noFill/>
              </a:ln>
            </p:spPr>
            <p:txBody>
              <a:bodyPr/>
              <a:lstStyle/>
              <a:p>
                <a:r>
                  <a:rPr lang="zh-TW" altLang="en-US">
                    <a:noFill/>
                  </a:rPr>
                  <a:t> </a:t>
                </a:r>
              </a:p>
            </p:txBody>
          </p:sp>
        </mc:Fallback>
      </mc:AlternateContent>
      <p:sp>
        <p:nvSpPr>
          <p:cNvPr id="39" name="TextBox 38"/>
          <p:cNvSpPr txBox="1"/>
          <p:nvPr/>
        </p:nvSpPr>
        <p:spPr>
          <a:xfrm>
            <a:off x="4831204" y="5958017"/>
            <a:ext cx="912262" cy="338554"/>
          </a:xfrm>
          <a:prstGeom prst="rect">
            <a:avLst/>
          </a:prstGeom>
          <a:noFill/>
          <a:ln>
            <a:noFill/>
          </a:ln>
        </p:spPr>
        <p:txBody>
          <a:bodyPr wrap="square" rtlCol="0" anchor="ctr" anchorCtr="1">
            <a:spAutoFit/>
          </a:bodyPr>
          <a:lstStyle/>
          <a:p>
            <a:r>
              <a:rPr lang="en-US" sz="1600" b="1" dirty="0" smtClean="0"/>
              <a:t>81.16</a:t>
            </a:r>
          </a:p>
        </p:txBody>
      </p:sp>
      <mc:AlternateContent xmlns:mc="http://schemas.openxmlformats.org/markup-compatibility/2006" xmlns:a14="http://schemas.microsoft.com/office/drawing/2010/main">
        <mc:Choice Requires="a14">
          <p:sp>
            <p:nvSpPr>
              <p:cNvPr id="40" name="TextBox 39"/>
              <p:cNvSpPr txBox="1"/>
              <p:nvPr/>
            </p:nvSpPr>
            <p:spPr>
              <a:xfrm>
                <a:off x="6422679" y="6296571"/>
                <a:ext cx="3107719" cy="338554"/>
              </a:xfrm>
              <a:prstGeom prst="rect">
                <a:avLst/>
              </a:prstGeom>
              <a:noFill/>
              <a:ln>
                <a:noFill/>
              </a:ln>
            </p:spPr>
            <p:txBody>
              <a:bodyPr wrap="square" rtlCol="0" anchor="ctr" anchorCtr="1">
                <a:spAutoFit/>
              </a:bodyPr>
              <a:lstStyle/>
              <a:p>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𝑍</m:t>
                        </m:r>
                      </m:e>
                      <m:sub>
                        <m:r>
                          <a:rPr lang="en-US" sz="1600" i="1">
                            <a:latin typeface="Cambria Math" panose="02040503050406030204" pitchFamily="18" charset="0"/>
                          </a:rPr>
                          <m:t>0</m:t>
                        </m:r>
                      </m:sub>
                    </m:sSub>
                    <m:r>
                      <a:rPr lang="en-US" sz="1600" b="0" i="1" smtClean="0">
                        <a:latin typeface="Cambria Math" panose="02040503050406030204" pitchFamily="18" charset="0"/>
                      </a:rPr>
                      <m:t>=1.645</m:t>
                    </m:r>
                  </m:oMath>
                </a14:m>
                <a:r>
                  <a:rPr lang="en-US" sz="1600" b="1" dirty="0" smtClean="0"/>
                  <a:t> </a:t>
                </a:r>
                <a14:m>
                  <m:oMath xmlns:m="http://schemas.openxmlformats.org/officeDocument/2006/math">
                    <m:r>
                      <a:rPr lang="en-US" sz="1600" b="1" i="0" smtClean="0">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𝑍</m:t>
                        </m:r>
                      </m:e>
                      <m:sub>
                        <m:r>
                          <a:rPr lang="en-US" sz="1600" b="0" i="1" smtClean="0">
                            <a:latin typeface="Cambria Math" panose="02040503050406030204" pitchFamily="18" charset="0"/>
                          </a:rPr>
                          <m:t>1</m:t>
                        </m:r>
                      </m:sub>
                    </m:sSub>
                    <m:r>
                      <a:rPr lang="en-US" sz="1600" i="1">
                        <a:latin typeface="Cambria Math" panose="02040503050406030204" pitchFamily="18" charset="0"/>
                      </a:rPr>
                      <m:t>=</m:t>
                    </m:r>
                    <m:r>
                      <a:rPr lang="en-US" sz="1600" b="0" i="1" smtClean="0">
                        <a:latin typeface="Cambria Math" panose="02040503050406030204" pitchFamily="18" charset="0"/>
                      </a:rPr>
                      <m:t>−1.19</m:t>
                    </m:r>
                  </m:oMath>
                </a14:m>
                <a:endParaRPr lang="en-US" sz="1600" b="1" dirty="0" smtClean="0"/>
              </a:p>
            </p:txBody>
          </p:sp>
        </mc:Choice>
        <mc:Fallback xmlns="">
          <p:sp>
            <p:nvSpPr>
              <p:cNvPr id="40" name="TextBox 39"/>
              <p:cNvSpPr txBox="1">
                <a:spLocks noRot="1" noChangeAspect="1" noMove="1" noResize="1" noEditPoints="1" noAdjustHandles="1" noChangeArrowheads="1" noChangeShapeType="1" noTextEdit="1"/>
              </p:cNvSpPr>
              <p:nvPr/>
            </p:nvSpPr>
            <p:spPr>
              <a:xfrm>
                <a:off x="6422679" y="6296571"/>
                <a:ext cx="3107719" cy="338554"/>
              </a:xfrm>
              <a:prstGeom prst="rect">
                <a:avLst/>
              </a:prstGeom>
              <a:blipFill rotWithShape="0">
                <a:blip r:embed="rId9"/>
                <a:stretch>
                  <a:fillRect/>
                </a:stretch>
              </a:blipFill>
              <a:ln>
                <a:noFill/>
              </a:ln>
            </p:spPr>
            <p:txBody>
              <a:bodyPr/>
              <a:lstStyle/>
              <a:p>
                <a:r>
                  <a:rPr lang="en-US">
                    <a:noFill/>
                  </a:rPr>
                  <a:t> </a:t>
                </a:r>
              </a:p>
            </p:txBody>
          </p:sp>
        </mc:Fallback>
      </mc:AlternateContent>
      <p:cxnSp>
        <p:nvCxnSpPr>
          <p:cNvPr id="41" name="Straight Connector 40"/>
          <p:cNvCxnSpPr/>
          <p:nvPr/>
        </p:nvCxnSpPr>
        <p:spPr>
          <a:xfrm>
            <a:off x="6008223" y="4204397"/>
            <a:ext cx="0" cy="160646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287335" y="5877595"/>
            <a:ext cx="100965" cy="6076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154887" y="4219948"/>
            <a:ext cx="0" cy="160646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1702743" y="4343400"/>
                <a:ext cx="1268990" cy="36933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𝑁</m:t>
                      </m:r>
                      <m:r>
                        <a:rPr lang="en-US" b="0" i="1" smtClean="0">
                          <a:latin typeface="Cambria Math" panose="02040503050406030204" pitchFamily="18" charset="0"/>
                        </a:rPr>
                        <m:t>𝑢𝑙𝑙</m:t>
                      </m:r>
                      <m:r>
                        <a:rPr lang="en-US" b="0" i="1" smtClean="0">
                          <a:latin typeface="Cambria Math" panose="02040503050406030204" pitchFamily="18" charset="0"/>
                        </a:rPr>
                        <m:t> </m:t>
                      </m:r>
                      <m:r>
                        <a:rPr lang="en-US" b="0" i="1" smtClean="0">
                          <a:latin typeface="Cambria Math" panose="02040503050406030204" pitchFamily="18" charset="0"/>
                        </a:rPr>
                        <m:t>𝐷𝑖𝑠𝑡𝑟𝑖𝑏𝑢𝑡𝑖𝑜𝑛</m:t>
                      </m:r>
                    </m:oMath>
                  </m:oMathPara>
                </a14:m>
                <a:endParaRPr lang="en-US" b="1" dirty="0" smtClean="0"/>
              </a:p>
            </p:txBody>
          </p:sp>
        </mc:Choice>
        <mc:Fallback xmlns="">
          <p:sp>
            <p:nvSpPr>
              <p:cNvPr id="44" name="TextBox 43"/>
              <p:cNvSpPr txBox="1">
                <a:spLocks noRot="1" noChangeAspect="1" noMove="1" noResize="1" noEditPoints="1" noAdjustHandles="1" noChangeArrowheads="1" noChangeShapeType="1" noTextEdit="1"/>
              </p:cNvSpPr>
              <p:nvPr/>
            </p:nvSpPr>
            <p:spPr>
              <a:xfrm>
                <a:off x="1702743" y="4343400"/>
                <a:ext cx="1268990" cy="369332"/>
              </a:xfrm>
              <a:prstGeom prst="rect">
                <a:avLst/>
              </a:prstGeom>
              <a:blipFill rotWithShape="0">
                <a:blip r:embed="rId10"/>
                <a:stretch>
                  <a:fillRect l="-28846" r="-2548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7460428" y="4282838"/>
                <a:ext cx="1603656" cy="36933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𝐴𝑙𝑡𝑒𝑟𝑛𝑎𝑡𝑒</m:t>
                      </m:r>
                      <m:r>
                        <a:rPr lang="en-US" b="0" i="1" smtClean="0">
                          <a:latin typeface="Cambria Math" panose="02040503050406030204" pitchFamily="18" charset="0"/>
                        </a:rPr>
                        <m:t> </m:t>
                      </m:r>
                      <m:r>
                        <a:rPr lang="en-US" b="0" i="1" smtClean="0">
                          <a:latin typeface="Cambria Math" panose="02040503050406030204" pitchFamily="18" charset="0"/>
                        </a:rPr>
                        <m:t>𝐷𝑖𝑠𝑡𝑟𝑖𝑏𝑢𝑡𝑖𝑜𝑛</m:t>
                      </m:r>
                    </m:oMath>
                  </m:oMathPara>
                </a14:m>
                <a:endParaRPr lang="en-US" b="1" dirty="0" smtClean="0"/>
              </a:p>
            </p:txBody>
          </p:sp>
        </mc:Choice>
        <mc:Fallback xmlns="">
          <p:sp>
            <p:nvSpPr>
              <p:cNvPr id="45" name="TextBox 44"/>
              <p:cNvSpPr txBox="1">
                <a:spLocks noRot="1" noChangeAspect="1" noMove="1" noResize="1" noEditPoints="1" noAdjustHandles="1" noChangeArrowheads="1" noChangeShapeType="1" noTextEdit="1"/>
              </p:cNvSpPr>
              <p:nvPr/>
            </p:nvSpPr>
            <p:spPr>
              <a:xfrm>
                <a:off x="7460428" y="4282838"/>
                <a:ext cx="1603656" cy="369332"/>
              </a:xfrm>
              <a:prstGeom prst="rect">
                <a:avLst/>
              </a:prstGeom>
              <a:blipFill rotWithShape="0">
                <a:blip r:embed="rId11"/>
                <a:stretch>
                  <a:fillRect l="-29658" r="-266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7215203" y="5107778"/>
                <a:ext cx="2294121" cy="36933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𝑃𝑜𝑤𝑒𝑟</m:t>
                      </m:r>
                      <m:r>
                        <a:rPr lang="en-US" b="0" i="1" smtClean="0">
                          <a:latin typeface="Cambria Math" panose="02040503050406030204" pitchFamily="18" charset="0"/>
                        </a:rPr>
                        <m:t>=0.8830</m:t>
                      </m:r>
                    </m:oMath>
                  </m:oMathPara>
                </a14:m>
                <a:endParaRPr lang="en-US" b="1" dirty="0" smtClean="0"/>
              </a:p>
            </p:txBody>
          </p:sp>
        </mc:Choice>
        <mc:Fallback xmlns="">
          <p:sp>
            <p:nvSpPr>
              <p:cNvPr id="46" name="TextBox 45"/>
              <p:cNvSpPr txBox="1">
                <a:spLocks noRot="1" noChangeAspect="1" noMove="1" noResize="1" noEditPoints="1" noAdjustHandles="1" noChangeArrowheads="1" noChangeShapeType="1" noTextEdit="1"/>
              </p:cNvSpPr>
              <p:nvPr/>
            </p:nvSpPr>
            <p:spPr>
              <a:xfrm>
                <a:off x="7215203" y="5107778"/>
                <a:ext cx="2294121" cy="369332"/>
              </a:xfrm>
              <a:prstGeom prst="rect">
                <a:avLst/>
              </a:prstGeom>
              <a:blipFill rotWithShape="0">
                <a:blip r:embed="rId12"/>
                <a:stretch>
                  <a:fillRect/>
                </a:stretch>
              </a:blipFill>
              <a:ln>
                <a:noFill/>
              </a:ln>
            </p:spPr>
            <p:txBody>
              <a:bodyPr/>
              <a:lstStyle/>
              <a:p>
                <a:r>
                  <a:rPr lang="en-US">
                    <a:noFill/>
                  </a:rPr>
                  <a:t> </a:t>
                </a:r>
              </a:p>
            </p:txBody>
          </p:sp>
        </mc:Fallback>
      </mc:AlternateContent>
      <p:sp>
        <p:nvSpPr>
          <p:cNvPr id="50" name="Freeform 49"/>
          <p:cNvSpPr/>
          <p:nvPr/>
        </p:nvSpPr>
        <p:spPr>
          <a:xfrm>
            <a:off x="5290457" y="4180114"/>
            <a:ext cx="2864498" cy="1660849"/>
          </a:xfrm>
          <a:custGeom>
            <a:avLst/>
            <a:gdLst>
              <a:gd name="connsiteX0" fmla="*/ 0 w 2864498"/>
              <a:gd name="connsiteY0" fmla="*/ 671804 h 1660849"/>
              <a:gd name="connsiteX1" fmla="*/ 9331 w 2864498"/>
              <a:gd name="connsiteY1" fmla="*/ 1660849 h 1660849"/>
              <a:gd name="connsiteX2" fmla="*/ 2864498 w 2864498"/>
              <a:gd name="connsiteY2" fmla="*/ 1651519 h 1660849"/>
              <a:gd name="connsiteX3" fmla="*/ 2397967 w 2864498"/>
              <a:gd name="connsiteY3" fmla="*/ 1511559 h 1660849"/>
              <a:gd name="connsiteX4" fmla="*/ 2267339 w 2864498"/>
              <a:gd name="connsiteY4" fmla="*/ 1464906 h 1660849"/>
              <a:gd name="connsiteX5" fmla="*/ 2146041 w 2864498"/>
              <a:gd name="connsiteY5" fmla="*/ 1427584 h 1660849"/>
              <a:gd name="connsiteX6" fmla="*/ 2015412 w 2864498"/>
              <a:gd name="connsiteY6" fmla="*/ 1371600 h 1660849"/>
              <a:gd name="connsiteX7" fmla="*/ 1931437 w 2864498"/>
              <a:gd name="connsiteY7" fmla="*/ 1343608 h 1660849"/>
              <a:gd name="connsiteX8" fmla="*/ 1875453 w 2864498"/>
              <a:gd name="connsiteY8" fmla="*/ 1287625 h 1660849"/>
              <a:gd name="connsiteX9" fmla="*/ 1800808 w 2864498"/>
              <a:gd name="connsiteY9" fmla="*/ 1240972 h 1660849"/>
              <a:gd name="connsiteX10" fmla="*/ 1688841 w 2864498"/>
              <a:gd name="connsiteY10" fmla="*/ 1147666 h 1660849"/>
              <a:gd name="connsiteX11" fmla="*/ 1623527 w 2864498"/>
              <a:gd name="connsiteY11" fmla="*/ 1091682 h 1660849"/>
              <a:gd name="connsiteX12" fmla="*/ 1558212 w 2864498"/>
              <a:gd name="connsiteY12" fmla="*/ 989045 h 1660849"/>
              <a:gd name="connsiteX13" fmla="*/ 1474237 w 2864498"/>
              <a:gd name="connsiteY13" fmla="*/ 895739 h 1660849"/>
              <a:gd name="connsiteX14" fmla="*/ 1380931 w 2864498"/>
              <a:gd name="connsiteY14" fmla="*/ 746449 h 1660849"/>
              <a:gd name="connsiteX15" fmla="*/ 1287625 w 2864498"/>
              <a:gd name="connsiteY15" fmla="*/ 606490 h 1660849"/>
              <a:gd name="connsiteX16" fmla="*/ 1184988 w 2864498"/>
              <a:gd name="connsiteY16" fmla="*/ 447870 h 1660849"/>
              <a:gd name="connsiteX17" fmla="*/ 1110343 w 2864498"/>
              <a:gd name="connsiteY17" fmla="*/ 335902 h 1660849"/>
              <a:gd name="connsiteX18" fmla="*/ 1007706 w 2864498"/>
              <a:gd name="connsiteY18" fmla="*/ 195943 h 1660849"/>
              <a:gd name="connsiteX19" fmla="*/ 858416 w 2864498"/>
              <a:gd name="connsiteY19" fmla="*/ 74645 h 1660849"/>
              <a:gd name="connsiteX20" fmla="*/ 746449 w 2864498"/>
              <a:gd name="connsiteY20" fmla="*/ 0 h 1660849"/>
              <a:gd name="connsiteX21" fmla="*/ 615821 w 2864498"/>
              <a:gd name="connsiteY21" fmla="*/ 0 h 1660849"/>
              <a:gd name="connsiteX22" fmla="*/ 550506 w 2864498"/>
              <a:gd name="connsiteY22" fmla="*/ 18662 h 1660849"/>
              <a:gd name="connsiteX23" fmla="*/ 475861 w 2864498"/>
              <a:gd name="connsiteY23" fmla="*/ 65315 h 1660849"/>
              <a:gd name="connsiteX24" fmla="*/ 419878 w 2864498"/>
              <a:gd name="connsiteY24" fmla="*/ 130629 h 1660849"/>
              <a:gd name="connsiteX25" fmla="*/ 345233 w 2864498"/>
              <a:gd name="connsiteY25" fmla="*/ 195943 h 1660849"/>
              <a:gd name="connsiteX26" fmla="*/ 270588 w 2864498"/>
              <a:gd name="connsiteY26" fmla="*/ 279919 h 1660849"/>
              <a:gd name="connsiteX27" fmla="*/ 214604 w 2864498"/>
              <a:gd name="connsiteY27" fmla="*/ 363894 h 1660849"/>
              <a:gd name="connsiteX28" fmla="*/ 149290 w 2864498"/>
              <a:gd name="connsiteY28" fmla="*/ 447870 h 1660849"/>
              <a:gd name="connsiteX29" fmla="*/ 111967 w 2864498"/>
              <a:gd name="connsiteY29" fmla="*/ 531845 h 1660849"/>
              <a:gd name="connsiteX30" fmla="*/ 0 w 2864498"/>
              <a:gd name="connsiteY30" fmla="*/ 671804 h 166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64498" h="1660849">
                <a:moveTo>
                  <a:pt x="0" y="671804"/>
                </a:moveTo>
                <a:cubicBezTo>
                  <a:pt x="3110" y="1001486"/>
                  <a:pt x="6221" y="1331167"/>
                  <a:pt x="9331" y="1660849"/>
                </a:cubicBezTo>
                <a:lnTo>
                  <a:pt x="2864498" y="1651519"/>
                </a:lnTo>
                <a:lnTo>
                  <a:pt x="2397967" y="1511559"/>
                </a:lnTo>
                <a:lnTo>
                  <a:pt x="2267339" y="1464906"/>
                </a:lnTo>
                <a:lnTo>
                  <a:pt x="2146041" y="1427584"/>
                </a:lnTo>
                <a:lnTo>
                  <a:pt x="2015412" y="1371600"/>
                </a:lnTo>
                <a:lnTo>
                  <a:pt x="1931437" y="1343608"/>
                </a:lnTo>
                <a:lnTo>
                  <a:pt x="1875453" y="1287625"/>
                </a:lnTo>
                <a:lnTo>
                  <a:pt x="1800808" y="1240972"/>
                </a:lnTo>
                <a:lnTo>
                  <a:pt x="1688841" y="1147666"/>
                </a:lnTo>
                <a:lnTo>
                  <a:pt x="1623527" y="1091682"/>
                </a:lnTo>
                <a:lnTo>
                  <a:pt x="1558212" y="989045"/>
                </a:lnTo>
                <a:lnTo>
                  <a:pt x="1474237" y="895739"/>
                </a:lnTo>
                <a:lnTo>
                  <a:pt x="1380931" y="746449"/>
                </a:lnTo>
                <a:lnTo>
                  <a:pt x="1287625" y="606490"/>
                </a:lnTo>
                <a:lnTo>
                  <a:pt x="1184988" y="447870"/>
                </a:lnTo>
                <a:lnTo>
                  <a:pt x="1110343" y="335902"/>
                </a:lnTo>
                <a:lnTo>
                  <a:pt x="1007706" y="195943"/>
                </a:lnTo>
                <a:lnTo>
                  <a:pt x="858416" y="74645"/>
                </a:lnTo>
                <a:lnTo>
                  <a:pt x="746449" y="0"/>
                </a:lnTo>
                <a:lnTo>
                  <a:pt x="615821" y="0"/>
                </a:lnTo>
                <a:lnTo>
                  <a:pt x="550506" y="18662"/>
                </a:lnTo>
                <a:lnTo>
                  <a:pt x="475861" y="65315"/>
                </a:lnTo>
                <a:lnTo>
                  <a:pt x="419878" y="130629"/>
                </a:lnTo>
                <a:lnTo>
                  <a:pt x="345233" y="195943"/>
                </a:lnTo>
                <a:lnTo>
                  <a:pt x="270588" y="279919"/>
                </a:lnTo>
                <a:lnTo>
                  <a:pt x="214604" y="363894"/>
                </a:lnTo>
                <a:lnTo>
                  <a:pt x="149290" y="447870"/>
                </a:lnTo>
                <a:lnTo>
                  <a:pt x="111967" y="531845"/>
                </a:lnTo>
                <a:lnTo>
                  <a:pt x="0" y="671804"/>
                </a:lnTo>
                <a:close/>
              </a:path>
            </a:pathLst>
          </a:custGeom>
          <a:pattFill prst="pct2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Rectangle 52"/>
              <p:cNvSpPr/>
              <p:nvPr/>
            </p:nvSpPr>
            <p:spPr>
              <a:xfrm>
                <a:off x="500077" y="1011691"/>
                <a:ext cx="7133491" cy="400110"/>
              </a:xfrm>
              <a:prstGeom prst="rect">
                <a:avLst/>
              </a:prstGeom>
            </p:spPr>
            <p:txBody>
              <a:bodyPr wrap="none">
                <a:spAutoFit/>
              </a:bodyPr>
              <a:lstStyle/>
              <a:p>
                <a:r>
                  <a:rPr lang="en-US" sz="2000" b="1" dirty="0" smtClean="0"/>
                  <a:t>The power is larger when the value of</a:t>
                </a:r>
                <a14:m>
                  <m:oMath xmlns:m="http://schemas.openxmlformats.org/officeDocument/2006/math">
                    <m:r>
                      <a:rPr lang="en-US" altLang="zh-TW" sz="2000" b="1" i="0" smtClean="0">
                        <a:solidFill>
                          <a:srgbClr val="3B3B3B"/>
                        </a:solidFill>
                        <a:latin typeface="Cambria Math" panose="02040503050406030204" pitchFamily="18" charset="0"/>
                        <a:ea typeface="Cambria Math" panose="02040503050406030204" pitchFamily="18" charset="0"/>
                        <a:cs typeface="Helvetica" panose="020B0604020202020204" pitchFamily="34" charset="0"/>
                      </a:rPr>
                      <m:t> </m:t>
                    </m:r>
                    <m:sSub>
                      <m:sSubPr>
                        <m:ctrlPr>
                          <a:rPr lang="zh-TW" altLang="zh-TW" sz="2000" i="1">
                            <a:solidFill>
                              <a:srgbClr val="3B3B3B"/>
                            </a:solidFill>
                            <a:latin typeface="Cambria Math" panose="02040503050406030204" pitchFamily="18" charset="0"/>
                            <a:ea typeface="Cambria Math" panose="02040503050406030204" pitchFamily="18" charset="0"/>
                            <a:cs typeface="Helvetica" panose="020B0604020202020204" pitchFamily="34" charset="0"/>
                          </a:rPr>
                        </m:ctrlPr>
                      </m:sSubPr>
                      <m:e>
                        <m:r>
                          <a:rPr lang="en-US" altLang="zh-TW" sz="2000" i="1">
                            <a:solidFill>
                              <a:srgbClr val="3B3B3B"/>
                            </a:solidFill>
                            <a:latin typeface="Cambria Math" panose="02040503050406030204" pitchFamily="18" charset="0"/>
                            <a:ea typeface="Times New Roman" panose="02020603050405020304" pitchFamily="18" charset="0"/>
                            <a:cs typeface="Helvetica" panose="020B0604020202020204" pitchFamily="34" charset="0"/>
                          </a:rPr>
                          <m:t>𝜇</m:t>
                        </m:r>
                      </m:e>
                      <m:sub>
                        <m:r>
                          <a:rPr lang="en-US" altLang="zh-TW" sz="2000" i="1">
                            <a:solidFill>
                              <a:srgbClr val="3B3B3B"/>
                            </a:solidFill>
                            <a:latin typeface="Cambria Math" panose="02040503050406030204" pitchFamily="18" charset="0"/>
                            <a:ea typeface="Times New Roman" panose="02020603050405020304" pitchFamily="18" charset="0"/>
                            <a:cs typeface="Helvetica" panose="020B0604020202020204" pitchFamily="34" charset="0"/>
                          </a:rPr>
                          <m:t>1</m:t>
                        </m:r>
                      </m:sub>
                    </m:sSub>
                  </m:oMath>
                </a14:m>
                <a:r>
                  <a:rPr lang="en-US" sz="2000" b="1" dirty="0" smtClean="0"/>
                  <a:t>is </a:t>
                </a:r>
                <a:r>
                  <a:rPr lang="en-US" sz="2000" b="1" dirty="0"/>
                  <a:t>far from the null mean</a:t>
                </a:r>
              </a:p>
            </p:txBody>
          </p:sp>
        </mc:Choice>
        <mc:Fallback xmlns="">
          <p:sp>
            <p:nvSpPr>
              <p:cNvPr id="53" name="Rectangle 52"/>
              <p:cNvSpPr>
                <a:spLocks noRot="1" noChangeAspect="1" noMove="1" noResize="1" noEditPoints="1" noAdjustHandles="1" noChangeArrowheads="1" noChangeShapeType="1" noTextEdit="1"/>
              </p:cNvSpPr>
              <p:nvPr/>
            </p:nvSpPr>
            <p:spPr>
              <a:xfrm>
                <a:off x="500077" y="1011691"/>
                <a:ext cx="7133491" cy="400110"/>
              </a:xfrm>
              <a:prstGeom prst="rect">
                <a:avLst/>
              </a:prstGeom>
              <a:blipFill rotWithShape="0">
                <a:blip r:embed="rId13"/>
                <a:stretch>
                  <a:fillRect l="-855" t="-9091" r="-85" b="-25758"/>
                </a:stretch>
              </a:blipFill>
            </p:spPr>
            <p:txBody>
              <a:bodyPr/>
              <a:lstStyle/>
              <a:p>
                <a:r>
                  <a:rPr lang="zh-TW" altLang="en-US">
                    <a:noFill/>
                  </a:rPr>
                  <a:t> </a:t>
                </a:r>
              </a:p>
            </p:txBody>
          </p:sp>
        </mc:Fallback>
      </mc:AlternateContent>
      <p:sp>
        <p:nvSpPr>
          <p:cNvPr id="55" name="Title 1"/>
          <p:cNvSpPr>
            <a:spLocks noGrp="1"/>
          </p:cNvSpPr>
          <p:nvPr>
            <p:ph type="title"/>
          </p:nvPr>
        </p:nvSpPr>
        <p:spPr>
          <a:xfrm>
            <a:off x="227012" y="228600"/>
            <a:ext cx="10512862" cy="930274"/>
          </a:xfrm>
        </p:spPr>
        <p:txBody>
          <a:bodyPr>
            <a:normAutofit/>
          </a:bodyPr>
          <a:lstStyle/>
          <a:p>
            <a:r>
              <a:rPr lang="en-US" sz="4000" dirty="0" smtClean="0">
                <a:latin typeface="Aharoni" panose="02010803020104030203" pitchFamily="2" charset="-79"/>
                <a:cs typeface="Aharoni" panose="02010803020104030203" pitchFamily="2" charset="-79"/>
              </a:rPr>
              <a:t>3.Caculating the Power</a:t>
            </a:r>
          </a:p>
        </p:txBody>
      </p:sp>
      <p:cxnSp>
        <p:nvCxnSpPr>
          <p:cNvPr id="30" name="Straight Connector 9"/>
          <p:cNvCxnSpPr/>
          <p:nvPr/>
        </p:nvCxnSpPr>
        <p:spPr>
          <a:xfrm>
            <a:off x="5978590" y="4204397"/>
            <a:ext cx="0" cy="160646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矩形 1"/>
              <p:cNvSpPr/>
              <p:nvPr/>
            </p:nvSpPr>
            <p:spPr>
              <a:xfrm>
                <a:off x="4664137" y="3458740"/>
                <a:ext cx="699743" cy="264881"/>
              </a:xfrm>
              <a:prstGeom prst="rect">
                <a:avLst/>
              </a:prstGeom>
            </p:spPr>
            <p:txBody>
              <a:bodyPr wrap="none">
                <a:spAutoFit/>
              </a:bodyPr>
              <a:lstStyle/>
              <a:p>
                <a:pPr>
                  <a:lnSpc>
                    <a:spcPts val="1125"/>
                  </a:lnSpc>
                  <a:spcAft>
                    <a:spcPts val="1440"/>
                  </a:spcAft>
                </a:pPr>
                <a14:m>
                  <m:oMath xmlns:m="http://schemas.openxmlformats.org/officeDocument/2006/math">
                    <m:sSub>
                      <m:sSubPr>
                        <m:ctrlPr>
                          <a:rPr lang="zh-TW" altLang="zh-TW" sz="1600" i="1">
                            <a:solidFill>
                              <a:srgbClr val="3B3B3B"/>
                            </a:solidFill>
                            <a:latin typeface="Cambria Math" panose="02040503050406030204" pitchFamily="18" charset="0"/>
                            <a:ea typeface="Cambria Math" panose="02040503050406030204" pitchFamily="18" charset="0"/>
                            <a:cs typeface="Helvetica" panose="020B0604020202020204" pitchFamily="34" charset="0"/>
                          </a:rPr>
                        </m:ctrlPr>
                      </m:sSubPr>
                      <m:e>
                        <m:r>
                          <a:rPr lang="en-US" altLang="zh-TW" sz="1600" i="1">
                            <a:solidFill>
                              <a:srgbClr val="3B3B3B"/>
                            </a:solidFill>
                            <a:effectLst/>
                            <a:latin typeface="Cambria Math" panose="02040503050406030204" pitchFamily="18" charset="0"/>
                            <a:ea typeface="Times New Roman" panose="02020603050405020304" pitchFamily="18" charset="0"/>
                            <a:cs typeface="Helvetica" panose="020B0604020202020204" pitchFamily="34" charset="0"/>
                          </a:rPr>
                          <m:t>𝜇</m:t>
                        </m:r>
                      </m:e>
                      <m:sub>
                        <m:r>
                          <a:rPr lang="en-US" altLang="zh-TW" sz="1600" i="1">
                            <a:solidFill>
                              <a:srgbClr val="3B3B3B"/>
                            </a:solidFill>
                            <a:effectLst/>
                            <a:latin typeface="Cambria Math" panose="02040503050406030204" pitchFamily="18" charset="0"/>
                            <a:ea typeface="Times New Roman" panose="02020603050405020304" pitchFamily="18" charset="0"/>
                            <a:cs typeface="Helvetica" panose="020B0604020202020204" pitchFamily="34" charset="0"/>
                          </a:rPr>
                          <m:t>1</m:t>
                        </m:r>
                      </m:sub>
                    </m:sSub>
                  </m:oMath>
                </a14:m>
                <a:r>
                  <a:rPr lang="en-US" altLang="zh-TW" sz="1600" dirty="0">
                    <a:solidFill>
                      <a:srgbClr val="3B3B3B"/>
                    </a:solidFill>
                    <a:cs typeface="Times New Roman" panose="02020603050405020304" pitchFamily="18" charset="0"/>
                  </a:rPr>
                  <a:t>=</a:t>
                </a:r>
                <a:r>
                  <a:rPr lang="en-US" altLang="zh-TW" sz="1600" b="1" dirty="0">
                    <a:solidFill>
                      <a:srgbClr val="3B3B3B"/>
                    </a:solidFill>
                    <a:cs typeface="Times New Roman" panose="02020603050405020304" pitchFamily="18" charset="0"/>
                  </a:rPr>
                  <a:t>81</a:t>
                </a:r>
                <a:endParaRPr lang="zh-TW" altLang="zh-TW" sz="1600" b="1" dirty="0">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4664137" y="3458740"/>
                <a:ext cx="699743" cy="264881"/>
              </a:xfrm>
              <a:prstGeom prst="rect">
                <a:avLst/>
              </a:prstGeom>
              <a:blipFill rotWithShape="0">
                <a:blip r:embed="rId14"/>
                <a:stretch>
                  <a:fillRect t="-40909" r="-3478" b="-204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5757210" y="5961321"/>
                <a:ext cx="699743" cy="233397"/>
              </a:xfrm>
              <a:prstGeom prst="rect">
                <a:avLst/>
              </a:prstGeom>
            </p:spPr>
            <p:txBody>
              <a:bodyPr wrap="none">
                <a:spAutoFit/>
              </a:bodyPr>
              <a:lstStyle/>
              <a:p>
                <a:pPr>
                  <a:lnSpc>
                    <a:spcPts val="1125"/>
                  </a:lnSpc>
                  <a:spcAft>
                    <a:spcPts val="1440"/>
                  </a:spcAft>
                </a:pPr>
                <a14:m>
                  <m:oMath xmlns:m="http://schemas.openxmlformats.org/officeDocument/2006/math">
                    <m:sSub>
                      <m:sSubPr>
                        <m:ctrlPr>
                          <a:rPr lang="zh-TW" altLang="zh-TW" sz="1600" i="1">
                            <a:solidFill>
                              <a:srgbClr val="3B3B3B"/>
                            </a:solidFill>
                            <a:latin typeface="Cambria Math" panose="02040503050406030204" pitchFamily="18" charset="0"/>
                            <a:ea typeface="Cambria Math" panose="02040503050406030204" pitchFamily="18" charset="0"/>
                            <a:cs typeface="Helvetica" panose="020B0604020202020204" pitchFamily="34" charset="0"/>
                          </a:rPr>
                        </m:ctrlPr>
                      </m:sSubPr>
                      <m:e>
                        <m:r>
                          <a:rPr lang="en-US" altLang="zh-TW" sz="1600" i="1">
                            <a:solidFill>
                              <a:srgbClr val="3B3B3B"/>
                            </a:solidFill>
                            <a:effectLst/>
                            <a:latin typeface="Cambria Math" panose="02040503050406030204" pitchFamily="18" charset="0"/>
                            <a:ea typeface="Times New Roman" panose="02020603050405020304" pitchFamily="18" charset="0"/>
                            <a:cs typeface="Helvetica" panose="020B0604020202020204" pitchFamily="34" charset="0"/>
                          </a:rPr>
                          <m:t>𝜇</m:t>
                        </m:r>
                      </m:e>
                      <m:sub>
                        <m:r>
                          <a:rPr lang="en-US" altLang="zh-TW" sz="1600" i="1">
                            <a:solidFill>
                              <a:srgbClr val="3B3B3B"/>
                            </a:solidFill>
                            <a:effectLst/>
                            <a:latin typeface="Cambria Math" panose="02040503050406030204" pitchFamily="18" charset="0"/>
                            <a:ea typeface="Times New Roman" panose="02020603050405020304" pitchFamily="18" charset="0"/>
                            <a:cs typeface="Helvetica" panose="020B0604020202020204" pitchFamily="34" charset="0"/>
                          </a:rPr>
                          <m:t>1</m:t>
                        </m:r>
                      </m:sub>
                    </m:sSub>
                  </m:oMath>
                </a14:m>
                <a:r>
                  <a:rPr lang="en-US" altLang="zh-TW" sz="1600" dirty="0">
                    <a:solidFill>
                      <a:srgbClr val="3B3B3B"/>
                    </a:solidFill>
                    <a:cs typeface="Times New Roman" panose="02020603050405020304" pitchFamily="18" charset="0"/>
                  </a:rPr>
                  <a:t>=</a:t>
                </a:r>
                <a:r>
                  <a:rPr lang="en-US" altLang="zh-TW" sz="1600" b="1" dirty="0" smtClean="0">
                    <a:solidFill>
                      <a:srgbClr val="3B3B3B"/>
                    </a:solidFill>
                    <a:cs typeface="Times New Roman" panose="02020603050405020304" pitchFamily="18" charset="0"/>
                  </a:rPr>
                  <a:t>82</a:t>
                </a:r>
                <a:endParaRPr lang="zh-TW" altLang="zh-TW" sz="1600" b="1" dirty="0">
                  <a:cs typeface="Times New Roman" panose="02020603050405020304" pitchFamily="18" charset="0"/>
                </a:endParaRPr>
              </a:p>
            </p:txBody>
          </p:sp>
        </mc:Choice>
        <mc:Fallback xmlns="">
          <p:sp>
            <p:nvSpPr>
              <p:cNvPr id="33" name="矩形 32"/>
              <p:cNvSpPr>
                <a:spLocks noRot="1" noChangeAspect="1" noMove="1" noResize="1" noEditPoints="1" noAdjustHandles="1" noChangeArrowheads="1" noChangeShapeType="1" noTextEdit="1"/>
              </p:cNvSpPr>
              <p:nvPr/>
            </p:nvSpPr>
            <p:spPr>
              <a:xfrm>
                <a:off x="5757210" y="5961321"/>
                <a:ext cx="699743" cy="233397"/>
              </a:xfrm>
              <a:prstGeom prst="rect">
                <a:avLst/>
              </a:prstGeom>
              <a:blipFill rotWithShape="0">
                <a:blip r:embed="rId15"/>
                <a:stretch>
                  <a:fillRect t="-47368" r="-3478" b="-39474"/>
                </a:stretch>
              </a:blipFill>
            </p:spPr>
            <p:txBody>
              <a:bodyPr/>
              <a:lstStyle/>
              <a:p>
                <a:r>
                  <a:rPr lang="zh-TW" altLang="en-US">
                    <a:noFill/>
                  </a:rPr>
                  <a:t> </a:t>
                </a:r>
              </a:p>
            </p:txBody>
          </p:sp>
        </mc:Fallback>
      </mc:AlternateContent>
      <p:sp>
        <p:nvSpPr>
          <p:cNvPr id="3" name="Slide Number Placeholder 2"/>
          <p:cNvSpPr>
            <a:spLocks noGrp="1"/>
          </p:cNvSpPr>
          <p:nvPr>
            <p:ph type="sldNum" sz="quarter" idx="12"/>
          </p:nvPr>
        </p:nvSpPr>
        <p:spPr/>
        <p:txBody>
          <a:bodyPr/>
          <a:lstStyle/>
          <a:p>
            <a:fld id="{AAEAE4A8-A6E5-453E-B946-FB774B73F48C}" type="slidenum">
              <a:rPr lang="en-US" smtClean="0"/>
              <a:t>10</a:t>
            </a:fld>
            <a:endParaRPr lang="en-US"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3674" y="1228192"/>
                <a:ext cx="10512862" cy="4351338"/>
              </a:xfrm>
            </p:spPr>
            <p:txBody>
              <a:bodyPr/>
              <a:lstStyle/>
              <a:p>
                <a:r>
                  <a:rPr lang="en-US" dirty="0" smtClean="0"/>
                  <a:t>In testing the hypothesis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0</m:t>
                        </m:r>
                      </m:sub>
                    </m:sSub>
                    <m:r>
                      <a:rPr lang="en-US" sz="2800" i="1">
                        <a:latin typeface="Cambria Math" panose="02040503050406030204" pitchFamily="18" charset="0"/>
                      </a:rPr>
                      <m:t>:</m:t>
                    </m:r>
                    <m:r>
                      <a:rPr lang="en-US" sz="2800" i="1">
                        <a:latin typeface="Cambria Math" panose="02040503050406030204" pitchFamily="18" charset="0"/>
                      </a:rPr>
                      <m:t>𝜇</m:t>
                    </m:r>
                    <m:r>
                      <a:rPr lang="en-US" sz="2800" i="1">
                        <a:latin typeface="Cambria Math" panose="02040503050406030204" pitchFamily="18" charset="0"/>
                      </a:rPr>
                      <m:t>≤80 </m:t>
                    </m:r>
                    <m:r>
                      <a:rPr lang="en-US" sz="2800" i="1">
                        <a:latin typeface="Cambria Math" panose="02040503050406030204" pitchFamily="18" charset="0"/>
                      </a:rPr>
                      <m:t>𝑣𝑒𝑟𝑠𝑢𝑠</m:t>
                    </m:r>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1</m:t>
                        </m:r>
                      </m:sub>
                    </m:sSub>
                    <m:r>
                      <a:rPr lang="en-US" sz="2800" i="1">
                        <a:latin typeface="Cambria Math" panose="02040503050406030204" pitchFamily="18" charset="0"/>
                      </a:rPr>
                      <m:t>:</m:t>
                    </m:r>
                    <m:r>
                      <a:rPr lang="en-US" sz="2800" i="1">
                        <a:latin typeface="Cambria Math" panose="02040503050406030204" pitchFamily="18" charset="0"/>
                      </a:rPr>
                      <m:t>𝜇</m:t>
                    </m:r>
                    <m:r>
                      <a:rPr lang="en-US" sz="2800" i="1">
                        <a:latin typeface="Cambria Math" panose="02040503050406030204" pitchFamily="18" charset="0"/>
                      </a:rPr>
                      <m:t>&gt;80</m:t>
                    </m:r>
                    <m:r>
                      <a:rPr lang="en-US" sz="2800" b="0" i="0" smtClean="0">
                        <a:latin typeface="Cambria Math" panose="02040503050406030204" pitchFamily="18" charset="0"/>
                      </a:rPr>
                      <m:t>.</m:t>
                    </m:r>
                  </m:oMath>
                </a14:m>
                <a:r>
                  <a:rPr lang="en-US" dirty="0" smtClean="0"/>
                  <a:t> What is the sample size so that a test conducted at a significance level of 5% will have power 0.90 against the alternative µ=81. If it is assumed that </a:t>
                </a:r>
                <a14:m>
                  <m:oMath xmlns:m="http://schemas.openxmlformats.org/officeDocument/2006/math">
                    <m:r>
                      <a:rPr lang="en-US" i="1">
                        <a:latin typeface="Cambria Math" panose="02040503050406030204" pitchFamily="18" charset="0"/>
                      </a:rPr>
                      <m:t>𝜎</m:t>
                    </m:r>
                    <m:r>
                      <a:rPr lang="en-US" i="1">
                        <a:latin typeface="Cambria Math" panose="02040503050406030204" pitchFamily="18" charset="0"/>
                      </a:rPr>
                      <m:t>=5</m:t>
                    </m:r>
                  </m:oMath>
                </a14:m>
                <a:r>
                  <a:rPr lang="en-US" dirty="0" smtClean="0"/>
                  <a:t>.</a:t>
                </a:r>
                <a:endParaRPr lang="en-US" dirty="0"/>
              </a:p>
              <a:p>
                <a:r>
                  <a:rPr lang="en-US" dirty="0"/>
                  <a:t>80 + 1.645</a:t>
                </a:r>
                <a14:m>
                  <m:oMath xmlns:m="http://schemas.openxmlformats.org/officeDocument/2006/math">
                    <m:r>
                      <a:rPr lang="en-US" i="1">
                        <a:latin typeface="Cambria Math" panose="02040503050406030204" pitchFamily="18" charset="0"/>
                      </a:rPr>
                      <m:t> </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5</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e>
                    </m:d>
                  </m:oMath>
                </a14:m>
                <a:r>
                  <a:rPr lang="en-US" dirty="0"/>
                  <a:t>= 81 – 1.28</a:t>
                </a:r>
                <a14:m>
                  <m:oMath xmlns:m="http://schemas.openxmlformats.org/officeDocument/2006/math">
                    <m:r>
                      <a:rPr lang="en-US" i="1">
                        <a:latin typeface="Cambria Math" panose="02040503050406030204" pitchFamily="18" charset="0"/>
                      </a:rPr>
                      <m:t> </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5</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e>
                    </m:d>
                  </m:oMath>
                </a14:m>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3674" y="1228192"/>
                <a:ext cx="10512862" cy="4351338"/>
              </a:xfrm>
              <a:blipFill rotWithShape="0">
                <a:blip r:embed="rId2"/>
                <a:stretch>
                  <a:fillRect l="-1043" t="-2241"/>
                </a:stretch>
              </a:blipFill>
            </p:spPr>
            <p:txBody>
              <a:bodyPr/>
              <a:lstStyle/>
              <a:p>
                <a:r>
                  <a:rPr lang="zh-TW" altLang="en-US">
                    <a:noFill/>
                  </a:rPr>
                  <a:t> </a:t>
                </a:r>
              </a:p>
            </p:txBody>
          </p:sp>
        </mc:Fallback>
      </mc:AlternateContent>
      <p:pic>
        <p:nvPicPr>
          <p:cNvPr id="4" name="Picture 2" descr="http://marketingchristianbooks.files.wordpress.com/2012/11/bell-curve.gif"/>
          <p:cNvPicPr>
            <a:picLocks noChangeAspect="1" noChangeArrowheads="1"/>
          </p:cNvPicPr>
          <p:nvPr/>
        </p:nvPicPr>
        <p:blipFill rotWithShape="1">
          <a:blip r:embed="rId3">
            <a:extLst>
              <a:ext uri="{28A0092B-C50C-407E-A947-70E740481C1C}">
                <a14:useLocalDpi xmlns:a14="http://schemas.microsoft.com/office/drawing/2010/main" val="0"/>
              </a:ext>
            </a:extLst>
          </a:blip>
          <a:srcRect l="2001" t="1658" r="1000" b="4696"/>
          <a:stretch/>
        </p:blipFill>
        <p:spPr bwMode="auto">
          <a:xfrm>
            <a:off x="1775046" y="3871169"/>
            <a:ext cx="5410200" cy="19521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marketingchristianbooks.files.wordpress.com/2012/11/bell-curve.gif"/>
          <p:cNvPicPr/>
          <p:nvPr/>
        </p:nvPicPr>
        <p:blipFill rotWithShape="1">
          <a:blip r:embed="rId3">
            <a:clrChange>
              <a:clrFrom>
                <a:srgbClr val="FFFFFF"/>
              </a:clrFrom>
              <a:clrTo>
                <a:srgbClr val="FFFFFF">
                  <a:alpha val="0"/>
                </a:srgbClr>
              </a:clrTo>
            </a:clrChange>
            <a:duotone>
              <a:prstClr val="black"/>
              <a:srgbClr val="FF0000">
                <a:tint val="45000"/>
                <a:satMod val="400000"/>
              </a:srgbClr>
            </a:duotone>
            <a:extLst>
              <a:ext uri="{28A0092B-C50C-407E-A947-70E740481C1C}">
                <a14:useLocalDpi xmlns:a14="http://schemas.microsoft.com/office/drawing/2010/main" val="0"/>
              </a:ext>
            </a:extLst>
          </a:blip>
          <a:srcRect l="2214" r="14773" b="16937"/>
          <a:stretch/>
        </p:blipFill>
        <p:spPr bwMode="auto">
          <a:xfrm>
            <a:off x="3523578" y="3869197"/>
            <a:ext cx="4294695" cy="1560479"/>
          </a:xfrm>
          <a:prstGeom prst="rect">
            <a:avLst/>
          </a:prstGeom>
          <a:noFill/>
          <a:ln>
            <a:noFill/>
          </a:ln>
          <a:extLst>
            <a:ext uri="{53640926-AAD7-44D8-BBD7-CCE9431645EC}">
              <a14:shadowObscured xmlns:a14="http://schemas.microsoft.com/office/drawing/2010/main"/>
            </a:ext>
          </a:extLst>
        </p:spPr>
      </p:pic>
      <p:sp>
        <p:nvSpPr>
          <p:cNvPr id="6" name="TextBox 5"/>
          <p:cNvSpPr txBox="1"/>
          <p:nvPr/>
        </p:nvSpPr>
        <p:spPr>
          <a:xfrm>
            <a:off x="3657647" y="5711533"/>
            <a:ext cx="595445" cy="338554"/>
          </a:xfrm>
          <a:prstGeom prst="rect">
            <a:avLst/>
          </a:prstGeom>
          <a:noFill/>
          <a:ln>
            <a:noFill/>
          </a:ln>
        </p:spPr>
        <p:txBody>
          <a:bodyPr wrap="square" rtlCol="0" anchor="ctr" anchorCtr="1">
            <a:spAutoFit/>
          </a:bodyPr>
          <a:lstStyle/>
          <a:p>
            <a:r>
              <a:rPr lang="en-US" sz="1600" b="1" dirty="0" smtClean="0"/>
              <a:t>80</a:t>
            </a:r>
          </a:p>
        </p:txBody>
      </p:sp>
      <p:sp>
        <p:nvSpPr>
          <p:cNvPr id="7" name="TextBox 6"/>
          <p:cNvSpPr txBox="1"/>
          <p:nvPr/>
        </p:nvSpPr>
        <p:spPr>
          <a:xfrm>
            <a:off x="5602104" y="5595377"/>
            <a:ext cx="476134" cy="338554"/>
          </a:xfrm>
          <a:prstGeom prst="rect">
            <a:avLst/>
          </a:prstGeom>
          <a:noFill/>
          <a:ln>
            <a:noFill/>
          </a:ln>
        </p:spPr>
        <p:txBody>
          <a:bodyPr wrap="square" rtlCol="0" anchor="ctr" anchorCtr="1">
            <a:spAutoFit/>
          </a:bodyPr>
          <a:lstStyle/>
          <a:p>
            <a:r>
              <a:rPr lang="en-US" sz="1600" b="1" dirty="0" smtClean="0"/>
              <a:t>81</a:t>
            </a:r>
          </a:p>
        </p:txBody>
      </p:sp>
      <p:sp>
        <p:nvSpPr>
          <p:cNvPr id="8" name="TextBox 7"/>
          <p:cNvSpPr txBox="1"/>
          <p:nvPr/>
        </p:nvSpPr>
        <p:spPr>
          <a:xfrm>
            <a:off x="4689842" y="5732350"/>
            <a:ext cx="912262" cy="338554"/>
          </a:xfrm>
          <a:prstGeom prst="rect">
            <a:avLst/>
          </a:prstGeom>
          <a:noFill/>
          <a:ln>
            <a:noFill/>
          </a:ln>
        </p:spPr>
        <p:txBody>
          <a:bodyPr wrap="square" rtlCol="0" anchor="ctr" anchorCtr="1">
            <a:spAutoFit/>
          </a:bodyPr>
          <a:lstStyle/>
          <a:p>
            <a:r>
              <a:rPr lang="en-US" sz="1600" b="1" dirty="0" smtClean="0"/>
              <a:t>80.56</a:t>
            </a:r>
          </a:p>
        </p:txBody>
      </p:sp>
      <mc:AlternateContent xmlns:mc="http://schemas.openxmlformats.org/markup-compatibility/2006" xmlns:a14="http://schemas.microsoft.com/office/drawing/2010/main">
        <mc:Choice Requires="a14">
          <p:sp>
            <p:nvSpPr>
              <p:cNvPr id="9" name="TextBox 8"/>
              <p:cNvSpPr txBox="1"/>
              <p:nvPr/>
            </p:nvSpPr>
            <p:spPr>
              <a:xfrm>
                <a:off x="3426137" y="5955773"/>
                <a:ext cx="3107719" cy="338554"/>
              </a:xfrm>
              <a:prstGeom prst="rect">
                <a:avLst/>
              </a:prstGeom>
              <a:noFill/>
              <a:ln>
                <a:noFill/>
              </a:ln>
            </p:spPr>
            <p:txBody>
              <a:bodyPr wrap="square" rtlCol="0" anchor="ctr" anchorCtr="1">
                <a:spAutoFit/>
              </a:bodyPr>
              <a:lstStyle/>
              <a:p>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𝑍</m:t>
                        </m:r>
                      </m:e>
                      <m:sub>
                        <m:r>
                          <a:rPr lang="en-US" sz="1600" i="1">
                            <a:latin typeface="Cambria Math" panose="02040503050406030204" pitchFamily="18" charset="0"/>
                          </a:rPr>
                          <m:t>0</m:t>
                        </m:r>
                      </m:sub>
                    </m:sSub>
                    <m:r>
                      <a:rPr lang="en-US" sz="1600" b="0" i="1" smtClean="0">
                        <a:latin typeface="Cambria Math" panose="02040503050406030204" pitchFamily="18" charset="0"/>
                      </a:rPr>
                      <m:t>=1.645</m:t>
                    </m:r>
                  </m:oMath>
                </a14:m>
                <a:r>
                  <a:rPr lang="en-US" sz="1600" b="1" dirty="0" smtClean="0"/>
                  <a:t> </a:t>
                </a:r>
                <a14:m>
                  <m:oMath xmlns:m="http://schemas.openxmlformats.org/officeDocument/2006/math">
                    <m:r>
                      <a:rPr lang="en-US" sz="1600" b="1" i="0" smtClean="0">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𝑍</m:t>
                        </m:r>
                      </m:e>
                      <m:sub>
                        <m:r>
                          <a:rPr lang="en-US" sz="1600" b="0" i="1" smtClean="0">
                            <a:latin typeface="Cambria Math" panose="02040503050406030204" pitchFamily="18" charset="0"/>
                          </a:rPr>
                          <m:t>1</m:t>
                        </m:r>
                      </m:sub>
                    </m:sSub>
                    <m:r>
                      <a:rPr lang="en-US" sz="1600" i="1">
                        <a:latin typeface="Cambria Math" panose="02040503050406030204" pitchFamily="18" charset="0"/>
                      </a:rPr>
                      <m:t>=</m:t>
                    </m:r>
                    <m:r>
                      <a:rPr lang="en-US" sz="1600" b="0" i="1" smtClean="0">
                        <a:latin typeface="Cambria Math" panose="02040503050406030204" pitchFamily="18" charset="0"/>
                      </a:rPr>
                      <m:t>−1.28</m:t>
                    </m:r>
                  </m:oMath>
                </a14:m>
                <a:endParaRPr lang="en-US" sz="1600" b="1"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3426137" y="5955773"/>
                <a:ext cx="3107719" cy="338554"/>
              </a:xfrm>
              <a:prstGeom prst="rect">
                <a:avLst/>
              </a:prstGeom>
              <a:blipFill rotWithShape="0">
                <a:blip r:embed="rId4"/>
                <a:stretch>
                  <a:fillRect/>
                </a:stretch>
              </a:blipFill>
              <a:ln>
                <a:noFill/>
              </a:ln>
            </p:spPr>
            <p:txBody>
              <a:bodyPr/>
              <a:lstStyle/>
              <a:p>
                <a:r>
                  <a:rPr lang="en-US">
                    <a:noFill/>
                  </a:rPr>
                  <a:t> </a:t>
                </a:r>
              </a:p>
            </p:txBody>
          </p:sp>
        </mc:Fallback>
      </mc:AlternateContent>
      <p:cxnSp>
        <p:nvCxnSpPr>
          <p:cNvPr id="11" name="Straight Connector 10"/>
          <p:cNvCxnSpPr>
            <a:stCxn id="8" idx="0"/>
          </p:cNvCxnSpPr>
          <p:nvPr/>
        </p:nvCxnSpPr>
        <p:spPr>
          <a:xfrm flipH="1" flipV="1">
            <a:off x="5007900" y="5657278"/>
            <a:ext cx="138073" cy="7507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13446" y="4003408"/>
            <a:ext cx="0" cy="160646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1759775" y="3987857"/>
                <a:ext cx="1268990" cy="36933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𝑁</m:t>
                      </m:r>
                      <m:r>
                        <a:rPr lang="en-US" b="0" i="1" smtClean="0">
                          <a:latin typeface="Cambria Math" panose="02040503050406030204" pitchFamily="18" charset="0"/>
                        </a:rPr>
                        <m:t>𝑢𝑙𝑙</m:t>
                      </m:r>
                      <m:r>
                        <a:rPr lang="en-US" b="0" i="1" smtClean="0">
                          <a:latin typeface="Cambria Math" panose="02040503050406030204" pitchFamily="18" charset="0"/>
                        </a:rPr>
                        <m:t> </m:t>
                      </m:r>
                      <m:r>
                        <a:rPr lang="en-US" b="0" i="1" smtClean="0">
                          <a:latin typeface="Cambria Math" panose="02040503050406030204" pitchFamily="18" charset="0"/>
                        </a:rPr>
                        <m:t>𝐷𝑖𝑠𝑡𝑟𝑖𝑏𝑢𝑡𝑖𝑜𝑛</m:t>
                      </m:r>
                      <m:r>
                        <a:rPr lang="en-US" b="0" i="1" smtClean="0">
                          <a:latin typeface="Cambria Math" panose="02040503050406030204" pitchFamily="18" charset="0"/>
                        </a:rPr>
                        <m:t> </m:t>
                      </m:r>
                    </m:oMath>
                  </m:oMathPara>
                </a14:m>
                <a:endParaRPr lang="en-US" b="1"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1759775" y="3987857"/>
                <a:ext cx="1268990" cy="369332"/>
              </a:xfrm>
              <a:prstGeom prst="rect">
                <a:avLst/>
              </a:prstGeom>
              <a:blipFill rotWithShape="0">
                <a:blip r:embed="rId5"/>
                <a:stretch>
                  <a:fillRect l="-31250" r="-2307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511258" y="3897868"/>
                <a:ext cx="1603656" cy="36933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𝐴𝑙𝑡𝑒𝑟𝑛𝑎𝑡𝑒</m:t>
                      </m:r>
                      <m:r>
                        <a:rPr lang="en-US" b="0" i="1" smtClean="0">
                          <a:latin typeface="Cambria Math" panose="02040503050406030204" pitchFamily="18" charset="0"/>
                        </a:rPr>
                        <m:t> </m:t>
                      </m:r>
                      <m:r>
                        <a:rPr lang="en-US" b="0" i="1" smtClean="0">
                          <a:latin typeface="Cambria Math" panose="02040503050406030204" pitchFamily="18" charset="0"/>
                        </a:rPr>
                        <m:t>𝐷𝑖𝑠𝑡𝑟𝑖𝑏𝑢𝑡𝑖𝑜𝑛</m:t>
                      </m:r>
                    </m:oMath>
                  </m:oMathPara>
                </a14:m>
                <a:endParaRPr lang="en-US" b="1"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7511258" y="3897868"/>
                <a:ext cx="1603656" cy="369332"/>
              </a:xfrm>
              <a:prstGeom prst="rect">
                <a:avLst/>
              </a:prstGeom>
              <a:blipFill rotWithShape="0">
                <a:blip r:embed="rId6"/>
                <a:stretch>
                  <a:fillRect l="-29658" r="-26616"/>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822940" y="4857772"/>
                <a:ext cx="2194542" cy="36933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𝑃𝑜𝑤𝑒𝑟</m:t>
                      </m:r>
                      <m:r>
                        <a:rPr lang="en-US" b="0" i="1" smtClean="0">
                          <a:latin typeface="Cambria Math" panose="02040503050406030204" pitchFamily="18" charset="0"/>
                        </a:rPr>
                        <m:t>=0.90</m:t>
                      </m:r>
                    </m:oMath>
                  </m:oMathPara>
                </a14:m>
                <a:endParaRPr lang="en-US" b="1" dirty="0" smtClean="0"/>
              </a:p>
            </p:txBody>
          </p:sp>
        </mc:Choice>
        <mc:Fallback xmlns="">
          <p:sp>
            <p:nvSpPr>
              <p:cNvPr id="15" name="TextBox 14"/>
              <p:cNvSpPr txBox="1">
                <a:spLocks noRot="1" noChangeAspect="1" noMove="1" noResize="1" noEditPoints="1" noAdjustHandles="1" noChangeArrowheads="1" noChangeShapeType="1" noTextEdit="1"/>
              </p:cNvSpPr>
              <p:nvPr/>
            </p:nvSpPr>
            <p:spPr>
              <a:xfrm>
                <a:off x="6822940" y="4857772"/>
                <a:ext cx="2194542" cy="369332"/>
              </a:xfrm>
              <a:prstGeom prst="rect">
                <a:avLst/>
              </a:prstGeom>
              <a:blipFill rotWithShape="0">
                <a:blip r:embed="rId7"/>
                <a:stretch>
                  <a:fillRect/>
                </a:stretch>
              </a:blipFill>
              <a:ln>
                <a:noFill/>
              </a:ln>
            </p:spPr>
            <p:txBody>
              <a:bodyPr/>
              <a:lstStyle/>
              <a:p>
                <a:r>
                  <a:rPr lang="en-US">
                    <a:noFill/>
                  </a:rPr>
                  <a:t> </a:t>
                </a:r>
              </a:p>
            </p:txBody>
          </p:sp>
        </mc:Fallback>
      </mc:AlternateContent>
      <p:sp>
        <p:nvSpPr>
          <p:cNvPr id="17" name="Freeform 16"/>
          <p:cNvSpPr/>
          <p:nvPr/>
        </p:nvSpPr>
        <p:spPr>
          <a:xfrm>
            <a:off x="5110657" y="3971335"/>
            <a:ext cx="2864498" cy="1660849"/>
          </a:xfrm>
          <a:custGeom>
            <a:avLst/>
            <a:gdLst>
              <a:gd name="connsiteX0" fmla="*/ 0 w 2864498"/>
              <a:gd name="connsiteY0" fmla="*/ 671804 h 1660849"/>
              <a:gd name="connsiteX1" fmla="*/ 9331 w 2864498"/>
              <a:gd name="connsiteY1" fmla="*/ 1660849 h 1660849"/>
              <a:gd name="connsiteX2" fmla="*/ 2864498 w 2864498"/>
              <a:gd name="connsiteY2" fmla="*/ 1651519 h 1660849"/>
              <a:gd name="connsiteX3" fmla="*/ 2397967 w 2864498"/>
              <a:gd name="connsiteY3" fmla="*/ 1511559 h 1660849"/>
              <a:gd name="connsiteX4" fmla="*/ 2267339 w 2864498"/>
              <a:gd name="connsiteY4" fmla="*/ 1464906 h 1660849"/>
              <a:gd name="connsiteX5" fmla="*/ 2146041 w 2864498"/>
              <a:gd name="connsiteY5" fmla="*/ 1427584 h 1660849"/>
              <a:gd name="connsiteX6" fmla="*/ 2015412 w 2864498"/>
              <a:gd name="connsiteY6" fmla="*/ 1371600 h 1660849"/>
              <a:gd name="connsiteX7" fmla="*/ 1931437 w 2864498"/>
              <a:gd name="connsiteY7" fmla="*/ 1343608 h 1660849"/>
              <a:gd name="connsiteX8" fmla="*/ 1875453 w 2864498"/>
              <a:gd name="connsiteY8" fmla="*/ 1287625 h 1660849"/>
              <a:gd name="connsiteX9" fmla="*/ 1800808 w 2864498"/>
              <a:gd name="connsiteY9" fmla="*/ 1240972 h 1660849"/>
              <a:gd name="connsiteX10" fmla="*/ 1688841 w 2864498"/>
              <a:gd name="connsiteY10" fmla="*/ 1147666 h 1660849"/>
              <a:gd name="connsiteX11" fmla="*/ 1623527 w 2864498"/>
              <a:gd name="connsiteY11" fmla="*/ 1091682 h 1660849"/>
              <a:gd name="connsiteX12" fmla="*/ 1558212 w 2864498"/>
              <a:gd name="connsiteY12" fmla="*/ 989045 h 1660849"/>
              <a:gd name="connsiteX13" fmla="*/ 1474237 w 2864498"/>
              <a:gd name="connsiteY13" fmla="*/ 895739 h 1660849"/>
              <a:gd name="connsiteX14" fmla="*/ 1380931 w 2864498"/>
              <a:gd name="connsiteY14" fmla="*/ 746449 h 1660849"/>
              <a:gd name="connsiteX15" fmla="*/ 1287625 w 2864498"/>
              <a:gd name="connsiteY15" fmla="*/ 606490 h 1660849"/>
              <a:gd name="connsiteX16" fmla="*/ 1184988 w 2864498"/>
              <a:gd name="connsiteY16" fmla="*/ 447870 h 1660849"/>
              <a:gd name="connsiteX17" fmla="*/ 1110343 w 2864498"/>
              <a:gd name="connsiteY17" fmla="*/ 335902 h 1660849"/>
              <a:gd name="connsiteX18" fmla="*/ 1007706 w 2864498"/>
              <a:gd name="connsiteY18" fmla="*/ 195943 h 1660849"/>
              <a:gd name="connsiteX19" fmla="*/ 858416 w 2864498"/>
              <a:gd name="connsiteY19" fmla="*/ 74645 h 1660849"/>
              <a:gd name="connsiteX20" fmla="*/ 746449 w 2864498"/>
              <a:gd name="connsiteY20" fmla="*/ 0 h 1660849"/>
              <a:gd name="connsiteX21" fmla="*/ 615821 w 2864498"/>
              <a:gd name="connsiteY21" fmla="*/ 0 h 1660849"/>
              <a:gd name="connsiteX22" fmla="*/ 550506 w 2864498"/>
              <a:gd name="connsiteY22" fmla="*/ 18662 h 1660849"/>
              <a:gd name="connsiteX23" fmla="*/ 475861 w 2864498"/>
              <a:gd name="connsiteY23" fmla="*/ 65315 h 1660849"/>
              <a:gd name="connsiteX24" fmla="*/ 419878 w 2864498"/>
              <a:gd name="connsiteY24" fmla="*/ 130629 h 1660849"/>
              <a:gd name="connsiteX25" fmla="*/ 345233 w 2864498"/>
              <a:gd name="connsiteY25" fmla="*/ 195943 h 1660849"/>
              <a:gd name="connsiteX26" fmla="*/ 270588 w 2864498"/>
              <a:gd name="connsiteY26" fmla="*/ 279919 h 1660849"/>
              <a:gd name="connsiteX27" fmla="*/ 214604 w 2864498"/>
              <a:gd name="connsiteY27" fmla="*/ 363894 h 1660849"/>
              <a:gd name="connsiteX28" fmla="*/ 149290 w 2864498"/>
              <a:gd name="connsiteY28" fmla="*/ 447870 h 1660849"/>
              <a:gd name="connsiteX29" fmla="*/ 111967 w 2864498"/>
              <a:gd name="connsiteY29" fmla="*/ 531845 h 1660849"/>
              <a:gd name="connsiteX30" fmla="*/ 0 w 2864498"/>
              <a:gd name="connsiteY30" fmla="*/ 671804 h 166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64498" h="1660849">
                <a:moveTo>
                  <a:pt x="0" y="671804"/>
                </a:moveTo>
                <a:cubicBezTo>
                  <a:pt x="3110" y="1001486"/>
                  <a:pt x="6221" y="1331167"/>
                  <a:pt x="9331" y="1660849"/>
                </a:cubicBezTo>
                <a:lnTo>
                  <a:pt x="2864498" y="1651519"/>
                </a:lnTo>
                <a:lnTo>
                  <a:pt x="2397967" y="1511559"/>
                </a:lnTo>
                <a:lnTo>
                  <a:pt x="2267339" y="1464906"/>
                </a:lnTo>
                <a:lnTo>
                  <a:pt x="2146041" y="1427584"/>
                </a:lnTo>
                <a:lnTo>
                  <a:pt x="2015412" y="1371600"/>
                </a:lnTo>
                <a:lnTo>
                  <a:pt x="1931437" y="1343608"/>
                </a:lnTo>
                <a:lnTo>
                  <a:pt x="1875453" y="1287625"/>
                </a:lnTo>
                <a:lnTo>
                  <a:pt x="1800808" y="1240972"/>
                </a:lnTo>
                <a:lnTo>
                  <a:pt x="1688841" y="1147666"/>
                </a:lnTo>
                <a:lnTo>
                  <a:pt x="1623527" y="1091682"/>
                </a:lnTo>
                <a:lnTo>
                  <a:pt x="1558212" y="989045"/>
                </a:lnTo>
                <a:lnTo>
                  <a:pt x="1474237" y="895739"/>
                </a:lnTo>
                <a:lnTo>
                  <a:pt x="1380931" y="746449"/>
                </a:lnTo>
                <a:lnTo>
                  <a:pt x="1287625" y="606490"/>
                </a:lnTo>
                <a:lnTo>
                  <a:pt x="1184988" y="447870"/>
                </a:lnTo>
                <a:lnTo>
                  <a:pt x="1110343" y="335902"/>
                </a:lnTo>
                <a:lnTo>
                  <a:pt x="1007706" y="195943"/>
                </a:lnTo>
                <a:lnTo>
                  <a:pt x="858416" y="74645"/>
                </a:lnTo>
                <a:lnTo>
                  <a:pt x="746449" y="0"/>
                </a:lnTo>
                <a:lnTo>
                  <a:pt x="615821" y="0"/>
                </a:lnTo>
                <a:lnTo>
                  <a:pt x="550506" y="18662"/>
                </a:lnTo>
                <a:lnTo>
                  <a:pt x="475861" y="65315"/>
                </a:lnTo>
                <a:lnTo>
                  <a:pt x="419878" y="130629"/>
                </a:lnTo>
                <a:lnTo>
                  <a:pt x="345233" y="195943"/>
                </a:lnTo>
                <a:lnTo>
                  <a:pt x="270588" y="279919"/>
                </a:lnTo>
                <a:lnTo>
                  <a:pt x="214604" y="363894"/>
                </a:lnTo>
                <a:lnTo>
                  <a:pt x="149290" y="447870"/>
                </a:lnTo>
                <a:lnTo>
                  <a:pt x="111967" y="531845"/>
                </a:lnTo>
                <a:lnTo>
                  <a:pt x="0" y="671804"/>
                </a:lnTo>
                <a:close/>
              </a:path>
            </a:pathLst>
          </a:custGeom>
          <a:pattFill prst="pct2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5740105" y="3971097"/>
            <a:ext cx="0" cy="160646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227012" y="228600"/>
            <a:ext cx="10512862" cy="930274"/>
          </a:xfrm>
          <a:prstGeom prst="rect">
            <a:avLst/>
          </a:prstGeom>
        </p:spPr>
        <p:txBody>
          <a:bodyPr vert="horz" lIns="91440" tIns="45720" rIns="91440" bIns="45720" rtlCol="0" anchor="ctr">
            <a:normAutofit/>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sz="4000" dirty="0">
                <a:latin typeface="Aharoni" panose="02010803020104030203" pitchFamily="2" charset="-79"/>
                <a:cs typeface="Aharoni" panose="02010803020104030203" pitchFamily="2" charset="-79"/>
              </a:rPr>
              <a:t>4.Caculating the sample size</a:t>
            </a:r>
          </a:p>
        </p:txBody>
      </p:sp>
      <p:sp>
        <p:nvSpPr>
          <p:cNvPr id="2" name="Slide Number Placeholder 1"/>
          <p:cNvSpPr>
            <a:spLocks noGrp="1"/>
          </p:cNvSpPr>
          <p:nvPr>
            <p:ph type="sldNum" sz="quarter" idx="12"/>
          </p:nvPr>
        </p:nvSpPr>
        <p:spPr/>
        <p:txBody>
          <a:bodyPr/>
          <a:lstStyle/>
          <a:p>
            <a:fld id="{AAEAE4A8-A6E5-453E-B946-FB774B73F48C}" type="slidenum">
              <a:rPr lang="en-US" smtClean="0"/>
              <a:t>11</a:t>
            </a:fld>
            <a:endParaRPr lang="en-US" dirty="0"/>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674" y="1228192"/>
            <a:ext cx="10512862" cy="1293551"/>
          </a:xfrm>
        </p:spPr>
        <p:txBody>
          <a:bodyPr>
            <a:noAutofit/>
          </a:bodyPr>
          <a:lstStyle/>
          <a:p>
            <a:r>
              <a:rPr lang="en-US" sz="2800" dirty="0" smtClean="0"/>
              <a:t>It is more difficult to compute power for a t test, F test, or Chi-square test. Therefore, we use </a:t>
            </a:r>
            <a:r>
              <a:rPr kumimoji="0" lang="en-US" altLang="en-US" sz="2800" b="1" i="0" u="sng" strike="noStrike" cap="none" normalizeH="0" baseline="0" dirty="0" err="1" smtClean="0">
                <a:ln>
                  <a:noFill/>
                </a:ln>
                <a:solidFill>
                  <a:srgbClr val="4082B2"/>
                </a:solidFill>
                <a:effectLst/>
                <a:hlinkClick r:id="rId2"/>
              </a:rPr>
              <a:t>pwr</a:t>
            </a:r>
            <a:r>
              <a:rPr kumimoji="0" lang="en-US" altLang="en-US" sz="2800" b="0" i="0" u="none" strike="noStrike" cap="none" normalizeH="0" baseline="0" dirty="0" smtClean="0">
                <a:ln>
                  <a:noFill/>
                </a:ln>
                <a:solidFill>
                  <a:srgbClr val="444444"/>
                </a:solidFill>
                <a:effectLst/>
              </a:rPr>
              <a:t> package in R </a:t>
            </a:r>
            <a:r>
              <a:rPr lang="en-US" sz="2800" dirty="0" smtClean="0"/>
              <a:t>to do the calculation.</a:t>
            </a:r>
          </a:p>
          <a:p>
            <a:r>
              <a:rPr lang="en-US" sz="2800" dirty="0"/>
              <a:t>Some of the more important functions are listed below.</a:t>
            </a:r>
            <a:endParaRPr lang="en-US" sz="2800" dirty="0" smtClean="0"/>
          </a:p>
          <a:p>
            <a:endParaRPr lang="en-US" sz="2800" dirty="0" smtClean="0"/>
          </a:p>
          <a:p>
            <a:endParaRPr lang="en-US" sz="2800" dirty="0"/>
          </a:p>
          <a:p>
            <a:endParaRPr lang="en-US" sz="2800" dirty="0" smtClean="0"/>
          </a:p>
        </p:txBody>
      </p:sp>
      <p:sp>
        <p:nvSpPr>
          <p:cNvPr id="21" name="Title 1"/>
          <p:cNvSpPr txBox="1">
            <a:spLocks/>
          </p:cNvSpPr>
          <p:nvPr/>
        </p:nvSpPr>
        <p:spPr>
          <a:xfrm>
            <a:off x="227012" y="228600"/>
            <a:ext cx="11811000" cy="930274"/>
          </a:xfrm>
          <a:prstGeom prst="rect">
            <a:avLst/>
          </a:prstGeom>
        </p:spPr>
        <p:txBody>
          <a:bodyPr vert="horz" lIns="91440" tIns="45720" rIns="91440" bIns="45720" rtlCol="0" anchor="ctr">
            <a:normAutofit/>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sz="4000" dirty="0" smtClean="0">
                <a:latin typeface="Aharoni" panose="02010803020104030203" pitchFamily="2" charset="-79"/>
                <a:cs typeface="Aharoni" panose="02010803020104030203" pitchFamily="2" charset="-79"/>
              </a:rPr>
              <a:t>5.Using R to calculate the power or sample size</a:t>
            </a:r>
            <a:endParaRPr lang="en-US" sz="4000" dirty="0">
              <a:latin typeface="Aharoni" panose="02010803020104030203" pitchFamily="2" charset="-79"/>
              <a:cs typeface="Aharoni" panose="02010803020104030203" pitchFamily="2" charset="-79"/>
            </a:endParaRPr>
          </a:p>
        </p:txBody>
      </p:sp>
      <p:graphicFrame>
        <p:nvGraphicFramePr>
          <p:cNvPr id="4" name="Table 3"/>
          <p:cNvGraphicFramePr>
            <a:graphicFrameLocks noGrp="1"/>
          </p:cNvGraphicFramePr>
          <p:nvPr>
            <p:extLst>
              <p:ext uri="{D42A27DB-BD31-4B8C-83A1-F6EECF244321}">
                <p14:modId xmlns:p14="http://schemas.microsoft.com/office/powerpoint/2010/main" val="3882136001"/>
              </p:ext>
            </p:extLst>
          </p:nvPr>
        </p:nvGraphicFramePr>
        <p:xfrm>
          <a:off x="1370012" y="2895600"/>
          <a:ext cx="8935562" cy="3313430"/>
        </p:xfrm>
        <a:graphic>
          <a:graphicData uri="http://schemas.openxmlformats.org/drawingml/2006/table">
            <a:tbl>
              <a:tblPr/>
              <a:tblGrid>
                <a:gridCol w="4467781"/>
                <a:gridCol w="4467781"/>
              </a:tblGrid>
              <a:tr h="0">
                <a:tc>
                  <a:txBody>
                    <a:bodyPr/>
                    <a:lstStyle/>
                    <a:p>
                      <a:pPr fontAlgn="t"/>
                      <a:r>
                        <a:rPr lang="en-US" b="1" dirty="0">
                          <a:effectLst/>
                        </a:rPr>
                        <a:t>function</a:t>
                      </a:r>
                      <a:endParaRPr lang="en-US" dirty="0">
                        <a:effectLst/>
                      </a:endParaRPr>
                    </a:p>
                  </a:txBody>
                  <a:tcPr marL="28575" marR="28575" marT="28575" marB="28575">
                    <a:lnL>
                      <a:noFill/>
                    </a:lnL>
                    <a:lnR>
                      <a:noFill/>
                    </a:lnR>
                    <a:lnT>
                      <a:noFill/>
                    </a:lnT>
                    <a:lnB>
                      <a:noFill/>
                    </a:lnB>
                    <a:solidFill>
                      <a:srgbClr val="F2F2F2"/>
                    </a:solidFill>
                  </a:tcPr>
                </a:tc>
                <a:tc>
                  <a:txBody>
                    <a:bodyPr/>
                    <a:lstStyle/>
                    <a:p>
                      <a:pPr fontAlgn="t"/>
                      <a:r>
                        <a:rPr lang="en-US" b="1">
                          <a:effectLst/>
                        </a:rPr>
                        <a:t>power calculations for</a:t>
                      </a:r>
                      <a:endParaRPr lang="en-US">
                        <a:effectLst/>
                      </a:endParaRPr>
                    </a:p>
                  </a:txBody>
                  <a:tcPr marL="28575" marR="28575" marT="28575" marB="28575">
                    <a:lnL>
                      <a:noFill/>
                    </a:lnL>
                    <a:lnR>
                      <a:noFill/>
                    </a:lnR>
                    <a:lnT>
                      <a:noFill/>
                    </a:lnT>
                    <a:lnB>
                      <a:noFill/>
                    </a:lnB>
                    <a:solidFill>
                      <a:srgbClr val="F2F2F2"/>
                    </a:solidFill>
                  </a:tcPr>
                </a:tc>
              </a:tr>
              <a:tr h="0">
                <a:tc>
                  <a:txBody>
                    <a:bodyPr/>
                    <a:lstStyle/>
                    <a:p>
                      <a:pPr fontAlgn="t"/>
                      <a:r>
                        <a:rPr lang="en-US" b="1">
                          <a:effectLst/>
                        </a:rPr>
                        <a:t>pwr.2p.test</a:t>
                      </a:r>
                      <a:endParaRPr lang="en-US">
                        <a:effectLst/>
                      </a:endParaRPr>
                    </a:p>
                  </a:txBody>
                  <a:tcPr marL="28575" marR="28575" marT="28575" marB="28575">
                    <a:lnL>
                      <a:noFill/>
                    </a:lnL>
                    <a:lnR>
                      <a:noFill/>
                    </a:lnR>
                    <a:lnT>
                      <a:noFill/>
                    </a:lnT>
                    <a:lnB>
                      <a:noFill/>
                    </a:lnB>
                    <a:solidFill>
                      <a:srgbClr val="F2F2F2"/>
                    </a:solidFill>
                  </a:tcPr>
                </a:tc>
                <a:tc>
                  <a:txBody>
                    <a:bodyPr/>
                    <a:lstStyle/>
                    <a:p>
                      <a:pPr fontAlgn="t"/>
                      <a:r>
                        <a:rPr lang="en-US">
                          <a:effectLst/>
                        </a:rPr>
                        <a:t>two proportions (equal n)</a:t>
                      </a:r>
                    </a:p>
                  </a:txBody>
                  <a:tcPr marL="28575" marR="28575" marT="28575" marB="28575">
                    <a:lnL>
                      <a:noFill/>
                    </a:lnL>
                    <a:lnR>
                      <a:noFill/>
                    </a:lnR>
                    <a:lnT>
                      <a:noFill/>
                    </a:lnT>
                    <a:lnB>
                      <a:noFill/>
                    </a:lnB>
                    <a:solidFill>
                      <a:srgbClr val="F2F2F2"/>
                    </a:solidFill>
                  </a:tcPr>
                </a:tc>
              </a:tr>
              <a:tr h="0">
                <a:tc>
                  <a:txBody>
                    <a:bodyPr/>
                    <a:lstStyle/>
                    <a:p>
                      <a:pPr fontAlgn="t"/>
                      <a:r>
                        <a:rPr lang="en-US" b="1" dirty="0">
                          <a:effectLst/>
                        </a:rPr>
                        <a:t>pwr.2p2n.test</a:t>
                      </a:r>
                      <a:endParaRPr lang="en-US" dirty="0">
                        <a:effectLst/>
                      </a:endParaRPr>
                    </a:p>
                  </a:txBody>
                  <a:tcPr marL="28575" marR="28575" marT="28575" marB="28575">
                    <a:lnL>
                      <a:noFill/>
                    </a:lnL>
                    <a:lnR>
                      <a:noFill/>
                    </a:lnR>
                    <a:lnT>
                      <a:noFill/>
                    </a:lnT>
                    <a:lnB>
                      <a:noFill/>
                    </a:lnB>
                    <a:solidFill>
                      <a:srgbClr val="F2F2F2"/>
                    </a:solidFill>
                  </a:tcPr>
                </a:tc>
                <a:tc>
                  <a:txBody>
                    <a:bodyPr/>
                    <a:lstStyle/>
                    <a:p>
                      <a:pPr fontAlgn="t"/>
                      <a:r>
                        <a:rPr lang="en-US">
                          <a:effectLst/>
                        </a:rPr>
                        <a:t>two proportions (unequal n)</a:t>
                      </a:r>
                    </a:p>
                  </a:txBody>
                  <a:tcPr marL="28575" marR="28575" marT="28575" marB="28575">
                    <a:lnL>
                      <a:noFill/>
                    </a:lnL>
                    <a:lnR>
                      <a:noFill/>
                    </a:lnR>
                    <a:lnT>
                      <a:noFill/>
                    </a:lnT>
                    <a:lnB>
                      <a:noFill/>
                    </a:lnB>
                    <a:solidFill>
                      <a:srgbClr val="F2F2F2"/>
                    </a:solidFill>
                  </a:tcPr>
                </a:tc>
              </a:tr>
              <a:tr h="0">
                <a:tc>
                  <a:txBody>
                    <a:bodyPr/>
                    <a:lstStyle/>
                    <a:p>
                      <a:pPr fontAlgn="t"/>
                      <a:r>
                        <a:rPr lang="en-US" b="1">
                          <a:effectLst/>
                        </a:rPr>
                        <a:t>pwr.anova.test</a:t>
                      </a:r>
                      <a:endParaRPr lang="en-US">
                        <a:effectLst/>
                      </a:endParaRPr>
                    </a:p>
                  </a:txBody>
                  <a:tcPr marL="28575" marR="28575" marT="28575" marB="28575">
                    <a:lnL>
                      <a:noFill/>
                    </a:lnL>
                    <a:lnR>
                      <a:noFill/>
                    </a:lnR>
                    <a:lnT>
                      <a:noFill/>
                    </a:lnT>
                    <a:lnB>
                      <a:noFill/>
                    </a:lnB>
                    <a:solidFill>
                      <a:srgbClr val="F2F2F2"/>
                    </a:solidFill>
                  </a:tcPr>
                </a:tc>
                <a:tc>
                  <a:txBody>
                    <a:bodyPr/>
                    <a:lstStyle/>
                    <a:p>
                      <a:pPr fontAlgn="t"/>
                      <a:r>
                        <a:rPr lang="en-US">
                          <a:effectLst/>
                        </a:rPr>
                        <a:t>balanced one way ANOVA</a:t>
                      </a:r>
                    </a:p>
                  </a:txBody>
                  <a:tcPr marL="28575" marR="28575" marT="28575" marB="28575">
                    <a:lnL>
                      <a:noFill/>
                    </a:lnL>
                    <a:lnR>
                      <a:noFill/>
                    </a:lnR>
                    <a:lnT>
                      <a:noFill/>
                    </a:lnT>
                    <a:lnB>
                      <a:noFill/>
                    </a:lnB>
                    <a:solidFill>
                      <a:srgbClr val="F2F2F2"/>
                    </a:solidFill>
                  </a:tcPr>
                </a:tc>
              </a:tr>
              <a:tr h="0">
                <a:tc>
                  <a:txBody>
                    <a:bodyPr/>
                    <a:lstStyle/>
                    <a:p>
                      <a:pPr fontAlgn="t"/>
                      <a:r>
                        <a:rPr lang="en-US" b="1">
                          <a:effectLst/>
                        </a:rPr>
                        <a:t>pwr.chisq.test</a:t>
                      </a:r>
                      <a:endParaRPr lang="en-US">
                        <a:effectLst/>
                      </a:endParaRPr>
                    </a:p>
                  </a:txBody>
                  <a:tcPr marL="28575" marR="28575" marT="28575" marB="28575">
                    <a:lnL>
                      <a:noFill/>
                    </a:lnL>
                    <a:lnR>
                      <a:noFill/>
                    </a:lnR>
                    <a:lnT>
                      <a:noFill/>
                    </a:lnT>
                    <a:lnB>
                      <a:noFill/>
                    </a:lnB>
                    <a:solidFill>
                      <a:srgbClr val="F2F2F2"/>
                    </a:solidFill>
                  </a:tcPr>
                </a:tc>
                <a:tc>
                  <a:txBody>
                    <a:bodyPr/>
                    <a:lstStyle/>
                    <a:p>
                      <a:pPr fontAlgn="t"/>
                      <a:r>
                        <a:rPr lang="en-US">
                          <a:effectLst/>
                        </a:rPr>
                        <a:t>chi-square test</a:t>
                      </a:r>
                    </a:p>
                  </a:txBody>
                  <a:tcPr marL="28575" marR="28575" marT="28575" marB="28575">
                    <a:lnL>
                      <a:noFill/>
                    </a:lnL>
                    <a:lnR>
                      <a:noFill/>
                    </a:lnR>
                    <a:lnT>
                      <a:noFill/>
                    </a:lnT>
                    <a:lnB>
                      <a:noFill/>
                    </a:lnB>
                    <a:solidFill>
                      <a:srgbClr val="F2F2F2"/>
                    </a:solidFill>
                  </a:tcPr>
                </a:tc>
              </a:tr>
              <a:tr h="0">
                <a:tc>
                  <a:txBody>
                    <a:bodyPr/>
                    <a:lstStyle/>
                    <a:p>
                      <a:pPr fontAlgn="t"/>
                      <a:r>
                        <a:rPr lang="en-US" b="1">
                          <a:effectLst/>
                        </a:rPr>
                        <a:t>pwr.f2.test</a:t>
                      </a:r>
                      <a:endParaRPr lang="en-US">
                        <a:effectLst/>
                      </a:endParaRPr>
                    </a:p>
                  </a:txBody>
                  <a:tcPr marL="28575" marR="28575" marT="28575" marB="28575">
                    <a:lnL>
                      <a:noFill/>
                    </a:lnL>
                    <a:lnR>
                      <a:noFill/>
                    </a:lnR>
                    <a:lnT>
                      <a:noFill/>
                    </a:lnT>
                    <a:lnB>
                      <a:noFill/>
                    </a:lnB>
                    <a:solidFill>
                      <a:srgbClr val="F2F2F2"/>
                    </a:solidFill>
                  </a:tcPr>
                </a:tc>
                <a:tc>
                  <a:txBody>
                    <a:bodyPr/>
                    <a:lstStyle/>
                    <a:p>
                      <a:pPr fontAlgn="t"/>
                      <a:r>
                        <a:rPr lang="en-US">
                          <a:effectLst/>
                        </a:rPr>
                        <a:t>general linear model</a:t>
                      </a:r>
                    </a:p>
                  </a:txBody>
                  <a:tcPr marL="28575" marR="28575" marT="28575" marB="28575">
                    <a:lnL>
                      <a:noFill/>
                    </a:lnL>
                    <a:lnR>
                      <a:noFill/>
                    </a:lnR>
                    <a:lnT>
                      <a:noFill/>
                    </a:lnT>
                    <a:lnB>
                      <a:noFill/>
                    </a:lnB>
                    <a:solidFill>
                      <a:srgbClr val="F2F2F2"/>
                    </a:solidFill>
                  </a:tcPr>
                </a:tc>
              </a:tr>
              <a:tr h="0">
                <a:tc>
                  <a:txBody>
                    <a:bodyPr/>
                    <a:lstStyle/>
                    <a:p>
                      <a:pPr fontAlgn="t"/>
                      <a:r>
                        <a:rPr lang="en-US" b="1">
                          <a:effectLst/>
                        </a:rPr>
                        <a:t>pwr.p.test</a:t>
                      </a:r>
                      <a:endParaRPr lang="en-US">
                        <a:effectLst/>
                      </a:endParaRPr>
                    </a:p>
                  </a:txBody>
                  <a:tcPr marL="28575" marR="28575" marT="28575" marB="28575">
                    <a:lnL>
                      <a:noFill/>
                    </a:lnL>
                    <a:lnR>
                      <a:noFill/>
                    </a:lnR>
                    <a:lnT>
                      <a:noFill/>
                    </a:lnT>
                    <a:lnB>
                      <a:noFill/>
                    </a:lnB>
                    <a:solidFill>
                      <a:srgbClr val="F2F2F2"/>
                    </a:solidFill>
                  </a:tcPr>
                </a:tc>
                <a:tc>
                  <a:txBody>
                    <a:bodyPr/>
                    <a:lstStyle/>
                    <a:p>
                      <a:pPr fontAlgn="t"/>
                      <a:r>
                        <a:rPr lang="en-US">
                          <a:effectLst/>
                        </a:rPr>
                        <a:t>proportion (one sample)</a:t>
                      </a:r>
                    </a:p>
                  </a:txBody>
                  <a:tcPr marL="28575" marR="28575" marT="28575" marB="28575">
                    <a:lnL>
                      <a:noFill/>
                    </a:lnL>
                    <a:lnR>
                      <a:noFill/>
                    </a:lnR>
                    <a:lnT>
                      <a:noFill/>
                    </a:lnT>
                    <a:lnB>
                      <a:noFill/>
                    </a:lnB>
                    <a:solidFill>
                      <a:srgbClr val="F2F2F2"/>
                    </a:solidFill>
                  </a:tcPr>
                </a:tc>
              </a:tr>
              <a:tr h="0">
                <a:tc>
                  <a:txBody>
                    <a:bodyPr/>
                    <a:lstStyle/>
                    <a:p>
                      <a:pPr fontAlgn="t"/>
                      <a:r>
                        <a:rPr lang="en-US" b="1">
                          <a:effectLst/>
                        </a:rPr>
                        <a:t>pwr.r.test</a:t>
                      </a:r>
                      <a:endParaRPr lang="en-US">
                        <a:effectLst/>
                      </a:endParaRPr>
                    </a:p>
                  </a:txBody>
                  <a:tcPr marL="28575" marR="28575" marT="28575" marB="28575">
                    <a:lnL>
                      <a:noFill/>
                    </a:lnL>
                    <a:lnR>
                      <a:noFill/>
                    </a:lnR>
                    <a:lnT>
                      <a:noFill/>
                    </a:lnT>
                    <a:lnB>
                      <a:noFill/>
                    </a:lnB>
                    <a:solidFill>
                      <a:srgbClr val="F2F2F2"/>
                    </a:solidFill>
                  </a:tcPr>
                </a:tc>
                <a:tc>
                  <a:txBody>
                    <a:bodyPr/>
                    <a:lstStyle/>
                    <a:p>
                      <a:pPr fontAlgn="t"/>
                      <a:r>
                        <a:rPr lang="en-US">
                          <a:effectLst/>
                        </a:rPr>
                        <a:t>correlation</a:t>
                      </a:r>
                    </a:p>
                  </a:txBody>
                  <a:tcPr marL="28575" marR="28575" marT="28575" marB="28575">
                    <a:lnL>
                      <a:noFill/>
                    </a:lnL>
                    <a:lnR>
                      <a:noFill/>
                    </a:lnR>
                    <a:lnT>
                      <a:noFill/>
                    </a:lnT>
                    <a:lnB>
                      <a:noFill/>
                    </a:lnB>
                    <a:solidFill>
                      <a:srgbClr val="F2F2F2"/>
                    </a:solidFill>
                  </a:tcPr>
                </a:tc>
              </a:tr>
              <a:tr h="0">
                <a:tc>
                  <a:txBody>
                    <a:bodyPr/>
                    <a:lstStyle/>
                    <a:p>
                      <a:pPr fontAlgn="t"/>
                      <a:r>
                        <a:rPr lang="en-US" b="1" dirty="0" err="1">
                          <a:effectLst/>
                        </a:rPr>
                        <a:t>pwr.t.test</a:t>
                      </a:r>
                      <a:endParaRPr lang="en-US" dirty="0">
                        <a:effectLst/>
                      </a:endParaRPr>
                    </a:p>
                  </a:txBody>
                  <a:tcPr marL="28575" marR="28575" marT="28575" marB="28575">
                    <a:lnL>
                      <a:noFill/>
                    </a:lnL>
                    <a:lnR>
                      <a:noFill/>
                    </a:lnR>
                    <a:lnT>
                      <a:noFill/>
                    </a:lnT>
                    <a:lnB>
                      <a:noFill/>
                    </a:lnB>
                    <a:solidFill>
                      <a:srgbClr val="F2F2F2"/>
                    </a:solidFill>
                  </a:tcPr>
                </a:tc>
                <a:tc>
                  <a:txBody>
                    <a:bodyPr/>
                    <a:lstStyle/>
                    <a:p>
                      <a:pPr fontAlgn="t"/>
                      <a:r>
                        <a:rPr lang="en-US">
                          <a:effectLst/>
                        </a:rPr>
                        <a:t>t-tests (one sample, 2 sample, paired)</a:t>
                      </a:r>
                    </a:p>
                  </a:txBody>
                  <a:tcPr marL="28575" marR="28575" marT="28575" marB="28575">
                    <a:lnL>
                      <a:noFill/>
                    </a:lnL>
                    <a:lnR>
                      <a:noFill/>
                    </a:lnR>
                    <a:lnT>
                      <a:noFill/>
                    </a:lnT>
                    <a:lnB>
                      <a:noFill/>
                    </a:lnB>
                    <a:solidFill>
                      <a:srgbClr val="F2F2F2"/>
                    </a:solidFill>
                  </a:tcPr>
                </a:tc>
              </a:tr>
              <a:tr h="0">
                <a:tc>
                  <a:txBody>
                    <a:bodyPr/>
                    <a:lstStyle/>
                    <a:p>
                      <a:pPr fontAlgn="t"/>
                      <a:r>
                        <a:rPr lang="en-US" b="1" dirty="0">
                          <a:effectLst/>
                        </a:rPr>
                        <a:t>pwr.t2n.test</a:t>
                      </a:r>
                      <a:endParaRPr lang="en-US" dirty="0">
                        <a:effectLst/>
                      </a:endParaRPr>
                    </a:p>
                  </a:txBody>
                  <a:tcPr marL="28575" marR="28575" marT="28575" marB="28575">
                    <a:lnL>
                      <a:noFill/>
                    </a:lnL>
                    <a:lnR>
                      <a:noFill/>
                    </a:lnR>
                    <a:lnT>
                      <a:noFill/>
                    </a:lnT>
                    <a:lnB>
                      <a:noFill/>
                    </a:lnB>
                    <a:solidFill>
                      <a:srgbClr val="F2F2F2"/>
                    </a:solidFill>
                  </a:tcPr>
                </a:tc>
                <a:tc>
                  <a:txBody>
                    <a:bodyPr/>
                    <a:lstStyle/>
                    <a:p>
                      <a:pPr fontAlgn="t"/>
                      <a:r>
                        <a:rPr lang="en-US" dirty="0">
                          <a:effectLst/>
                        </a:rPr>
                        <a:t>t-test (two samples with unequal n)</a:t>
                      </a:r>
                    </a:p>
                  </a:txBody>
                  <a:tcPr marL="28575" marR="28575" marT="28575" marB="28575">
                    <a:lnL>
                      <a:noFill/>
                    </a:lnL>
                    <a:lnR>
                      <a:noFill/>
                    </a:lnR>
                    <a:lnT>
                      <a:noFill/>
                    </a:lnT>
                    <a:lnB>
                      <a:noFill/>
                    </a:lnB>
                    <a:solidFill>
                      <a:srgbClr val="F2F2F2"/>
                    </a:solidFill>
                  </a:tcPr>
                </a:tc>
              </a:tr>
            </a:tbl>
          </a:graphicData>
        </a:graphic>
      </p:graphicFrame>
      <p:sp>
        <p:nvSpPr>
          <p:cNvPr id="2" name="Slide Number Placeholder 1"/>
          <p:cNvSpPr>
            <a:spLocks noGrp="1"/>
          </p:cNvSpPr>
          <p:nvPr>
            <p:ph type="sldNum" sz="quarter" idx="12"/>
          </p:nvPr>
        </p:nvSpPr>
        <p:spPr/>
        <p:txBody>
          <a:bodyPr/>
          <a:lstStyle/>
          <a:p>
            <a:fld id="{AAEAE4A8-A6E5-453E-B946-FB774B73F48C}" type="slidenum">
              <a:rPr lang="en-US" smtClean="0"/>
              <a:t>12</a:t>
            </a:fld>
            <a:endParaRPr lang="en-US" dirty="0"/>
          </a:p>
        </p:txBody>
      </p:sp>
    </p:spTree>
    <p:extLst>
      <p:ext uri="{BB962C8B-B14F-4D97-AF65-F5344CB8AC3E}">
        <p14:creationId xmlns:p14="http://schemas.microsoft.com/office/powerpoint/2010/main" val="14194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8012" y="1524000"/>
                <a:ext cx="10512862" cy="4715408"/>
              </a:xfrm>
            </p:spPr>
            <p:txBody>
              <a:bodyPr>
                <a:noAutofit/>
              </a:bodyPr>
              <a:lstStyle/>
              <a:p>
                <a:r>
                  <a:rPr lang="en-US" altLang="zh-TW" sz="3200" dirty="0" smtClean="0"/>
                  <a:t>Effect-size </a:t>
                </a:r>
                <a:r>
                  <a:rPr lang="en-US" altLang="zh-TW" sz="3200" dirty="0"/>
                  <a:t>is as a standardized index that is </a:t>
                </a:r>
                <a:r>
                  <a:rPr lang="en-US" altLang="zh-TW" sz="3200" dirty="0" smtClean="0"/>
                  <a:t>quantifies </a:t>
                </a:r>
                <a:r>
                  <a:rPr lang="en-US" altLang="zh-TW" sz="3200" dirty="0"/>
                  <a:t>the magnitude of the difference between </a:t>
                </a:r>
                <a:r>
                  <a:rPr lang="en-US" altLang="zh-TW" sz="3200" dirty="0" smtClean="0"/>
                  <a:t>populations.</a:t>
                </a:r>
              </a:p>
              <a:p>
                <a:endParaRPr lang="en-US" altLang="zh-TW" sz="3200" dirty="0" smtClean="0"/>
              </a:p>
              <a:p>
                <a:pPr marL="0" indent="0">
                  <a:buNone/>
                </a:pPr>
                <a:endParaRPr lang="en-US" altLang="zh-TW" sz="3200" dirty="0" smtClean="0"/>
              </a:p>
              <a:p>
                <a:r>
                  <a:rPr lang="en-US" altLang="zh-TW" sz="3200" dirty="0"/>
                  <a:t>Effect size for differences in means is given by Cohen's d is defined in terms of population means (</a:t>
                </a:r>
                <a:r>
                  <a:rPr lang="en-US" altLang="zh-TW" sz="3200" dirty="0" err="1"/>
                  <a:t>μs</a:t>
                </a:r>
                <a:r>
                  <a:rPr lang="en-US" altLang="zh-TW" sz="3200" dirty="0"/>
                  <a:t>) and a population standard deviation (σ), as shown below.</a:t>
                </a:r>
              </a:p>
              <a:p>
                <a:endParaRPr lang="en-US" sz="3200" dirty="0"/>
              </a:p>
              <a:p>
                <a:r>
                  <a:rPr lang="en-US" altLang="zh-TW" sz="3200" dirty="0"/>
                  <a:t>D=</a:t>
                </a:r>
                <a14:m>
                  <m:oMath xmlns:m="http://schemas.openxmlformats.org/officeDocument/2006/math">
                    <m:f>
                      <m:fPr>
                        <m:ctrlPr>
                          <a:rPr lang="zh-TW" altLang="zh-TW" sz="3200" i="1">
                            <a:latin typeface="Cambria Math" panose="02040503050406030204" pitchFamily="18" charset="0"/>
                          </a:rPr>
                        </m:ctrlPr>
                      </m:fPr>
                      <m:num>
                        <m:d>
                          <m:dPr>
                            <m:begChr m:val="|"/>
                            <m:endChr m:val="|"/>
                            <m:ctrlPr>
                              <a:rPr lang="zh-TW" altLang="zh-TW" sz="3200" i="1">
                                <a:latin typeface="Cambria Math" panose="02040503050406030204" pitchFamily="18" charset="0"/>
                              </a:rPr>
                            </m:ctrlPr>
                          </m:dPr>
                          <m:e>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𝜇</m:t>
                                </m:r>
                              </m:e>
                              <m:sub>
                                <m:r>
                                  <a:rPr lang="en-US" altLang="zh-TW" sz="3200" i="1">
                                    <a:latin typeface="Cambria Math" panose="02040503050406030204" pitchFamily="18" charset="0"/>
                                  </a:rPr>
                                  <m:t>1</m:t>
                                </m:r>
                              </m:sub>
                            </m:sSub>
                            <m:r>
                              <a:rPr lang="en-US" altLang="zh-TW" sz="3200" i="1">
                                <a:latin typeface="Cambria Math" panose="02040503050406030204" pitchFamily="18" charset="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𝜇</m:t>
                                </m:r>
                              </m:e>
                              <m:sub>
                                <m:r>
                                  <a:rPr lang="en-US" altLang="zh-TW" sz="3200" i="1">
                                    <a:latin typeface="Cambria Math" panose="02040503050406030204" pitchFamily="18" charset="0"/>
                                  </a:rPr>
                                  <m:t>2</m:t>
                                </m:r>
                              </m:sub>
                            </m:sSub>
                          </m:e>
                        </m:d>
                      </m:num>
                      <m:den>
                        <m:r>
                          <a:rPr lang="en-US" altLang="zh-TW" sz="3200" i="1">
                            <a:latin typeface="Cambria Math" panose="02040503050406030204" pitchFamily="18" charset="0"/>
                          </a:rPr>
                          <m:t>𝜎</m:t>
                        </m:r>
                      </m:den>
                    </m:f>
                  </m:oMath>
                </a14:m>
                <a:endParaRPr lang="zh-TW" altLang="zh-TW" sz="3200" dirty="0"/>
              </a:p>
              <a:p>
                <a:endParaRPr lang="en-US" sz="3200" dirty="0" smtClean="0"/>
              </a:p>
              <a:p>
                <a:endParaRPr lang="en-US" sz="3200" dirty="0"/>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8012" y="1524000"/>
                <a:ext cx="10512862" cy="4715408"/>
              </a:xfrm>
              <a:blipFill rotWithShape="1">
                <a:blip r:embed="rId2"/>
                <a:stretch>
                  <a:fillRect l="-1334" t="-2713" b="-6202"/>
                </a:stretch>
              </a:blipFill>
            </p:spPr>
            <p:txBody>
              <a:bodyPr/>
              <a:lstStyle/>
              <a:p>
                <a:r>
                  <a:rPr lang="en-US">
                    <a:noFill/>
                  </a:rPr>
                  <a:t> </a:t>
                </a:r>
              </a:p>
            </p:txBody>
          </p:sp>
        </mc:Fallback>
      </mc:AlternateContent>
      <p:sp>
        <p:nvSpPr>
          <p:cNvPr id="21" name="Title 1"/>
          <p:cNvSpPr txBox="1">
            <a:spLocks/>
          </p:cNvSpPr>
          <p:nvPr/>
        </p:nvSpPr>
        <p:spPr>
          <a:xfrm>
            <a:off x="227012" y="228600"/>
            <a:ext cx="11811000" cy="930274"/>
          </a:xfrm>
          <a:prstGeom prst="rect">
            <a:avLst/>
          </a:prstGeom>
        </p:spPr>
        <p:txBody>
          <a:bodyPr vert="horz" lIns="91440" tIns="45720" rIns="91440" bIns="45720" rtlCol="0" anchor="ctr">
            <a:normAutofit/>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sz="4000" dirty="0" smtClean="0">
                <a:latin typeface="Aharoni" panose="02010803020104030203" pitchFamily="2" charset="-79"/>
                <a:cs typeface="Aharoni" panose="02010803020104030203" pitchFamily="2" charset="-79"/>
              </a:rPr>
              <a:t>5.Using R to calculate the power or sample size</a:t>
            </a:r>
            <a:endParaRPr lang="en-US" sz="4000" dirty="0">
              <a:latin typeface="Aharoni" panose="02010803020104030203" pitchFamily="2" charset="-79"/>
              <a:cs typeface="Aharoni" panose="02010803020104030203" pitchFamily="2" charset="-79"/>
            </a:endParaRPr>
          </a:p>
        </p:txBody>
      </p:sp>
      <p:sp>
        <p:nvSpPr>
          <p:cNvPr id="2" name="Slide Number Placeholder 1"/>
          <p:cNvSpPr>
            <a:spLocks noGrp="1"/>
          </p:cNvSpPr>
          <p:nvPr>
            <p:ph type="sldNum" sz="quarter" idx="12"/>
          </p:nvPr>
        </p:nvSpPr>
        <p:spPr/>
        <p:txBody>
          <a:bodyPr/>
          <a:lstStyle/>
          <a:p>
            <a:fld id="{AAEAE4A8-A6E5-453E-B946-FB774B73F48C}" type="slidenum">
              <a:rPr lang="en-US" smtClean="0"/>
              <a:t>13</a:t>
            </a:fld>
            <a:endParaRPr lang="en-US" dirty="0"/>
          </a:p>
        </p:txBody>
      </p:sp>
    </p:spTree>
    <p:extLst>
      <p:ext uri="{BB962C8B-B14F-4D97-AF65-F5344CB8AC3E}">
        <p14:creationId xmlns:p14="http://schemas.microsoft.com/office/powerpoint/2010/main" val="258498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89012" y="1158874"/>
            <a:ext cx="2903561" cy="218521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N=3</a:t>
            </a:r>
          </a:p>
          <a:p>
            <a:r>
              <a:rPr lang="en-US" sz="2400" dirty="0">
                <a:latin typeface="Times New Roman" panose="02020603050405020304" pitchFamily="18" charset="0"/>
                <a:cs typeface="Times New Roman" panose="02020603050405020304" pitchFamily="18" charset="0"/>
              </a:rPr>
              <a:t>Female </a:t>
            </a:r>
            <a:r>
              <a:rPr lang="el-GR" sz="2400" dirty="0">
                <a:latin typeface="Times New Roman" panose="02020603050405020304" pitchFamily="18" charset="0"/>
                <a:cs typeface="Times New Roman" panose="02020603050405020304" pitchFamily="18" charset="0"/>
              </a:rPr>
              <a:t>μ</a:t>
            </a:r>
            <a:r>
              <a:rPr lang="en-US" sz="2400" dirty="0">
                <a:latin typeface="Times New Roman" panose="02020603050405020304" pitchFamily="18" charset="0"/>
                <a:cs typeface="Times New Roman" panose="02020603050405020304" pitchFamily="18" charset="0"/>
              </a:rPr>
              <a:t> = 50</a:t>
            </a:r>
          </a:p>
          <a:p>
            <a:r>
              <a:rPr lang="en-US" sz="2400" dirty="0">
                <a:latin typeface="Times New Roman" panose="02020603050405020304" pitchFamily="18" charset="0"/>
                <a:cs typeface="Times New Roman" panose="02020603050405020304" pitchFamily="18" charset="0"/>
              </a:rPr>
              <a:t>Male </a:t>
            </a:r>
            <a:r>
              <a:rPr lang="el-GR" sz="2400" dirty="0">
                <a:latin typeface="Times New Roman" panose="02020603050405020304" pitchFamily="18" charset="0"/>
                <a:cs typeface="Times New Roman" panose="02020603050405020304" pitchFamily="18" charset="0"/>
              </a:rPr>
              <a:t>μ</a:t>
            </a:r>
            <a:r>
              <a:rPr lang="en-US" sz="2400" dirty="0">
                <a:latin typeface="Times New Roman" panose="02020603050405020304" pitchFamily="18" charset="0"/>
                <a:cs typeface="Times New Roman" panose="02020603050405020304" pitchFamily="18" charset="0"/>
              </a:rPr>
              <a:t> = 150</a:t>
            </a:r>
          </a:p>
          <a:p>
            <a:r>
              <a:rPr lang="el-GR" sz="2400" dirty="0" smtClean="0">
                <a:latin typeface="Times New Roman" panose="02020603050405020304" pitchFamily="18" charset="0"/>
                <a:cs typeface="Times New Roman" panose="02020603050405020304" pitchFamily="18" charset="0"/>
              </a:rPr>
              <a:t>σ</a:t>
            </a:r>
            <a:r>
              <a:rPr lang="en-US" sz="2400" dirty="0" smtClean="0">
                <a:latin typeface="Times New Roman" panose="02020603050405020304" pitchFamily="18" charset="0"/>
                <a:cs typeface="Times New Roman" panose="02020603050405020304" pitchFamily="18" charset="0"/>
              </a:rPr>
              <a:t> = 14.14</a:t>
            </a:r>
            <a:endParaRPr lang="en-US" sz="2400" baseline="30000" dirty="0">
              <a:latin typeface="Times New Roman" panose="02020603050405020304" pitchFamily="18" charset="0"/>
              <a:cs typeface="Times New Roman" panose="02020603050405020304" pitchFamily="18" charset="0"/>
            </a:endParaRPr>
          </a:p>
          <a:p>
            <a:r>
              <a:rPr lang="en-US" sz="2000" dirty="0"/>
              <a:t/>
            </a:r>
            <a:br>
              <a:rPr lang="en-US" sz="2000" dirty="0"/>
            </a:br>
            <a:endParaRPr lang="en-US" sz="2000" dirty="0"/>
          </a:p>
        </p:txBody>
      </p:sp>
      <p:sp>
        <p:nvSpPr>
          <p:cNvPr id="9" name="TextBox 8"/>
          <p:cNvSpPr txBox="1"/>
          <p:nvPr/>
        </p:nvSpPr>
        <p:spPr>
          <a:xfrm>
            <a:off x="8151812" y="1018672"/>
            <a:ext cx="2903561"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N=3</a:t>
            </a:r>
          </a:p>
          <a:p>
            <a:r>
              <a:rPr lang="en-US" sz="2400" dirty="0">
                <a:latin typeface="Times New Roman" panose="02020603050405020304" pitchFamily="18" charset="0"/>
                <a:cs typeface="Times New Roman" panose="02020603050405020304" pitchFamily="18" charset="0"/>
              </a:rPr>
              <a:t>Female </a:t>
            </a:r>
            <a:r>
              <a:rPr lang="el-GR" sz="2400" dirty="0">
                <a:latin typeface="Times New Roman" panose="02020603050405020304" pitchFamily="18" charset="0"/>
                <a:cs typeface="Times New Roman" panose="02020603050405020304" pitchFamily="18" charset="0"/>
              </a:rPr>
              <a:t>μ</a:t>
            </a:r>
            <a:r>
              <a:rPr lang="en-US" sz="2400" dirty="0">
                <a:latin typeface="Times New Roman" panose="02020603050405020304" pitchFamily="18" charset="0"/>
                <a:cs typeface="Times New Roman" panose="02020603050405020304" pitchFamily="18" charset="0"/>
              </a:rPr>
              <a:t> = 500</a:t>
            </a:r>
          </a:p>
          <a:p>
            <a:r>
              <a:rPr lang="en-US" sz="2400" dirty="0">
                <a:latin typeface="Times New Roman" panose="02020603050405020304" pitchFamily="18" charset="0"/>
                <a:cs typeface="Times New Roman" panose="02020603050405020304" pitchFamily="18" charset="0"/>
              </a:rPr>
              <a:t>Male </a:t>
            </a:r>
            <a:r>
              <a:rPr lang="el-GR" sz="2400" dirty="0">
                <a:latin typeface="Times New Roman" panose="02020603050405020304" pitchFamily="18" charset="0"/>
                <a:cs typeface="Times New Roman" panose="02020603050405020304" pitchFamily="18" charset="0"/>
              </a:rPr>
              <a:t>μ</a:t>
            </a:r>
            <a:r>
              <a:rPr lang="en-US" sz="2400" dirty="0">
                <a:latin typeface="Times New Roman" panose="02020603050405020304" pitchFamily="18" charset="0"/>
                <a:cs typeface="Times New Roman" panose="02020603050405020304" pitchFamily="18" charset="0"/>
              </a:rPr>
              <a:t> = 1500</a:t>
            </a:r>
          </a:p>
          <a:p>
            <a:r>
              <a:rPr lang="el-GR" altLang="zh-TW" sz="2400" dirty="0">
                <a:latin typeface="Times New Roman" panose="02020603050405020304" pitchFamily="18" charset="0"/>
                <a:cs typeface="Times New Roman" panose="02020603050405020304" pitchFamily="18" charset="0"/>
              </a:rPr>
              <a:t>σ</a:t>
            </a:r>
            <a:r>
              <a:rPr lang="en-US" altLang="zh-TW" sz="2400" dirty="0">
                <a:latin typeface="Times New Roman" panose="02020603050405020304" pitchFamily="18" charset="0"/>
                <a:cs typeface="Times New Roman" panose="02020603050405020304" pitchFamily="18" charset="0"/>
              </a:rPr>
              <a:t> = </a:t>
            </a:r>
            <a:r>
              <a:rPr lang="en-US" altLang="zh-TW" sz="2400" dirty="0" smtClean="0">
                <a:latin typeface="Times New Roman" panose="02020603050405020304" pitchFamily="18" charset="0"/>
                <a:cs typeface="Times New Roman" panose="02020603050405020304" pitchFamily="18" charset="0"/>
              </a:rPr>
              <a:t>44.72</a:t>
            </a:r>
            <a:endParaRPr lang="en-US" altLang="zh-TW" sz="2400" baseline="30000" dirty="0">
              <a:latin typeface="Times New Roman" panose="02020603050405020304" pitchFamily="18" charset="0"/>
              <a:cs typeface="Times New Roman" panose="02020603050405020304" pitchFamily="18" charset="0"/>
            </a:endParaRPr>
          </a:p>
        </p:txBody>
      </p:sp>
      <p:sp>
        <p:nvSpPr>
          <p:cNvPr id="3" name="矩形 2"/>
          <p:cNvSpPr/>
          <p:nvPr/>
        </p:nvSpPr>
        <p:spPr>
          <a:xfrm>
            <a:off x="379412" y="2501083"/>
            <a:ext cx="4724400" cy="4524315"/>
          </a:xfrm>
          <a:prstGeom prst="rect">
            <a:avLst/>
          </a:prstGeom>
        </p:spPr>
        <p:txBody>
          <a:bodyPr wrap="square">
            <a:spAutoFit/>
          </a:bodyPr>
          <a:lstStyle/>
          <a:p>
            <a:pPr algn="ctr"/>
            <a:endParaRPr lang="zh-TW" altLang="en-US" sz="2400" dirty="0"/>
          </a:p>
          <a:p>
            <a:pPr algn="ctr"/>
            <a:r>
              <a:rPr lang="zh-TW" altLang="en-US" sz="2400" dirty="0"/>
              <a:t>     Two-sample t test power calculation </a:t>
            </a:r>
          </a:p>
          <a:p>
            <a:pPr algn="ctr"/>
            <a:endParaRPr lang="zh-TW" altLang="en-US" sz="2400" dirty="0"/>
          </a:p>
          <a:p>
            <a:pPr algn="ctr"/>
            <a:r>
              <a:rPr lang="zh-TW" altLang="en-US" sz="2400" dirty="0"/>
              <a:t>              n = 3</a:t>
            </a:r>
          </a:p>
          <a:p>
            <a:pPr algn="ctr"/>
            <a:r>
              <a:rPr lang="zh-TW" altLang="en-US" sz="2400" dirty="0"/>
              <a:t>              d = 7</a:t>
            </a:r>
          </a:p>
          <a:p>
            <a:pPr algn="ctr"/>
            <a:r>
              <a:rPr lang="zh-TW" altLang="en-US" sz="2400" dirty="0"/>
              <a:t>      sig.level = 0.05</a:t>
            </a:r>
          </a:p>
          <a:p>
            <a:pPr algn="ctr"/>
            <a:r>
              <a:rPr lang="zh-TW" altLang="en-US" sz="2400" dirty="0"/>
              <a:t>          power = 0.999973</a:t>
            </a:r>
          </a:p>
          <a:p>
            <a:pPr algn="ctr"/>
            <a:r>
              <a:rPr lang="zh-TW" altLang="en-US" sz="2400" dirty="0"/>
              <a:t>    alternative = two.sided</a:t>
            </a:r>
          </a:p>
          <a:p>
            <a:pPr algn="ctr"/>
            <a:endParaRPr lang="zh-TW" altLang="en-US" sz="2400" dirty="0"/>
          </a:p>
          <a:p>
            <a:pPr algn="ctr"/>
            <a:r>
              <a:rPr lang="zh-TW" altLang="en-US" sz="2400" dirty="0"/>
              <a:t>NOTE: n is number in *each* group</a:t>
            </a:r>
          </a:p>
          <a:p>
            <a:pPr algn="ctr"/>
            <a:endParaRPr lang="zh-TW" altLang="en-US" sz="2400" dirty="0"/>
          </a:p>
        </p:txBody>
      </p:sp>
      <p:sp>
        <p:nvSpPr>
          <p:cNvPr id="4" name="矩形 3"/>
          <p:cNvSpPr/>
          <p:nvPr/>
        </p:nvSpPr>
        <p:spPr>
          <a:xfrm>
            <a:off x="6626444" y="2971800"/>
            <a:ext cx="4724400" cy="3416320"/>
          </a:xfrm>
          <a:prstGeom prst="rect">
            <a:avLst/>
          </a:prstGeom>
        </p:spPr>
        <p:txBody>
          <a:bodyPr wrap="square">
            <a:spAutoFit/>
          </a:bodyPr>
          <a:lstStyle/>
          <a:p>
            <a:pPr algn="ctr"/>
            <a:r>
              <a:rPr lang="zh-TW" altLang="en-US" sz="2400" dirty="0"/>
              <a:t> Two-sample t test power calculation </a:t>
            </a:r>
          </a:p>
          <a:p>
            <a:pPr algn="ctr"/>
            <a:endParaRPr lang="zh-TW" altLang="en-US" sz="2400" dirty="0"/>
          </a:p>
          <a:p>
            <a:pPr algn="ctr"/>
            <a:r>
              <a:rPr lang="zh-TW" altLang="en-US" sz="2400" dirty="0"/>
              <a:t>              n = 3</a:t>
            </a:r>
          </a:p>
          <a:p>
            <a:pPr algn="ctr"/>
            <a:r>
              <a:rPr lang="zh-TW" altLang="en-US" sz="2400" dirty="0"/>
              <a:t>              d = 22.36</a:t>
            </a:r>
          </a:p>
          <a:p>
            <a:pPr algn="ctr"/>
            <a:r>
              <a:rPr lang="zh-TW" altLang="en-US" sz="2400" dirty="0"/>
              <a:t>      sig.level = 0.05</a:t>
            </a:r>
          </a:p>
          <a:p>
            <a:pPr algn="ctr"/>
            <a:r>
              <a:rPr lang="zh-TW" altLang="en-US" sz="2400" dirty="0"/>
              <a:t>          power = 1</a:t>
            </a:r>
          </a:p>
          <a:p>
            <a:pPr algn="ctr"/>
            <a:r>
              <a:rPr lang="zh-TW" altLang="en-US" sz="2400" dirty="0"/>
              <a:t>    alternative = two.sided</a:t>
            </a:r>
          </a:p>
          <a:p>
            <a:pPr algn="ctr"/>
            <a:endParaRPr lang="zh-TW" altLang="en-US" sz="2400" dirty="0"/>
          </a:p>
          <a:p>
            <a:pPr algn="ctr"/>
            <a:r>
              <a:rPr lang="zh-TW" altLang="en-US" sz="2400" dirty="0"/>
              <a:t>NOTE: n is number in *each* group</a:t>
            </a:r>
          </a:p>
        </p:txBody>
      </p:sp>
      <p:sp>
        <p:nvSpPr>
          <p:cNvPr id="8" name="Title 1"/>
          <p:cNvSpPr txBox="1">
            <a:spLocks/>
          </p:cNvSpPr>
          <p:nvPr/>
        </p:nvSpPr>
        <p:spPr>
          <a:xfrm>
            <a:off x="227012" y="228600"/>
            <a:ext cx="11811000" cy="930274"/>
          </a:xfrm>
          <a:prstGeom prst="rect">
            <a:avLst/>
          </a:prstGeom>
        </p:spPr>
        <p:txBody>
          <a:bodyPr vert="horz" lIns="91440" tIns="45720" rIns="91440" bIns="45720" rtlCol="0" anchor="ctr">
            <a:normAutofit/>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sz="4000" dirty="0" smtClean="0">
                <a:latin typeface="Aharoni" panose="02010803020104030203" pitchFamily="2" charset="-79"/>
                <a:cs typeface="Aharoni" panose="02010803020104030203" pitchFamily="2" charset="-79"/>
              </a:rPr>
              <a:t>5.Using R to calculate the power or sample size</a:t>
            </a:r>
            <a:endParaRPr lang="en-US" sz="4000" dirty="0">
              <a:latin typeface="Aharoni" panose="02010803020104030203" pitchFamily="2" charset="-79"/>
              <a:cs typeface="Aharoni" panose="02010803020104030203" pitchFamily="2" charset="-79"/>
            </a:endParaRPr>
          </a:p>
        </p:txBody>
      </p:sp>
      <p:sp>
        <p:nvSpPr>
          <p:cNvPr id="2" name="Slide Number Placeholder 1"/>
          <p:cNvSpPr>
            <a:spLocks noGrp="1"/>
          </p:cNvSpPr>
          <p:nvPr>
            <p:ph type="sldNum" sz="quarter" idx="12"/>
          </p:nvPr>
        </p:nvSpPr>
        <p:spPr/>
        <p:txBody>
          <a:bodyPr/>
          <a:lstStyle/>
          <a:p>
            <a:fld id="{AAEAE4A8-A6E5-453E-B946-FB774B73F48C}" type="slidenum">
              <a:rPr lang="en-US" smtClean="0"/>
              <a:t>14</a:t>
            </a:fld>
            <a:endParaRPr lang="en-US" dirty="0"/>
          </a:p>
        </p:txBody>
      </p:sp>
    </p:spTree>
    <p:extLst>
      <p:ext uri="{BB962C8B-B14F-4D97-AF65-F5344CB8AC3E}">
        <p14:creationId xmlns:p14="http://schemas.microsoft.com/office/powerpoint/2010/main" val="303403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7141" y="1698992"/>
            <a:ext cx="4495800" cy="1631216"/>
          </a:xfrm>
          <a:prstGeom prst="rect">
            <a:avLst/>
          </a:prstGeom>
        </p:spPr>
        <p:txBody>
          <a:bodyPr wrap="square">
            <a:spAutoFit/>
          </a:bodyPr>
          <a:lstStyle/>
          <a:p>
            <a:r>
              <a:rPr lang="en-US" altLang="zh-TW" sz="2800" b="1" dirty="0" smtClean="0"/>
              <a:t>If d = 0.5</a:t>
            </a:r>
            <a:endParaRPr lang="zh-TW" altLang="en-US" sz="2800" b="1" dirty="0"/>
          </a:p>
          <a:p>
            <a:pPr algn="ctr"/>
            <a:r>
              <a:rPr lang="en-US" altLang="zh-TW" sz="2400" dirty="0" smtClean="0"/>
              <a:t>  n = 85.03126</a:t>
            </a:r>
          </a:p>
          <a:p>
            <a:pPr algn="ctr"/>
            <a:r>
              <a:rPr lang="en-US" altLang="zh-TW" sz="2400" dirty="0" smtClean="0"/>
              <a:t>              d = 0.5, </a:t>
            </a:r>
            <a:r>
              <a:rPr lang="en-US" altLang="zh-TW" sz="2400" dirty="0" err="1" smtClean="0"/>
              <a:t>sig.level</a:t>
            </a:r>
            <a:r>
              <a:rPr lang="en-US" altLang="zh-TW" sz="2400" dirty="0" smtClean="0"/>
              <a:t> = 0.05, power = 0.9</a:t>
            </a:r>
            <a:endParaRPr lang="en-US" altLang="zh-TW" sz="2400" dirty="0"/>
          </a:p>
        </p:txBody>
      </p:sp>
      <p:sp>
        <p:nvSpPr>
          <p:cNvPr id="7" name="矩形 6"/>
          <p:cNvSpPr/>
          <p:nvPr/>
        </p:nvSpPr>
        <p:spPr>
          <a:xfrm>
            <a:off x="379411" y="3266935"/>
            <a:ext cx="4495801" cy="1631216"/>
          </a:xfrm>
          <a:prstGeom prst="rect">
            <a:avLst/>
          </a:prstGeom>
        </p:spPr>
        <p:txBody>
          <a:bodyPr wrap="square">
            <a:spAutoFit/>
          </a:bodyPr>
          <a:lstStyle/>
          <a:p>
            <a:r>
              <a:rPr lang="en-US" altLang="zh-TW" sz="2800" b="1" dirty="0" smtClean="0"/>
              <a:t>If d= 1</a:t>
            </a:r>
            <a:endParaRPr lang="zh-TW" altLang="en-US" sz="2800" b="1" dirty="0"/>
          </a:p>
          <a:p>
            <a:pPr algn="ctr"/>
            <a:r>
              <a:rPr lang="en-US" altLang="zh-TW" sz="2400" dirty="0" smtClean="0"/>
              <a:t>        </a:t>
            </a:r>
            <a:r>
              <a:rPr lang="en-US" altLang="zh-TW" sz="2400" dirty="0"/>
              <a:t>n = 22.02109</a:t>
            </a:r>
          </a:p>
          <a:p>
            <a:pPr algn="ctr"/>
            <a:r>
              <a:rPr lang="en-US" altLang="zh-TW" sz="2400" dirty="0"/>
              <a:t>              d = </a:t>
            </a:r>
            <a:r>
              <a:rPr lang="en-US" altLang="zh-TW" sz="2400" dirty="0" smtClean="0"/>
              <a:t>1,  </a:t>
            </a:r>
            <a:r>
              <a:rPr lang="en-US" altLang="zh-TW" sz="2400" dirty="0" err="1" smtClean="0"/>
              <a:t>sig.level</a:t>
            </a:r>
            <a:r>
              <a:rPr lang="en-US" altLang="zh-TW" sz="2400" dirty="0" smtClean="0"/>
              <a:t> </a:t>
            </a:r>
            <a:r>
              <a:rPr lang="en-US" altLang="zh-TW" sz="2400" dirty="0"/>
              <a:t>= </a:t>
            </a:r>
            <a:r>
              <a:rPr lang="en-US" altLang="zh-TW" sz="2400" dirty="0" smtClean="0"/>
              <a:t>0.05, power </a:t>
            </a:r>
            <a:r>
              <a:rPr lang="en-US" altLang="zh-TW" sz="2400" dirty="0"/>
              <a:t>= </a:t>
            </a:r>
            <a:r>
              <a:rPr lang="en-US" altLang="zh-TW" sz="2400" dirty="0" smtClean="0"/>
              <a:t>0.9</a:t>
            </a:r>
            <a:endParaRPr lang="en-US" altLang="zh-TW" sz="2400" dirty="0"/>
          </a:p>
        </p:txBody>
      </p:sp>
      <p:sp>
        <p:nvSpPr>
          <p:cNvPr id="8" name="矩形 7"/>
          <p:cNvSpPr/>
          <p:nvPr/>
        </p:nvSpPr>
        <p:spPr>
          <a:xfrm>
            <a:off x="6360457" y="4990450"/>
            <a:ext cx="4495800" cy="1631216"/>
          </a:xfrm>
          <a:prstGeom prst="rect">
            <a:avLst/>
          </a:prstGeom>
        </p:spPr>
        <p:txBody>
          <a:bodyPr wrap="square">
            <a:spAutoFit/>
          </a:bodyPr>
          <a:lstStyle/>
          <a:p>
            <a:r>
              <a:rPr lang="zh-TW" altLang="en-US" sz="2800" b="1" dirty="0"/>
              <a:t> </a:t>
            </a:r>
            <a:r>
              <a:rPr lang="en-US" altLang="zh-TW" sz="2800" b="1" dirty="0" smtClean="0"/>
              <a:t>If d=3</a:t>
            </a:r>
            <a:endParaRPr lang="zh-TW" altLang="en-US" sz="2800" b="1" dirty="0"/>
          </a:p>
          <a:p>
            <a:pPr algn="ctr"/>
            <a:r>
              <a:rPr lang="en-US" altLang="zh-TW" sz="2400" dirty="0"/>
              <a:t> </a:t>
            </a:r>
            <a:r>
              <a:rPr lang="pt-BR" altLang="zh-TW" sz="2400" dirty="0"/>
              <a:t> n = </a:t>
            </a:r>
            <a:r>
              <a:rPr lang="pt-BR" altLang="zh-TW" sz="2400" dirty="0" smtClean="0"/>
              <a:t>3, d </a:t>
            </a:r>
            <a:r>
              <a:rPr lang="pt-BR" altLang="zh-TW" sz="2400" dirty="0"/>
              <a:t>= 3</a:t>
            </a:r>
          </a:p>
          <a:p>
            <a:pPr algn="ctr"/>
            <a:r>
              <a:rPr lang="pt-BR" altLang="zh-TW" sz="2400" dirty="0"/>
              <a:t>      sig.level = 0.05</a:t>
            </a:r>
          </a:p>
          <a:p>
            <a:pPr algn="ctr"/>
            <a:r>
              <a:rPr lang="pt-BR" altLang="zh-TW" sz="2400" dirty="0"/>
              <a:t>          power = 0.7825544</a:t>
            </a:r>
            <a:endParaRPr lang="pt-BR" altLang="zh-TW" sz="2400" dirty="0"/>
          </a:p>
        </p:txBody>
      </p:sp>
      <p:sp>
        <p:nvSpPr>
          <p:cNvPr id="9" name="Title 1"/>
          <p:cNvSpPr txBox="1">
            <a:spLocks/>
          </p:cNvSpPr>
          <p:nvPr/>
        </p:nvSpPr>
        <p:spPr>
          <a:xfrm>
            <a:off x="227012" y="228600"/>
            <a:ext cx="11811000" cy="930274"/>
          </a:xfrm>
          <a:prstGeom prst="rect">
            <a:avLst/>
          </a:prstGeom>
        </p:spPr>
        <p:txBody>
          <a:bodyPr vert="horz" lIns="91440" tIns="45720" rIns="91440" bIns="45720" rtlCol="0" anchor="ctr">
            <a:normAutofit/>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sz="4000" dirty="0" smtClean="0">
                <a:latin typeface="Aharoni" panose="02010803020104030203" pitchFamily="2" charset="-79"/>
                <a:cs typeface="Aharoni" panose="02010803020104030203" pitchFamily="2" charset="-79"/>
              </a:rPr>
              <a:t>5.Using R to calculate the power or sample size</a:t>
            </a:r>
            <a:endParaRPr lang="en-US" sz="4000" dirty="0">
              <a:latin typeface="Aharoni" panose="02010803020104030203" pitchFamily="2" charset="-79"/>
              <a:cs typeface="Aharoni" panose="02010803020104030203" pitchFamily="2" charset="-79"/>
            </a:endParaRPr>
          </a:p>
        </p:txBody>
      </p:sp>
      <p:sp>
        <p:nvSpPr>
          <p:cNvPr id="2" name="Slide Number Placeholder 1"/>
          <p:cNvSpPr>
            <a:spLocks noGrp="1"/>
          </p:cNvSpPr>
          <p:nvPr>
            <p:ph type="sldNum" sz="quarter" idx="12"/>
          </p:nvPr>
        </p:nvSpPr>
        <p:spPr/>
        <p:txBody>
          <a:bodyPr/>
          <a:lstStyle/>
          <a:p>
            <a:fld id="{AAEAE4A8-A6E5-453E-B946-FB774B73F48C}" type="slidenum">
              <a:rPr lang="en-US" smtClean="0"/>
              <a:t>15</a:t>
            </a:fld>
            <a:endParaRPr lang="en-US" dirty="0"/>
          </a:p>
        </p:txBody>
      </p:sp>
      <p:sp>
        <p:nvSpPr>
          <p:cNvPr id="10" name="矩形 9"/>
          <p:cNvSpPr/>
          <p:nvPr/>
        </p:nvSpPr>
        <p:spPr>
          <a:xfrm>
            <a:off x="6360457" y="1679202"/>
            <a:ext cx="4495800" cy="1631216"/>
          </a:xfrm>
          <a:prstGeom prst="rect">
            <a:avLst/>
          </a:prstGeom>
        </p:spPr>
        <p:txBody>
          <a:bodyPr wrap="square">
            <a:spAutoFit/>
          </a:bodyPr>
          <a:lstStyle/>
          <a:p>
            <a:r>
              <a:rPr lang="en-US" altLang="zh-TW" sz="2800" b="1" smtClean="0"/>
              <a:t>If d = 0.5</a:t>
            </a:r>
            <a:endParaRPr lang="zh-TW" altLang="en-US" sz="2800" b="1" smtClean="0"/>
          </a:p>
          <a:p>
            <a:pPr algn="ctr"/>
            <a:r>
              <a:rPr lang="pt-BR" altLang="zh-TW" sz="2400" smtClean="0"/>
              <a:t>n = 3, d = 0.5</a:t>
            </a:r>
          </a:p>
          <a:p>
            <a:pPr algn="ctr"/>
            <a:r>
              <a:rPr lang="pt-BR" altLang="zh-TW" sz="2400" smtClean="0"/>
              <a:t>      sig.level = 0.05</a:t>
            </a:r>
          </a:p>
          <a:p>
            <a:pPr algn="ctr"/>
            <a:r>
              <a:rPr lang="pt-BR" altLang="zh-TW" sz="2400" smtClean="0"/>
              <a:t>          power = 0.07684905</a:t>
            </a:r>
            <a:endParaRPr lang="pt-BR" altLang="zh-TW" sz="2400" dirty="0"/>
          </a:p>
        </p:txBody>
      </p:sp>
      <p:sp>
        <p:nvSpPr>
          <p:cNvPr id="3" name="文字方塊 2"/>
          <p:cNvSpPr txBox="1"/>
          <p:nvPr/>
        </p:nvSpPr>
        <p:spPr>
          <a:xfrm>
            <a:off x="368164" y="1079074"/>
            <a:ext cx="4648202" cy="584775"/>
          </a:xfrm>
          <a:prstGeom prst="rect">
            <a:avLst/>
          </a:prstGeom>
          <a:noFill/>
        </p:spPr>
        <p:txBody>
          <a:bodyPr wrap="square" rtlCol="0">
            <a:spAutoFit/>
          </a:bodyPr>
          <a:lstStyle/>
          <a:p>
            <a:r>
              <a:rPr lang="en-US" altLang="zh-TW" sz="3200" b="1" dirty="0" smtClean="0"/>
              <a:t>1.Fixed power to 0.9</a:t>
            </a:r>
            <a:endParaRPr lang="zh-TW" altLang="en-US" sz="3200" b="1" dirty="0"/>
          </a:p>
        </p:txBody>
      </p:sp>
      <p:sp>
        <p:nvSpPr>
          <p:cNvPr id="11" name="文字方塊 10"/>
          <p:cNvSpPr txBox="1"/>
          <p:nvPr/>
        </p:nvSpPr>
        <p:spPr>
          <a:xfrm>
            <a:off x="6018212" y="1116519"/>
            <a:ext cx="4648202" cy="584775"/>
          </a:xfrm>
          <a:prstGeom prst="rect">
            <a:avLst/>
          </a:prstGeom>
          <a:noFill/>
        </p:spPr>
        <p:txBody>
          <a:bodyPr wrap="square" rtlCol="0">
            <a:spAutoFit/>
          </a:bodyPr>
          <a:lstStyle/>
          <a:p>
            <a:r>
              <a:rPr lang="en-US" altLang="zh-TW" sz="3200" b="1" dirty="0"/>
              <a:t>2</a:t>
            </a:r>
            <a:r>
              <a:rPr lang="en-US" altLang="zh-TW" sz="3200" b="1" dirty="0" smtClean="0"/>
              <a:t>.Fixed sample size n = 3</a:t>
            </a:r>
            <a:endParaRPr lang="zh-TW" altLang="en-US" sz="3200" b="1" dirty="0"/>
          </a:p>
        </p:txBody>
      </p:sp>
      <p:sp>
        <p:nvSpPr>
          <p:cNvPr id="12" name="矩形 11"/>
          <p:cNvSpPr/>
          <p:nvPr/>
        </p:nvSpPr>
        <p:spPr>
          <a:xfrm>
            <a:off x="6349211" y="3330208"/>
            <a:ext cx="4495801" cy="1631216"/>
          </a:xfrm>
          <a:prstGeom prst="rect">
            <a:avLst/>
          </a:prstGeom>
        </p:spPr>
        <p:txBody>
          <a:bodyPr wrap="square">
            <a:spAutoFit/>
          </a:bodyPr>
          <a:lstStyle/>
          <a:p>
            <a:r>
              <a:rPr lang="en-US" altLang="zh-TW" sz="2800" b="1" dirty="0" smtClean="0"/>
              <a:t>If d= 1</a:t>
            </a:r>
            <a:endParaRPr lang="zh-TW" altLang="en-US" sz="2800" b="1" dirty="0"/>
          </a:p>
          <a:p>
            <a:pPr algn="ctr"/>
            <a:r>
              <a:rPr lang="en-US" altLang="zh-TW" sz="2400" dirty="0" smtClean="0"/>
              <a:t>        </a:t>
            </a:r>
            <a:r>
              <a:rPr lang="pt-BR" altLang="zh-TW" sz="2400" dirty="0"/>
              <a:t> n = </a:t>
            </a:r>
            <a:r>
              <a:rPr lang="pt-BR" altLang="zh-TW" sz="2400" dirty="0" smtClean="0"/>
              <a:t>3, d </a:t>
            </a:r>
            <a:r>
              <a:rPr lang="pt-BR" altLang="zh-TW" sz="2400" dirty="0"/>
              <a:t>= 1</a:t>
            </a:r>
          </a:p>
          <a:p>
            <a:pPr algn="ctr"/>
            <a:r>
              <a:rPr lang="pt-BR" altLang="zh-TW" sz="2400" dirty="0"/>
              <a:t>      sig.level = 0.05</a:t>
            </a:r>
          </a:p>
          <a:p>
            <a:pPr algn="ctr"/>
            <a:r>
              <a:rPr lang="pt-BR" altLang="zh-TW" sz="2400" dirty="0"/>
              <a:t>          power = 0.1587909</a:t>
            </a:r>
            <a:endParaRPr lang="en-US" altLang="zh-TW" sz="2400" dirty="0"/>
          </a:p>
        </p:txBody>
      </p:sp>
      <p:sp>
        <p:nvSpPr>
          <p:cNvPr id="13" name="矩形 12"/>
          <p:cNvSpPr/>
          <p:nvPr/>
        </p:nvSpPr>
        <p:spPr>
          <a:xfrm>
            <a:off x="531811" y="5014061"/>
            <a:ext cx="4495800" cy="1631216"/>
          </a:xfrm>
          <a:prstGeom prst="rect">
            <a:avLst/>
          </a:prstGeom>
        </p:spPr>
        <p:txBody>
          <a:bodyPr wrap="square">
            <a:spAutoFit/>
          </a:bodyPr>
          <a:lstStyle/>
          <a:p>
            <a:r>
              <a:rPr lang="zh-TW" altLang="en-US" sz="2800" b="1" dirty="0"/>
              <a:t> </a:t>
            </a:r>
            <a:r>
              <a:rPr lang="en-US" altLang="zh-TW" sz="2800" b="1" dirty="0" smtClean="0"/>
              <a:t>If d=3</a:t>
            </a:r>
            <a:endParaRPr lang="zh-TW" altLang="en-US" sz="2800" b="1" dirty="0"/>
          </a:p>
          <a:p>
            <a:pPr algn="ctr"/>
            <a:r>
              <a:rPr lang="en-US" altLang="zh-TW" sz="2400" dirty="0"/>
              <a:t> n = 3.624818</a:t>
            </a:r>
          </a:p>
          <a:p>
            <a:pPr algn="ctr"/>
            <a:r>
              <a:rPr lang="en-US" altLang="zh-TW" sz="2400" dirty="0"/>
              <a:t>              d = </a:t>
            </a:r>
            <a:r>
              <a:rPr lang="en-US" altLang="zh-TW" sz="2400" dirty="0" smtClean="0"/>
              <a:t>3,   </a:t>
            </a:r>
            <a:r>
              <a:rPr lang="en-US" altLang="zh-TW" sz="2400" dirty="0" err="1" smtClean="0"/>
              <a:t>sig.level</a:t>
            </a:r>
            <a:r>
              <a:rPr lang="en-US" altLang="zh-TW" sz="2400" dirty="0" smtClean="0"/>
              <a:t> </a:t>
            </a:r>
            <a:r>
              <a:rPr lang="en-US" altLang="zh-TW" sz="2400" dirty="0"/>
              <a:t>= </a:t>
            </a:r>
            <a:r>
              <a:rPr lang="en-US" altLang="zh-TW" sz="2400" dirty="0" smtClean="0"/>
              <a:t>0.05, power </a:t>
            </a:r>
            <a:r>
              <a:rPr lang="en-US" altLang="zh-TW" sz="2400" dirty="0"/>
              <a:t>= </a:t>
            </a:r>
            <a:r>
              <a:rPr lang="en-US" altLang="zh-TW" sz="2400" dirty="0" smtClean="0"/>
              <a:t>0.9</a:t>
            </a:r>
            <a:endParaRPr lang="en-US" altLang="zh-TW" sz="2400" dirty="0"/>
          </a:p>
        </p:txBody>
      </p:sp>
    </p:spTree>
    <p:extLst>
      <p:ext uri="{BB962C8B-B14F-4D97-AF65-F5344CB8AC3E}">
        <p14:creationId xmlns:p14="http://schemas.microsoft.com/office/powerpoint/2010/main" val="297764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227012" y="228600"/>
            <a:ext cx="11811000" cy="930274"/>
          </a:xfrm>
          <a:prstGeom prst="rect">
            <a:avLst/>
          </a:prstGeom>
        </p:spPr>
        <p:txBody>
          <a:bodyPr vert="horz" lIns="91440" tIns="45720" rIns="91440" bIns="45720" rtlCol="0" anchor="ctr">
            <a:normAutofit/>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sz="4000" dirty="0" smtClean="0">
                <a:latin typeface="Aharoni" panose="02010803020104030203" pitchFamily="2" charset="-79"/>
                <a:cs typeface="Aharoni" panose="02010803020104030203" pitchFamily="2" charset="-79"/>
              </a:rPr>
              <a:t>5.Using R to calculate the power or sample size</a:t>
            </a:r>
            <a:endParaRPr lang="en-US" sz="4000" dirty="0">
              <a:latin typeface="Aharoni" panose="02010803020104030203" pitchFamily="2" charset="-79"/>
              <a:cs typeface="Aharoni" panose="02010803020104030203" pitchFamily="2" charset="-79"/>
            </a:endParaRPr>
          </a:p>
        </p:txBody>
      </p:sp>
      <p:sp>
        <p:nvSpPr>
          <p:cNvPr id="5" name="Rectangle 1"/>
          <p:cNvSpPr>
            <a:spLocks noChangeArrowheads="1"/>
          </p:cNvSpPr>
          <p:nvPr/>
        </p:nvSpPr>
        <p:spPr bwMode="auto">
          <a:xfrm>
            <a:off x="246019" y="974208"/>
            <a:ext cx="11353800"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400" b="1" dirty="0" smtClean="0">
                <a:cs typeface="Courier New" panose="02070309020205020404" pitchFamily="49" charset="0"/>
              </a:rPr>
              <a:t>Example  </a:t>
            </a:r>
          </a:p>
          <a:p>
            <a:pPr lvl="0" eaLnBrk="0" fontAlgn="base" hangingPunct="0">
              <a:spcBef>
                <a:spcPct val="0"/>
              </a:spcBef>
              <a:spcAft>
                <a:spcPct val="0"/>
              </a:spcAft>
            </a:pPr>
            <a:r>
              <a:rPr lang="en-US" altLang="en-US" sz="2400" b="1" dirty="0" smtClean="0">
                <a:cs typeface="Courier New" panose="02070309020205020404" pitchFamily="49" charset="0"/>
              </a:rPr>
              <a:t>Find </a:t>
            </a:r>
            <a:r>
              <a:rPr lang="en-US" altLang="en-US" sz="2400" b="1" dirty="0">
                <a:cs typeface="Courier New" panose="02070309020205020404" pitchFamily="49" charset="0"/>
              </a:rPr>
              <a:t>the power for an independent-samples t-test at </a:t>
            </a:r>
            <a:r>
              <a:rPr lang="en-US" altLang="en-US" sz="2400" b="1" dirty="0" smtClean="0">
                <a:cs typeface="Courier New" panose="02070309020205020404" pitchFamily="49" charset="0"/>
              </a:rPr>
              <a:t>the </a:t>
            </a:r>
            <a:r>
              <a:rPr lang="en-US" altLang="en-US" sz="2400" b="1" dirty="0">
                <a:cs typeface="Courier New" panose="02070309020205020404" pitchFamily="49" charset="0"/>
              </a:rPr>
              <a:t>5% level </a:t>
            </a:r>
            <a:r>
              <a:rPr lang="en-US" altLang="en-US" sz="2400" b="1" dirty="0" smtClean="0">
                <a:cs typeface="Courier New" panose="02070309020205020404" pitchFamily="49" charset="0"/>
              </a:rPr>
              <a:t>of significance, </a:t>
            </a:r>
            <a:r>
              <a:rPr lang="en-US" altLang="en-US" sz="2400" b="1" dirty="0">
                <a:cs typeface="Courier New" panose="02070309020205020404" pitchFamily="49" charset="0"/>
              </a:rPr>
              <a:t>with sample sizes </a:t>
            </a:r>
            <a:r>
              <a:rPr lang="en-US" altLang="en-US" sz="2400" b="1" dirty="0" smtClean="0">
                <a:cs typeface="Courier New" panose="02070309020205020404" pitchFamily="49" charset="0"/>
              </a:rPr>
              <a:t>of </a:t>
            </a:r>
            <a:r>
              <a:rPr lang="en-US" altLang="en-US" sz="2400" b="1" dirty="0">
                <a:cs typeface="Courier New" panose="02070309020205020404" pitchFamily="49" charset="0"/>
              </a:rPr>
              <a:t>20 and 80. </a:t>
            </a:r>
          </a:p>
          <a:p>
            <a:pPr lvl="0" eaLnBrk="0" fontAlgn="base" hangingPunct="0">
              <a:spcBef>
                <a:spcPct val="0"/>
              </a:spcBef>
              <a:spcAft>
                <a:spcPct val="0"/>
              </a:spcAft>
            </a:pPr>
            <a:endParaRPr kumimoji="0" lang="en-US" altLang="en-US" sz="2400" b="1" i="0" u="none" strike="noStrike" cap="none" normalizeH="0" baseline="0" dirty="0" smtClean="0">
              <a:ln>
                <a:noFill/>
              </a:ln>
              <a:solidFill>
                <a:srgbClr val="666666"/>
              </a:solidFill>
              <a:effectLst/>
              <a:cs typeface="Courier New" panose="02070309020205020404" pitchFamily="49" charset="0"/>
            </a:endParaRPr>
          </a:p>
          <a:p>
            <a:pPr lvl="0" eaLnBrk="0" fontAlgn="base" hangingPunct="0">
              <a:spcBef>
                <a:spcPct val="0"/>
              </a:spcBef>
              <a:spcAft>
                <a:spcPct val="0"/>
              </a:spcAft>
            </a:pPr>
            <a:r>
              <a:rPr lang="en-US" altLang="en-US" sz="2400" dirty="0">
                <a:solidFill>
                  <a:srgbClr val="000000"/>
                </a:solidFill>
                <a:latin typeface="Arial Unicode MS" panose="020B0604020202020204" pitchFamily="34" charset="-128"/>
              </a:rPr>
              <a:t>&gt; pwr.t2n.test(d=0.6, n1 =20 , n2=80, </a:t>
            </a:r>
            <a:r>
              <a:rPr lang="en-US" altLang="en-US" sz="2400" dirty="0" err="1">
                <a:solidFill>
                  <a:srgbClr val="000000"/>
                </a:solidFill>
                <a:latin typeface="Arial Unicode MS" panose="020B0604020202020204" pitchFamily="34" charset="-128"/>
              </a:rPr>
              <a:t>sig.level</a:t>
            </a:r>
            <a:r>
              <a:rPr lang="en-US" altLang="en-US" sz="2400" dirty="0">
                <a:solidFill>
                  <a:srgbClr val="000000"/>
                </a:solidFill>
                <a:latin typeface="Arial Unicode MS" panose="020B0604020202020204" pitchFamily="34" charset="-128"/>
              </a:rPr>
              <a:t> = 0.05, power =NULL ,alternative = "</a:t>
            </a:r>
            <a:r>
              <a:rPr lang="en-US" altLang="en-US" sz="2400" dirty="0" err="1">
                <a:solidFill>
                  <a:srgbClr val="000000"/>
                </a:solidFill>
                <a:latin typeface="Arial Unicode MS" panose="020B0604020202020204" pitchFamily="34" charset="-128"/>
              </a:rPr>
              <a:t>two.sided</a:t>
            </a:r>
            <a:r>
              <a:rPr lang="en-US" altLang="en-US" sz="2400" dirty="0">
                <a:solidFill>
                  <a:srgbClr val="000000"/>
                </a:solidFill>
                <a:latin typeface="Arial Unicode MS" panose="020B0604020202020204" pitchFamily="34" charset="-128"/>
              </a:rPr>
              <a:t>") </a:t>
            </a:r>
          </a:p>
          <a:p>
            <a:pPr lvl="0" eaLnBrk="0" fontAlgn="base" hangingPunct="0">
              <a:spcBef>
                <a:spcPct val="0"/>
              </a:spcBef>
              <a:spcAft>
                <a:spcPct val="0"/>
              </a:spcAft>
            </a:pPr>
            <a:r>
              <a:rPr lang="en-US" altLang="en-US" sz="2400" dirty="0">
                <a:solidFill>
                  <a:srgbClr val="000000"/>
                </a:solidFill>
                <a:latin typeface="Arial Unicode MS" panose="020B0604020202020204" pitchFamily="34" charset="-128"/>
              </a:rPr>
              <a:t> </a:t>
            </a:r>
          </a:p>
          <a:p>
            <a:pPr lvl="0" algn="ctr" eaLnBrk="0" fontAlgn="base" hangingPunct="0">
              <a:spcBef>
                <a:spcPct val="0"/>
              </a:spcBef>
              <a:spcAft>
                <a:spcPct val="0"/>
              </a:spcAft>
            </a:pPr>
            <a:r>
              <a:rPr lang="en-US" altLang="en-US" sz="2400" dirty="0">
                <a:solidFill>
                  <a:srgbClr val="000000"/>
                </a:solidFill>
                <a:latin typeface="Arial Unicode MS" panose="020B0604020202020204" pitchFamily="34" charset="-128"/>
              </a:rPr>
              <a:t>t test power calculation </a:t>
            </a:r>
          </a:p>
          <a:p>
            <a:pPr lvl="0" algn="ctr" eaLnBrk="0" fontAlgn="base" hangingPunct="0">
              <a:spcBef>
                <a:spcPct val="0"/>
              </a:spcBef>
              <a:spcAft>
                <a:spcPct val="0"/>
              </a:spcAft>
            </a:pPr>
            <a:endParaRPr lang="en-US" altLang="en-US" sz="2400" dirty="0">
              <a:solidFill>
                <a:srgbClr val="000000"/>
              </a:solidFill>
              <a:latin typeface="Arial Unicode MS" panose="020B0604020202020204" pitchFamily="34" charset="-128"/>
            </a:endParaRPr>
          </a:p>
          <a:p>
            <a:pPr lvl="0" algn="ctr" eaLnBrk="0" fontAlgn="base" hangingPunct="0">
              <a:spcBef>
                <a:spcPct val="0"/>
              </a:spcBef>
              <a:spcAft>
                <a:spcPct val="0"/>
              </a:spcAft>
            </a:pPr>
            <a:r>
              <a:rPr lang="en-US" altLang="en-US" sz="2400" dirty="0">
                <a:solidFill>
                  <a:srgbClr val="000000"/>
                </a:solidFill>
                <a:latin typeface="Arial Unicode MS" panose="020B0604020202020204" pitchFamily="34" charset="-128"/>
              </a:rPr>
              <a:t>             n1 = 20</a:t>
            </a:r>
          </a:p>
          <a:p>
            <a:pPr lvl="0" algn="ctr" eaLnBrk="0" fontAlgn="base" hangingPunct="0">
              <a:spcBef>
                <a:spcPct val="0"/>
              </a:spcBef>
              <a:spcAft>
                <a:spcPct val="0"/>
              </a:spcAft>
            </a:pPr>
            <a:r>
              <a:rPr lang="en-US" altLang="en-US" sz="2400" dirty="0">
                <a:solidFill>
                  <a:srgbClr val="000000"/>
                </a:solidFill>
                <a:latin typeface="Arial Unicode MS" panose="020B0604020202020204" pitchFamily="34" charset="-128"/>
              </a:rPr>
              <a:t>             n2 = 80</a:t>
            </a:r>
          </a:p>
          <a:p>
            <a:pPr lvl="0" algn="ctr" eaLnBrk="0" fontAlgn="base" hangingPunct="0">
              <a:spcBef>
                <a:spcPct val="0"/>
              </a:spcBef>
              <a:spcAft>
                <a:spcPct val="0"/>
              </a:spcAft>
            </a:pPr>
            <a:r>
              <a:rPr lang="en-US" altLang="en-US" sz="2400" dirty="0">
                <a:solidFill>
                  <a:srgbClr val="000000"/>
                </a:solidFill>
                <a:latin typeface="Arial Unicode MS" panose="020B0604020202020204" pitchFamily="34" charset="-128"/>
              </a:rPr>
              <a:t>              d = 0.6</a:t>
            </a:r>
          </a:p>
          <a:p>
            <a:pPr lvl="0" algn="ctr" eaLnBrk="0" fontAlgn="base" hangingPunct="0">
              <a:spcBef>
                <a:spcPct val="0"/>
              </a:spcBef>
              <a:spcAft>
                <a:spcPct val="0"/>
              </a:spcAft>
            </a:pPr>
            <a:r>
              <a:rPr lang="en-US" altLang="en-US" sz="2400" dirty="0">
                <a:solidFill>
                  <a:srgbClr val="000000"/>
                </a:solidFill>
                <a:latin typeface="Arial Unicode MS" panose="020B0604020202020204" pitchFamily="34" charset="-128"/>
              </a:rPr>
              <a:t>      </a:t>
            </a:r>
            <a:r>
              <a:rPr lang="en-US" altLang="en-US" sz="2400" dirty="0" err="1">
                <a:solidFill>
                  <a:srgbClr val="000000"/>
                </a:solidFill>
                <a:latin typeface="Arial Unicode MS" panose="020B0604020202020204" pitchFamily="34" charset="-128"/>
              </a:rPr>
              <a:t>sig.level</a:t>
            </a:r>
            <a:r>
              <a:rPr lang="en-US" altLang="en-US" sz="2400" dirty="0">
                <a:solidFill>
                  <a:srgbClr val="000000"/>
                </a:solidFill>
                <a:latin typeface="Arial Unicode MS" panose="020B0604020202020204" pitchFamily="34" charset="-128"/>
              </a:rPr>
              <a:t> = 0.05</a:t>
            </a:r>
          </a:p>
          <a:p>
            <a:pPr lvl="0" algn="ctr" eaLnBrk="0" fontAlgn="base" hangingPunct="0">
              <a:spcBef>
                <a:spcPct val="0"/>
              </a:spcBef>
              <a:spcAft>
                <a:spcPct val="0"/>
              </a:spcAft>
            </a:pPr>
            <a:r>
              <a:rPr lang="en-US" altLang="en-US" sz="2400" dirty="0">
                <a:solidFill>
                  <a:srgbClr val="000000"/>
                </a:solidFill>
                <a:latin typeface="Arial Unicode MS" panose="020B0604020202020204" pitchFamily="34" charset="-128"/>
              </a:rPr>
              <a:t>          power = 0.6614718</a:t>
            </a:r>
          </a:p>
          <a:p>
            <a:pPr lvl="0" algn="ctr" eaLnBrk="0" fontAlgn="base" hangingPunct="0">
              <a:spcBef>
                <a:spcPct val="0"/>
              </a:spcBef>
              <a:spcAft>
                <a:spcPct val="0"/>
              </a:spcAft>
            </a:pPr>
            <a:r>
              <a:rPr lang="en-US" altLang="en-US" sz="2400" dirty="0">
                <a:solidFill>
                  <a:srgbClr val="000000"/>
                </a:solidFill>
                <a:latin typeface="Arial Unicode MS" panose="020B0604020202020204" pitchFamily="34" charset="-128"/>
              </a:rPr>
              <a:t>    alternative = </a:t>
            </a:r>
            <a:r>
              <a:rPr lang="en-US" altLang="en-US" sz="2400" dirty="0" err="1">
                <a:solidFill>
                  <a:srgbClr val="000000"/>
                </a:solidFill>
                <a:latin typeface="Arial Unicode MS" panose="020B0604020202020204" pitchFamily="34" charset="-128"/>
              </a:rPr>
              <a:t>two.sided</a:t>
            </a:r>
            <a:endParaRPr lang="en-US" altLang="en-US" sz="2400" dirty="0">
              <a:solidFill>
                <a:srgbClr val="000000"/>
              </a:solidFill>
              <a:latin typeface="Arial Unicode MS" panose="020B0604020202020204" pitchFamily="34" charset="-128"/>
            </a:endParaRPr>
          </a:p>
        </p:txBody>
      </p:sp>
      <p:sp>
        <p:nvSpPr>
          <p:cNvPr id="2" name="Slide Number Placeholder 1"/>
          <p:cNvSpPr>
            <a:spLocks noGrp="1"/>
          </p:cNvSpPr>
          <p:nvPr>
            <p:ph type="sldNum" sz="quarter" idx="12"/>
          </p:nvPr>
        </p:nvSpPr>
        <p:spPr/>
        <p:txBody>
          <a:bodyPr/>
          <a:lstStyle/>
          <a:p>
            <a:fld id="{AAEAE4A8-A6E5-453E-B946-FB774B73F48C}" type="slidenum">
              <a:rPr lang="en-US" sz="1800" smtClean="0"/>
              <a:t>16</a:t>
            </a:fld>
            <a:endParaRPr lang="en-US" dirty="0"/>
          </a:p>
        </p:txBody>
      </p:sp>
    </p:spTree>
    <p:extLst>
      <p:ext uri="{BB962C8B-B14F-4D97-AF65-F5344CB8AC3E}">
        <p14:creationId xmlns:p14="http://schemas.microsoft.com/office/powerpoint/2010/main" val="59870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anose="02010803020104030203" pitchFamily="2" charset="-79"/>
                <a:cs typeface="Aharoni" panose="02010803020104030203" pitchFamily="2" charset="-79"/>
              </a:rPr>
              <a:t>Outline</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normAutofit/>
          </a:bodyPr>
          <a:lstStyle/>
          <a:p>
            <a:r>
              <a:rPr lang="en-US" sz="4000" dirty="0" smtClean="0"/>
              <a:t>1.Why power analysis is important</a:t>
            </a:r>
          </a:p>
          <a:p>
            <a:r>
              <a:rPr lang="en-US" sz="4000" dirty="0" smtClean="0"/>
              <a:t>2.What is power</a:t>
            </a:r>
          </a:p>
          <a:p>
            <a:r>
              <a:rPr lang="en-US" sz="4000" dirty="0" smtClean="0"/>
              <a:t>3.Caculating the Power</a:t>
            </a:r>
          </a:p>
          <a:p>
            <a:r>
              <a:rPr lang="en-US" sz="4000" dirty="0" smtClean="0"/>
              <a:t>4.Caculating the sample size</a:t>
            </a:r>
          </a:p>
          <a:p>
            <a:r>
              <a:rPr lang="en-US" sz="4000" dirty="0" smtClean="0">
                <a:cs typeface="Aharoni" panose="02010803020104030203" pitchFamily="2" charset="-79"/>
              </a:rPr>
              <a:t>5.Using R to calculate the power and sample size</a:t>
            </a:r>
          </a:p>
          <a:p>
            <a:endParaRPr lang="en-US" sz="3200" dirty="0" smtClean="0"/>
          </a:p>
          <a:p>
            <a:endParaRPr lang="en-US" sz="2800" dirty="0"/>
          </a:p>
        </p:txBody>
      </p:sp>
      <p:sp>
        <p:nvSpPr>
          <p:cNvPr id="4" name="Slide Number Placeholder 3"/>
          <p:cNvSpPr>
            <a:spLocks noGrp="1"/>
          </p:cNvSpPr>
          <p:nvPr>
            <p:ph type="sldNum" sz="quarter" idx="12"/>
          </p:nvPr>
        </p:nvSpPr>
        <p:spPr/>
        <p:txBody>
          <a:bodyPr/>
          <a:lstStyle/>
          <a:p>
            <a:fld id="{AAEAE4A8-A6E5-453E-B946-FB774B73F48C}" type="slidenum">
              <a:rPr lang="en-US" smtClean="0"/>
              <a:t>2</a:t>
            </a:fld>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228600"/>
            <a:ext cx="10512862" cy="930274"/>
          </a:xfrm>
        </p:spPr>
        <p:txBody>
          <a:bodyPr>
            <a:normAutofit/>
          </a:bodyPr>
          <a:lstStyle/>
          <a:p>
            <a:pPr>
              <a:lnSpc>
                <a:spcPct val="100000"/>
              </a:lnSpc>
            </a:pPr>
            <a:r>
              <a:rPr lang="en-US" sz="4000" b="1" dirty="0">
                <a:latin typeface="Aharoni" panose="02010803020104030203" pitchFamily="2" charset="-79"/>
                <a:cs typeface="Aharoni" panose="02010803020104030203" pitchFamily="2" charset="-79"/>
              </a:rPr>
              <a:t>1.Why power </a:t>
            </a:r>
            <a:r>
              <a:rPr lang="en-US" sz="4000" b="1" dirty="0" smtClean="0">
                <a:latin typeface="Aharoni" panose="02010803020104030203" pitchFamily="2" charset="-79"/>
                <a:cs typeface="Aharoni" panose="02010803020104030203" pitchFamily="2" charset="-79"/>
              </a:rPr>
              <a:t>analysis is important</a:t>
            </a:r>
            <a:endParaRPr lang="en-US" sz="4000" b="1"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normAutofit/>
          </a:bodyPr>
          <a:lstStyle/>
          <a:p>
            <a:r>
              <a:rPr lang="en-US" altLang="zh-TW" sz="4400" dirty="0" smtClean="0"/>
              <a:t>There </a:t>
            </a:r>
            <a:r>
              <a:rPr lang="en-US" altLang="zh-TW" sz="4400" dirty="0"/>
              <a:t>are two goals of power </a:t>
            </a:r>
            <a:r>
              <a:rPr lang="en-US" altLang="zh-TW" sz="4400" dirty="0" smtClean="0"/>
              <a:t>analysis:</a:t>
            </a:r>
          </a:p>
          <a:p>
            <a:endParaRPr lang="en-US" altLang="zh-TW" sz="3600" dirty="0" smtClean="0"/>
          </a:p>
          <a:p>
            <a:pPr marL="0" indent="0">
              <a:buNone/>
            </a:pPr>
            <a:r>
              <a:rPr lang="en-US" altLang="zh-TW" sz="3600" dirty="0" smtClean="0"/>
              <a:t> (</a:t>
            </a:r>
            <a:r>
              <a:rPr lang="en-US" altLang="zh-TW" sz="3600" dirty="0"/>
              <a:t>a) </a:t>
            </a:r>
            <a:r>
              <a:rPr lang="en-US" altLang="zh-TW" sz="3600" dirty="0" smtClean="0"/>
              <a:t>how </a:t>
            </a:r>
            <a:r>
              <a:rPr lang="en-US" altLang="zh-TW" sz="3600" dirty="0"/>
              <a:t>large a sample is needed to make statistical judgments to be accurate and reliable</a:t>
            </a:r>
            <a:r>
              <a:rPr lang="en-US" altLang="zh-TW" sz="3600" dirty="0" smtClean="0"/>
              <a:t>.</a:t>
            </a:r>
          </a:p>
          <a:p>
            <a:pPr marL="0" indent="0">
              <a:buNone/>
            </a:pPr>
            <a:endParaRPr lang="en-US" altLang="zh-TW" sz="3600" dirty="0" smtClean="0"/>
          </a:p>
          <a:p>
            <a:pPr marL="0" indent="0">
              <a:buNone/>
            </a:pPr>
            <a:r>
              <a:rPr lang="en-US" altLang="zh-TW" sz="3600" dirty="0" smtClean="0"/>
              <a:t>(</a:t>
            </a:r>
            <a:r>
              <a:rPr lang="en-US" altLang="zh-TW" sz="3600" dirty="0"/>
              <a:t>b) how likely </a:t>
            </a:r>
            <a:r>
              <a:rPr lang="en-US" altLang="zh-TW" sz="3600" dirty="0" smtClean="0"/>
              <a:t>our </a:t>
            </a:r>
            <a:r>
              <a:rPr lang="en-US" altLang="zh-TW" sz="3600" dirty="0"/>
              <a:t>statistical test </a:t>
            </a:r>
            <a:r>
              <a:rPr lang="en-US" altLang="zh-TW" sz="3600" dirty="0" smtClean="0"/>
              <a:t>to </a:t>
            </a:r>
            <a:r>
              <a:rPr lang="en-US" altLang="zh-TW" sz="3600" dirty="0"/>
              <a:t>detect effects </a:t>
            </a:r>
            <a:r>
              <a:rPr lang="en-US" altLang="zh-TW" sz="3600" dirty="0" smtClean="0"/>
              <a:t>in an experiment.</a:t>
            </a:r>
          </a:p>
          <a:p>
            <a:endParaRPr lang="en-US" altLang="zh-TW" sz="3600" dirty="0"/>
          </a:p>
          <a:p>
            <a:endParaRPr lang="en-US" sz="3600" dirty="0"/>
          </a:p>
        </p:txBody>
      </p:sp>
      <p:sp>
        <p:nvSpPr>
          <p:cNvPr id="4" name="Slide Number Placeholder 3"/>
          <p:cNvSpPr>
            <a:spLocks noGrp="1"/>
          </p:cNvSpPr>
          <p:nvPr>
            <p:ph type="sldNum" sz="quarter" idx="12"/>
          </p:nvPr>
        </p:nvSpPr>
        <p:spPr/>
        <p:txBody>
          <a:bodyPr/>
          <a:lstStyle/>
          <a:p>
            <a:fld id="{AAEAE4A8-A6E5-453E-B946-FB774B73F48C}" type="slidenum">
              <a:rPr lang="en-US" smtClean="0"/>
              <a:t>3</a:t>
            </a:fld>
            <a:endParaRPr lang="en-US" dirty="0"/>
          </a:p>
        </p:txBody>
      </p:sp>
    </p:spTree>
    <p:extLst>
      <p:ext uri="{BB962C8B-B14F-4D97-AF65-F5344CB8AC3E}">
        <p14:creationId xmlns:p14="http://schemas.microsoft.com/office/powerpoint/2010/main" val="182545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228600"/>
            <a:ext cx="10512862" cy="930274"/>
          </a:xfrm>
        </p:spPr>
        <p:txBody>
          <a:bodyPr>
            <a:normAutofit/>
          </a:bodyPr>
          <a:lstStyle/>
          <a:p>
            <a:r>
              <a:rPr lang="en-US" sz="4000" dirty="0" smtClean="0">
                <a:latin typeface="Aharoni" panose="02010803020104030203" pitchFamily="2" charset="-79"/>
                <a:cs typeface="Aharoni" panose="02010803020104030203" pitchFamily="2" charset="-79"/>
              </a:rPr>
              <a:t>2.What is power</a:t>
            </a:r>
          </a:p>
        </p:txBody>
      </p:sp>
      <p:sp>
        <p:nvSpPr>
          <p:cNvPr id="3" name="Content Placeholder 2"/>
          <p:cNvSpPr>
            <a:spLocks noGrp="1"/>
          </p:cNvSpPr>
          <p:nvPr>
            <p:ph idx="1"/>
          </p:nvPr>
        </p:nvSpPr>
        <p:spPr>
          <a:xfrm>
            <a:off x="684212" y="1518444"/>
            <a:ext cx="10512862" cy="4425156"/>
          </a:xfrm>
        </p:spPr>
        <p:txBody>
          <a:bodyPr>
            <a:noAutofit/>
          </a:bodyPr>
          <a:lstStyle/>
          <a:p>
            <a:r>
              <a:rPr lang="en-US" altLang="zh-TW" sz="2800" dirty="0"/>
              <a:t>To understand power, it is helpful to review what inferential statistics </a:t>
            </a:r>
            <a:r>
              <a:rPr lang="en-US" altLang="zh-TW" sz="2800" dirty="0" smtClean="0"/>
              <a:t>test</a:t>
            </a:r>
            <a:r>
              <a:rPr lang="en-US" altLang="zh-TW" sz="2800" dirty="0"/>
              <a:t>:</a:t>
            </a:r>
            <a:endParaRPr lang="en-US" altLang="zh-TW" sz="2800" dirty="0" smtClean="0"/>
          </a:p>
          <a:p>
            <a:endParaRPr lang="en-US" altLang="zh-TW" sz="2800" dirty="0" smtClean="0"/>
          </a:p>
          <a:p>
            <a:r>
              <a:rPr lang="en-US" altLang="zh-TW" sz="2800" dirty="0" smtClean="0"/>
              <a:t>Null hypothesis ( H0)       : This hypothesis predicts that your experiment will not have an effect on your variable of interest.</a:t>
            </a:r>
          </a:p>
          <a:p>
            <a:r>
              <a:rPr lang="en-US" altLang="zh-TW" sz="2800" dirty="0" smtClean="0"/>
              <a:t>Alternate hypothesis (H1):</a:t>
            </a:r>
            <a:r>
              <a:rPr lang="en-US" altLang="zh-TW" sz="2800" dirty="0"/>
              <a:t>This hypothesis predicts that you will find a difference between groups</a:t>
            </a:r>
            <a:r>
              <a:rPr lang="en-US" altLang="zh-TW" sz="2800" dirty="0" smtClean="0"/>
              <a:t>.</a:t>
            </a:r>
          </a:p>
          <a:p>
            <a:endParaRPr lang="en-US" altLang="zh-TW" sz="2800" dirty="0"/>
          </a:p>
          <a:p>
            <a:r>
              <a:rPr lang="en-US" altLang="zh-TW" sz="2800" dirty="0"/>
              <a:t>Statistical tests look for evidence that you reject the null hypothesis and conclude that your experiment had an effect. </a:t>
            </a:r>
            <a:endParaRPr lang="en-US" altLang="zh-TW" sz="2800" dirty="0" smtClean="0"/>
          </a:p>
        </p:txBody>
      </p:sp>
      <p:sp>
        <p:nvSpPr>
          <p:cNvPr id="4" name="Slide Number Placeholder 3"/>
          <p:cNvSpPr>
            <a:spLocks noGrp="1"/>
          </p:cNvSpPr>
          <p:nvPr>
            <p:ph type="sldNum" sz="quarter" idx="12"/>
          </p:nvPr>
        </p:nvSpPr>
        <p:spPr/>
        <p:txBody>
          <a:bodyPr/>
          <a:lstStyle/>
          <a:p>
            <a:fld id="{AAEAE4A8-A6E5-453E-B946-FB774B73F48C}" type="slidenum">
              <a:rPr lang="en-US" smtClean="0"/>
              <a:t>4</a:t>
            </a:fld>
            <a:endParaRPr lang="en-US" dirty="0"/>
          </a:p>
        </p:txBody>
      </p:sp>
    </p:spTree>
    <p:extLst>
      <p:ext uri="{BB962C8B-B14F-4D97-AF65-F5344CB8AC3E}">
        <p14:creationId xmlns:p14="http://schemas.microsoft.com/office/powerpoint/2010/main" val="59385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228600"/>
            <a:ext cx="10512862" cy="930274"/>
          </a:xfrm>
        </p:spPr>
        <p:txBody>
          <a:bodyPr>
            <a:normAutofit/>
          </a:bodyPr>
          <a:lstStyle/>
          <a:p>
            <a:r>
              <a:rPr lang="en-US" sz="4000" dirty="0" smtClean="0">
                <a:latin typeface="Aharoni" panose="02010803020104030203" pitchFamily="2" charset="-79"/>
                <a:cs typeface="Aharoni" panose="02010803020104030203" pitchFamily="2" charset="-79"/>
              </a:rPr>
              <a:t>2.What is power</a:t>
            </a:r>
          </a:p>
        </p:txBody>
      </p:sp>
      <p:sp>
        <p:nvSpPr>
          <p:cNvPr id="3" name="Content Placeholder 2"/>
          <p:cNvSpPr>
            <a:spLocks noGrp="1"/>
          </p:cNvSpPr>
          <p:nvPr>
            <p:ph idx="1"/>
          </p:nvPr>
        </p:nvSpPr>
        <p:spPr>
          <a:xfrm>
            <a:off x="684212" y="1518444"/>
            <a:ext cx="10512862" cy="1146175"/>
          </a:xfrm>
        </p:spPr>
        <p:txBody>
          <a:bodyPr>
            <a:noAutofit/>
          </a:bodyPr>
          <a:lstStyle/>
          <a:p>
            <a:r>
              <a:rPr lang="en-US" altLang="zh-TW" sz="2500" dirty="0" smtClean="0"/>
              <a:t>When undergoing the statistical test, there are 4 possible things can happen: </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4003774395"/>
                  </p:ext>
                </p:extLst>
              </p:nvPr>
            </p:nvGraphicFramePr>
            <p:xfrm>
              <a:off x="1598612" y="2209800"/>
              <a:ext cx="8153400" cy="2553937"/>
            </p:xfrm>
            <a:graphic>
              <a:graphicData uri="http://schemas.openxmlformats.org/drawingml/2006/table">
                <a:tbl>
                  <a:tblPr firstRow="1" firstCol="1" bandRow="1">
                    <a:tableStyleId>{5940675A-B579-460E-94D1-54222C63F5DA}</a:tableStyleId>
                  </a:tblPr>
                  <a:tblGrid>
                    <a:gridCol w="1066800"/>
                    <a:gridCol w="1905000"/>
                    <a:gridCol w="2514600"/>
                    <a:gridCol w="2667000"/>
                  </a:tblGrid>
                  <a:tr h="265641">
                    <a:tc rowSpan="2" gridSpan="2">
                      <a:txBody>
                        <a:bodyPr/>
                        <a:lstStyle/>
                        <a:p>
                          <a:pPr>
                            <a:lnSpc>
                              <a:spcPct val="100000"/>
                            </a:lnSpc>
                            <a:spcAft>
                              <a:spcPts val="0"/>
                            </a:spcAft>
                          </a:pPr>
                          <a:r>
                            <a:rPr lang="en-US" sz="2000" dirty="0">
                              <a:effectLst/>
                            </a:rPr>
                            <a:t> </a:t>
                          </a:r>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rowSpan="2" hMerge="1">
                      <a:txBody>
                        <a:bodyPr/>
                        <a:lstStyle/>
                        <a:p>
                          <a:endParaRPr lang="zh-TW" altLang="en-US"/>
                        </a:p>
                      </a:txBody>
                      <a:tcPr/>
                    </a:tc>
                    <a:tc gridSpan="2">
                      <a:txBody>
                        <a:bodyPr/>
                        <a:lstStyle/>
                        <a:p>
                          <a:pPr algn="ctr">
                            <a:lnSpc>
                              <a:spcPct val="100000"/>
                            </a:lnSpc>
                            <a:spcAft>
                              <a:spcPts val="0"/>
                            </a:spcAft>
                          </a:pPr>
                          <a:r>
                            <a:rPr lang="en-US" sz="2000" dirty="0">
                              <a:effectLst/>
                            </a:rPr>
                            <a:t>State of the World</a:t>
                          </a:r>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hMerge="1">
                      <a:txBody>
                        <a:bodyPr/>
                        <a:lstStyle/>
                        <a:p>
                          <a:endParaRPr lang="zh-TW" altLang="en-US"/>
                        </a:p>
                      </a:txBody>
                      <a:tcPr/>
                    </a:tc>
                  </a:tr>
                  <a:tr h="341841">
                    <a:tc gridSpan="2" vMerge="1">
                      <a:txBody>
                        <a:bodyPr/>
                        <a:lstStyle/>
                        <a:p>
                          <a:endParaRPr lang="zh-TW" altLang="en-US"/>
                        </a:p>
                      </a:txBody>
                      <a:tcPr/>
                    </a:tc>
                    <a:tc hMerge="1" vMerge="1">
                      <a:txBody>
                        <a:bodyPr/>
                        <a:lstStyle/>
                        <a:p>
                          <a:endParaRPr lang="zh-TW" altLang="en-US"/>
                        </a:p>
                      </a:txBody>
                      <a:tcPr/>
                    </a:tc>
                    <a:tc>
                      <a:txBody>
                        <a:bodyPr/>
                        <a:lstStyle/>
                        <a:p>
                          <a:pPr algn="ctr">
                            <a:lnSpc>
                              <a:spcPct val="100000"/>
                            </a:lnSpc>
                            <a:spcAft>
                              <a:spcPts val="0"/>
                            </a:spcAft>
                          </a:pPr>
                          <a14:m>
                            <m:oMath xmlns:m="http://schemas.openxmlformats.org/officeDocument/2006/math">
                              <m:sSub>
                                <m:sSubPr>
                                  <m:ctrlPr>
                                    <a:rPr lang="zh-TW" altLang="zh-TW" sz="1799" i="1" kern="1200" smtClean="0">
                                      <a:effectLst/>
                                      <a:latin typeface="Cambria Math" panose="02040503050406030204" pitchFamily="18" charset="0"/>
                                    </a:rPr>
                                  </m:ctrlPr>
                                </m:sSubPr>
                                <m:e>
                                  <m:r>
                                    <a:rPr lang="en-US" altLang="zh-TW" sz="1799" kern="1200">
                                      <a:effectLst/>
                                      <a:latin typeface="Cambria Math" panose="02040503050406030204" pitchFamily="18" charset="0"/>
                                    </a:rPr>
                                    <m:t>𝐻</m:t>
                                  </m:r>
                                </m:e>
                                <m:sub>
                                  <m:r>
                                    <a:rPr lang="en-US" altLang="zh-TW" sz="1799" kern="1200">
                                      <a:effectLst/>
                                      <a:latin typeface="Cambria Math" panose="02040503050406030204" pitchFamily="18" charset="0"/>
                                    </a:rPr>
                                    <m:t>0</m:t>
                                  </m:r>
                                </m:sub>
                              </m:sSub>
                            </m:oMath>
                          </a14:m>
                          <a:r>
                            <a:rPr lang="en-US" altLang="zh-TW" sz="2000" dirty="0" smtClean="0">
                              <a:effectLst/>
                            </a:rPr>
                            <a:t> is true</a:t>
                          </a:r>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lnSpc>
                              <a:spcPct val="100000"/>
                            </a:lnSpc>
                            <a:spcAft>
                              <a:spcPts val="0"/>
                            </a:spcAft>
                          </a:pPr>
                          <a14:m>
                            <m:oMath xmlns:m="http://schemas.openxmlformats.org/officeDocument/2006/math">
                              <m:sSub>
                                <m:sSubPr>
                                  <m:ctrlPr>
                                    <a:rPr lang="zh-TW" altLang="zh-TW" sz="1799" i="1" kern="1200" smtClean="0">
                                      <a:effectLst/>
                                      <a:latin typeface="Cambria Math" panose="02040503050406030204" pitchFamily="18" charset="0"/>
                                    </a:rPr>
                                  </m:ctrlPr>
                                </m:sSubPr>
                                <m:e>
                                  <m:r>
                                    <a:rPr lang="en-US" altLang="zh-TW" sz="1799" kern="1200">
                                      <a:effectLst/>
                                      <a:latin typeface="Cambria Math" panose="02040503050406030204" pitchFamily="18" charset="0"/>
                                    </a:rPr>
                                    <m:t>𝐻</m:t>
                                  </m:r>
                                </m:e>
                                <m:sub>
                                  <m:r>
                                    <a:rPr lang="en-US" altLang="zh-TW" sz="1799" kern="1200" smtClean="0">
                                      <a:effectLst/>
                                      <a:latin typeface="Cambria Math" panose="02040503050406030204" pitchFamily="18" charset="0"/>
                                    </a:rPr>
                                    <m:t>0</m:t>
                                  </m:r>
                                </m:sub>
                              </m:sSub>
                            </m:oMath>
                          </a14:m>
                          <a:r>
                            <a:rPr lang="en-US" altLang="zh-TW" sz="2000" dirty="0" smtClean="0">
                              <a:effectLst/>
                            </a:rPr>
                            <a:t> is false(</a:t>
                          </a:r>
                          <a14:m>
                            <m:oMath xmlns:m="http://schemas.openxmlformats.org/officeDocument/2006/math">
                              <m:sSub>
                                <m:sSubPr>
                                  <m:ctrlPr>
                                    <a:rPr lang="zh-TW" altLang="zh-TW" sz="2000" i="1" kern="1200" smtClean="0">
                                      <a:effectLst/>
                                      <a:latin typeface="Cambria Math" panose="02040503050406030204" pitchFamily="18" charset="0"/>
                                    </a:rPr>
                                  </m:ctrlPr>
                                </m:sSubPr>
                                <m:e>
                                  <m:r>
                                    <a:rPr lang="en-US" altLang="zh-TW" sz="2000" kern="1200">
                                      <a:effectLst/>
                                      <a:latin typeface="Cambria Math" panose="02040503050406030204" pitchFamily="18" charset="0"/>
                                    </a:rPr>
                                    <m:t>𝐻</m:t>
                                  </m:r>
                                </m:e>
                                <m:sub>
                                  <m:r>
                                    <a:rPr lang="en-US" altLang="zh-TW" sz="2000" kern="1200" smtClean="0">
                                      <a:effectLst/>
                                      <a:latin typeface="Cambria Math" panose="02040503050406030204" pitchFamily="18" charset="0"/>
                                    </a:rPr>
                                    <m:t>1</m:t>
                                  </m:r>
                                </m:sub>
                              </m:sSub>
                            </m:oMath>
                          </a14:m>
                          <a:r>
                            <a:rPr lang="en-US" altLang="zh-TW" sz="2000" dirty="0" smtClean="0">
                              <a:effectLst/>
                            </a:rPr>
                            <a:t>is true)</a:t>
                          </a:r>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r>
                  <a:tr h="851430">
                    <a:tc rowSpan="2">
                      <a:txBody>
                        <a:bodyPr/>
                        <a:lstStyle/>
                        <a:p>
                          <a:pPr>
                            <a:lnSpc>
                              <a:spcPct val="100000"/>
                            </a:lnSpc>
                            <a:spcAft>
                              <a:spcPts val="0"/>
                            </a:spcAft>
                          </a:pPr>
                          <a:r>
                            <a:rPr lang="en-US" sz="2000" dirty="0">
                              <a:effectLst/>
                            </a:rPr>
                            <a:t>Decision</a:t>
                          </a:r>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altLang="zh-TW" sz="1799" kern="1200" dirty="0" smtClean="0">
                              <a:effectLst/>
                            </a:rPr>
                            <a:t>Does not reject </a:t>
                          </a:r>
                          <a14:m>
                            <m:oMath xmlns:m="http://schemas.openxmlformats.org/officeDocument/2006/math">
                              <m:sSub>
                                <m:sSubPr>
                                  <m:ctrlPr>
                                    <a:rPr lang="zh-TW" altLang="zh-TW" sz="1799" i="1" kern="1200" smtClean="0">
                                      <a:effectLst/>
                                      <a:latin typeface="Cambria Math" panose="02040503050406030204" pitchFamily="18" charset="0"/>
                                    </a:rPr>
                                  </m:ctrlPr>
                                </m:sSubPr>
                                <m:e>
                                  <m:r>
                                    <a:rPr lang="en-US" altLang="zh-TW" sz="1799" kern="1200">
                                      <a:effectLst/>
                                      <a:latin typeface="Cambria Math" panose="02040503050406030204" pitchFamily="18" charset="0"/>
                                    </a:rPr>
                                    <m:t>𝐻</m:t>
                                  </m:r>
                                </m:e>
                                <m:sub>
                                  <m:r>
                                    <a:rPr lang="en-US" altLang="zh-TW" sz="1799" kern="1200">
                                      <a:effectLst/>
                                      <a:latin typeface="Cambria Math" panose="02040503050406030204" pitchFamily="18" charset="0"/>
                                    </a:rPr>
                                    <m:t>0</m:t>
                                  </m:r>
                                </m:sub>
                              </m:sSub>
                            </m:oMath>
                          </a14:m>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sz="2000" dirty="0">
                              <a:effectLst/>
                            </a:rPr>
                            <a:t>Correct</a:t>
                          </a:r>
                          <a:br>
                            <a:rPr lang="en-US" sz="2000" dirty="0">
                              <a:effectLst/>
                            </a:rPr>
                          </a:br>
                          <a:r>
                            <a:rPr lang="en-US" sz="2000" dirty="0">
                              <a:effectLst/>
                            </a:rPr>
                            <a:t>Acceptance</a:t>
                          </a:r>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sz="2000" dirty="0" smtClean="0">
                              <a:effectLst/>
                            </a:rPr>
                            <a:t>Type II Error</a:t>
                          </a:r>
                        </a:p>
                        <a:p>
                          <a:pPr algn="ctr">
                            <a:lnSpc>
                              <a:spcPct val="100000"/>
                            </a:lnSpc>
                            <a:spcAft>
                              <a:spcPts val="0"/>
                            </a:spcAft>
                          </a:pPr>
                          <a:r>
                            <a:rPr lang="en-US" altLang="zh-TW" sz="2000" dirty="0" smtClean="0">
                              <a:effectLst/>
                            </a:rPr>
                            <a:t>β</a:t>
                          </a:r>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r>
                  <a:tr h="1055866">
                    <a:tc vMerge="1">
                      <a:txBody>
                        <a:bodyPr/>
                        <a:lstStyle/>
                        <a:p>
                          <a:endParaRPr lang="zh-TW" altLang="en-US"/>
                        </a:p>
                      </a:txBody>
                      <a:tcPr/>
                    </a:tc>
                    <a:tc>
                      <a:txBody>
                        <a:bodyPr/>
                        <a:lstStyle/>
                        <a:p>
                          <a:pPr algn="ctr">
                            <a:lnSpc>
                              <a:spcPct val="100000"/>
                            </a:lnSpc>
                            <a:spcAft>
                              <a:spcPts val="0"/>
                            </a:spcAft>
                          </a:pPr>
                          <a:r>
                            <a:rPr lang="en-US" altLang="zh-TW" sz="1799" kern="1200" dirty="0" smtClean="0">
                              <a:effectLst/>
                            </a:rPr>
                            <a:t>Reject </a:t>
                          </a:r>
                          <a14:m>
                            <m:oMath xmlns:m="http://schemas.openxmlformats.org/officeDocument/2006/math">
                              <m:sSub>
                                <m:sSubPr>
                                  <m:ctrlPr>
                                    <a:rPr lang="zh-TW" altLang="zh-TW" sz="1799" i="1" kern="1200" smtClean="0">
                                      <a:effectLst/>
                                      <a:latin typeface="Cambria Math" panose="02040503050406030204" pitchFamily="18" charset="0"/>
                                    </a:rPr>
                                  </m:ctrlPr>
                                </m:sSubPr>
                                <m:e>
                                  <m:r>
                                    <a:rPr lang="en-US" altLang="zh-TW" sz="1799" kern="1200">
                                      <a:effectLst/>
                                      <a:latin typeface="Cambria Math" panose="02040503050406030204" pitchFamily="18" charset="0"/>
                                    </a:rPr>
                                    <m:t>𝐻</m:t>
                                  </m:r>
                                </m:e>
                                <m:sub>
                                  <m:r>
                                    <a:rPr lang="en-US" altLang="zh-TW" sz="1799" kern="1200" smtClean="0">
                                      <a:effectLst/>
                                      <a:latin typeface="Cambria Math" panose="02040503050406030204" pitchFamily="18" charset="0"/>
                                    </a:rPr>
                                    <m:t>0</m:t>
                                  </m:r>
                                </m:sub>
                              </m:sSub>
                            </m:oMath>
                          </a14:m>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sz="2000" u="none" strike="noStrike" dirty="0">
                              <a:effectLst/>
                            </a:rPr>
                            <a:t>Type I Error</a:t>
                          </a:r>
                          <a:r>
                            <a:rPr lang="en-US" sz="2000" dirty="0">
                              <a:effectLst/>
                            </a:rPr>
                            <a:t/>
                          </a:r>
                          <a:br>
                            <a:rPr lang="en-US" sz="2000" dirty="0">
                              <a:effectLst/>
                            </a:rPr>
                          </a:br>
                          <a:r>
                            <a:rPr lang="el-GR" sz="2000" dirty="0" smtClean="0">
                              <a:effectLst/>
                            </a:rPr>
                            <a:t>α</a:t>
                          </a:r>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sz="2000" dirty="0">
                              <a:effectLst/>
                            </a:rPr>
                            <a:t>Correct</a:t>
                          </a:r>
                          <a:br>
                            <a:rPr lang="en-US" sz="2000" dirty="0">
                              <a:effectLst/>
                            </a:rPr>
                          </a:br>
                          <a:r>
                            <a:rPr lang="en-US" sz="2000" dirty="0">
                              <a:effectLst/>
                            </a:rPr>
                            <a:t>Rejection</a:t>
                          </a:r>
                          <a:endParaRPr lang="zh-TW" sz="2000" dirty="0">
                            <a:effectLst/>
                          </a:endParaRPr>
                        </a:p>
                        <a:p>
                          <a:pPr algn="ctr">
                            <a:lnSpc>
                              <a:spcPct val="100000"/>
                            </a:lnSpc>
                            <a:spcAft>
                              <a:spcPts val="0"/>
                            </a:spcAft>
                          </a:pPr>
                          <a:r>
                            <a:rPr lang="en-US" sz="2000" dirty="0">
                              <a:effectLst/>
                            </a:rPr>
                            <a:t>(power)</a:t>
                          </a:r>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4003774395"/>
                  </p:ext>
                </p:extLst>
              </p:nvPr>
            </p:nvGraphicFramePr>
            <p:xfrm>
              <a:off x="1598612" y="2209800"/>
              <a:ext cx="8153400" cy="2553937"/>
            </p:xfrm>
            <a:graphic>
              <a:graphicData uri="http://schemas.openxmlformats.org/drawingml/2006/table">
                <a:tbl>
                  <a:tblPr firstRow="1" firstCol="1" bandRow="1">
                    <a:tableStyleId>{5940675A-B579-460E-94D1-54222C63F5DA}</a:tableStyleId>
                  </a:tblPr>
                  <a:tblGrid>
                    <a:gridCol w="1066800"/>
                    <a:gridCol w="1905000"/>
                    <a:gridCol w="2514600"/>
                    <a:gridCol w="2667000"/>
                  </a:tblGrid>
                  <a:tr h="304800">
                    <a:tc rowSpan="2" gridSpan="2">
                      <a:txBody>
                        <a:bodyPr/>
                        <a:lstStyle/>
                        <a:p>
                          <a:pPr>
                            <a:lnSpc>
                              <a:spcPct val="100000"/>
                            </a:lnSpc>
                            <a:spcAft>
                              <a:spcPts val="0"/>
                            </a:spcAft>
                          </a:pPr>
                          <a:r>
                            <a:rPr lang="en-US" sz="2000" dirty="0">
                              <a:effectLst/>
                            </a:rPr>
                            <a:t> </a:t>
                          </a:r>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rowSpan="2" hMerge="1">
                      <a:txBody>
                        <a:bodyPr/>
                        <a:lstStyle/>
                        <a:p>
                          <a:endParaRPr lang="zh-TW" altLang="en-US"/>
                        </a:p>
                      </a:txBody>
                      <a:tcPr/>
                    </a:tc>
                    <a:tc gridSpan="2">
                      <a:txBody>
                        <a:bodyPr/>
                        <a:lstStyle/>
                        <a:p>
                          <a:pPr algn="ctr">
                            <a:lnSpc>
                              <a:spcPct val="100000"/>
                            </a:lnSpc>
                            <a:spcAft>
                              <a:spcPts val="0"/>
                            </a:spcAft>
                          </a:pPr>
                          <a:r>
                            <a:rPr lang="en-US" sz="2000" dirty="0">
                              <a:effectLst/>
                            </a:rPr>
                            <a:t>State of the World</a:t>
                          </a:r>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hMerge="1">
                      <a:txBody>
                        <a:bodyPr/>
                        <a:lstStyle/>
                        <a:p>
                          <a:endParaRPr lang="zh-TW" altLang="en-US"/>
                        </a:p>
                      </a:txBody>
                      <a:tcPr/>
                    </a:tc>
                  </a:tr>
                  <a:tr h="341841">
                    <a:tc gridSpan="2" vMerge="1">
                      <a:txBody>
                        <a:bodyPr/>
                        <a:lstStyle/>
                        <a:p>
                          <a:endParaRPr lang="zh-TW" altLang="en-US"/>
                        </a:p>
                      </a:txBody>
                      <a:tcPr/>
                    </a:tc>
                    <a:tc hMerge="1" vMerge="1">
                      <a:txBody>
                        <a:bodyPr/>
                        <a:lstStyle/>
                        <a:p>
                          <a:endParaRPr lang="zh-TW" altLang="en-US"/>
                        </a:p>
                      </a:txBody>
                      <a:tcPr/>
                    </a:tc>
                    <a:tc>
                      <a:txBody>
                        <a:bodyPr/>
                        <a:lstStyle/>
                        <a:p>
                          <a:endParaRPr lang="zh-TW"/>
                        </a:p>
                      </a:txBody>
                      <a:tcPr marL="68580" marR="68580" marT="0" marB="0" anchor="ctr">
                        <a:blipFill rotWithShape="0">
                          <a:blip r:embed="rId2"/>
                          <a:stretch>
                            <a:fillRect l="-118689" t="-110714" r="-106796" b="-583929"/>
                          </a:stretch>
                        </a:blipFill>
                      </a:tcPr>
                    </a:tc>
                    <a:tc>
                      <a:txBody>
                        <a:bodyPr/>
                        <a:lstStyle/>
                        <a:p>
                          <a:endParaRPr lang="zh-TW"/>
                        </a:p>
                      </a:txBody>
                      <a:tcPr marL="68580" marR="68580" marT="0" marB="0" anchor="ctr">
                        <a:blipFill rotWithShape="0">
                          <a:blip r:embed="rId2"/>
                          <a:stretch>
                            <a:fillRect l="-205708" t="-110714" r="-457" b="-583929"/>
                          </a:stretch>
                        </a:blipFill>
                      </a:tcPr>
                    </a:tc>
                  </a:tr>
                  <a:tr h="851430">
                    <a:tc rowSpan="2">
                      <a:txBody>
                        <a:bodyPr/>
                        <a:lstStyle/>
                        <a:p>
                          <a:pPr>
                            <a:lnSpc>
                              <a:spcPct val="100000"/>
                            </a:lnSpc>
                            <a:spcAft>
                              <a:spcPts val="0"/>
                            </a:spcAft>
                          </a:pPr>
                          <a:r>
                            <a:rPr lang="en-US" sz="2000" dirty="0">
                              <a:effectLst/>
                            </a:rPr>
                            <a:t>Decision</a:t>
                          </a:r>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endParaRPr lang="zh-TW"/>
                        </a:p>
                      </a:txBody>
                      <a:tcPr marL="68580" marR="68580" marT="0" marB="0" anchor="ctr">
                        <a:blipFill rotWithShape="0">
                          <a:blip r:embed="rId2"/>
                          <a:stretch>
                            <a:fillRect l="-56230" t="-84286" r="-272204" b="-133571"/>
                          </a:stretch>
                        </a:blipFill>
                      </a:tcPr>
                    </a:tc>
                    <a:tc>
                      <a:txBody>
                        <a:bodyPr/>
                        <a:lstStyle/>
                        <a:p>
                          <a:pPr algn="ctr">
                            <a:lnSpc>
                              <a:spcPct val="100000"/>
                            </a:lnSpc>
                            <a:spcAft>
                              <a:spcPts val="0"/>
                            </a:spcAft>
                          </a:pPr>
                          <a:r>
                            <a:rPr lang="en-US" sz="2000" dirty="0">
                              <a:effectLst/>
                            </a:rPr>
                            <a:t>Correct</a:t>
                          </a:r>
                          <a:br>
                            <a:rPr lang="en-US" sz="2000" dirty="0">
                              <a:effectLst/>
                            </a:rPr>
                          </a:br>
                          <a:r>
                            <a:rPr lang="en-US" sz="2000" dirty="0">
                              <a:effectLst/>
                            </a:rPr>
                            <a:t>Acceptance</a:t>
                          </a:r>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sz="2000" dirty="0" smtClean="0">
                              <a:effectLst/>
                            </a:rPr>
                            <a:t>Type II Error</a:t>
                          </a:r>
                        </a:p>
                        <a:p>
                          <a:pPr algn="ctr">
                            <a:lnSpc>
                              <a:spcPct val="100000"/>
                            </a:lnSpc>
                            <a:spcAft>
                              <a:spcPts val="0"/>
                            </a:spcAft>
                          </a:pPr>
                          <a:r>
                            <a:rPr lang="en-US" altLang="zh-TW" sz="2000" dirty="0" smtClean="0">
                              <a:effectLst/>
                            </a:rPr>
                            <a:t>β</a:t>
                          </a:r>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r>
                  <a:tr h="1055866">
                    <a:tc vMerge="1">
                      <a:txBody>
                        <a:bodyPr/>
                        <a:lstStyle/>
                        <a:p>
                          <a:endParaRPr lang="zh-TW" altLang="en-US"/>
                        </a:p>
                      </a:txBody>
                      <a:tcPr/>
                    </a:tc>
                    <a:tc>
                      <a:txBody>
                        <a:bodyPr/>
                        <a:lstStyle/>
                        <a:p>
                          <a:endParaRPr lang="zh-TW"/>
                        </a:p>
                      </a:txBody>
                      <a:tcPr marL="68580" marR="68580" marT="0" marB="0" anchor="ctr">
                        <a:blipFill rotWithShape="0">
                          <a:blip r:embed="rId2"/>
                          <a:stretch>
                            <a:fillRect l="-56230" t="-148276" r="-272204" b="-7471"/>
                          </a:stretch>
                        </a:blipFill>
                      </a:tcPr>
                    </a:tc>
                    <a:tc>
                      <a:txBody>
                        <a:bodyPr/>
                        <a:lstStyle/>
                        <a:p>
                          <a:pPr algn="ctr">
                            <a:lnSpc>
                              <a:spcPct val="100000"/>
                            </a:lnSpc>
                            <a:spcAft>
                              <a:spcPts val="0"/>
                            </a:spcAft>
                          </a:pPr>
                          <a:r>
                            <a:rPr lang="en-US" sz="2000" u="none" strike="noStrike" dirty="0">
                              <a:effectLst/>
                            </a:rPr>
                            <a:t>Type I Error</a:t>
                          </a:r>
                          <a:r>
                            <a:rPr lang="en-US" sz="2000" dirty="0">
                              <a:effectLst/>
                            </a:rPr>
                            <a:t/>
                          </a:r>
                          <a:br>
                            <a:rPr lang="en-US" sz="2000" dirty="0">
                              <a:effectLst/>
                            </a:rPr>
                          </a:br>
                          <a:r>
                            <a:rPr lang="el-GR" sz="2000" dirty="0" smtClean="0">
                              <a:effectLst/>
                            </a:rPr>
                            <a:t>α</a:t>
                          </a:r>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sz="2000" dirty="0">
                              <a:effectLst/>
                            </a:rPr>
                            <a:t>Correct</a:t>
                          </a:r>
                          <a:br>
                            <a:rPr lang="en-US" sz="2000" dirty="0">
                              <a:effectLst/>
                            </a:rPr>
                          </a:br>
                          <a:r>
                            <a:rPr lang="en-US" sz="2000" dirty="0">
                              <a:effectLst/>
                            </a:rPr>
                            <a:t>Rejection</a:t>
                          </a:r>
                          <a:endParaRPr lang="zh-TW" sz="2000" dirty="0">
                            <a:effectLst/>
                          </a:endParaRPr>
                        </a:p>
                        <a:p>
                          <a:pPr algn="ctr">
                            <a:lnSpc>
                              <a:spcPct val="100000"/>
                            </a:lnSpc>
                            <a:spcAft>
                              <a:spcPts val="0"/>
                            </a:spcAft>
                          </a:pPr>
                          <a:r>
                            <a:rPr lang="en-US" sz="2000" dirty="0">
                              <a:effectLst/>
                            </a:rPr>
                            <a:t>(power)</a:t>
                          </a:r>
                          <a:endParaRPr lang="zh-TW"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r>
                </a:tbl>
              </a:graphicData>
            </a:graphic>
          </p:graphicFrame>
        </mc:Fallback>
      </mc:AlternateContent>
      <mc:AlternateContent xmlns:mc="http://schemas.openxmlformats.org/markup-compatibility/2006" xmlns:a14="http://schemas.microsoft.com/office/drawing/2010/main">
        <mc:Choice Requires="a14">
          <p:sp>
            <p:nvSpPr>
              <p:cNvPr id="4" name="矩形 3"/>
              <p:cNvSpPr/>
              <p:nvPr/>
            </p:nvSpPr>
            <p:spPr>
              <a:xfrm>
                <a:off x="684212" y="4876800"/>
                <a:ext cx="10360462" cy="1569660"/>
              </a:xfrm>
              <a:prstGeom prst="rect">
                <a:avLst/>
              </a:prstGeom>
            </p:spPr>
            <p:txBody>
              <a:bodyPr wrap="square">
                <a:spAutoFit/>
              </a:bodyPr>
              <a:lstStyle/>
              <a:p>
                <a:r>
                  <a:rPr lang="en-US" altLang="zh-TW" sz="2400" b="1" dirty="0" smtClean="0">
                    <a:solidFill>
                      <a:srgbClr val="252525"/>
                    </a:solidFill>
                  </a:rPr>
                  <a:t>Type</a:t>
                </a:r>
                <a:r>
                  <a:rPr lang="en-US" altLang="zh-TW" sz="2400" b="1" dirty="0">
                    <a:solidFill>
                      <a:srgbClr val="252525"/>
                    </a:solidFill>
                  </a:rPr>
                  <a:t> I error</a:t>
                </a:r>
                <a:r>
                  <a:rPr lang="en-US" altLang="zh-TW" sz="2400" dirty="0">
                    <a:solidFill>
                      <a:srgbClr val="252525"/>
                    </a:solidFill>
                  </a:rPr>
                  <a:t> </a:t>
                </a:r>
                <a:r>
                  <a:rPr lang="en-US" altLang="zh-TW" sz="2400" dirty="0" smtClean="0">
                    <a:solidFill>
                      <a:srgbClr val="252525"/>
                    </a:solidFill>
                  </a:rPr>
                  <a:t>: Rejecting the null hypothesis, </a:t>
                </a:r>
                <a14:m>
                  <m:oMath xmlns:m="http://schemas.openxmlformats.org/officeDocument/2006/math">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𝐻</m:t>
                        </m:r>
                      </m:e>
                      <m:sub>
                        <m:r>
                          <a:rPr lang="en-US" altLang="zh-TW" sz="2400" i="1">
                            <a:latin typeface="Cambria Math" panose="02040503050406030204" pitchFamily="18" charset="0"/>
                          </a:rPr>
                          <m:t>0</m:t>
                        </m:r>
                      </m:sub>
                    </m:sSub>
                  </m:oMath>
                </a14:m>
                <a:r>
                  <a:rPr lang="en-US" altLang="zh-TW" sz="2400" dirty="0" smtClean="0">
                    <a:solidFill>
                      <a:srgbClr val="252525"/>
                    </a:solidFill>
                  </a:rPr>
                  <a:t>, when it is true.</a:t>
                </a:r>
              </a:p>
              <a:p>
                <a:r>
                  <a:rPr lang="en-US" altLang="zh-TW" sz="2400" b="1" dirty="0" smtClean="0"/>
                  <a:t>Type</a:t>
                </a:r>
                <a:r>
                  <a:rPr lang="en-US" altLang="zh-TW" sz="2400" b="1" dirty="0"/>
                  <a:t> II error</a:t>
                </a:r>
                <a:r>
                  <a:rPr lang="en-US" altLang="zh-TW" sz="2400" dirty="0"/>
                  <a:t> </a:t>
                </a:r>
                <a:r>
                  <a:rPr lang="en-US" altLang="zh-TW" sz="2400" dirty="0" smtClean="0"/>
                  <a:t>: Accepting the null hypothesis when it is false.</a:t>
                </a:r>
              </a:p>
              <a:p>
                <a:r>
                  <a:rPr lang="en-US" altLang="zh-TW" sz="2400" b="1" dirty="0" smtClean="0"/>
                  <a:t>Power</a:t>
                </a:r>
                <a:r>
                  <a:rPr lang="en-US" altLang="zh-TW" sz="2400" dirty="0"/>
                  <a:t>  is the probability that it correctly rejects the null </a:t>
                </a:r>
                <a:r>
                  <a:rPr lang="en-US" altLang="zh-TW" sz="2400" dirty="0" smtClean="0"/>
                  <a:t>hypothesis,</a:t>
                </a:r>
                <a:r>
                  <a:rPr lang="en-US" altLang="zh-TW" sz="2400" dirty="0"/>
                  <a:t> when the null hypothesis is false.</a:t>
                </a:r>
                <a:r>
                  <a:rPr lang="en-US" altLang="zh-TW" sz="2000" dirty="0"/>
                  <a:t> </a:t>
                </a:r>
                <a:endParaRPr lang="en-US" altLang="zh-TW" sz="2000" dirty="0" smtClean="0"/>
              </a:p>
            </p:txBody>
          </p:sp>
        </mc:Choice>
        <mc:Fallback xmlns="">
          <p:sp>
            <p:nvSpPr>
              <p:cNvPr id="4" name="矩形 3"/>
              <p:cNvSpPr>
                <a:spLocks noRot="1" noChangeAspect="1" noMove="1" noResize="1" noEditPoints="1" noAdjustHandles="1" noChangeArrowheads="1" noChangeShapeType="1" noTextEdit="1"/>
              </p:cNvSpPr>
              <p:nvPr/>
            </p:nvSpPr>
            <p:spPr>
              <a:xfrm>
                <a:off x="684212" y="4876800"/>
                <a:ext cx="10360462" cy="1569660"/>
              </a:xfrm>
              <a:prstGeom prst="rect">
                <a:avLst/>
              </a:prstGeom>
              <a:blipFill rotWithShape="0">
                <a:blip r:embed="rId3"/>
                <a:stretch>
                  <a:fillRect l="-882" t="-3113" r="-1294" b="-8171"/>
                </a:stretch>
              </a:blipFill>
            </p:spPr>
            <p:txBody>
              <a:bodyPr/>
              <a:lstStyle/>
              <a:p>
                <a:r>
                  <a:rPr lang="zh-TW" altLang="en-US">
                    <a:noFill/>
                  </a:rPr>
                  <a:t> </a:t>
                </a:r>
              </a:p>
            </p:txBody>
          </p:sp>
        </mc:Fallback>
      </mc:AlternateContent>
      <p:sp>
        <p:nvSpPr>
          <p:cNvPr id="6" name="Slide Number Placeholder 5"/>
          <p:cNvSpPr>
            <a:spLocks noGrp="1"/>
          </p:cNvSpPr>
          <p:nvPr>
            <p:ph type="sldNum" sz="quarter" idx="12"/>
          </p:nvPr>
        </p:nvSpPr>
        <p:spPr/>
        <p:txBody>
          <a:bodyPr/>
          <a:lstStyle/>
          <a:p>
            <a:fld id="{AAEAE4A8-A6E5-453E-B946-FB774B73F48C}" type="slidenum">
              <a:rPr lang="en-US" smtClean="0"/>
              <a:t>5</a:t>
            </a:fld>
            <a:endParaRPr lang="en-US" dirty="0"/>
          </a:p>
        </p:txBody>
      </p:sp>
    </p:spTree>
    <p:extLst>
      <p:ext uri="{BB962C8B-B14F-4D97-AF65-F5344CB8AC3E}">
        <p14:creationId xmlns:p14="http://schemas.microsoft.com/office/powerpoint/2010/main" val="46157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228600"/>
            <a:ext cx="10512862" cy="930274"/>
          </a:xfrm>
        </p:spPr>
        <p:txBody>
          <a:bodyPr>
            <a:normAutofit/>
          </a:bodyPr>
          <a:lstStyle/>
          <a:p>
            <a:r>
              <a:rPr lang="en-US" sz="4000" dirty="0" smtClean="0">
                <a:latin typeface="Aharoni" panose="02010803020104030203" pitchFamily="2" charset="-79"/>
                <a:cs typeface="Aharoni" panose="02010803020104030203" pitchFamily="2" charset="-79"/>
              </a:rPr>
              <a:t>3.Caculating the Power</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531812" y="1295400"/>
                <a:ext cx="10512862" cy="4351338"/>
              </a:xfrm>
            </p:spPr>
            <p:txBody>
              <a:bodyPr>
                <a:noAutofit/>
              </a:bodyPr>
              <a:lstStyle/>
              <a:p>
                <a:pPr>
                  <a:lnSpc>
                    <a:spcPct val="120000"/>
                  </a:lnSpc>
                </a:pPr>
                <a:r>
                  <a:rPr lang="en-US" sz="2400" dirty="0" smtClean="0">
                    <a:cs typeface="Times New Roman" panose="02020603050405020304" pitchFamily="18" charset="0"/>
                  </a:rPr>
                  <a:t>The current chemical process is known to have a mean yield of 80 and a standard deviation of 5. If the mean yield of the new process is shown to be greater than 80, the new process will be put into production. Assume that the new process is in fact the case that µ=81. Find the power of 5% level test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𝜇</m:t>
                    </m:r>
                    <m:r>
                      <a:rPr lang="en-US" sz="2400" i="1">
                        <a:latin typeface="Cambria Math" panose="02040503050406030204" pitchFamily="18" charset="0"/>
                      </a:rPr>
                      <m:t>≤80 </m:t>
                    </m:r>
                    <m:r>
                      <a:rPr lang="en-US" sz="2400" i="1">
                        <a:latin typeface="Cambria Math" panose="02040503050406030204" pitchFamily="18" charset="0"/>
                      </a:rPr>
                      <m:t>𝑣𝑒𝑟𝑠𝑢𝑠</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𝜇</m:t>
                    </m:r>
                    <m:r>
                      <a:rPr lang="en-US" sz="2400" i="1">
                        <a:latin typeface="Cambria Math" panose="02040503050406030204" pitchFamily="18" charset="0"/>
                      </a:rPr>
                      <m:t>&gt;80,  </m:t>
                    </m:r>
                    <m:r>
                      <a:rPr lang="en-US" sz="2400" i="1">
                        <a:latin typeface="Cambria Math" panose="02040503050406030204" pitchFamily="18" charset="0"/>
                      </a:rPr>
                      <m:t>𝑎𝑠𝑠𝑢𝑚𝑖𝑛𝑔</m:t>
                    </m:r>
                    <m:r>
                      <a:rPr lang="en-US" sz="2400" i="1">
                        <a:latin typeface="Cambria Math" panose="02040503050406030204" pitchFamily="18" charset="0"/>
                      </a:rPr>
                      <m:t> </m:t>
                    </m:r>
                    <m:r>
                      <a:rPr lang="en-US" sz="2400" i="1">
                        <a:latin typeface="Cambria Math" panose="02040503050406030204" pitchFamily="18" charset="0"/>
                      </a:rPr>
                      <m:t>𝑛</m:t>
                    </m:r>
                    <m:r>
                      <a:rPr lang="en-US" sz="2400" i="1">
                        <a:latin typeface="Cambria Math" panose="02040503050406030204" pitchFamily="18" charset="0"/>
                      </a:rPr>
                      <m:t>=50 </m:t>
                    </m:r>
                    <m:r>
                      <a:rPr lang="en-US" sz="2400" i="1">
                        <a:latin typeface="Cambria Math" panose="02040503050406030204" pitchFamily="18" charset="0"/>
                      </a:rPr>
                      <m:t>𝑎𝑛𝑑</m:t>
                    </m:r>
                    <m:r>
                      <a:rPr lang="en-US" sz="2400" i="1">
                        <a:latin typeface="Cambria Math" panose="02040503050406030204" pitchFamily="18" charset="0"/>
                      </a:rPr>
                      <m:t>  </m:t>
                    </m:r>
                    <m:r>
                      <a:rPr lang="en-US" sz="2400" i="1">
                        <a:latin typeface="Cambria Math" panose="02040503050406030204" pitchFamily="18" charset="0"/>
                      </a:rPr>
                      <m:t>𝜎</m:t>
                    </m:r>
                    <m:r>
                      <a:rPr lang="en-US" sz="2400" i="1">
                        <a:latin typeface="Cambria Math" panose="02040503050406030204" pitchFamily="18" charset="0"/>
                      </a:rPr>
                      <m:t>=5</m:t>
                    </m:r>
                  </m:oMath>
                </a14:m>
                <a:endParaRPr lang="en-US" sz="2400" dirty="0" smtClean="0">
                  <a:cs typeface="Times New Roman" panose="02020603050405020304" pitchFamily="18" charset="0"/>
                </a:endParaRPr>
              </a:p>
              <a:p>
                <a:pPr>
                  <a:lnSpc>
                    <a:spcPct val="120000"/>
                  </a:lnSpc>
                </a:pPr>
                <a:endParaRPr lang="en-US" sz="2400" dirty="0" smtClean="0">
                  <a:cs typeface="Times New Roman" panose="02020603050405020304" pitchFamily="18" charset="0"/>
                </a:endParaRPr>
              </a:p>
              <a:p>
                <a:pPr>
                  <a:lnSpc>
                    <a:spcPct val="120000"/>
                  </a:lnSpc>
                  <a:spcAft>
                    <a:spcPts val="1440"/>
                  </a:spcAft>
                </a:pPr>
                <a:r>
                  <a:rPr lang="en-US" sz="2400" dirty="0" smtClean="0">
                    <a:solidFill>
                      <a:srgbClr val="3B3B3B"/>
                    </a:solidFill>
                    <a:ea typeface="Times New Roman" panose="02020603050405020304" pitchFamily="18" charset="0"/>
                    <a:cs typeface="Times New Roman" panose="02020603050405020304" pitchFamily="18" charset="0"/>
                  </a:rPr>
                  <a:t>Computing the power involves two steps:</a:t>
                </a:r>
                <a:endParaRPr lang="en-US" sz="2400" dirty="0" smtClean="0">
                  <a:ea typeface="Calibri" panose="020F0502020204030204" pitchFamily="34" charset="0"/>
                  <a:cs typeface="Times New Roman" panose="02020603050405020304" pitchFamily="18" charset="0"/>
                </a:endParaRPr>
              </a:p>
              <a:p>
                <a:pPr marL="0" indent="0">
                  <a:lnSpc>
                    <a:spcPct val="100000"/>
                  </a:lnSpc>
                  <a:spcAft>
                    <a:spcPts val="1440"/>
                  </a:spcAft>
                  <a:buNone/>
                </a:pPr>
                <a:r>
                  <a:rPr lang="en-US" sz="2400" dirty="0" smtClean="0">
                    <a:solidFill>
                      <a:srgbClr val="3B3B3B"/>
                    </a:solidFill>
                    <a:ea typeface="Times New Roman" panose="02020603050405020304" pitchFamily="18" charset="0"/>
                    <a:cs typeface="Times New Roman" panose="02020603050405020304" pitchFamily="18" charset="0"/>
                  </a:rPr>
                  <a:t>1.Compute the rejection region</a:t>
                </a:r>
                <a:endParaRPr lang="en-US" sz="2400" dirty="0" smtClean="0">
                  <a:ea typeface="Calibri" panose="020F0502020204030204" pitchFamily="34" charset="0"/>
                  <a:cs typeface="Times New Roman" panose="02020603050405020304" pitchFamily="18" charset="0"/>
                </a:endParaRPr>
              </a:p>
              <a:p>
                <a:pPr marL="0" indent="0">
                  <a:lnSpc>
                    <a:spcPct val="100000"/>
                  </a:lnSpc>
                  <a:spcAft>
                    <a:spcPts val="1440"/>
                  </a:spcAft>
                  <a:buNone/>
                </a:pPr>
                <a:r>
                  <a:rPr lang="en-US" sz="2400" dirty="0" smtClean="0">
                    <a:solidFill>
                      <a:srgbClr val="3B3B3B"/>
                    </a:solidFill>
                    <a:ea typeface="Times New Roman" panose="02020603050405020304" pitchFamily="18" charset="0"/>
                    <a:cs typeface="Times New Roman" panose="02020603050405020304" pitchFamily="18" charset="0"/>
                  </a:rPr>
                  <a:t>2.Compute the probability that the test statistic falls in the rejection region if the null hypothesis is false. This is the power.</a:t>
                </a:r>
                <a:endParaRPr lang="en-US" sz="2400" dirty="0" smtClean="0">
                  <a:effectLst/>
                  <a:ea typeface="Calibri" panose="020F0502020204030204" pitchFamily="34" charset="0"/>
                  <a:cs typeface="Times New Roman" panose="02020603050405020304" pitchFamily="18" charset="0"/>
                </a:endParaRPr>
              </a:p>
              <a:p>
                <a:pPr>
                  <a:lnSpc>
                    <a:spcPct val="120000"/>
                  </a:lnSpc>
                </a:pPr>
                <a:endParaRPr lang="en-US" sz="2400"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531812" y="1295400"/>
                <a:ext cx="10512862" cy="4351338"/>
              </a:xfrm>
              <a:blipFill rotWithShape="1">
                <a:blip r:embed="rId2"/>
                <a:stretch>
                  <a:fillRect l="-870" t="-140" r="-696" b="-20898"/>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AAEAE4A8-A6E5-453E-B946-FB774B73F48C}" type="slidenum">
              <a:rPr lang="en-US" smtClean="0"/>
              <a:t>6</a:t>
            </a:fld>
            <a:endParaRPr lang="en-US"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arketingchristianbooks.files.wordpress.com/2012/11/bell-curve.gif"/>
          <p:cNvPicPr>
            <a:picLocks noChangeAspect="1" noChangeArrowheads="1"/>
          </p:cNvPicPr>
          <p:nvPr/>
        </p:nvPicPr>
        <p:blipFill rotWithShape="1">
          <a:blip r:embed="rId2">
            <a:extLst>
              <a:ext uri="{28A0092B-C50C-407E-A947-70E740481C1C}">
                <a14:useLocalDpi xmlns:a14="http://schemas.microsoft.com/office/drawing/2010/main" val="0"/>
              </a:ext>
            </a:extLst>
          </a:blip>
          <a:srcRect l="2001" t="1658" r="1000" b="4696"/>
          <a:stretch/>
        </p:blipFill>
        <p:spPr bwMode="auto">
          <a:xfrm>
            <a:off x="150812" y="3276600"/>
            <a:ext cx="7391400" cy="2667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75012" y="5779442"/>
            <a:ext cx="457200" cy="369332"/>
          </a:xfrm>
          <a:prstGeom prst="rect">
            <a:avLst/>
          </a:prstGeom>
          <a:noFill/>
          <a:ln>
            <a:noFill/>
          </a:ln>
        </p:spPr>
        <p:txBody>
          <a:bodyPr wrap="square" rtlCol="0" anchor="ctr" anchorCtr="1">
            <a:spAutoFit/>
          </a:bodyPr>
          <a:lstStyle/>
          <a:p>
            <a:r>
              <a:rPr lang="en-US" b="1" dirty="0" smtClean="0"/>
              <a:t>80</a:t>
            </a:r>
          </a:p>
        </p:txBody>
      </p:sp>
      <p:sp>
        <p:nvSpPr>
          <p:cNvPr id="10" name="TextBox 9"/>
          <p:cNvSpPr txBox="1"/>
          <p:nvPr/>
        </p:nvSpPr>
        <p:spPr>
          <a:xfrm>
            <a:off x="5376151" y="5810634"/>
            <a:ext cx="762000" cy="369332"/>
          </a:xfrm>
          <a:prstGeom prst="rect">
            <a:avLst/>
          </a:prstGeom>
          <a:noFill/>
          <a:ln>
            <a:noFill/>
          </a:ln>
        </p:spPr>
        <p:txBody>
          <a:bodyPr wrap="square" rtlCol="0" anchor="ctr" anchorCtr="1">
            <a:spAutoFit/>
          </a:bodyPr>
          <a:lstStyle/>
          <a:p>
            <a:r>
              <a:rPr lang="en-US" b="1" dirty="0" smtClean="0"/>
              <a:t>81.16</a:t>
            </a:r>
          </a:p>
        </p:txBody>
      </p:sp>
      <mc:AlternateContent xmlns:mc="http://schemas.openxmlformats.org/markup-compatibility/2006" xmlns:a14="http://schemas.microsoft.com/office/drawing/2010/main">
        <mc:Choice Requires="a14">
          <p:sp>
            <p:nvSpPr>
              <p:cNvPr id="11" name="TextBox 10"/>
              <p:cNvSpPr txBox="1"/>
              <p:nvPr/>
            </p:nvSpPr>
            <p:spPr>
              <a:xfrm>
                <a:off x="5167255" y="6145815"/>
                <a:ext cx="1935205" cy="36933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i="1">
                              <a:latin typeface="Cambria Math" panose="02040503050406030204" pitchFamily="18" charset="0"/>
                            </a:rPr>
                            <m:t>0</m:t>
                          </m:r>
                        </m:sub>
                      </m:sSub>
                      <m:r>
                        <a:rPr lang="en-US" b="0" i="1" smtClean="0">
                          <a:latin typeface="Cambria Math" panose="02040503050406030204" pitchFamily="18" charset="0"/>
                        </a:rPr>
                        <m:t>=1.645</m:t>
                      </m:r>
                    </m:oMath>
                  </m:oMathPara>
                </a14:m>
                <a:endParaRPr lang="en-US" b="1" dirty="0" smtClean="0"/>
              </a:p>
            </p:txBody>
          </p:sp>
        </mc:Choice>
        <mc:Fallback xmlns="">
          <p:sp>
            <p:nvSpPr>
              <p:cNvPr id="11" name="TextBox 10"/>
              <p:cNvSpPr txBox="1">
                <a:spLocks noRot="1" noChangeAspect="1" noMove="1" noResize="1" noEditPoints="1" noAdjustHandles="1" noChangeArrowheads="1" noChangeShapeType="1" noTextEdit="1"/>
              </p:cNvSpPr>
              <p:nvPr/>
            </p:nvSpPr>
            <p:spPr>
              <a:xfrm>
                <a:off x="5167255" y="6145815"/>
                <a:ext cx="1935205" cy="369332"/>
              </a:xfrm>
              <a:prstGeom prst="rect">
                <a:avLst/>
              </a:prstGeom>
              <a:blipFill rotWithShape="0">
                <a:blip r:embed="rId4"/>
                <a:stretch>
                  <a:fillRect/>
                </a:stretch>
              </a:blipFill>
              <a:ln>
                <a:noFill/>
              </a:ln>
            </p:spPr>
            <p:txBody>
              <a:bodyPr/>
              <a:lstStyle/>
              <a:p>
                <a:r>
                  <a:rPr lang="en-US">
                    <a:noFill/>
                  </a:rPr>
                  <a:t> </a:t>
                </a:r>
              </a:p>
            </p:txBody>
          </p:sp>
        </mc:Fallback>
      </mc:AlternateContent>
      <p:cxnSp>
        <p:nvCxnSpPr>
          <p:cNvPr id="16" name="Straight Connector 15"/>
          <p:cNvCxnSpPr>
            <a:stCxn id="10" idx="1"/>
          </p:cNvCxnSpPr>
          <p:nvPr/>
        </p:nvCxnSpPr>
        <p:spPr>
          <a:xfrm flipH="1" flipV="1">
            <a:off x="4976403" y="5684040"/>
            <a:ext cx="399748" cy="3112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52261" y="3372234"/>
            <a:ext cx="0" cy="234276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455612" y="3505200"/>
                <a:ext cx="1733691" cy="36933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𝑁</m:t>
                      </m:r>
                      <m:r>
                        <a:rPr lang="en-US" b="0" i="1" smtClean="0">
                          <a:latin typeface="Cambria Math" panose="02040503050406030204" pitchFamily="18" charset="0"/>
                        </a:rPr>
                        <m:t>𝑢𝑙𝑙</m:t>
                      </m:r>
                      <m:r>
                        <a:rPr lang="en-US" b="0" i="1" smtClean="0">
                          <a:latin typeface="Cambria Math" panose="02040503050406030204" pitchFamily="18" charset="0"/>
                        </a:rPr>
                        <m:t> </m:t>
                      </m:r>
                      <m:r>
                        <a:rPr lang="en-US" b="0" i="1" smtClean="0">
                          <a:latin typeface="Cambria Math" panose="02040503050406030204" pitchFamily="18" charset="0"/>
                        </a:rPr>
                        <m:t>𝐷𝑖𝑠𝑡𝑟𝑖𝑏𝑢𝑡𝑖𝑜𝑛</m:t>
                      </m:r>
                    </m:oMath>
                  </m:oMathPara>
                </a14:m>
                <a:endParaRPr lang="en-US" b="1" dirty="0" smtClean="0"/>
              </a:p>
            </p:txBody>
          </p:sp>
        </mc:Choice>
        <mc:Fallback xmlns="">
          <p:sp>
            <p:nvSpPr>
              <p:cNvPr id="21" name="TextBox 20"/>
              <p:cNvSpPr txBox="1">
                <a:spLocks noRot="1" noChangeAspect="1" noMove="1" noResize="1" noEditPoints="1" noAdjustHandles="1" noChangeArrowheads="1" noChangeShapeType="1" noTextEdit="1"/>
              </p:cNvSpPr>
              <p:nvPr/>
            </p:nvSpPr>
            <p:spPr>
              <a:xfrm>
                <a:off x="455612" y="3505200"/>
                <a:ext cx="1733691" cy="369332"/>
              </a:xfrm>
              <a:prstGeom prst="rect">
                <a:avLst/>
              </a:prstGeom>
              <a:blipFill rotWithShape="0">
                <a:blip r:embed="rId5"/>
                <a:stretch>
                  <a:fillRect l="-7746" r="-4930"/>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4976403" y="1346673"/>
                <a:ext cx="6756809" cy="3277885"/>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𝐻</m:t>
                          </m:r>
                        </m:e>
                        <m:sub>
                          <m:r>
                            <a:rPr lang="en-US" altLang="zh-TW" sz="2400">
                              <a:latin typeface="Cambria Math" panose="02040503050406030204" pitchFamily="18" charset="0"/>
                            </a:rPr>
                            <m:t>0</m:t>
                          </m:r>
                        </m:sub>
                      </m:sSub>
                      <m:r>
                        <a:rPr lang="en-US" altLang="zh-TW" sz="2400">
                          <a:latin typeface="Cambria Math" panose="02040503050406030204" pitchFamily="18" charset="0"/>
                        </a:rPr>
                        <m:t>:</m:t>
                      </m:r>
                      <m:r>
                        <a:rPr lang="en-US" altLang="zh-TW" sz="2400" i="1">
                          <a:latin typeface="Cambria Math" panose="02040503050406030204" pitchFamily="18" charset="0"/>
                        </a:rPr>
                        <m:t>𝜇</m:t>
                      </m:r>
                      <m:r>
                        <a:rPr lang="en-US" altLang="zh-TW" sz="2400">
                          <a:latin typeface="Cambria Math" panose="02040503050406030204" pitchFamily="18" charset="0"/>
                        </a:rPr>
                        <m:t>≤80    </m:t>
                      </m:r>
                      <m:r>
                        <a:rPr lang="en-US" altLang="zh-TW" sz="2400" i="1">
                          <a:latin typeface="Cambria Math" panose="02040503050406030204" pitchFamily="18" charset="0"/>
                        </a:rPr>
                        <m:t>𝑣𝑒𝑟𝑠𝑢𝑠</m:t>
                      </m:r>
                      <m:r>
                        <a:rPr lang="en-US" altLang="zh-TW" sz="2400">
                          <a:latin typeface="Cambria Math" panose="02040503050406030204" pitchFamily="18" charset="0"/>
                        </a:rPr>
                        <m:t> </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𝐻</m:t>
                          </m:r>
                        </m:e>
                        <m:sub>
                          <m:r>
                            <a:rPr lang="en-US" altLang="zh-TW" sz="2400">
                              <a:latin typeface="Cambria Math" panose="02040503050406030204" pitchFamily="18" charset="0"/>
                            </a:rPr>
                            <m:t>1</m:t>
                          </m:r>
                        </m:sub>
                      </m:sSub>
                      <m:r>
                        <a:rPr lang="en-US" altLang="zh-TW" sz="2400">
                          <a:latin typeface="Cambria Math" panose="02040503050406030204" pitchFamily="18" charset="0"/>
                        </a:rPr>
                        <m:t>:</m:t>
                      </m:r>
                      <m:r>
                        <a:rPr lang="en-US" altLang="zh-TW" sz="2400" i="1">
                          <a:latin typeface="Cambria Math" panose="02040503050406030204" pitchFamily="18" charset="0"/>
                        </a:rPr>
                        <m:t>𝜇</m:t>
                      </m:r>
                      <m:r>
                        <a:rPr lang="en-US" altLang="zh-TW" sz="2400">
                          <a:latin typeface="Cambria Math" panose="02040503050406030204" pitchFamily="18" charset="0"/>
                        </a:rPr>
                        <m:t>&gt;80</m:t>
                      </m:r>
                    </m:oMath>
                  </m:oMathPara>
                </a14:m>
                <a:endParaRPr lang="en-US" sz="2400" i="1" dirty="0" smtClean="0"/>
              </a:p>
              <a:p>
                <a:pPr>
                  <a:lnSpc>
                    <a:spcPct val="120000"/>
                  </a:lnSpc>
                </a:pPr>
                <a14:m>
                  <m:oMath xmlns:m="http://schemas.openxmlformats.org/officeDocument/2006/math">
                    <m:r>
                      <a:rPr lang="en-US" sz="2400" i="1">
                        <a:latin typeface="Cambria Math" panose="02040503050406030204" pitchFamily="18" charset="0"/>
                      </a:rPr>
                      <m:t>𝜎</m:t>
                    </m:r>
                    <m:r>
                      <a:rPr lang="en-US" sz="2400" i="1">
                        <a:latin typeface="Cambria Math" panose="02040503050406030204" pitchFamily="18" charset="0"/>
                      </a:rPr>
                      <m:t>=5 </m:t>
                    </m:r>
                    <m:r>
                      <a:rPr lang="en-US" sz="2400" i="1">
                        <a:latin typeface="Cambria Math" panose="02040503050406030204" pitchFamily="18" charset="0"/>
                      </a:rPr>
                      <m:t>𝑎𝑛𝑑</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sub>
                    </m:sSub>
                  </m:oMath>
                </a14:m>
                <a:r>
                  <a:rPr lang="en-US" sz="2400" dirty="0"/>
                  <a:t>=5/</a:t>
                </a:r>
                <a14:m>
                  <m:oMath xmlns:m="http://schemas.openxmlformats.org/officeDocument/2006/math">
                    <m:rad>
                      <m:radPr>
                        <m:degHide m:val="on"/>
                        <m:ctrlPr>
                          <a:rPr lang="en-US" sz="2400" i="1">
                            <a:latin typeface="Cambria Math" panose="02040503050406030204" pitchFamily="18" charset="0"/>
                          </a:rPr>
                        </m:ctrlPr>
                      </m:radPr>
                      <m:deg/>
                      <m:e>
                        <m:r>
                          <a:rPr lang="en-US" sz="2400" i="1">
                            <a:latin typeface="Cambria Math" panose="02040503050406030204" pitchFamily="18" charset="0"/>
                          </a:rPr>
                          <m:t>50</m:t>
                        </m:r>
                      </m:e>
                    </m:rad>
                  </m:oMath>
                </a14:m>
                <a:r>
                  <a:rPr lang="en-US" sz="2400" dirty="0"/>
                  <a:t>= </a:t>
                </a:r>
                <a:r>
                  <a:rPr lang="en-US" sz="2400" dirty="0" smtClean="0"/>
                  <a:t>0.707</a:t>
                </a:r>
              </a:p>
              <a:p>
                <a:pPr>
                  <a:lnSpc>
                    <a:spcPct val="120000"/>
                  </a:lnSpc>
                </a:pPr>
                <a:r>
                  <a:rPr lang="en-US" sz="2400" dirty="0" smtClean="0"/>
                  <a:t>The Z score of upper 5% of the distribution is 1.645</a:t>
                </a:r>
              </a:p>
              <a:p>
                <a:pPr>
                  <a:lnSpc>
                    <a:spcPct val="120000"/>
                  </a:lnSpc>
                </a:pPr>
                <a:r>
                  <a:rPr lang="en-US" sz="2400" dirty="0" smtClean="0">
                    <a:cs typeface="Times New Roman" panose="02020603050405020304" pitchFamily="18" charset="0"/>
                  </a:rPr>
                  <a:t>Critical point  : </a:t>
                </a:r>
                <a:r>
                  <a:rPr lang="en-US" sz="2400" dirty="0">
                    <a:cs typeface="Times New Roman" panose="02020603050405020304" pitchFamily="18" charset="0"/>
                  </a:rPr>
                  <a:t>81.16</a:t>
                </a:r>
                <a:r>
                  <a:rPr lang="en-US" sz="2400" dirty="0" smtClean="0">
                    <a:cs typeface="Times New Roman" panose="02020603050405020304" pitchFamily="18" charset="0"/>
                  </a:rPr>
                  <a:t> </a:t>
                </a:r>
                <a14:m>
                  <m:oMath xmlns:m="http://schemas.openxmlformats.org/officeDocument/2006/math">
                    <m:r>
                      <a:rPr lang="en-US" sz="2400" b="0" i="1">
                        <a:latin typeface="Cambria Math" panose="02040503050406030204" pitchFamily="18" charset="0"/>
                      </a:rPr>
                      <m:t>=</m:t>
                    </m:r>
                    <m:r>
                      <a:rPr lang="en-US" sz="2400" b="0" i="1" smtClean="0">
                        <a:latin typeface="Cambria Math" panose="02040503050406030204" pitchFamily="18" charset="0"/>
                      </a:rPr>
                      <m:t>80+(1.645)(0.707)</m:t>
                    </m:r>
                  </m:oMath>
                </a14:m>
                <a:endParaRPr lang="en-US" sz="2400" dirty="0" smtClean="0">
                  <a:cs typeface="Times New Roman" panose="02020603050405020304" pitchFamily="18" charset="0"/>
                </a:endParaRPr>
              </a:p>
              <a:p>
                <a:pPr>
                  <a:lnSpc>
                    <a:spcPct val="120000"/>
                  </a:lnSpc>
                </a:pPr>
                <a:r>
                  <a:rPr lang="en-US" sz="2400" dirty="0" smtClean="0">
                    <a:cs typeface="Times New Roman" panose="02020603050405020304" pitchFamily="18" charset="0"/>
                  </a:rPr>
                  <a:t>Rejection region:</a:t>
                </a:r>
                <a:r>
                  <a:rPr lang="en-US" altLang="zh-TW" sz="2400" dirty="0"/>
                  <a:t> </a:t>
                </a:r>
                <a14:m>
                  <m:oMath xmlns:m="http://schemas.openxmlformats.org/officeDocument/2006/math">
                    <m:acc>
                      <m:accPr>
                        <m:chr m:val="̅"/>
                        <m:ctrlPr>
                          <a:rPr lang="zh-TW" altLang="zh-TW" sz="2400" i="1" smtClean="0">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i="1">
                        <a:latin typeface="Cambria Math" panose="02040503050406030204" pitchFamily="18" charset="0"/>
                      </a:rPr>
                      <m:t> ≥81.16</m:t>
                    </m:r>
                  </m:oMath>
                </a14:m>
                <a:r>
                  <a:rPr lang="en-US" altLang="zh-TW" sz="2400" dirty="0"/>
                  <a:t> </a:t>
                </a:r>
                <a:endParaRPr lang="zh-TW" altLang="zh-TW" sz="2400" dirty="0"/>
              </a:p>
              <a:p>
                <a:endParaRPr lang="en-US" sz="2400" dirty="0" smtClean="0">
                  <a:cs typeface="Times New Roman" panose="02020603050405020304" pitchFamily="18" charset="0"/>
                </a:endParaRPr>
              </a:p>
              <a:p>
                <a:pPr algn="ctr">
                  <a:lnSpc>
                    <a:spcPct val="150000"/>
                  </a:lnSpc>
                </a:pPr>
                <a:r>
                  <a:rPr lang="en-US" sz="2400" dirty="0" smtClean="0">
                    <a:cs typeface="Times New Roman" panose="02020603050405020304" pitchFamily="18" charset="0"/>
                  </a:rPr>
                  <a:t> </a:t>
                </a:r>
                <a:endParaRPr lang="en-US" sz="2400" dirty="0">
                  <a:cs typeface="Times New Roman" panose="02020603050405020304" pitchFamily="18" charset="0"/>
                </a:endParaRPr>
              </a:p>
            </p:txBody>
          </p:sp>
        </mc:Choice>
        <mc:Fallback xmlns="">
          <p:sp>
            <p:nvSpPr>
              <p:cNvPr id="27" name="Rectangle 26"/>
              <p:cNvSpPr>
                <a:spLocks noRot="1" noChangeAspect="1" noMove="1" noResize="1" noEditPoints="1" noAdjustHandles="1" noChangeArrowheads="1" noChangeShapeType="1" noTextEdit="1"/>
              </p:cNvSpPr>
              <p:nvPr/>
            </p:nvSpPr>
            <p:spPr>
              <a:xfrm>
                <a:off x="4976403" y="1346673"/>
                <a:ext cx="6756809" cy="3277885"/>
              </a:xfrm>
              <a:prstGeom prst="rect">
                <a:avLst/>
              </a:prstGeom>
              <a:blipFill rotWithShape="1">
                <a:blip r:embed="rId6"/>
                <a:stretch>
                  <a:fillRect l="-1353"/>
                </a:stretch>
              </a:blipFill>
            </p:spPr>
            <p:txBody>
              <a:bodyPr/>
              <a:lstStyle/>
              <a:p>
                <a:r>
                  <a:rPr lang="en-US">
                    <a:noFill/>
                  </a:rPr>
                  <a:t> </a:t>
                </a:r>
              </a:p>
            </p:txBody>
          </p:sp>
        </mc:Fallback>
      </mc:AlternateContent>
      <p:sp>
        <p:nvSpPr>
          <p:cNvPr id="18" name="Freeform 17"/>
          <p:cNvSpPr/>
          <p:nvPr/>
        </p:nvSpPr>
        <p:spPr>
          <a:xfrm>
            <a:off x="4976403" y="5196192"/>
            <a:ext cx="1037608" cy="498189"/>
          </a:xfrm>
          <a:custGeom>
            <a:avLst/>
            <a:gdLst>
              <a:gd name="connsiteX0" fmla="*/ 0 w 480950"/>
              <a:gd name="connsiteY0" fmla="*/ 0 h 225631"/>
              <a:gd name="connsiteX1" fmla="*/ 5937 w 480950"/>
              <a:gd name="connsiteY1" fmla="*/ 213755 h 225631"/>
              <a:gd name="connsiteX2" fmla="*/ 480950 w 480950"/>
              <a:gd name="connsiteY2" fmla="*/ 225631 h 225631"/>
              <a:gd name="connsiteX3" fmla="*/ 427511 w 480950"/>
              <a:gd name="connsiteY3" fmla="*/ 195943 h 225631"/>
              <a:gd name="connsiteX4" fmla="*/ 427511 w 480950"/>
              <a:gd name="connsiteY4" fmla="*/ 195943 h 225631"/>
              <a:gd name="connsiteX5" fmla="*/ 332509 w 480950"/>
              <a:gd name="connsiteY5" fmla="*/ 178130 h 225631"/>
              <a:gd name="connsiteX6" fmla="*/ 290945 w 480950"/>
              <a:gd name="connsiteY6" fmla="*/ 166254 h 225631"/>
              <a:gd name="connsiteX7" fmla="*/ 243444 w 480950"/>
              <a:gd name="connsiteY7" fmla="*/ 142504 h 225631"/>
              <a:gd name="connsiteX8" fmla="*/ 207818 w 480950"/>
              <a:gd name="connsiteY8" fmla="*/ 130628 h 225631"/>
              <a:gd name="connsiteX9" fmla="*/ 178130 w 480950"/>
              <a:gd name="connsiteY9" fmla="*/ 118753 h 225631"/>
              <a:gd name="connsiteX10" fmla="*/ 130628 w 480950"/>
              <a:gd name="connsiteY10" fmla="*/ 95002 h 225631"/>
              <a:gd name="connsiteX11" fmla="*/ 71252 w 480950"/>
              <a:gd name="connsiteY11" fmla="*/ 47501 h 225631"/>
              <a:gd name="connsiteX12" fmla="*/ 0 w 480950"/>
              <a:gd name="connsiteY12" fmla="*/ 0 h 22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950" h="225631">
                <a:moveTo>
                  <a:pt x="0" y="0"/>
                </a:moveTo>
                <a:lnTo>
                  <a:pt x="5937" y="213755"/>
                </a:lnTo>
                <a:lnTo>
                  <a:pt x="480950" y="225631"/>
                </a:lnTo>
                <a:lnTo>
                  <a:pt x="427511" y="195943"/>
                </a:lnTo>
                <a:lnTo>
                  <a:pt x="427511" y="195943"/>
                </a:lnTo>
                <a:lnTo>
                  <a:pt x="332509" y="178130"/>
                </a:lnTo>
                <a:lnTo>
                  <a:pt x="290945" y="166254"/>
                </a:lnTo>
                <a:lnTo>
                  <a:pt x="243444" y="142504"/>
                </a:lnTo>
                <a:lnTo>
                  <a:pt x="207818" y="130628"/>
                </a:lnTo>
                <a:lnTo>
                  <a:pt x="178130" y="118753"/>
                </a:lnTo>
                <a:lnTo>
                  <a:pt x="130628" y="95002"/>
                </a:lnTo>
                <a:lnTo>
                  <a:pt x="71252" y="47501"/>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TextBox 19"/>
          <p:cNvSpPr txBox="1"/>
          <p:nvPr/>
        </p:nvSpPr>
        <p:spPr>
          <a:xfrm>
            <a:off x="5361553" y="4892351"/>
            <a:ext cx="3053069" cy="369332"/>
          </a:xfrm>
          <a:prstGeom prst="rect">
            <a:avLst/>
          </a:prstGeom>
          <a:noFill/>
          <a:ln>
            <a:noFill/>
          </a:ln>
        </p:spPr>
        <p:txBody>
          <a:bodyPr wrap="square" rtlCol="0" anchor="ctr" anchorCtr="1">
            <a:spAutoFit/>
          </a:bodyPr>
          <a:lstStyle/>
          <a:p>
            <a:r>
              <a:rPr lang="en-US" b="1" dirty="0" smtClean="0"/>
              <a:t>Rejection region   5%</a:t>
            </a:r>
          </a:p>
        </p:txBody>
      </p:sp>
      <p:sp>
        <p:nvSpPr>
          <p:cNvPr id="26" name="Title 1"/>
          <p:cNvSpPr>
            <a:spLocks noGrp="1"/>
          </p:cNvSpPr>
          <p:nvPr>
            <p:ph type="title"/>
          </p:nvPr>
        </p:nvSpPr>
        <p:spPr>
          <a:xfrm>
            <a:off x="227012" y="228600"/>
            <a:ext cx="10512862" cy="930274"/>
          </a:xfrm>
        </p:spPr>
        <p:txBody>
          <a:bodyPr>
            <a:normAutofit/>
          </a:bodyPr>
          <a:lstStyle/>
          <a:p>
            <a:r>
              <a:rPr lang="en-US" sz="4000" dirty="0" smtClean="0">
                <a:latin typeface="Aharoni" panose="02010803020104030203" pitchFamily="2" charset="-79"/>
                <a:cs typeface="Aharoni" panose="02010803020104030203" pitchFamily="2" charset="-79"/>
              </a:rPr>
              <a:t>3.Caculating the Power</a:t>
            </a:r>
          </a:p>
        </p:txBody>
      </p:sp>
      <p:sp>
        <p:nvSpPr>
          <p:cNvPr id="2" name="Slide Number Placeholder 1"/>
          <p:cNvSpPr>
            <a:spLocks noGrp="1"/>
          </p:cNvSpPr>
          <p:nvPr>
            <p:ph type="sldNum" sz="quarter" idx="12"/>
          </p:nvPr>
        </p:nvSpPr>
        <p:spPr/>
        <p:txBody>
          <a:bodyPr/>
          <a:lstStyle/>
          <a:p>
            <a:fld id="{AAEAE4A8-A6E5-453E-B946-FB774B73F48C}" type="slidenum">
              <a:rPr lang="en-US" smtClean="0"/>
              <a:t>7</a:t>
            </a:fld>
            <a:endParaRPr lang="en-US" dirty="0"/>
          </a:p>
        </p:txBody>
      </p:sp>
    </p:spTree>
    <p:extLst>
      <p:ext uri="{BB962C8B-B14F-4D97-AF65-F5344CB8AC3E}">
        <p14:creationId xmlns:p14="http://schemas.microsoft.com/office/powerpoint/2010/main" val="372276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arketingchristianbooks.files.wordpress.com/2012/11/bell-curve.gif"/>
          <p:cNvPicPr>
            <a:picLocks noChangeAspect="1" noChangeArrowheads="1"/>
          </p:cNvPicPr>
          <p:nvPr/>
        </p:nvPicPr>
        <p:blipFill rotWithShape="1">
          <a:blip r:embed="rId2">
            <a:extLst>
              <a:ext uri="{28A0092B-C50C-407E-A947-70E740481C1C}">
                <a14:useLocalDpi xmlns:a14="http://schemas.microsoft.com/office/drawing/2010/main" val="0"/>
              </a:ext>
            </a:extLst>
          </a:blip>
          <a:srcRect l="2001" t="1658" r="1000" b="4696"/>
          <a:stretch/>
        </p:blipFill>
        <p:spPr bwMode="auto">
          <a:xfrm>
            <a:off x="150812" y="3276600"/>
            <a:ext cx="73914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marketingchristianbooks.files.wordpress.com/2012/11/bell-curve.gif"/>
          <p:cNvPicPr/>
          <p:nvPr/>
        </p:nvPicPr>
        <p:blipFill rotWithShape="1">
          <a:blip r:embed="rId2">
            <a:clrChange>
              <a:clrFrom>
                <a:srgbClr val="FFFFFF"/>
              </a:clrFrom>
              <a:clrTo>
                <a:srgbClr val="FFFFFF">
                  <a:alpha val="0"/>
                </a:srgbClr>
              </a:clrTo>
            </a:clrChange>
            <a:duotone>
              <a:prstClr val="black"/>
              <a:srgbClr val="FF0000">
                <a:tint val="45000"/>
                <a:satMod val="400000"/>
              </a:srgbClr>
            </a:duotone>
            <a:extLst>
              <a:ext uri="{28A0092B-C50C-407E-A947-70E740481C1C}">
                <a14:useLocalDpi xmlns:a14="http://schemas.microsoft.com/office/drawing/2010/main" val="0"/>
              </a:ext>
            </a:extLst>
          </a:blip>
          <a:srcRect l="2214" r="14773" b="16937"/>
          <a:stretch/>
        </p:blipFill>
        <p:spPr bwMode="auto">
          <a:xfrm>
            <a:off x="1674812" y="3255710"/>
            <a:ext cx="5867400" cy="2275698"/>
          </a:xfrm>
          <a:prstGeom prst="rect">
            <a:avLst/>
          </a:prstGeom>
          <a:noFill/>
          <a:ln>
            <a:noFill/>
          </a:ln>
          <a:extLst>
            <a:ext uri="{53640926-AAD7-44D8-BBD7-CCE9431645EC}">
              <a14:shadowObscured xmlns:a14="http://schemas.microsoft.com/office/drawing/2010/main"/>
            </a:ext>
          </a:extLst>
        </p:spPr>
      </p:pic>
      <p:sp>
        <p:nvSpPr>
          <p:cNvPr id="7" name="TextBox 6"/>
          <p:cNvSpPr txBox="1"/>
          <p:nvPr/>
        </p:nvSpPr>
        <p:spPr>
          <a:xfrm>
            <a:off x="3275012" y="5779442"/>
            <a:ext cx="457200" cy="369332"/>
          </a:xfrm>
          <a:prstGeom prst="rect">
            <a:avLst/>
          </a:prstGeom>
          <a:noFill/>
          <a:ln>
            <a:noFill/>
          </a:ln>
        </p:spPr>
        <p:txBody>
          <a:bodyPr wrap="square" rtlCol="0" anchor="ctr" anchorCtr="1">
            <a:spAutoFit/>
          </a:bodyPr>
          <a:lstStyle/>
          <a:p>
            <a:r>
              <a:rPr lang="en-US" b="1" dirty="0" smtClean="0"/>
              <a:t>80</a:t>
            </a:r>
          </a:p>
        </p:txBody>
      </p:sp>
      <p:sp>
        <p:nvSpPr>
          <p:cNvPr id="8" name="TextBox 7"/>
          <p:cNvSpPr txBox="1"/>
          <p:nvPr/>
        </p:nvSpPr>
        <p:spPr>
          <a:xfrm>
            <a:off x="4506182" y="5758403"/>
            <a:ext cx="457200" cy="369332"/>
          </a:xfrm>
          <a:prstGeom prst="rect">
            <a:avLst/>
          </a:prstGeom>
          <a:noFill/>
          <a:ln>
            <a:noFill/>
          </a:ln>
        </p:spPr>
        <p:txBody>
          <a:bodyPr wrap="square" rtlCol="0" anchor="ctr" anchorCtr="1">
            <a:spAutoFit/>
          </a:bodyPr>
          <a:lstStyle/>
          <a:p>
            <a:r>
              <a:rPr lang="en-US" b="1" dirty="0" smtClean="0"/>
              <a:t>81</a:t>
            </a:r>
          </a:p>
        </p:txBody>
      </p:sp>
      <p:sp>
        <p:nvSpPr>
          <p:cNvPr id="10" name="TextBox 9"/>
          <p:cNvSpPr txBox="1"/>
          <p:nvPr/>
        </p:nvSpPr>
        <p:spPr>
          <a:xfrm>
            <a:off x="5376151" y="5810634"/>
            <a:ext cx="762000" cy="369332"/>
          </a:xfrm>
          <a:prstGeom prst="rect">
            <a:avLst/>
          </a:prstGeom>
          <a:noFill/>
          <a:ln>
            <a:noFill/>
          </a:ln>
        </p:spPr>
        <p:txBody>
          <a:bodyPr wrap="square" rtlCol="0" anchor="ctr" anchorCtr="1">
            <a:spAutoFit/>
          </a:bodyPr>
          <a:lstStyle/>
          <a:p>
            <a:r>
              <a:rPr lang="en-US" b="1" dirty="0" smtClean="0"/>
              <a:t>81.16</a:t>
            </a:r>
          </a:p>
        </p:txBody>
      </p:sp>
      <mc:AlternateContent xmlns:mc="http://schemas.openxmlformats.org/markup-compatibility/2006" xmlns:a14="http://schemas.microsoft.com/office/drawing/2010/main">
        <mc:Choice Requires="a14">
          <p:sp>
            <p:nvSpPr>
              <p:cNvPr id="11" name="TextBox 10"/>
              <p:cNvSpPr txBox="1"/>
              <p:nvPr/>
            </p:nvSpPr>
            <p:spPr>
              <a:xfrm>
                <a:off x="5149807" y="6201737"/>
                <a:ext cx="3107719" cy="369332"/>
              </a:xfrm>
              <a:prstGeom prst="rect">
                <a:avLst/>
              </a:prstGeom>
              <a:noFill/>
              <a:ln>
                <a:noFill/>
              </a:ln>
            </p:spPr>
            <p:txBody>
              <a:bodyPr wrap="square" rtlCol="0" anchor="ctr" anchorCtr="1">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i="1">
                            <a:latin typeface="Cambria Math" panose="02040503050406030204" pitchFamily="18" charset="0"/>
                          </a:rPr>
                          <m:t>0</m:t>
                        </m:r>
                      </m:sub>
                    </m:sSub>
                    <m:r>
                      <a:rPr lang="en-US" b="0" i="1" smtClean="0">
                        <a:latin typeface="Cambria Math" panose="02040503050406030204" pitchFamily="18" charset="0"/>
                      </a:rPr>
                      <m:t>=1.645</m:t>
                    </m:r>
                  </m:oMath>
                </a14:m>
                <a:r>
                  <a:rPr lang="en-US" b="1" dirty="0" smtClean="0"/>
                  <a:t> </a:t>
                </a:r>
                <a14:m>
                  <m:oMath xmlns:m="http://schemas.openxmlformats.org/officeDocument/2006/math">
                    <m:r>
                      <a:rPr lang="en-US" b="1"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0.23</m:t>
                    </m:r>
                  </m:oMath>
                </a14:m>
                <a:endParaRPr lang="en-US" b="1" dirty="0" smtClean="0"/>
              </a:p>
            </p:txBody>
          </p:sp>
        </mc:Choice>
        <mc:Fallback xmlns="">
          <p:sp>
            <p:nvSpPr>
              <p:cNvPr id="11" name="TextBox 10"/>
              <p:cNvSpPr txBox="1">
                <a:spLocks noRot="1" noChangeAspect="1" noMove="1" noResize="1" noEditPoints="1" noAdjustHandles="1" noChangeArrowheads="1" noChangeShapeType="1" noTextEdit="1"/>
              </p:cNvSpPr>
              <p:nvPr/>
            </p:nvSpPr>
            <p:spPr>
              <a:xfrm>
                <a:off x="5149807" y="6201737"/>
                <a:ext cx="3107719" cy="369332"/>
              </a:xfrm>
              <a:prstGeom prst="rect">
                <a:avLst/>
              </a:prstGeom>
              <a:blipFill rotWithShape="0">
                <a:blip r:embed="rId4"/>
                <a:stretch>
                  <a:fillRect/>
                </a:stretch>
              </a:blipFill>
              <a:ln>
                <a:noFill/>
              </a:ln>
            </p:spPr>
            <p:txBody>
              <a:bodyPr/>
              <a:lstStyle/>
              <a:p>
                <a:r>
                  <a:rPr lang="zh-TW" altLang="en-US">
                    <a:noFill/>
                  </a:rPr>
                  <a:t> </a:t>
                </a:r>
              </a:p>
            </p:txBody>
          </p:sp>
        </mc:Fallback>
      </mc:AlternateContent>
      <p:cxnSp>
        <p:nvCxnSpPr>
          <p:cNvPr id="12" name="Straight Connector 11"/>
          <p:cNvCxnSpPr/>
          <p:nvPr/>
        </p:nvCxnSpPr>
        <p:spPr>
          <a:xfrm>
            <a:off x="4734782" y="3372234"/>
            <a:ext cx="0" cy="234276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p:cNvCxnSpPr>
          <p:nvPr/>
        </p:nvCxnSpPr>
        <p:spPr>
          <a:xfrm flipH="1" flipV="1">
            <a:off x="4976403" y="5684040"/>
            <a:ext cx="399748" cy="3112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52261" y="3372234"/>
            <a:ext cx="0" cy="234276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436050" y="3415099"/>
                <a:ext cx="1733691" cy="36933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𝑁</m:t>
                      </m:r>
                      <m:r>
                        <a:rPr lang="en-US" b="0" i="1" smtClean="0">
                          <a:latin typeface="Cambria Math" panose="02040503050406030204" pitchFamily="18" charset="0"/>
                        </a:rPr>
                        <m:t>𝑢𝑙𝑙</m:t>
                      </m:r>
                      <m:r>
                        <a:rPr lang="en-US" b="0" i="1" smtClean="0">
                          <a:latin typeface="Cambria Math" panose="02040503050406030204" pitchFamily="18" charset="0"/>
                        </a:rPr>
                        <m:t> </m:t>
                      </m:r>
                      <m:r>
                        <a:rPr lang="en-US" b="0" i="1" smtClean="0">
                          <a:latin typeface="Cambria Math" panose="02040503050406030204" pitchFamily="18" charset="0"/>
                        </a:rPr>
                        <m:t>𝐷𝑖𝑠𝑡𝑟𝑖𝑏𝑢𝑡𝑖𝑜𝑛</m:t>
                      </m:r>
                    </m:oMath>
                  </m:oMathPara>
                </a14:m>
                <a:endParaRPr lang="en-US" b="1" dirty="0" smtClean="0"/>
              </a:p>
            </p:txBody>
          </p:sp>
        </mc:Choice>
        <mc:Fallback xmlns="">
          <p:sp>
            <p:nvSpPr>
              <p:cNvPr id="21" name="TextBox 20"/>
              <p:cNvSpPr txBox="1">
                <a:spLocks noRot="1" noChangeAspect="1" noMove="1" noResize="1" noEditPoints="1" noAdjustHandles="1" noChangeArrowheads="1" noChangeShapeType="1" noTextEdit="1"/>
              </p:cNvSpPr>
              <p:nvPr/>
            </p:nvSpPr>
            <p:spPr>
              <a:xfrm>
                <a:off x="436050" y="3415099"/>
                <a:ext cx="1733691" cy="369332"/>
              </a:xfrm>
              <a:prstGeom prst="rect">
                <a:avLst/>
              </a:prstGeom>
              <a:blipFill rotWithShape="0">
                <a:blip r:embed="rId5"/>
                <a:stretch>
                  <a:fillRect l="-8099" r="-4930"/>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490797" y="3429000"/>
                <a:ext cx="2190910" cy="36933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𝐴𝑙𝑡𝑒𝑟𝑛𝑎𝑡𝑒</m:t>
                      </m:r>
                      <m:r>
                        <a:rPr lang="en-US" b="0" i="1" smtClean="0">
                          <a:latin typeface="Cambria Math" panose="02040503050406030204" pitchFamily="18" charset="0"/>
                        </a:rPr>
                        <m:t> </m:t>
                      </m:r>
                      <m:r>
                        <a:rPr lang="en-US" b="0" i="1" smtClean="0">
                          <a:latin typeface="Cambria Math" panose="02040503050406030204" pitchFamily="18" charset="0"/>
                        </a:rPr>
                        <m:t>𝐷𝑖𝑠𝑡𝑟𝑖𝑏𝑢𝑡𝑖𝑜𝑛</m:t>
                      </m:r>
                    </m:oMath>
                  </m:oMathPara>
                </a14:m>
                <a:endParaRPr lang="en-US" b="1" dirty="0" smtClean="0"/>
              </a:p>
            </p:txBody>
          </p:sp>
        </mc:Choice>
        <mc:Fallback xmlns="">
          <p:sp>
            <p:nvSpPr>
              <p:cNvPr id="22" name="TextBox 21"/>
              <p:cNvSpPr txBox="1">
                <a:spLocks noRot="1" noChangeAspect="1" noMove="1" noResize="1" noEditPoints="1" noAdjustHandles="1" noChangeArrowheads="1" noChangeShapeType="1" noTextEdit="1"/>
              </p:cNvSpPr>
              <p:nvPr/>
            </p:nvSpPr>
            <p:spPr>
              <a:xfrm>
                <a:off x="5490797" y="3429000"/>
                <a:ext cx="2190910" cy="369332"/>
              </a:xfrm>
              <a:prstGeom prst="rect">
                <a:avLst/>
              </a:prstGeom>
              <a:blipFill rotWithShape="0">
                <a:blip r:embed="rId6"/>
                <a:stretch>
                  <a:fillRect l="-8357" r="-6128"/>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867354" y="4235201"/>
                <a:ext cx="2190910" cy="36933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𝑃𝑜𝑤𝑒𝑟</m:t>
                      </m:r>
                      <m:r>
                        <a:rPr lang="en-US" b="0" i="1" smtClean="0">
                          <a:latin typeface="Cambria Math" panose="02040503050406030204" pitchFamily="18" charset="0"/>
                        </a:rPr>
                        <m:t>=0.490</m:t>
                      </m:r>
                    </m:oMath>
                  </m:oMathPara>
                </a14:m>
                <a:endParaRPr lang="en-US" b="1" dirty="0" smtClean="0"/>
              </a:p>
            </p:txBody>
          </p:sp>
        </mc:Choice>
        <mc:Fallback xmlns="">
          <p:sp>
            <p:nvSpPr>
              <p:cNvPr id="23" name="TextBox 22"/>
              <p:cNvSpPr txBox="1">
                <a:spLocks noRot="1" noChangeAspect="1" noMove="1" noResize="1" noEditPoints="1" noAdjustHandles="1" noChangeArrowheads="1" noChangeShapeType="1" noTextEdit="1"/>
              </p:cNvSpPr>
              <p:nvPr/>
            </p:nvSpPr>
            <p:spPr>
              <a:xfrm>
                <a:off x="5867354" y="4235201"/>
                <a:ext cx="2190910" cy="369332"/>
              </a:xfrm>
              <a:prstGeom prst="rect">
                <a:avLst/>
              </a:prstGeom>
              <a:blipFill rotWithShape="0">
                <a:blip r:embed="rId7"/>
                <a:stretch>
                  <a:fillRect/>
                </a:stretch>
              </a:blipFill>
              <a:ln>
                <a:noFill/>
              </a:ln>
            </p:spPr>
            <p:txBody>
              <a:bodyPr/>
              <a:lstStyle/>
              <a:p>
                <a:r>
                  <a:rPr lang="zh-TW" altLang="en-US">
                    <a:noFill/>
                  </a:rPr>
                  <a:t> </a:t>
                </a:r>
              </a:p>
            </p:txBody>
          </p:sp>
        </mc:Fallback>
      </mc:AlternateContent>
      <p:sp>
        <p:nvSpPr>
          <p:cNvPr id="24" name="Freeform 23"/>
          <p:cNvSpPr/>
          <p:nvPr/>
        </p:nvSpPr>
        <p:spPr>
          <a:xfrm>
            <a:off x="5015171" y="3484201"/>
            <a:ext cx="2500605" cy="2220686"/>
          </a:xfrm>
          <a:custGeom>
            <a:avLst/>
            <a:gdLst>
              <a:gd name="connsiteX0" fmla="*/ 0 w 2500605"/>
              <a:gd name="connsiteY0" fmla="*/ 0 h 2220686"/>
              <a:gd name="connsiteX1" fmla="*/ 0 w 2500605"/>
              <a:gd name="connsiteY1" fmla="*/ 2220686 h 2220686"/>
              <a:gd name="connsiteX2" fmla="*/ 2397968 w 2500605"/>
              <a:gd name="connsiteY2" fmla="*/ 2220686 h 2220686"/>
              <a:gd name="connsiteX3" fmla="*/ 2500605 w 2500605"/>
              <a:gd name="connsiteY3" fmla="*/ 2211355 h 2220686"/>
              <a:gd name="connsiteX4" fmla="*/ 2304662 w 2500605"/>
              <a:gd name="connsiteY4" fmla="*/ 2164702 h 2220686"/>
              <a:gd name="connsiteX5" fmla="*/ 2164702 w 2500605"/>
              <a:gd name="connsiteY5" fmla="*/ 2146041 h 2220686"/>
              <a:gd name="connsiteX6" fmla="*/ 2090058 w 2500605"/>
              <a:gd name="connsiteY6" fmla="*/ 2127380 h 2220686"/>
              <a:gd name="connsiteX7" fmla="*/ 1968760 w 2500605"/>
              <a:gd name="connsiteY7" fmla="*/ 2090057 h 2220686"/>
              <a:gd name="connsiteX8" fmla="*/ 1968760 w 2500605"/>
              <a:gd name="connsiteY8" fmla="*/ 2090057 h 2220686"/>
              <a:gd name="connsiteX9" fmla="*/ 1782147 w 2500605"/>
              <a:gd name="connsiteY9" fmla="*/ 2034074 h 2220686"/>
              <a:gd name="connsiteX10" fmla="*/ 1679511 w 2500605"/>
              <a:gd name="connsiteY10" fmla="*/ 2015413 h 2220686"/>
              <a:gd name="connsiteX11" fmla="*/ 1632858 w 2500605"/>
              <a:gd name="connsiteY11" fmla="*/ 1959429 h 2220686"/>
              <a:gd name="connsiteX12" fmla="*/ 1548882 w 2500605"/>
              <a:gd name="connsiteY12" fmla="*/ 1931437 h 2220686"/>
              <a:gd name="connsiteX13" fmla="*/ 1371600 w 2500605"/>
              <a:gd name="connsiteY13" fmla="*/ 1810139 h 2220686"/>
              <a:gd name="connsiteX14" fmla="*/ 1306286 w 2500605"/>
              <a:gd name="connsiteY14" fmla="*/ 1772817 h 2220686"/>
              <a:gd name="connsiteX15" fmla="*/ 1240972 w 2500605"/>
              <a:gd name="connsiteY15" fmla="*/ 1735494 h 2220686"/>
              <a:gd name="connsiteX16" fmla="*/ 1175658 w 2500605"/>
              <a:gd name="connsiteY16" fmla="*/ 1670180 h 2220686"/>
              <a:gd name="connsiteX17" fmla="*/ 1063690 w 2500605"/>
              <a:gd name="connsiteY17" fmla="*/ 1567543 h 2220686"/>
              <a:gd name="connsiteX18" fmla="*/ 1007707 w 2500605"/>
              <a:gd name="connsiteY18" fmla="*/ 1502229 h 2220686"/>
              <a:gd name="connsiteX19" fmla="*/ 933062 w 2500605"/>
              <a:gd name="connsiteY19" fmla="*/ 1362270 h 2220686"/>
              <a:gd name="connsiteX20" fmla="*/ 830425 w 2500605"/>
              <a:gd name="connsiteY20" fmla="*/ 1268964 h 2220686"/>
              <a:gd name="connsiteX21" fmla="*/ 765111 w 2500605"/>
              <a:gd name="connsiteY21" fmla="*/ 1166327 h 2220686"/>
              <a:gd name="connsiteX22" fmla="*/ 625151 w 2500605"/>
              <a:gd name="connsiteY22" fmla="*/ 979715 h 2220686"/>
              <a:gd name="connsiteX23" fmla="*/ 569168 w 2500605"/>
              <a:gd name="connsiteY23" fmla="*/ 839755 h 2220686"/>
              <a:gd name="connsiteX24" fmla="*/ 457200 w 2500605"/>
              <a:gd name="connsiteY24" fmla="*/ 699796 h 2220686"/>
              <a:gd name="connsiteX25" fmla="*/ 363894 w 2500605"/>
              <a:gd name="connsiteY25" fmla="*/ 522515 h 2220686"/>
              <a:gd name="connsiteX26" fmla="*/ 298580 w 2500605"/>
              <a:gd name="connsiteY26" fmla="*/ 438539 h 2220686"/>
              <a:gd name="connsiteX27" fmla="*/ 261258 w 2500605"/>
              <a:gd name="connsiteY27" fmla="*/ 335902 h 2220686"/>
              <a:gd name="connsiteX28" fmla="*/ 167951 w 2500605"/>
              <a:gd name="connsiteY28" fmla="*/ 223935 h 2220686"/>
              <a:gd name="connsiteX29" fmla="*/ 111968 w 2500605"/>
              <a:gd name="connsiteY29" fmla="*/ 139960 h 2220686"/>
              <a:gd name="connsiteX30" fmla="*/ 0 w 2500605"/>
              <a:gd name="connsiteY30"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500605" h="2220686">
                <a:moveTo>
                  <a:pt x="0" y="0"/>
                </a:moveTo>
                <a:lnTo>
                  <a:pt x="0" y="2220686"/>
                </a:lnTo>
                <a:lnTo>
                  <a:pt x="2397968" y="2220686"/>
                </a:lnTo>
                <a:lnTo>
                  <a:pt x="2500605" y="2211355"/>
                </a:lnTo>
                <a:lnTo>
                  <a:pt x="2304662" y="2164702"/>
                </a:lnTo>
                <a:lnTo>
                  <a:pt x="2164702" y="2146041"/>
                </a:lnTo>
                <a:lnTo>
                  <a:pt x="2090058" y="2127380"/>
                </a:lnTo>
                <a:lnTo>
                  <a:pt x="1968760" y="2090057"/>
                </a:lnTo>
                <a:lnTo>
                  <a:pt x="1968760" y="2090057"/>
                </a:lnTo>
                <a:lnTo>
                  <a:pt x="1782147" y="2034074"/>
                </a:lnTo>
                <a:lnTo>
                  <a:pt x="1679511" y="2015413"/>
                </a:lnTo>
                <a:lnTo>
                  <a:pt x="1632858" y="1959429"/>
                </a:lnTo>
                <a:lnTo>
                  <a:pt x="1548882" y="1931437"/>
                </a:lnTo>
                <a:lnTo>
                  <a:pt x="1371600" y="1810139"/>
                </a:lnTo>
                <a:lnTo>
                  <a:pt x="1306286" y="1772817"/>
                </a:lnTo>
                <a:lnTo>
                  <a:pt x="1240972" y="1735494"/>
                </a:lnTo>
                <a:lnTo>
                  <a:pt x="1175658" y="1670180"/>
                </a:lnTo>
                <a:lnTo>
                  <a:pt x="1063690" y="1567543"/>
                </a:lnTo>
                <a:lnTo>
                  <a:pt x="1007707" y="1502229"/>
                </a:lnTo>
                <a:lnTo>
                  <a:pt x="933062" y="1362270"/>
                </a:lnTo>
                <a:lnTo>
                  <a:pt x="830425" y="1268964"/>
                </a:lnTo>
                <a:lnTo>
                  <a:pt x="765111" y="1166327"/>
                </a:lnTo>
                <a:lnTo>
                  <a:pt x="625151" y="979715"/>
                </a:lnTo>
                <a:lnTo>
                  <a:pt x="569168" y="839755"/>
                </a:lnTo>
                <a:lnTo>
                  <a:pt x="457200" y="699796"/>
                </a:lnTo>
                <a:lnTo>
                  <a:pt x="363894" y="522515"/>
                </a:lnTo>
                <a:lnTo>
                  <a:pt x="298580" y="438539"/>
                </a:lnTo>
                <a:lnTo>
                  <a:pt x="261258" y="335902"/>
                </a:lnTo>
                <a:lnTo>
                  <a:pt x="167951" y="223935"/>
                </a:lnTo>
                <a:lnTo>
                  <a:pt x="111968" y="139960"/>
                </a:lnTo>
                <a:lnTo>
                  <a:pt x="0" y="0"/>
                </a:lnTo>
                <a:close/>
              </a:path>
            </a:pathLst>
          </a:custGeom>
          <a:pattFill prst="pct25">
            <a:fgClr>
              <a:schemeClr val="accent1"/>
            </a:fgClr>
            <a:bgClr>
              <a:schemeClr val="bg1"/>
            </a:bgClr>
          </a:patt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Rectangle 26"/>
              <p:cNvSpPr/>
              <p:nvPr/>
            </p:nvSpPr>
            <p:spPr>
              <a:xfrm>
                <a:off x="4352201" y="1317269"/>
                <a:ext cx="5221216" cy="1503297"/>
              </a:xfrm>
              <a:prstGeom prst="rect">
                <a:avLst/>
              </a:prstGeom>
            </p:spPr>
            <p:txBody>
              <a:bodyPr wrap="square">
                <a:spAutoFit/>
              </a:bodyPr>
              <a:lstStyle/>
              <a:p>
                <a:pPr>
                  <a:lnSpc>
                    <a:spcPct val="150000"/>
                  </a:lnSpc>
                </a:pPr>
                <a14:m>
                  <m:oMath xmlns:m="http://schemas.openxmlformats.org/officeDocument/2006/math">
                    <m:sSub>
                      <m:sSubPr>
                        <m:ctrlPr>
                          <a:rPr lang="en-US" sz="2400" i="1" smtClean="0">
                            <a:latin typeface="Cambria Math" panose="02040503050406030204" pitchFamily="18" charset="0"/>
                          </a:rPr>
                        </m:ctrlPr>
                      </m:sSubPr>
                      <m:e>
                        <m:r>
                          <a:rPr lang="en-US" sz="2400" b="0" i="1">
                            <a:latin typeface="Cambria Math" panose="02040503050406030204" pitchFamily="18" charset="0"/>
                          </a:rPr>
                          <m:t>𝑍</m:t>
                        </m:r>
                      </m:e>
                      <m:sub>
                        <m:r>
                          <a:rPr lang="en-US" sz="2400" b="0" i="1">
                            <a:latin typeface="Cambria Math" panose="02040503050406030204" pitchFamily="18" charset="0"/>
                          </a:rPr>
                          <m:t>1</m:t>
                        </m:r>
                      </m:sub>
                    </m:sSub>
                    <m:r>
                      <a:rPr lang="en-US" sz="2400" b="0" i="1">
                        <a:latin typeface="Cambria Math" panose="02040503050406030204" pitchFamily="18" charset="0"/>
                      </a:rPr>
                      <m:t>=</m:t>
                    </m:r>
                    <m:r>
                      <a:rPr lang="en-US" sz="2400" b="0" i="1" smtClean="0">
                        <a:latin typeface="Cambria Math" panose="02040503050406030204" pitchFamily="18" charset="0"/>
                      </a:rPr>
                      <m:t>(81.16−81)/0.707</m:t>
                    </m:r>
                  </m:oMath>
                </a14:m>
                <a:r>
                  <a:rPr lang="en-US" sz="2400" dirty="0" smtClean="0">
                    <a:latin typeface="Times New Roman" panose="02020603050405020304" pitchFamily="18" charset="0"/>
                    <a:cs typeface="Times New Roman" panose="02020603050405020304" pitchFamily="18" charset="0"/>
                  </a:rPr>
                  <a:t>=0.23</a:t>
                </a:r>
              </a:p>
              <a:p>
                <a:r>
                  <a:rPr lang="en-US" sz="2400" dirty="0" smtClean="0">
                    <a:latin typeface="Times New Roman" panose="02020603050405020304" pitchFamily="18" charset="0"/>
                    <a:cs typeface="Times New Roman" panose="02020603050405020304" pitchFamily="18" charset="0"/>
                  </a:rPr>
                  <a:t>The area to the right of z=0.23 is 0.4090</a:t>
                </a:r>
                <a:endParaRPr lang="en-US" sz="2400" dirty="0">
                  <a:latin typeface="Times New Roman" panose="02020603050405020304" pitchFamily="18" charset="0"/>
                  <a:cs typeface="Times New Roman" panose="02020603050405020304" pitchFamily="18" charset="0"/>
                </a:endParaRPr>
              </a:p>
              <a:p>
                <a:pPr algn="ctr">
                  <a:lnSpc>
                    <a:spcPct val="150000"/>
                  </a:lnSpc>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mc:Choice>
        <mc:Fallback xmlns="">
          <p:sp>
            <p:nvSpPr>
              <p:cNvPr id="27" name="Rectangle 26"/>
              <p:cNvSpPr>
                <a:spLocks noRot="1" noChangeAspect="1" noMove="1" noResize="1" noEditPoints="1" noAdjustHandles="1" noChangeArrowheads="1" noChangeShapeType="1" noTextEdit="1"/>
              </p:cNvSpPr>
              <p:nvPr/>
            </p:nvSpPr>
            <p:spPr>
              <a:xfrm>
                <a:off x="4352201" y="1317269"/>
                <a:ext cx="5221216" cy="1503297"/>
              </a:xfrm>
              <a:prstGeom prst="rect">
                <a:avLst/>
              </a:prstGeom>
              <a:blipFill rotWithShape="1">
                <a:blip r:embed="rId8"/>
                <a:stretch>
                  <a:fillRect l="-1869"/>
                </a:stretch>
              </a:blipFill>
            </p:spPr>
            <p:txBody>
              <a:bodyPr/>
              <a:lstStyle/>
              <a:p>
                <a:r>
                  <a:rPr lang="en-US">
                    <a:noFill/>
                  </a:rPr>
                  <a:t> </a:t>
                </a:r>
              </a:p>
            </p:txBody>
          </p:sp>
        </mc:Fallback>
      </mc:AlternateContent>
      <p:sp>
        <p:nvSpPr>
          <p:cNvPr id="18" name="Title 1"/>
          <p:cNvSpPr>
            <a:spLocks noGrp="1"/>
          </p:cNvSpPr>
          <p:nvPr>
            <p:ph type="title"/>
          </p:nvPr>
        </p:nvSpPr>
        <p:spPr>
          <a:xfrm>
            <a:off x="227012" y="228600"/>
            <a:ext cx="10512862" cy="930274"/>
          </a:xfrm>
        </p:spPr>
        <p:txBody>
          <a:bodyPr>
            <a:normAutofit/>
          </a:bodyPr>
          <a:lstStyle/>
          <a:p>
            <a:r>
              <a:rPr lang="en-US" sz="4000" dirty="0" smtClean="0">
                <a:latin typeface="Aharoni" panose="02010803020104030203" pitchFamily="2" charset="-79"/>
                <a:cs typeface="Aharoni" panose="02010803020104030203" pitchFamily="2" charset="-79"/>
              </a:rPr>
              <a:t>3.Caculating the Power</a:t>
            </a:r>
          </a:p>
        </p:txBody>
      </p:sp>
      <p:sp>
        <p:nvSpPr>
          <p:cNvPr id="2" name="Slide Number Placeholder 1"/>
          <p:cNvSpPr>
            <a:spLocks noGrp="1"/>
          </p:cNvSpPr>
          <p:nvPr>
            <p:ph type="sldNum" sz="quarter" idx="12"/>
          </p:nvPr>
        </p:nvSpPr>
        <p:spPr/>
        <p:txBody>
          <a:bodyPr/>
          <a:lstStyle/>
          <a:p>
            <a:fld id="{AAEAE4A8-A6E5-453E-B946-FB774B73F48C}" type="slidenum">
              <a:rPr lang="en-US" smtClean="0"/>
              <a:t>8</a:t>
            </a:fld>
            <a:endParaRPr lang="en-US" dirty="0"/>
          </a:p>
        </p:txBody>
      </p:sp>
    </p:spTree>
    <p:extLst>
      <p:ext uri="{BB962C8B-B14F-4D97-AF65-F5344CB8AC3E}">
        <p14:creationId xmlns:p14="http://schemas.microsoft.com/office/powerpoint/2010/main" val="288669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4290" y="1316174"/>
            <a:ext cx="10512862" cy="4351338"/>
          </a:xfrm>
        </p:spPr>
        <p:txBody>
          <a:bodyPr>
            <a:normAutofit/>
          </a:bodyPr>
          <a:lstStyle/>
          <a:p>
            <a:r>
              <a:rPr lang="en-US" sz="3200" dirty="0" smtClean="0"/>
              <a:t>A power of 0.4090 is very low.</a:t>
            </a:r>
          </a:p>
          <a:p>
            <a:r>
              <a:rPr lang="en-US" sz="3200" dirty="0" smtClean="0"/>
              <a:t>If the mean yield of new process is actually equal to 81, there is only a 41% chance that the experiment did detect the improvement over the old process.</a:t>
            </a:r>
          </a:p>
          <a:p>
            <a:endParaRPr lang="en-US" sz="3200" dirty="0"/>
          </a:p>
          <a:p>
            <a:r>
              <a:rPr lang="en-US" sz="3200" dirty="0" smtClean="0"/>
              <a:t>In general, tests with power greater than 80% or 90% are considered acceptable.</a:t>
            </a:r>
          </a:p>
        </p:txBody>
      </p:sp>
      <p:sp>
        <p:nvSpPr>
          <p:cNvPr id="5" name="Title 1"/>
          <p:cNvSpPr txBox="1">
            <a:spLocks/>
          </p:cNvSpPr>
          <p:nvPr/>
        </p:nvSpPr>
        <p:spPr>
          <a:xfrm>
            <a:off x="227012" y="228600"/>
            <a:ext cx="10512862" cy="930274"/>
          </a:xfrm>
          <a:prstGeom prst="rect">
            <a:avLst/>
          </a:prstGeom>
        </p:spPr>
        <p:txBody>
          <a:bodyPr vert="horz" lIns="91440" tIns="45720" rIns="91440" bIns="45720" rtlCol="0" anchor="ctr">
            <a:normAutofit/>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sz="4000" smtClean="0">
                <a:latin typeface="Aharoni" panose="02010803020104030203" pitchFamily="2" charset="-79"/>
                <a:cs typeface="Aharoni" panose="02010803020104030203" pitchFamily="2" charset="-79"/>
              </a:rPr>
              <a:t>3.Caculating the Power</a:t>
            </a:r>
            <a:endParaRPr lang="en-US" sz="4000" dirty="0" smtClean="0">
              <a:latin typeface="Aharoni" panose="02010803020104030203" pitchFamily="2" charset="-79"/>
              <a:cs typeface="Aharoni" panose="02010803020104030203" pitchFamily="2" charset="-79"/>
            </a:endParaRPr>
          </a:p>
        </p:txBody>
      </p:sp>
      <p:sp>
        <p:nvSpPr>
          <p:cNvPr id="2" name="Slide Number Placeholder 1"/>
          <p:cNvSpPr>
            <a:spLocks noGrp="1"/>
          </p:cNvSpPr>
          <p:nvPr>
            <p:ph type="sldNum" sz="quarter" idx="12"/>
          </p:nvPr>
        </p:nvSpPr>
        <p:spPr/>
        <p:txBody>
          <a:bodyPr/>
          <a:lstStyle/>
          <a:p>
            <a:fld id="{AAEAE4A8-A6E5-453E-B946-FB774B73F48C}" type="slidenum">
              <a:rPr lang="en-US" smtClean="0"/>
              <a:t>9</a:t>
            </a:fld>
            <a:endParaRPr lang="en-US"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E1DFAE-A563-49ED-B827-D954CB21C6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928</Words>
  <Application>Microsoft Office PowerPoint</Application>
  <PresentationFormat>自訂</PresentationFormat>
  <Paragraphs>216</Paragraphs>
  <Slides>16</Slides>
  <Notes>2</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16</vt:i4>
      </vt:variant>
    </vt:vector>
  </HeadingPairs>
  <TitlesOfParts>
    <vt:vector size="29" baseType="lpstr">
      <vt:lpstr>Arial Unicode MS</vt:lpstr>
      <vt:lpstr>新細明體</vt:lpstr>
      <vt:lpstr>Aharoni</vt:lpstr>
      <vt:lpstr>Arial</vt:lpstr>
      <vt:lpstr>Arial Black</vt:lpstr>
      <vt:lpstr>Calibri</vt:lpstr>
      <vt:lpstr>Calibri Light</vt:lpstr>
      <vt:lpstr>Cambria Math</vt:lpstr>
      <vt:lpstr>Courier New</vt:lpstr>
      <vt:lpstr>Helvetica</vt:lpstr>
      <vt:lpstr>Palatino Linotype</vt:lpstr>
      <vt:lpstr>Times New Roman</vt:lpstr>
      <vt:lpstr>Office Theme</vt:lpstr>
      <vt:lpstr>Power Analysis</vt:lpstr>
      <vt:lpstr>Outline</vt:lpstr>
      <vt:lpstr>1.Why power analysis is important</vt:lpstr>
      <vt:lpstr>2.What is power</vt:lpstr>
      <vt:lpstr>2.What is power</vt:lpstr>
      <vt:lpstr>3.Caculating the Power</vt:lpstr>
      <vt:lpstr>3.Caculating the Power</vt:lpstr>
      <vt:lpstr>3.Caculating the Power</vt:lpstr>
      <vt:lpstr>PowerPoint 簡報</vt:lpstr>
      <vt:lpstr>3.Caculating the Power</vt:lpstr>
      <vt:lpstr>PowerPoint 簡報</vt:lpstr>
      <vt:lpstr>PowerPoint 簡報</vt:lpstr>
      <vt:lpstr>PowerPoint 簡報</vt:lpstr>
      <vt:lpstr>PowerPoint 簡報</vt:lpstr>
      <vt:lpstr>PowerPoint 簡報</vt:lpstr>
      <vt:lpstr>PowerPoint 簡報</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2014-07-01T22:01:30Z</dcterms:created>
  <dcterms:modified xsi:type="dcterms:W3CDTF">2014-07-07T19:17:48Z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TC034606639991</vt:lpwstr>
  </property>
</Properties>
</file>