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6760c687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6760c687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760c687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6760c687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6760c687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6760c687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6760c687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6760c687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6760c687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6760c687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6760c687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6760c687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68b05a29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68b05a29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760c687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760c687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68b05a29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68b05a29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6760c68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6760c68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6760c687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6760c687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6760c687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6760c687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6760c687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6760c687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6760c687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6760c687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760c687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6760c687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Claim generation for Fact Verification Models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Zero-shot Fact Verification</a:t>
            </a:r>
            <a:r>
              <a:rPr b="1" lang="fr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b="1" i="1" lang="fr" sz="2000">
                <a:latin typeface="Cambria"/>
                <a:ea typeface="Cambria"/>
                <a:cs typeface="Cambria"/>
                <a:sym typeface="Cambria"/>
              </a:rPr>
              <a:t>Overview</a:t>
            </a: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b="1" lang="fr" sz="2000">
                <a:latin typeface="Cambria"/>
                <a:ea typeface="Cambria"/>
                <a:cs typeface="Cambria"/>
                <a:sym typeface="Cambria"/>
              </a:rPr>
              <a:t> 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62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➔"/>
            </a:pPr>
            <a:r>
              <a:rPr lang="fr" sz="220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Sequence overview of the claim generation process:</a:t>
            </a:r>
            <a:endParaRPr sz="2209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5196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b="1"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(Q,A)</a:t>
            </a:r>
            <a:r>
              <a:rPr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 </a:t>
            </a:r>
            <a:r>
              <a:rPr i="1"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 and Answers generated from the passage</a:t>
            </a:r>
            <a:endParaRPr i="1" sz="1929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5196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b="1"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 </a:t>
            </a:r>
            <a:r>
              <a:rPr i="1"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Claims are produced for each question</a:t>
            </a:r>
            <a:endParaRPr b="1" i="1" sz="1929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5196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b="1"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 </a:t>
            </a:r>
            <a:r>
              <a:rPr i="1"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pretrained question generation model</a:t>
            </a:r>
            <a:endParaRPr i="1" sz="1929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5196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b="1"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 </a:t>
            </a:r>
            <a:r>
              <a:rPr i="1" lang="fr" sz="192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pretrained QA to claim model</a:t>
            </a:r>
            <a:endParaRPr i="1" sz="1929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622699"/>
            <a:ext cx="7810499" cy="13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Zero-shot Fact Verification (</a:t>
            </a:r>
            <a:r>
              <a:rPr b="1" i="1" lang="fr" sz="2000">
                <a:latin typeface="Cambria"/>
                <a:ea typeface="Cambria"/>
                <a:cs typeface="Cambria"/>
                <a:sym typeface="Cambria"/>
              </a:rPr>
              <a:t>Overview</a:t>
            </a: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AutoNum type="arabicPeriod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nput sample data are taken from wikipedia articles. 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AutoNum type="arabicPeriod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Named Entity Recognition (</a:t>
            </a:r>
            <a:r>
              <a:rPr b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NER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AutoNum type="arabicPeriod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 Generation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AutoNum type="arabicPeriod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Claim Generation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650" y="2383350"/>
            <a:ext cx="5943600" cy="1838325"/>
          </a:xfrm>
          <a:prstGeom prst="rect">
            <a:avLst/>
          </a:prstGeom>
          <a:noFill/>
          <a:ln cap="flat" cmpd="sng" w="127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Zero-shot Fact Verification (</a:t>
            </a:r>
            <a:r>
              <a:rPr b="1" i="1" lang="fr" sz="2000">
                <a:latin typeface="Cambria"/>
                <a:ea typeface="Cambria"/>
                <a:cs typeface="Cambria"/>
                <a:sym typeface="Cambria"/>
              </a:rPr>
              <a:t>Named Entity Recognition</a:t>
            </a: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152475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Identifying and classifying entities (persons, organizations, locations…) within a given text.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Done using the Stanza's NER component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b="1" lang="fr" sz="13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b="1" sz="13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b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Original Text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"</a:t>
            </a:r>
            <a:r>
              <a:rPr i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Albert Einstein, a renowned physicist, was born on March 14, 1879, in Ulm, Germany.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b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NER Output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[(</a:t>
            </a:r>
            <a:r>
              <a:rPr i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Albert Einstein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PERSON), (</a:t>
            </a:r>
            <a:r>
              <a:rPr i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March 14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DATE), (</a:t>
            </a:r>
            <a:r>
              <a:rPr i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1879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DATE), (</a:t>
            </a:r>
            <a:r>
              <a:rPr i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Ulm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GPE), (</a:t>
            </a:r>
            <a:r>
              <a:rPr i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Germany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GPE)]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Zero-shot Fact </a:t>
            </a: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Verification</a:t>
            </a: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b="1" i="1" lang="fr" sz="2000">
                <a:latin typeface="Cambria"/>
                <a:ea typeface="Cambria"/>
                <a:cs typeface="Cambria"/>
                <a:sym typeface="Cambria"/>
              </a:rPr>
              <a:t>Question Generation</a:t>
            </a: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59425"/>
            <a:ext cx="85206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Q&amp;A pairs are generated from the evidence given a named entity as the answer using a pre-trained Question Generation (QG) model.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QG model is a BART model enhanced through fine-tuning on the SQuAD (Stanford Question Answering Dataset). 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model is designed to generate questions Q given input text D and answer entities A.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results include pairs for each named entity, providing a set of questions that could be relevant to the given evidence.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b="1" lang="fr" sz="13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b="1" sz="13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b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Input to QG</a:t>
            </a: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The output of NER for a specific piece of evidence.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b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QG Output</a:t>
            </a: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Generated (question, answer) pairs related to the identified entities.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</a:t>
            </a:r>
            <a:r>
              <a:rPr i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Who is Albert Einstein?</a:t>
            </a: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 → "Albert Einstein is a PERSON."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“</a:t>
            </a:r>
            <a:r>
              <a:rPr i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When was March 14 born?</a:t>
            </a: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 → "March 14 is a DATE."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Zero-shot Fact Verification (</a:t>
            </a:r>
            <a:r>
              <a:rPr b="1" i="1" lang="fr" sz="2000">
                <a:latin typeface="Cambria"/>
                <a:ea typeface="Cambria"/>
                <a:cs typeface="Cambria"/>
                <a:sym typeface="Cambria"/>
              </a:rPr>
              <a:t>Claim Generation</a:t>
            </a: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85206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➔"/>
            </a:pPr>
            <a:r>
              <a:rPr b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Supported </a:t>
            </a:r>
            <a:r>
              <a:rPr b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claims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NER →  (q,a)  →  QA2D  → Claim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➔"/>
            </a:pPr>
            <a:r>
              <a:rPr b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Refuted claims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AutoNum type="arabicPeriod"/>
            </a:pPr>
            <a:r>
              <a:rPr b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Answer Replacement: </a:t>
            </a: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(correct) → Sense2Vec → a_0 (incorrect)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AutoNum type="arabicPeriod"/>
            </a:pPr>
            <a:r>
              <a:rPr b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Generating the Refuted Claim: </a:t>
            </a: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(q,a_0)  →  QA2D  → Claim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➔"/>
            </a:pPr>
            <a:r>
              <a:rPr b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NEI claims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AutoNum type="arabicPeriod"/>
            </a:pP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Additional context is extracted from Wikipedia using Stanza NLP. 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AutoNum type="arabicPeriod"/>
            </a:pP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QA pairs are generated based on this extended context using the QG model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AutoNum type="arabicPeriod"/>
            </a:pP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QA2D is applied to produce claims.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b="1" i="1" sz="93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Zero-shot Fact Verification (</a:t>
            </a:r>
            <a:r>
              <a:rPr b="1" i="1" lang="fr" sz="2000">
                <a:latin typeface="Cambria"/>
                <a:ea typeface="Cambria"/>
                <a:cs typeface="Cambria"/>
                <a:sym typeface="Cambria"/>
              </a:rPr>
              <a:t>Claim Generation</a:t>
            </a: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74700"/>
            <a:ext cx="85206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➔"/>
            </a:pPr>
            <a:r>
              <a:rPr b="1" lang="fr" sz="13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●"/>
            </a:pPr>
            <a:r>
              <a:rPr b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Input to Claim Generation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Original evidence </a:t>
            </a:r>
            <a:r>
              <a:rPr i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 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along with the (question, answer) pairs generated by QG.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●"/>
            </a:pPr>
            <a:r>
              <a:rPr b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Claim Generation Output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Synthetically generated claims categorized as SUPPORTED, REFUTED, or NEI.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i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SUPPORTED</a:t>
            </a:r>
            <a:r>
              <a:rPr i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Claim Example: "</a:t>
            </a:r>
            <a:r>
              <a:rPr i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Albert Einstein is a renowned physicist.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i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REFUTED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Claim Example: "</a:t>
            </a:r>
            <a:r>
              <a:rPr i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Stuttgart is the birthplace of Albert Einstein.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i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NEI</a:t>
            </a:r>
            <a:r>
              <a:rPr i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Claim Example: "</a:t>
            </a:r>
            <a:r>
              <a:rPr i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addition to Germany, Albert Einstein had connections to other countries.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</a:t>
            </a:r>
            <a:endParaRPr sz="93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b="1"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421550"/>
            <a:ext cx="85206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372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5"/>
              <a:buFont typeface="Cambria"/>
              <a:buChar char="➔"/>
            </a:pPr>
            <a:r>
              <a:rPr lang="fr" sz="133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Fast and efficient way of building models</a:t>
            </a:r>
            <a:endParaRPr sz="133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3372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5"/>
              <a:buFont typeface="Cambria"/>
              <a:buChar char="➔"/>
            </a:pPr>
            <a:r>
              <a:rPr lang="fr" sz="133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Morality</a:t>
            </a:r>
            <a:endParaRPr sz="133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3372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5"/>
              <a:buFont typeface="Cambria"/>
              <a:buChar char="➔"/>
            </a:pPr>
            <a:r>
              <a:rPr lang="fr" sz="133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Careful what you consider a “true” basis </a:t>
            </a:r>
            <a:endParaRPr sz="133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3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93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88" name="Google Shape;188;p28"/>
          <p:cNvGrpSpPr/>
          <p:nvPr/>
        </p:nvGrpSpPr>
        <p:grpSpPr>
          <a:xfrm>
            <a:off x="2521959" y="3033175"/>
            <a:ext cx="4153947" cy="1314108"/>
            <a:chOff x="2495034" y="2613425"/>
            <a:chExt cx="4153947" cy="1314108"/>
          </a:xfrm>
        </p:grpSpPr>
        <p:pic>
          <p:nvPicPr>
            <p:cNvPr id="189" name="Google Shape;18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6665" y="2733354"/>
              <a:ext cx="421320" cy="3500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72510" y="3536750"/>
              <a:ext cx="337465" cy="320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36985" y="2706413"/>
              <a:ext cx="337465" cy="320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42440" y="3577479"/>
              <a:ext cx="421320" cy="3500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68013" y="2945902"/>
              <a:ext cx="380968" cy="47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09988" y="3189202"/>
              <a:ext cx="380968" cy="47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47462" y="2827331"/>
              <a:ext cx="337475" cy="394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95034" y="2613425"/>
              <a:ext cx="1171816" cy="12441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7" name="Google Shape;197;p28"/>
            <p:cNvCxnSpPr/>
            <p:nvPr/>
          </p:nvCxnSpPr>
          <p:spPr>
            <a:xfrm>
              <a:off x="3832050" y="3253950"/>
              <a:ext cx="791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ambria"/>
                <a:ea typeface="Cambria"/>
                <a:cs typeface="Cambria"/>
                <a:sym typeface="Cambria"/>
              </a:rPr>
              <a:t>Outline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 of the Fever Dataset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Creation of the FEVER Dataset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Baseline System Description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Evaluation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Transforming Question Answering Datasets Into Natural Language Inference Datasets (QA2D) 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Team Papelo: Transformer Networks at FEVER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Better system for FEVER challenge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Entailment Module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Improvements Over Baseline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Evidence Retrieval Strategy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Zero-shot Fact Verification (+code explanation)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Overview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Evaluation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Results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AutoNum type="arabicPeriod"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Bibliography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ambria"/>
                <a:ea typeface="Cambria"/>
                <a:cs typeface="Cambria"/>
                <a:sym typeface="Cambria"/>
              </a:rPr>
              <a:t>Why?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904" y="1370514"/>
            <a:ext cx="1030715" cy="29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098" y="1017725"/>
            <a:ext cx="337465" cy="32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949" y="1280379"/>
            <a:ext cx="337465" cy="32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485" y="1706853"/>
            <a:ext cx="337465" cy="32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76" y="1338557"/>
            <a:ext cx="337465" cy="32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244" y="1761768"/>
            <a:ext cx="337465" cy="3208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2814212" y="1498969"/>
            <a:ext cx="4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4788065" y="1498973"/>
            <a:ext cx="4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2468" y="1219940"/>
            <a:ext cx="1005059" cy="558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6275" y="2271225"/>
            <a:ext cx="421320" cy="35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4451" y="2507400"/>
            <a:ext cx="421320" cy="35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340" y="2801929"/>
            <a:ext cx="421320" cy="35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7361" y="2952321"/>
            <a:ext cx="421320" cy="35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0566" y="2346819"/>
            <a:ext cx="421320" cy="35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4047" y="1227803"/>
            <a:ext cx="700004" cy="5763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 rot="10800000">
            <a:off x="6732283" y="1402011"/>
            <a:ext cx="547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>
            <a:off x="6746451" y="1567022"/>
            <a:ext cx="544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2828900" y="2786112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>
            <a:off x="4817473" y="2786123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335" y="2516235"/>
            <a:ext cx="942170" cy="53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5947" y="2507403"/>
            <a:ext cx="656203" cy="557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/>
          <p:nvPr/>
        </p:nvCxnSpPr>
        <p:spPr>
          <a:xfrm rot="10800000">
            <a:off x="6799116" y="2692341"/>
            <a:ext cx="513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812475" y="2851955"/>
            <a:ext cx="510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0" name="Google Shape;9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2025" y="2392803"/>
            <a:ext cx="916528" cy="78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778" y="3669679"/>
            <a:ext cx="421320" cy="35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23" y="4473075"/>
            <a:ext cx="337465" cy="32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098" y="3642738"/>
            <a:ext cx="337465" cy="32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8553" y="4513804"/>
            <a:ext cx="421320" cy="35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5675" y="4025975"/>
            <a:ext cx="278588" cy="3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66101" y="4125527"/>
            <a:ext cx="380968" cy="47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5"/>
          <p:cNvCxnSpPr/>
          <p:nvPr/>
        </p:nvCxnSpPr>
        <p:spPr>
          <a:xfrm>
            <a:off x="2828900" y="4337974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" name="Google Shape;9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03575" y="3763656"/>
            <a:ext cx="337475" cy="39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97744" y="3641162"/>
            <a:ext cx="599019" cy="53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0043" y="4256985"/>
            <a:ext cx="599025" cy="514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899" y="4847196"/>
            <a:ext cx="855300" cy="24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360" y="4094985"/>
            <a:ext cx="942170" cy="5397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5"/>
          <p:cNvCxnSpPr/>
          <p:nvPr/>
        </p:nvCxnSpPr>
        <p:spPr>
          <a:xfrm>
            <a:off x="4817473" y="4337986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4" name="Google Shape;10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7847" y="4059266"/>
            <a:ext cx="656203" cy="557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5"/>
          <p:cNvCxnSpPr/>
          <p:nvPr/>
        </p:nvCxnSpPr>
        <p:spPr>
          <a:xfrm rot="10800000">
            <a:off x="6799116" y="4244191"/>
            <a:ext cx="513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6812475" y="4403805"/>
            <a:ext cx="510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500">
                <a:latin typeface="Cambria"/>
                <a:ea typeface="Cambria"/>
                <a:cs typeface="Cambria"/>
                <a:sym typeface="Cambria"/>
              </a:rPr>
              <a:t>Introduction of the FEVER Dataset (</a:t>
            </a:r>
            <a:r>
              <a:rPr b="1" i="1" lang="fr" sz="2000">
                <a:latin typeface="Cambria"/>
                <a:ea typeface="Cambria"/>
                <a:cs typeface="Cambria"/>
                <a:sym typeface="Cambria"/>
              </a:rPr>
              <a:t>Creation of the Dataset</a:t>
            </a:r>
            <a:r>
              <a:rPr b="1" lang="fr" sz="25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25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700" y="1669875"/>
            <a:ext cx="85206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FEVER</a:t>
            </a: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(Fact Extraction and VERification) is a large-scale dataset for claim verification.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consists of sentences that may be true or false, along with a set of documents that can be used to verify them.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dataset was constructed in two stages described as follow: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➔"/>
            </a:pPr>
            <a:r>
              <a:rPr b="1"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Claim Generation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➔"/>
            </a:pPr>
            <a:r>
              <a:rPr b="1"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Claim Labeling (</a:t>
            </a:r>
            <a:r>
              <a:rPr i="1"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SUPPORTED</a:t>
            </a: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REFUTED</a:t>
            </a: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i="1"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NOTENOUGHINFO</a:t>
            </a:r>
            <a:r>
              <a:rPr b="1"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latin typeface="Cambria"/>
                <a:ea typeface="Cambria"/>
                <a:cs typeface="Cambria"/>
                <a:sym typeface="Cambria"/>
              </a:rPr>
              <a:t>Introduction of the FEVER Dataset </a:t>
            </a:r>
            <a:r>
              <a:rPr b="1" lang="fr" sz="2222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b="1" i="1" lang="fr" sz="2222">
                <a:latin typeface="Cambria"/>
                <a:ea typeface="Cambria"/>
                <a:cs typeface="Cambria"/>
                <a:sym typeface="Cambria"/>
              </a:rPr>
              <a:t>Baseline System Description</a:t>
            </a:r>
            <a:r>
              <a:rPr b="1" lang="fr" sz="2222">
                <a:latin typeface="Cambria"/>
                <a:ea typeface="Cambria"/>
                <a:cs typeface="Cambria"/>
                <a:sym typeface="Cambria"/>
              </a:rPr>
              <a:t>)</a:t>
            </a:r>
            <a:endParaRPr sz="2222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017725"/>
            <a:ext cx="8520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37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➔"/>
            </a:pPr>
            <a:r>
              <a:rPr b="1"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Document Retrieval</a:t>
            </a: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3775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Returns top </a:t>
            </a:r>
            <a:r>
              <a:rPr i="1"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 </a:t>
            </a: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most relevant documents for a query using </a:t>
            </a: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cosine</a:t>
            </a: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similarity between binned unigram </a:t>
            </a: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bigram Term Frequency Inverse Document Frequency (TF-IDF) vectors. </a:t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3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➔"/>
            </a:pPr>
            <a:r>
              <a:rPr b="1"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Sentence Selection</a:t>
            </a: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37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Done by r</a:t>
            </a: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anking sentences by TF-IDF similarity to the claim</a:t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3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➔"/>
            </a:pPr>
            <a:r>
              <a:rPr b="1"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Recognizing Textual Entailment </a:t>
            </a:r>
            <a:endParaRPr b="1"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37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multi-layer perceptron (MLP)</a:t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37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Decomposable attention (DA) model in which training instances for the NEI class were simulated using:</a:t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3775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○"/>
            </a:pP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NEARESTP method -&gt; sampling a sentence from the nearest page.</a:t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3775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○"/>
            </a:pPr>
            <a:r>
              <a:rPr lang="fr" sz="536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RANDOMS method -&gt; sampling a sentence at random from Wikipedia.</a:t>
            </a:r>
            <a:endParaRPr sz="53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8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latin typeface="Cambria"/>
                <a:ea typeface="Cambria"/>
                <a:cs typeface="Cambria"/>
                <a:sym typeface="Cambria"/>
              </a:rPr>
              <a:t>Introduction of the FEVER Dataset </a:t>
            </a:r>
            <a:r>
              <a:rPr b="1" lang="fr" sz="2222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b="1" i="1" lang="fr" sz="2000">
                <a:latin typeface="Cambria"/>
                <a:ea typeface="Cambria"/>
                <a:cs typeface="Cambria"/>
                <a:sym typeface="Cambria"/>
              </a:rPr>
              <a:t>Evaluation</a:t>
            </a:r>
            <a:r>
              <a:rPr b="1" lang="fr" sz="2222">
                <a:latin typeface="Cambria"/>
                <a:ea typeface="Cambria"/>
                <a:cs typeface="Cambria"/>
                <a:sym typeface="Cambria"/>
              </a:rPr>
              <a:t>)</a:t>
            </a:r>
            <a:endParaRPr sz="2222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620600"/>
            <a:ext cx="85206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➔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best results were </a:t>
            </a: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achieved using the Decomposable Attention (</a:t>
            </a:r>
            <a:r>
              <a:rPr i="1"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</a:t>
            </a: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model with the the </a:t>
            </a:r>
            <a:r>
              <a:rPr i="1"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NEARESTP</a:t>
            </a: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method leading to an accuracy of: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b="1"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31.87%</a:t>
            </a: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where the evidence provided was correct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b="1"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50.91%</a:t>
            </a: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the correctness of the evidence was overlooked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Creation of the QA2D Dataset</a:t>
            </a:r>
            <a:endParaRPr sz="230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➔"/>
            </a:pP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b="1"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QA-to-Claim Model </a:t>
            </a: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in the ‘</a:t>
            </a:r>
            <a:r>
              <a:rPr b="1"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Zero-shot Fact Verification by Claim Verification’ </a:t>
            </a: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a BART model that is finetuned on the </a:t>
            </a:r>
            <a:r>
              <a:rPr b="1"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QA2D</a:t>
            </a: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dataset (where QA2D means to combine </a:t>
            </a:r>
            <a:r>
              <a:rPr b="1"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uestions and </a:t>
            </a:r>
            <a:r>
              <a:rPr b="1"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nswers into </a:t>
            </a:r>
            <a:r>
              <a:rPr b="1"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eclarative answer sentences)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➔"/>
            </a:pP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database has been created based on the already existing SQuAD dataset which contains pairs of questions and answers based on Wikipedia articles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➔"/>
            </a:pP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Q&amp;A example consists of: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text P.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question Q related to the text.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answer span A.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➔"/>
            </a:pP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each Q&amp;A pair, a declarative sentence is generated, and based on entailment, an NLI example is then derived from the related Q&amp;A example. Given the text passage P: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A is a correct answer to Q, then (P,D) is an entailed NLI pair.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fr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A is an incorrect answer or Q cannot be answered using the information provided in P, then the sentence D is considered as not being implied by P, thus leading to (P,D) being a negative NLI pair.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Creation of the QA2D Dataset (</a:t>
            </a:r>
            <a:r>
              <a:rPr b="1" i="1" lang="fr" sz="2100">
                <a:latin typeface="Cambria"/>
                <a:ea typeface="Cambria"/>
                <a:cs typeface="Cambria"/>
                <a:sym typeface="Cambria"/>
              </a:rPr>
              <a:t>Sentence Generation</a:t>
            </a: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2300"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 methods were used to derive sentences from Q&amp;A pairs: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rule-based System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relying on part-of-speech tagging (POS) and parsing accuracy.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➔"/>
            </a:pPr>
            <a:r>
              <a:rPr b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Notable weakness </a:t>
            </a: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Named entities with no articles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i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Where does Sam work?/WHO</a:t>
            </a: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–&gt;    </a:t>
            </a:r>
            <a:r>
              <a:rPr i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 works at WHO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i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Where does Sam work?/UN</a:t>
            </a:r>
            <a:r>
              <a:rPr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    –&gt;    </a:t>
            </a:r>
            <a:r>
              <a:rPr i="1" lang="fr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 works at the UN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450" y="1925338"/>
            <a:ext cx="2897525" cy="20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Creation of the QA2D Dataset (</a:t>
            </a:r>
            <a:r>
              <a:rPr b="1" i="1" lang="fr" sz="2100">
                <a:latin typeface="Cambria"/>
                <a:ea typeface="Cambria"/>
                <a:cs typeface="Cambria"/>
                <a:sym typeface="Cambria"/>
              </a:rPr>
              <a:t>Sentence Generation</a:t>
            </a:r>
            <a:r>
              <a:rPr b="1" lang="fr" sz="23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230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152475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b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Crowdsourcing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which would provide a collection of declarative sentences generated by humans. Participants were provided with: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Question-Answer pairs and asked to generate sentences from scratch in setup S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output generated by the rule-based model for them to edit in setup E. 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neural sequence model</a:t>
            </a: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trained with the dataset generated from the previous method to help overcome the rule-based system weaknesses.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➔"/>
            </a:pPr>
            <a:r>
              <a:rPr lang="fr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Both the rule-based system and the neural sequence model performed relatively well but the latter had a slightly stronger overall performance.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