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ix.one/proving-50-year-old-sorting-networks-optimal-part-1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159f1155da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159f1155da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159f1155da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159f1155da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159f1155da_0_1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159f1155da_0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30c064ce0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30c064ce0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59f1155d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59f1155d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59f1155da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59f1155da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59f1155da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59f1155da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https://jix.one/proving-50-year-old-sorting-networks-optimal-part-1/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59f1155da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59f1155da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59f1155da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59f1155da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59f1155da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59f1155da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59f1155da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59f1155da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59f1155da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159f1155da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8" name="Google Shape;18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7" name="Google Shape;87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7" name="Google Shape;97;p12"/>
          <p:cNvSpPr/>
          <p:nvPr/>
        </p:nvSpPr>
        <p:spPr>
          <a:xfrm rot="10800000">
            <a:off x="8154888" y="7"/>
            <a:ext cx="989100" cy="9879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8" name="Google Shape;28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0"/>
            <a:ext cx="9144000" cy="101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6098378" y="5"/>
            <a:ext cx="3045625" cy="1015302"/>
            <a:chOff x="6098378" y="5"/>
            <a:chExt cx="3045625" cy="1015302"/>
          </a:xfrm>
        </p:grpSpPr>
        <p:sp>
          <p:nvSpPr>
            <p:cNvPr id="40" name="Google Shape;40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4"/>
          <p:cNvSpPr txBox="1"/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>
                <a:solidFill>
                  <a:srgbClr val="EFEFE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>
                <a:solidFill>
                  <a:srgbClr val="EFEFE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>
                <a:solidFill>
                  <a:srgbClr val="EFEFE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>
                <a:solidFill>
                  <a:srgbClr val="EFEFE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>
                <a:solidFill>
                  <a:srgbClr val="EFEFE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>
                <a:solidFill>
                  <a:srgbClr val="EFEFE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>
                <a:solidFill>
                  <a:srgbClr val="EFEFE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45" name="Google Shape;45;p4"/>
          <p:cNvSpPr/>
          <p:nvPr/>
        </p:nvSpPr>
        <p:spPr>
          <a:xfrm>
            <a:off x="0" y="5044800"/>
            <a:ext cx="9144000" cy="9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0"/>
            <a:ext cx="9144000" cy="107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3" name="Google Shape;6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 sz="42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 sz="42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 sz="42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 sz="42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 sz="42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 sz="42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 sz="42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 sz="42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 sz="4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75" name="Google Shape;75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6" name="Google Shape;76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/>
          <p:nvPr/>
        </p:nvSpPr>
        <p:spPr>
          <a:xfrm>
            <a:off x="0" y="104875"/>
            <a:ext cx="4572900" cy="9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101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6098378" y="5"/>
            <a:ext cx="3045625" cy="1015302"/>
            <a:chOff x="6098378" y="5"/>
            <a:chExt cx="3045625" cy="1015302"/>
          </a:xfrm>
        </p:grpSpPr>
        <p:sp>
          <p:nvSpPr>
            <p:cNvPr id="8" name="Google Shape;8;p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" name="Google Shape;12;p1"/>
          <p:cNvSpPr/>
          <p:nvPr/>
        </p:nvSpPr>
        <p:spPr>
          <a:xfrm>
            <a:off x="0" y="5044800"/>
            <a:ext cx="9144000" cy="9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None/>
              <a:defRPr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None/>
              <a:defRPr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None/>
              <a:defRPr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None/>
              <a:defRPr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None/>
              <a:defRPr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None/>
              <a:defRPr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None/>
              <a:defRPr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None/>
              <a:defRPr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None/>
              <a:defRPr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/>
        </p:nvSpPr>
        <p:spPr>
          <a:xfrm>
            <a:off x="3796175" y="4652250"/>
            <a:ext cx="52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Presenter: Tzu-Yun, Yen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3044700" y="1454150"/>
            <a:ext cx="3054600" cy="16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500">
                <a:solidFill>
                  <a:srgbClr val="EFEFE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LAB 01 </a:t>
            </a:r>
            <a:endParaRPr sz="4500">
              <a:solidFill>
                <a:srgbClr val="EFEFE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500">
                <a:solidFill>
                  <a:srgbClr val="EFEFE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Exercise</a:t>
            </a:r>
            <a:endParaRPr sz="4500">
              <a:solidFill>
                <a:srgbClr val="EFEFE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460938" y="3233725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40">
                <a:solidFill>
                  <a:srgbClr val="EFEFE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2023.03.08</a:t>
            </a:r>
            <a:endParaRPr sz="2440">
              <a:solidFill>
                <a:srgbClr val="EFEFE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3843750" y="3110713"/>
            <a:ext cx="1456500" cy="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3"/>
          <p:cNvSpPr/>
          <p:nvPr/>
        </p:nvSpPr>
        <p:spPr>
          <a:xfrm>
            <a:off x="2979350" y="1086000"/>
            <a:ext cx="896700" cy="896700"/>
          </a:xfrm>
          <a:prstGeom prst="halfFrame">
            <a:avLst>
              <a:gd fmla="val 0" name="adj1"/>
              <a:gd fmla="val 0" name="adj2"/>
            </a:avLst>
          </a:prstGeom>
          <a:solidFill>
            <a:srgbClr val="999999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 rot="10800000">
            <a:off x="5267950" y="3160800"/>
            <a:ext cx="896700" cy="896700"/>
          </a:xfrm>
          <a:prstGeom prst="halfFrame">
            <a:avLst>
              <a:gd fmla="val 0" name="adj1"/>
              <a:gd fmla="val 0" name="adj2"/>
            </a:avLst>
          </a:prstGeom>
          <a:solidFill>
            <a:srgbClr val="999999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2007039" y="3506300"/>
            <a:ext cx="667200" cy="3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score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2"/>
          <p:cNvSpPr txBox="1"/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Calculation</a:t>
            </a:r>
            <a:endParaRPr/>
          </a:p>
        </p:txBody>
      </p:sp>
      <p:sp>
        <p:nvSpPr>
          <p:cNvPr id="357" name="Google Shape;357;p22"/>
          <p:cNvSpPr txBox="1"/>
          <p:nvPr>
            <p:ph idx="1" type="body"/>
          </p:nvPr>
        </p:nvSpPr>
        <p:spPr>
          <a:xfrm>
            <a:off x="311700" y="1225225"/>
            <a:ext cx="8520600" cy="15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passing score = μ - a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passing conditions (original)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zh-TW" sz="1600"/>
              <a:t>score &gt;= 0 → </a:t>
            </a:r>
            <a:r>
              <a:rPr lang="zh-TW" sz="1600">
                <a:solidFill>
                  <a:schemeClr val="accent3"/>
                </a:solidFill>
              </a:rPr>
              <a:t>(</a:t>
            </a:r>
            <a:r>
              <a:rPr lang="zh-TW" sz="1600"/>
              <a:t>score</a:t>
            </a:r>
            <a:r>
              <a:rPr lang="zh-TW" sz="1600">
                <a:solidFill>
                  <a:schemeClr val="accent3"/>
                </a:solidFill>
              </a:rPr>
              <a:t> * (a + 1) + b)</a:t>
            </a:r>
            <a:r>
              <a:rPr lang="zh-TW" sz="1600"/>
              <a:t> &gt; </a:t>
            </a:r>
            <a:r>
              <a:rPr lang="zh-TW" sz="1600"/>
              <a:t>passing_score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zh-TW" sz="1600"/>
              <a:t>score &lt; 0   → </a:t>
            </a:r>
            <a:r>
              <a:rPr lang="zh-TW" sz="1600">
                <a:solidFill>
                  <a:schemeClr val="accent3"/>
                </a:solidFill>
              </a:rPr>
              <a:t>(</a:t>
            </a:r>
            <a:r>
              <a:rPr lang="zh-TW" sz="1600"/>
              <a:t>score</a:t>
            </a:r>
            <a:r>
              <a:rPr lang="zh-TW" sz="1600">
                <a:solidFill>
                  <a:schemeClr val="accent3"/>
                </a:solidFill>
              </a:rPr>
              <a:t> / (a + 1) + b) </a:t>
            </a:r>
            <a:r>
              <a:rPr lang="zh-TW" sz="1600"/>
              <a:t>&gt; passing_score</a:t>
            </a:r>
            <a:endParaRPr sz="1600"/>
          </a:p>
        </p:txBody>
      </p:sp>
      <p:sp>
        <p:nvSpPr>
          <p:cNvPr id="358" name="Google Shape;358;p22"/>
          <p:cNvSpPr/>
          <p:nvPr/>
        </p:nvSpPr>
        <p:spPr>
          <a:xfrm>
            <a:off x="3059300" y="3187063"/>
            <a:ext cx="419100" cy="45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3059300" y="3722338"/>
            <a:ext cx="419100" cy="45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2"/>
          <p:cNvSpPr/>
          <p:nvPr/>
        </p:nvSpPr>
        <p:spPr>
          <a:xfrm rot="5400000">
            <a:off x="3348800" y="3521900"/>
            <a:ext cx="985200" cy="318000"/>
          </a:xfrm>
          <a:prstGeom prst="trapezoid">
            <a:avLst>
              <a:gd fmla="val 74371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1" name="Google Shape;361;p22"/>
          <p:cNvCxnSpPr/>
          <p:nvPr/>
        </p:nvCxnSpPr>
        <p:spPr>
          <a:xfrm>
            <a:off x="3478407" y="3386150"/>
            <a:ext cx="2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22"/>
          <p:cNvCxnSpPr/>
          <p:nvPr/>
        </p:nvCxnSpPr>
        <p:spPr>
          <a:xfrm>
            <a:off x="3478407" y="3975650"/>
            <a:ext cx="2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22"/>
          <p:cNvCxnSpPr/>
          <p:nvPr/>
        </p:nvCxnSpPr>
        <p:spPr>
          <a:xfrm>
            <a:off x="4000407" y="3680900"/>
            <a:ext cx="2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2"/>
          <p:cNvCxnSpPr>
            <a:endCxn id="365" idx="1"/>
          </p:cNvCxnSpPr>
          <p:nvPr/>
        </p:nvCxnSpPr>
        <p:spPr>
          <a:xfrm>
            <a:off x="5184100" y="3680888"/>
            <a:ext cx="22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22"/>
          <p:cNvSpPr/>
          <p:nvPr/>
        </p:nvSpPr>
        <p:spPr>
          <a:xfrm>
            <a:off x="5413000" y="3454688"/>
            <a:ext cx="419100" cy="45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&gt;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6" name="Google Shape;366;p22"/>
          <p:cNvCxnSpPr/>
          <p:nvPr/>
        </p:nvCxnSpPr>
        <p:spPr>
          <a:xfrm>
            <a:off x="5832107" y="3680900"/>
            <a:ext cx="2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22"/>
          <p:cNvSpPr/>
          <p:nvPr/>
        </p:nvSpPr>
        <p:spPr>
          <a:xfrm>
            <a:off x="6439225" y="1493800"/>
            <a:ext cx="1679700" cy="122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zh-TW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 comparators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     7 multipliers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     7 dividers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     14+1 adders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4204401" y="3506300"/>
            <a:ext cx="1059900" cy="3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new_score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6036099" y="3506300"/>
            <a:ext cx="612000" cy="3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pass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0" name="Google Shape;370;p22"/>
          <p:cNvCxnSpPr>
            <a:endCxn id="371" idx="1"/>
          </p:cNvCxnSpPr>
          <p:nvPr/>
        </p:nvCxnSpPr>
        <p:spPr>
          <a:xfrm>
            <a:off x="2674111" y="3680900"/>
            <a:ext cx="19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22"/>
          <p:cNvSpPr/>
          <p:nvPr/>
        </p:nvSpPr>
        <p:spPr>
          <a:xfrm>
            <a:off x="2868511" y="3386150"/>
            <a:ext cx="172500" cy="58950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22"/>
          <p:cNvCxnSpPr/>
          <p:nvPr/>
        </p:nvCxnSpPr>
        <p:spPr>
          <a:xfrm>
            <a:off x="2893849" y="3386150"/>
            <a:ext cx="16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2"/>
          <p:cNvCxnSpPr/>
          <p:nvPr/>
        </p:nvCxnSpPr>
        <p:spPr>
          <a:xfrm>
            <a:off x="2893849" y="3975650"/>
            <a:ext cx="1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22"/>
          <p:cNvSpPr txBox="1"/>
          <p:nvPr/>
        </p:nvSpPr>
        <p:spPr>
          <a:xfrm>
            <a:off x="3237525" y="4212650"/>
            <a:ext cx="12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score &gt;=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22"/>
          <p:cNvSpPr txBox="1"/>
          <p:nvPr/>
        </p:nvSpPr>
        <p:spPr>
          <a:xfrm>
            <a:off x="4782700" y="4049625"/>
            <a:ext cx="16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passing_score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6" name="Google Shape;376;p22"/>
          <p:cNvCxnSpPr/>
          <p:nvPr/>
        </p:nvCxnSpPr>
        <p:spPr>
          <a:xfrm>
            <a:off x="3841425" y="4068050"/>
            <a:ext cx="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7" name="Google Shape;377;p22"/>
          <p:cNvCxnSpPr/>
          <p:nvPr/>
        </p:nvCxnSpPr>
        <p:spPr>
          <a:xfrm>
            <a:off x="5622550" y="3919400"/>
            <a:ext cx="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8" name="Google Shape;378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79" name="Google Shape;379;p22"/>
          <p:cNvSpPr txBox="1"/>
          <p:nvPr/>
        </p:nvSpPr>
        <p:spPr>
          <a:xfrm>
            <a:off x="6648100" y="3465350"/>
            <a:ext cx="49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x7</a:t>
            </a:r>
            <a:endParaRPr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/>
          <p:nvPr>
            <p:ph idx="1" type="body"/>
          </p:nvPr>
        </p:nvSpPr>
        <p:spPr>
          <a:xfrm>
            <a:off x="311700" y="1225225"/>
            <a:ext cx="8520600" cy="15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passing score = μ - a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passing conditions (optimized)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zh-TW" sz="1600"/>
              <a:t>score &gt;= 0 → score &gt; </a:t>
            </a:r>
            <a:r>
              <a:rPr lang="zh-TW" sz="1600">
                <a:solidFill>
                  <a:schemeClr val="accent3"/>
                </a:solidFill>
              </a:rPr>
              <a:t>(</a:t>
            </a:r>
            <a:r>
              <a:rPr lang="zh-TW" sz="1600"/>
              <a:t>passing_score</a:t>
            </a:r>
            <a:r>
              <a:rPr lang="zh-TW" sz="1600">
                <a:solidFill>
                  <a:schemeClr val="accent4"/>
                </a:solidFill>
              </a:rPr>
              <a:t> </a:t>
            </a:r>
            <a:r>
              <a:rPr lang="zh-TW" sz="1600">
                <a:solidFill>
                  <a:schemeClr val="accent3"/>
                </a:solidFill>
              </a:rPr>
              <a:t>- b + a) / (a + 1)</a:t>
            </a:r>
            <a:endParaRPr sz="1600">
              <a:solidFill>
                <a:schemeClr val="accent3"/>
              </a:solidFill>
            </a:endParaRPr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zh-TW" sz="1600"/>
              <a:t>score &lt; 0   → score &gt; </a:t>
            </a:r>
            <a:r>
              <a:rPr lang="zh-TW" sz="1600">
                <a:solidFill>
                  <a:schemeClr val="accent3"/>
                </a:solidFill>
              </a:rPr>
              <a:t>(</a:t>
            </a:r>
            <a:r>
              <a:rPr lang="zh-TW" sz="1600"/>
              <a:t>passing_score</a:t>
            </a:r>
            <a:r>
              <a:rPr lang="zh-TW" sz="1600">
                <a:solidFill>
                  <a:srgbClr val="CC0000"/>
                </a:solidFill>
              </a:rPr>
              <a:t> </a:t>
            </a:r>
            <a:r>
              <a:rPr lang="zh-TW" sz="1600">
                <a:solidFill>
                  <a:schemeClr val="accent3"/>
                </a:solidFill>
              </a:rPr>
              <a:t>- b) * (a + 1) - a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2184114" y="3537925"/>
            <a:ext cx="667200" cy="3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score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23"/>
          <p:cNvSpPr/>
          <p:nvPr/>
        </p:nvSpPr>
        <p:spPr>
          <a:xfrm>
            <a:off x="3263124" y="3198850"/>
            <a:ext cx="1809300" cy="41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pos_passing_score</a:t>
            </a: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?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7" name="Google Shape;387;p23"/>
          <p:cNvCxnSpPr>
            <a:endCxn id="388" idx="1"/>
          </p:cNvCxnSpPr>
          <p:nvPr/>
        </p:nvCxnSpPr>
        <p:spPr>
          <a:xfrm>
            <a:off x="2851307" y="3712525"/>
            <a:ext cx="2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23"/>
          <p:cNvSpPr/>
          <p:nvPr/>
        </p:nvSpPr>
        <p:spPr>
          <a:xfrm>
            <a:off x="3055307" y="3417775"/>
            <a:ext cx="181200" cy="58950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Google Shape;389;p23"/>
          <p:cNvCxnSpPr/>
          <p:nvPr/>
        </p:nvCxnSpPr>
        <p:spPr>
          <a:xfrm>
            <a:off x="5648832" y="3712525"/>
            <a:ext cx="2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23"/>
          <p:cNvSpPr/>
          <p:nvPr/>
        </p:nvSpPr>
        <p:spPr>
          <a:xfrm>
            <a:off x="5852838" y="3537925"/>
            <a:ext cx="612000" cy="3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pass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23"/>
          <p:cNvSpPr/>
          <p:nvPr/>
        </p:nvSpPr>
        <p:spPr>
          <a:xfrm>
            <a:off x="3263061" y="3793725"/>
            <a:ext cx="1809300" cy="41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&gt; neg_</a:t>
            </a: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passing_score</a:t>
            </a: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?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23"/>
          <p:cNvCxnSpPr/>
          <p:nvPr/>
        </p:nvCxnSpPr>
        <p:spPr>
          <a:xfrm>
            <a:off x="5080032" y="3407350"/>
            <a:ext cx="25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23"/>
          <p:cNvCxnSpPr/>
          <p:nvPr/>
        </p:nvCxnSpPr>
        <p:spPr>
          <a:xfrm>
            <a:off x="5072232" y="4007275"/>
            <a:ext cx="2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23"/>
          <p:cNvCxnSpPr/>
          <p:nvPr/>
        </p:nvCxnSpPr>
        <p:spPr>
          <a:xfrm>
            <a:off x="3081913" y="34177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23"/>
          <p:cNvCxnSpPr/>
          <p:nvPr/>
        </p:nvCxnSpPr>
        <p:spPr>
          <a:xfrm>
            <a:off x="3081913" y="4007275"/>
            <a:ext cx="1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23"/>
          <p:cNvSpPr txBox="1"/>
          <p:nvPr/>
        </p:nvSpPr>
        <p:spPr>
          <a:xfrm>
            <a:off x="4872638" y="4206325"/>
            <a:ext cx="120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score &gt;= 0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7" name="Google Shape;397;p23"/>
          <p:cNvCxnSpPr/>
          <p:nvPr/>
        </p:nvCxnSpPr>
        <p:spPr>
          <a:xfrm>
            <a:off x="5498088" y="4050500"/>
            <a:ext cx="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8" name="Google Shape;398;p23"/>
          <p:cNvSpPr txBox="1"/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Calculation</a:t>
            </a:r>
            <a:endParaRPr/>
          </a:p>
        </p:txBody>
      </p:sp>
      <p:sp>
        <p:nvSpPr>
          <p:cNvPr id="399" name="Google Shape;399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6451375" y="1493800"/>
            <a:ext cx="1667400" cy="122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zh-TW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 comparators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1 multipliers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1 dividers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4 adders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23"/>
          <p:cNvSpPr/>
          <p:nvPr/>
        </p:nvSpPr>
        <p:spPr>
          <a:xfrm rot="5400000">
            <a:off x="4983938" y="3554725"/>
            <a:ext cx="985200" cy="318000"/>
          </a:xfrm>
          <a:prstGeom prst="trapezoid">
            <a:avLst>
              <a:gd fmla="val 74371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23"/>
          <p:cNvSpPr txBox="1"/>
          <p:nvPr/>
        </p:nvSpPr>
        <p:spPr>
          <a:xfrm>
            <a:off x="6464875" y="3498175"/>
            <a:ext cx="49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x7</a:t>
            </a:r>
            <a:endParaRPr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4"/>
          <p:cNvPicPr preferRelativeResize="0"/>
          <p:nvPr/>
        </p:nvPicPr>
        <p:blipFill rotWithShape="1">
          <a:blip r:embed="rId3">
            <a:alphaModFix/>
          </a:blip>
          <a:srcRect b="0" l="0" r="0" t="38525"/>
          <a:stretch/>
        </p:blipFill>
        <p:spPr>
          <a:xfrm>
            <a:off x="1741975" y="1540275"/>
            <a:ext cx="5660050" cy="27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4"/>
          <p:cNvSpPr txBox="1"/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Area Report</a:t>
            </a:r>
            <a:endParaRPr/>
          </a:p>
        </p:txBody>
      </p:sp>
      <p:sp>
        <p:nvSpPr>
          <p:cNvPr id="409" name="Google Shape;409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15" name="Google Shape;415;p25"/>
          <p:cNvSpPr txBox="1"/>
          <p:nvPr>
            <p:ph type="title"/>
          </p:nvPr>
        </p:nvSpPr>
        <p:spPr>
          <a:xfrm>
            <a:off x="460950" y="18955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500">
                <a:latin typeface="PT Sans Narrow"/>
                <a:ea typeface="PT Sans Narrow"/>
                <a:cs typeface="PT Sans Narrow"/>
                <a:sym typeface="PT Sans Narrow"/>
              </a:rPr>
              <a:t>The End</a:t>
            </a:r>
            <a:endParaRPr sz="45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16" name="Google Shape;416;p25"/>
          <p:cNvSpPr txBox="1"/>
          <p:nvPr>
            <p:ph idx="4294967295" type="subTitle"/>
          </p:nvPr>
        </p:nvSpPr>
        <p:spPr>
          <a:xfrm>
            <a:off x="460938" y="289882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zh-TW" sz="2440">
                <a:solidFill>
                  <a:srgbClr val="EFEFE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Thanks for listening :)</a:t>
            </a:r>
            <a:endParaRPr sz="2440">
              <a:solidFill>
                <a:srgbClr val="EFEFE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17" name="Google Shape;417;p25"/>
          <p:cNvCxnSpPr/>
          <p:nvPr/>
        </p:nvCxnSpPr>
        <p:spPr>
          <a:xfrm>
            <a:off x="3843750" y="2792363"/>
            <a:ext cx="1456500" cy="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25"/>
          <p:cNvSpPr/>
          <p:nvPr/>
        </p:nvSpPr>
        <p:spPr>
          <a:xfrm>
            <a:off x="2979350" y="1086000"/>
            <a:ext cx="896700" cy="896700"/>
          </a:xfrm>
          <a:prstGeom prst="halfFrame">
            <a:avLst>
              <a:gd fmla="val 0" name="adj1"/>
              <a:gd fmla="val 0" name="adj2"/>
            </a:avLst>
          </a:prstGeom>
          <a:solidFill>
            <a:srgbClr val="999999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5"/>
          <p:cNvSpPr/>
          <p:nvPr/>
        </p:nvSpPr>
        <p:spPr>
          <a:xfrm rot="10800000">
            <a:off x="5267950" y="3160800"/>
            <a:ext cx="896700" cy="896700"/>
          </a:xfrm>
          <a:prstGeom prst="halfFrame">
            <a:avLst>
              <a:gd fmla="val 0" name="adj1"/>
              <a:gd fmla="val 0" name="adj2"/>
            </a:avLst>
          </a:prstGeom>
          <a:solidFill>
            <a:srgbClr val="999999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</a:t>
            </a:r>
            <a:r>
              <a:rPr lang="zh-TW"/>
              <a:t>rchitecture Overview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Signed/Unsigned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</a:t>
            </a:r>
            <a:r>
              <a:rPr lang="zh-TW"/>
              <a:t>scending</a:t>
            </a:r>
            <a:r>
              <a:rPr lang="zh-TW"/>
              <a:t>/D</a:t>
            </a:r>
            <a:r>
              <a:rPr lang="zh-TW"/>
              <a:t>escending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Calculation</a:t>
            </a:r>
            <a:endParaRPr/>
          </a:p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Architecture Overview</a:t>
            </a:r>
            <a:endParaRPr/>
          </a:p>
        </p:txBody>
      </p:sp>
      <p:grpSp>
        <p:nvGrpSpPr>
          <p:cNvPr id="120" name="Google Shape;120;p15"/>
          <p:cNvGrpSpPr/>
          <p:nvPr/>
        </p:nvGrpSpPr>
        <p:grpSpPr>
          <a:xfrm>
            <a:off x="3670683" y="2346113"/>
            <a:ext cx="667500" cy="1517064"/>
            <a:chOff x="5764233" y="2126151"/>
            <a:chExt cx="667500" cy="1517064"/>
          </a:xfrm>
        </p:grpSpPr>
        <p:sp>
          <p:nvSpPr>
            <p:cNvPr id="121" name="Google Shape;121;p15"/>
            <p:cNvSpPr txBox="1"/>
            <p:nvPr/>
          </p:nvSpPr>
          <p:spPr>
            <a:xfrm>
              <a:off x="5764233" y="2126151"/>
              <a:ext cx="66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s_id0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5764233" y="2362115"/>
              <a:ext cx="66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s_id1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5764233" y="3243014"/>
              <a:ext cx="66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s_id6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 rot="5400000">
              <a:off x="5841175" y="2897487"/>
              <a:ext cx="482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…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5" name="Google Shape;125;p15"/>
          <p:cNvSpPr txBox="1"/>
          <p:nvPr/>
        </p:nvSpPr>
        <p:spPr>
          <a:xfrm>
            <a:off x="7352733" y="2922976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out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15"/>
          <p:cNvCxnSpPr/>
          <p:nvPr/>
        </p:nvCxnSpPr>
        <p:spPr>
          <a:xfrm>
            <a:off x="7062200" y="3134925"/>
            <a:ext cx="3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5"/>
          <p:cNvSpPr txBox="1"/>
          <p:nvPr/>
        </p:nvSpPr>
        <p:spPr>
          <a:xfrm>
            <a:off x="2683038" y="1884476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opt[0]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2132263" y="1884484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opt[1]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192550" y="2414025"/>
            <a:ext cx="1097700" cy="138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0" name="Google Shape;130;p15"/>
          <p:cNvGrpSpPr/>
          <p:nvPr/>
        </p:nvGrpSpPr>
        <p:grpSpPr>
          <a:xfrm>
            <a:off x="1812127" y="2556825"/>
            <a:ext cx="380295" cy="1101600"/>
            <a:chOff x="2350650" y="2358400"/>
            <a:chExt cx="450000" cy="1101600"/>
          </a:xfrm>
        </p:grpSpPr>
        <p:cxnSp>
          <p:nvCxnSpPr>
            <p:cNvPr id="131" name="Google Shape;131;p15"/>
            <p:cNvCxnSpPr/>
            <p:nvPr/>
          </p:nvCxnSpPr>
          <p:spPr>
            <a:xfrm>
              <a:off x="2350650" y="235840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" name="Google Shape;132;p15"/>
            <p:cNvCxnSpPr/>
            <p:nvPr/>
          </p:nvCxnSpPr>
          <p:spPr>
            <a:xfrm>
              <a:off x="2350650" y="257872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" name="Google Shape;133;p15"/>
            <p:cNvCxnSpPr/>
            <p:nvPr/>
          </p:nvCxnSpPr>
          <p:spPr>
            <a:xfrm>
              <a:off x="2350650" y="279904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15"/>
            <p:cNvCxnSpPr/>
            <p:nvPr/>
          </p:nvCxnSpPr>
          <p:spPr>
            <a:xfrm>
              <a:off x="2350650" y="301936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5" name="Google Shape;135;p15"/>
            <p:cNvCxnSpPr/>
            <p:nvPr/>
          </p:nvCxnSpPr>
          <p:spPr>
            <a:xfrm>
              <a:off x="2350650" y="323968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6" name="Google Shape;136;p15"/>
            <p:cNvCxnSpPr/>
            <p:nvPr/>
          </p:nvCxnSpPr>
          <p:spPr>
            <a:xfrm>
              <a:off x="2350650" y="346000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7" name="Google Shape;137;p15"/>
          <p:cNvGrpSpPr/>
          <p:nvPr/>
        </p:nvGrpSpPr>
        <p:grpSpPr>
          <a:xfrm rot="5400000">
            <a:off x="2607404" y="2028715"/>
            <a:ext cx="209430" cy="566443"/>
            <a:chOff x="2350650" y="2358400"/>
            <a:chExt cx="450000" cy="1101600"/>
          </a:xfrm>
        </p:grpSpPr>
        <p:cxnSp>
          <p:nvCxnSpPr>
            <p:cNvPr id="138" name="Google Shape;138;p15"/>
            <p:cNvCxnSpPr/>
            <p:nvPr/>
          </p:nvCxnSpPr>
          <p:spPr>
            <a:xfrm>
              <a:off x="2350650" y="235840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" name="Google Shape;139;p15"/>
            <p:cNvCxnSpPr/>
            <p:nvPr/>
          </p:nvCxnSpPr>
          <p:spPr>
            <a:xfrm>
              <a:off x="2350650" y="346000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40" name="Google Shape;140;p15"/>
          <p:cNvGrpSpPr/>
          <p:nvPr/>
        </p:nvGrpSpPr>
        <p:grpSpPr>
          <a:xfrm>
            <a:off x="3290377" y="2556825"/>
            <a:ext cx="380295" cy="1101600"/>
            <a:chOff x="2350650" y="2358400"/>
            <a:chExt cx="450000" cy="1101600"/>
          </a:xfrm>
        </p:grpSpPr>
        <p:cxnSp>
          <p:nvCxnSpPr>
            <p:cNvPr id="141" name="Google Shape;141;p15"/>
            <p:cNvCxnSpPr/>
            <p:nvPr/>
          </p:nvCxnSpPr>
          <p:spPr>
            <a:xfrm>
              <a:off x="2350650" y="235840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2" name="Google Shape;142;p15"/>
            <p:cNvCxnSpPr/>
            <p:nvPr/>
          </p:nvCxnSpPr>
          <p:spPr>
            <a:xfrm>
              <a:off x="2350650" y="257872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" name="Google Shape;143;p15"/>
            <p:cNvCxnSpPr/>
            <p:nvPr/>
          </p:nvCxnSpPr>
          <p:spPr>
            <a:xfrm>
              <a:off x="2350650" y="279904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" name="Google Shape;144;p15"/>
            <p:cNvCxnSpPr/>
            <p:nvPr/>
          </p:nvCxnSpPr>
          <p:spPr>
            <a:xfrm>
              <a:off x="2350650" y="301936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" name="Google Shape;145;p15"/>
            <p:cNvCxnSpPr/>
            <p:nvPr/>
          </p:nvCxnSpPr>
          <p:spPr>
            <a:xfrm>
              <a:off x="2350650" y="323968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" name="Google Shape;146;p15"/>
            <p:cNvCxnSpPr/>
            <p:nvPr/>
          </p:nvCxnSpPr>
          <p:spPr>
            <a:xfrm>
              <a:off x="2350650" y="346000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47" name="Google Shape;147;p15"/>
          <p:cNvGrpSpPr/>
          <p:nvPr/>
        </p:nvGrpSpPr>
        <p:grpSpPr>
          <a:xfrm>
            <a:off x="1208083" y="2346113"/>
            <a:ext cx="667500" cy="1517064"/>
            <a:chOff x="5764233" y="2126151"/>
            <a:chExt cx="667500" cy="1517064"/>
          </a:xfrm>
        </p:grpSpPr>
        <p:sp>
          <p:nvSpPr>
            <p:cNvPr id="148" name="Google Shape;148;p15"/>
            <p:cNvSpPr txBox="1"/>
            <p:nvPr/>
          </p:nvSpPr>
          <p:spPr>
            <a:xfrm>
              <a:off x="5764233" y="2126151"/>
              <a:ext cx="66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in</a:t>
              </a: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_s0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5"/>
            <p:cNvSpPr txBox="1"/>
            <p:nvPr/>
          </p:nvSpPr>
          <p:spPr>
            <a:xfrm>
              <a:off x="5764233" y="2362115"/>
              <a:ext cx="66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in</a:t>
              </a: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_s1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5"/>
            <p:cNvSpPr txBox="1"/>
            <p:nvPr/>
          </p:nvSpPr>
          <p:spPr>
            <a:xfrm>
              <a:off x="5764233" y="3243014"/>
              <a:ext cx="66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in</a:t>
              </a: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_s6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5"/>
            <p:cNvSpPr txBox="1"/>
            <p:nvPr/>
          </p:nvSpPr>
          <p:spPr>
            <a:xfrm rot="5400000">
              <a:off x="5841175" y="2897487"/>
              <a:ext cx="482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…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2" name="Google Shape;152;p15"/>
          <p:cNvSpPr/>
          <p:nvPr/>
        </p:nvSpPr>
        <p:spPr>
          <a:xfrm>
            <a:off x="5725651" y="2441325"/>
            <a:ext cx="1378200" cy="138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calculation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" name="Google Shape;153;p15"/>
          <p:cNvGrpSpPr/>
          <p:nvPr/>
        </p:nvGrpSpPr>
        <p:grpSpPr>
          <a:xfrm>
            <a:off x="5345314" y="2584125"/>
            <a:ext cx="380295" cy="1101600"/>
            <a:chOff x="2350650" y="2358400"/>
            <a:chExt cx="450000" cy="1101600"/>
          </a:xfrm>
        </p:grpSpPr>
        <p:cxnSp>
          <p:nvCxnSpPr>
            <p:cNvPr id="154" name="Google Shape;154;p15"/>
            <p:cNvCxnSpPr/>
            <p:nvPr/>
          </p:nvCxnSpPr>
          <p:spPr>
            <a:xfrm>
              <a:off x="2350650" y="235840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5" name="Google Shape;155;p15"/>
            <p:cNvCxnSpPr/>
            <p:nvPr/>
          </p:nvCxnSpPr>
          <p:spPr>
            <a:xfrm>
              <a:off x="2350650" y="257872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" name="Google Shape;156;p15"/>
            <p:cNvCxnSpPr/>
            <p:nvPr/>
          </p:nvCxnSpPr>
          <p:spPr>
            <a:xfrm>
              <a:off x="2350650" y="279904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7" name="Google Shape;157;p15"/>
            <p:cNvCxnSpPr/>
            <p:nvPr/>
          </p:nvCxnSpPr>
          <p:spPr>
            <a:xfrm>
              <a:off x="2350650" y="301936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" name="Google Shape;158;p15"/>
            <p:cNvCxnSpPr/>
            <p:nvPr/>
          </p:nvCxnSpPr>
          <p:spPr>
            <a:xfrm>
              <a:off x="2350650" y="323968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2350650" y="3460000"/>
              <a:ext cx="45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0" name="Google Shape;160;p15"/>
          <p:cNvGrpSpPr/>
          <p:nvPr/>
        </p:nvGrpSpPr>
        <p:grpSpPr>
          <a:xfrm>
            <a:off x="4741720" y="2346113"/>
            <a:ext cx="667500" cy="1517064"/>
            <a:chOff x="5764233" y="2126151"/>
            <a:chExt cx="667500" cy="1517064"/>
          </a:xfrm>
        </p:grpSpPr>
        <p:sp>
          <p:nvSpPr>
            <p:cNvPr id="161" name="Google Shape;161;p15"/>
            <p:cNvSpPr txBox="1"/>
            <p:nvPr/>
          </p:nvSpPr>
          <p:spPr>
            <a:xfrm>
              <a:off x="5764233" y="2126151"/>
              <a:ext cx="66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in_s0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5764233" y="2362115"/>
              <a:ext cx="66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in_s1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5"/>
            <p:cNvSpPr txBox="1"/>
            <p:nvPr/>
          </p:nvSpPr>
          <p:spPr>
            <a:xfrm>
              <a:off x="5764233" y="3243014"/>
              <a:ext cx="66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in_s6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15"/>
            <p:cNvSpPr txBox="1"/>
            <p:nvPr/>
          </p:nvSpPr>
          <p:spPr>
            <a:xfrm rot="5400000">
              <a:off x="5841175" y="2897487"/>
              <a:ext cx="482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…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5" name="Google Shape;165;p15"/>
          <p:cNvSpPr txBox="1"/>
          <p:nvPr/>
        </p:nvSpPr>
        <p:spPr>
          <a:xfrm>
            <a:off x="6050613" y="1884475"/>
            <a:ext cx="3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6" name="Google Shape;166;p15"/>
          <p:cNvCxnSpPr/>
          <p:nvPr/>
        </p:nvCxnSpPr>
        <p:spPr>
          <a:xfrm rot="5400000">
            <a:off x="6136064" y="2339223"/>
            <a:ext cx="20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5"/>
          <p:cNvSpPr txBox="1"/>
          <p:nvPr/>
        </p:nvSpPr>
        <p:spPr>
          <a:xfrm>
            <a:off x="5819888" y="1884475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Google Shape;168;p15"/>
          <p:cNvCxnSpPr/>
          <p:nvPr/>
        </p:nvCxnSpPr>
        <p:spPr>
          <a:xfrm rot="5400000">
            <a:off x="5878091" y="2339221"/>
            <a:ext cx="20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5"/>
          <p:cNvCxnSpPr/>
          <p:nvPr/>
        </p:nvCxnSpPr>
        <p:spPr>
          <a:xfrm rot="5400000">
            <a:off x="6547391" y="2339221"/>
            <a:ext cx="20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5"/>
          <p:cNvSpPr txBox="1"/>
          <p:nvPr/>
        </p:nvSpPr>
        <p:spPr>
          <a:xfrm>
            <a:off x="6318338" y="1884476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opt[2]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Sort</a:t>
            </a:r>
            <a:endParaRPr/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311700" y="1229875"/>
            <a:ext cx="8520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7elements → </a:t>
            </a:r>
            <a:r>
              <a:rPr lang="zh-TW" sz="1700"/>
              <a:t>16 comparators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78" name="Google Shape;1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003" y="1884131"/>
            <a:ext cx="4011586" cy="2138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16"/>
          <p:cNvCxnSpPr/>
          <p:nvPr/>
        </p:nvCxnSpPr>
        <p:spPr>
          <a:xfrm>
            <a:off x="3373045" y="1858385"/>
            <a:ext cx="0" cy="213521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6"/>
          <p:cNvCxnSpPr/>
          <p:nvPr/>
        </p:nvCxnSpPr>
        <p:spPr>
          <a:xfrm>
            <a:off x="4069311" y="1858385"/>
            <a:ext cx="0" cy="213521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6"/>
          <p:cNvCxnSpPr/>
          <p:nvPr/>
        </p:nvCxnSpPr>
        <p:spPr>
          <a:xfrm>
            <a:off x="4794607" y="1858385"/>
            <a:ext cx="0" cy="213521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6"/>
          <p:cNvCxnSpPr/>
          <p:nvPr/>
        </p:nvCxnSpPr>
        <p:spPr>
          <a:xfrm>
            <a:off x="5280544" y="1858385"/>
            <a:ext cx="0" cy="213521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6"/>
          <p:cNvCxnSpPr/>
          <p:nvPr/>
        </p:nvCxnSpPr>
        <p:spPr>
          <a:xfrm>
            <a:off x="5759237" y="1858385"/>
            <a:ext cx="0" cy="213521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4" name="Google Shape;184;p16"/>
          <p:cNvSpPr txBox="1"/>
          <p:nvPr/>
        </p:nvSpPr>
        <p:spPr>
          <a:xfrm>
            <a:off x="2004363" y="1760151"/>
            <a:ext cx="6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lv0_s0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2004363" y="2079290"/>
            <a:ext cx="6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lv0_s1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2004363" y="2398430"/>
            <a:ext cx="6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lv0_s2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2004363" y="2717570"/>
            <a:ext cx="6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lv0_s3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2004363" y="3036710"/>
            <a:ext cx="6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lv0_s4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2004363" y="3355850"/>
            <a:ext cx="6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lv0_s5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2004363" y="3674989"/>
            <a:ext cx="6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lv0_s6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6472133" y="1760151"/>
            <a:ext cx="6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lv6_s0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6472133" y="2079290"/>
            <a:ext cx="6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lv6_s1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6472133" y="2398430"/>
            <a:ext cx="6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lv6_s2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6472133" y="2717570"/>
            <a:ext cx="6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lv6_s3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472133" y="3036710"/>
            <a:ext cx="6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lv6_s4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6472133" y="3355850"/>
            <a:ext cx="6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lv6_s5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6472133" y="3674989"/>
            <a:ext cx="6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lv6_s6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2893822" y="2466831"/>
            <a:ext cx="239100" cy="6021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500" y="4197150"/>
            <a:ext cx="4090999" cy="33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16"/>
          <p:cNvCxnSpPr>
            <a:stCxn id="198" idx="2"/>
          </p:cNvCxnSpPr>
          <p:nvPr/>
        </p:nvCxnSpPr>
        <p:spPr>
          <a:xfrm>
            <a:off x="3013372" y="3068931"/>
            <a:ext cx="0" cy="1076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Signed/Unsigned</a:t>
            </a:r>
            <a:endParaRPr/>
          </a:p>
        </p:txBody>
      </p:sp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311700" y="1225225"/>
            <a:ext cx="85206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opt[0] = 1 : regarded as signed value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opt[0] = 0 : regarded as unsigned value</a:t>
            </a:r>
            <a:endParaRPr sz="1600"/>
          </a:p>
        </p:txBody>
      </p:sp>
      <p:pic>
        <p:nvPicPr>
          <p:cNvPr id="208" name="Google Shape;2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275" y="4466875"/>
            <a:ext cx="6069450" cy="1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7"/>
          <p:cNvSpPr txBox="1"/>
          <p:nvPr/>
        </p:nvSpPr>
        <p:spPr>
          <a:xfrm>
            <a:off x="1606388" y="2394900"/>
            <a:ext cx="442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-2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-3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-4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2255125" y="2394900"/>
            <a:ext cx="682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1970863" y="2394900"/>
            <a:ext cx="442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1861200" y="2092325"/>
            <a:ext cx="8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signed</a:t>
            </a:r>
            <a:endParaRPr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4015025" y="2394900"/>
            <a:ext cx="442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3415075" y="2394900"/>
            <a:ext cx="682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3824950" y="2394900"/>
            <a:ext cx="442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3388925" y="2092325"/>
            <a:ext cx="10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unsigned</a:t>
            </a:r>
            <a:endParaRPr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4936000" y="2653188"/>
            <a:ext cx="2601600" cy="5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5-bit signed comparators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4936000" y="3526893"/>
            <a:ext cx="2601600" cy="5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4-bit unsigned comparators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6134950" y="3249800"/>
            <a:ext cx="203700" cy="206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2937925" y="3148538"/>
            <a:ext cx="3345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Ascending/Descending</a:t>
            </a:r>
            <a:endParaRPr/>
          </a:p>
        </p:txBody>
      </p:sp>
      <p:sp>
        <p:nvSpPr>
          <p:cNvPr id="227" name="Google Shape;227;p18"/>
          <p:cNvSpPr txBox="1"/>
          <p:nvPr>
            <p:ph idx="1" type="body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opt[1] = 1 : descending order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opt[1] = 0 : ascending order</a:t>
            </a:r>
            <a:endParaRPr/>
          </a:p>
        </p:txBody>
      </p:sp>
      <p:grpSp>
        <p:nvGrpSpPr>
          <p:cNvPr id="228" name="Google Shape;228;p18"/>
          <p:cNvGrpSpPr/>
          <p:nvPr/>
        </p:nvGrpSpPr>
        <p:grpSpPr>
          <a:xfrm>
            <a:off x="2797845" y="2054843"/>
            <a:ext cx="3547921" cy="1676999"/>
            <a:chOff x="2640200" y="2056525"/>
            <a:chExt cx="3863575" cy="1826200"/>
          </a:xfrm>
        </p:grpSpPr>
        <p:sp>
          <p:nvSpPr>
            <p:cNvPr id="229" name="Google Shape;229;p18"/>
            <p:cNvSpPr/>
            <p:nvPr/>
          </p:nvSpPr>
          <p:spPr>
            <a:xfrm>
              <a:off x="3105675" y="2495525"/>
              <a:ext cx="1155900" cy="13872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ort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929075" y="2495525"/>
              <a:ext cx="1124700" cy="13872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reverse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31" name="Google Shape;231;p18"/>
            <p:cNvGrpSpPr/>
            <p:nvPr/>
          </p:nvGrpSpPr>
          <p:grpSpPr>
            <a:xfrm>
              <a:off x="2640200" y="2638325"/>
              <a:ext cx="450000" cy="1101600"/>
              <a:chOff x="2350650" y="2358400"/>
              <a:chExt cx="450000" cy="1101600"/>
            </a:xfrm>
          </p:grpSpPr>
          <p:cxnSp>
            <p:nvCxnSpPr>
              <p:cNvPr id="232" name="Google Shape;232;p18"/>
              <p:cNvCxnSpPr/>
              <p:nvPr/>
            </p:nvCxnSpPr>
            <p:spPr>
              <a:xfrm>
                <a:off x="2350650" y="235840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33" name="Google Shape;233;p18"/>
              <p:cNvCxnSpPr/>
              <p:nvPr/>
            </p:nvCxnSpPr>
            <p:spPr>
              <a:xfrm>
                <a:off x="2350650" y="257872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34" name="Google Shape;234;p18"/>
              <p:cNvCxnSpPr/>
              <p:nvPr/>
            </p:nvCxnSpPr>
            <p:spPr>
              <a:xfrm>
                <a:off x="2350650" y="279904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35" name="Google Shape;235;p18"/>
              <p:cNvCxnSpPr/>
              <p:nvPr/>
            </p:nvCxnSpPr>
            <p:spPr>
              <a:xfrm>
                <a:off x="2350650" y="301936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36" name="Google Shape;236;p18"/>
              <p:cNvCxnSpPr/>
              <p:nvPr/>
            </p:nvCxnSpPr>
            <p:spPr>
              <a:xfrm>
                <a:off x="2350650" y="323968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37" name="Google Shape;237;p18"/>
              <p:cNvCxnSpPr/>
              <p:nvPr/>
            </p:nvCxnSpPr>
            <p:spPr>
              <a:xfrm>
                <a:off x="2350650" y="346000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38" name="Google Shape;238;p18"/>
            <p:cNvGrpSpPr/>
            <p:nvPr/>
          </p:nvGrpSpPr>
          <p:grpSpPr>
            <a:xfrm>
              <a:off x="4261497" y="2638325"/>
              <a:ext cx="667485" cy="1101600"/>
              <a:chOff x="2350650" y="2358400"/>
              <a:chExt cx="450000" cy="1101600"/>
            </a:xfrm>
          </p:grpSpPr>
          <p:cxnSp>
            <p:nvCxnSpPr>
              <p:cNvPr id="239" name="Google Shape;239;p18"/>
              <p:cNvCxnSpPr/>
              <p:nvPr/>
            </p:nvCxnSpPr>
            <p:spPr>
              <a:xfrm>
                <a:off x="2350650" y="235840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0" name="Google Shape;240;p18"/>
              <p:cNvCxnSpPr/>
              <p:nvPr/>
            </p:nvCxnSpPr>
            <p:spPr>
              <a:xfrm>
                <a:off x="2350650" y="257872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1" name="Google Shape;241;p18"/>
              <p:cNvCxnSpPr/>
              <p:nvPr/>
            </p:nvCxnSpPr>
            <p:spPr>
              <a:xfrm>
                <a:off x="2350650" y="279904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2" name="Google Shape;242;p18"/>
              <p:cNvCxnSpPr/>
              <p:nvPr/>
            </p:nvCxnSpPr>
            <p:spPr>
              <a:xfrm>
                <a:off x="2350650" y="301936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3" name="Google Shape;243;p18"/>
              <p:cNvCxnSpPr/>
              <p:nvPr/>
            </p:nvCxnSpPr>
            <p:spPr>
              <a:xfrm>
                <a:off x="2350650" y="323968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4" name="Google Shape;244;p18"/>
              <p:cNvCxnSpPr/>
              <p:nvPr/>
            </p:nvCxnSpPr>
            <p:spPr>
              <a:xfrm>
                <a:off x="2350650" y="346000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45" name="Google Shape;245;p18"/>
            <p:cNvGrpSpPr/>
            <p:nvPr/>
          </p:nvGrpSpPr>
          <p:grpSpPr>
            <a:xfrm>
              <a:off x="6053775" y="2638325"/>
              <a:ext cx="450000" cy="1101600"/>
              <a:chOff x="2350650" y="2358400"/>
              <a:chExt cx="450000" cy="1101600"/>
            </a:xfrm>
          </p:grpSpPr>
          <p:cxnSp>
            <p:nvCxnSpPr>
              <p:cNvPr id="246" name="Google Shape;246;p18"/>
              <p:cNvCxnSpPr/>
              <p:nvPr/>
            </p:nvCxnSpPr>
            <p:spPr>
              <a:xfrm>
                <a:off x="2350650" y="235840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7" name="Google Shape;247;p18"/>
              <p:cNvCxnSpPr/>
              <p:nvPr/>
            </p:nvCxnSpPr>
            <p:spPr>
              <a:xfrm>
                <a:off x="2350650" y="257872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8" name="Google Shape;248;p18"/>
              <p:cNvCxnSpPr/>
              <p:nvPr/>
            </p:nvCxnSpPr>
            <p:spPr>
              <a:xfrm>
                <a:off x="2350650" y="279904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9" name="Google Shape;249;p18"/>
              <p:cNvCxnSpPr/>
              <p:nvPr/>
            </p:nvCxnSpPr>
            <p:spPr>
              <a:xfrm>
                <a:off x="2350650" y="301936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0" name="Google Shape;250;p18"/>
              <p:cNvCxnSpPr/>
              <p:nvPr/>
            </p:nvCxnSpPr>
            <p:spPr>
              <a:xfrm>
                <a:off x="2350650" y="323968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1" name="Google Shape;251;p18"/>
              <p:cNvCxnSpPr/>
              <p:nvPr/>
            </p:nvCxnSpPr>
            <p:spPr>
              <a:xfrm>
                <a:off x="2350650" y="346000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52" name="Google Shape;252;p18"/>
            <p:cNvSpPr txBox="1"/>
            <p:nvPr/>
          </p:nvSpPr>
          <p:spPr>
            <a:xfrm>
              <a:off x="3633438" y="2056525"/>
              <a:ext cx="1923600" cy="4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u="sng">
                  <a:latin typeface="Roboto"/>
                  <a:ea typeface="Roboto"/>
                  <a:cs typeface="Roboto"/>
                  <a:sym typeface="Roboto"/>
                </a:rPr>
                <a:t>original structure</a:t>
              </a:r>
              <a:endParaRPr u="sng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3" name="Google Shape;253;p18"/>
          <p:cNvSpPr/>
          <p:nvPr/>
        </p:nvSpPr>
        <p:spPr>
          <a:xfrm>
            <a:off x="2469300" y="3928225"/>
            <a:ext cx="4205400" cy="731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 control signals are needed to handle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same score problem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Ascending/Descending</a:t>
            </a:r>
            <a:endParaRPr/>
          </a:p>
        </p:txBody>
      </p:sp>
      <p:sp>
        <p:nvSpPr>
          <p:cNvPr id="260" name="Google Shape;260;p19"/>
          <p:cNvSpPr txBox="1"/>
          <p:nvPr>
            <p:ph idx="1" type="body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opt[1] = 1 : descending order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opt[1] = 0 : ascending order</a:t>
            </a:r>
            <a:endParaRPr/>
          </a:p>
        </p:txBody>
      </p:sp>
      <p:pic>
        <p:nvPicPr>
          <p:cNvPr id="261" name="Google Shape;2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613" y="4466874"/>
            <a:ext cx="3672770" cy="1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9"/>
          <p:cNvSpPr txBox="1"/>
          <p:nvPr/>
        </p:nvSpPr>
        <p:spPr>
          <a:xfrm>
            <a:off x="1967113" y="2390475"/>
            <a:ext cx="442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1647350" y="2087900"/>
            <a:ext cx="12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latin typeface="Roboto"/>
                <a:ea typeface="Roboto"/>
                <a:cs typeface="Roboto"/>
                <a:sym typeface="Roboto"/>
              </a:rPr>
              <a:t>descending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3805563" y="2387938"/>
            <a:ext cx="442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>
            <a:off x="3369538" y="2085363"/>
            <a:ext cx="10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latin typeface="Roboto"/>
                <a:ea typeface="Roboto"/>
                <a:cs typeface="Roboto"/>
                <a:sym typeface="Roboto"/>
              </a:rPr>
              <a:t>ascending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1602650" y="2390475"/>
            <a:ext cx="442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2251375" y="2390475"/>
            <a:ext cx="682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111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110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101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011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010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001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3395688" y="2387938"/>
            <a:ext cx="682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000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001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010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011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3995638" y="2387938"/>
            <a:ext cx="442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4780925" y="2571750"/>
            <a:ext cx="3099300" cy="12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arrange scores in descending order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arrange</a:t>
            </a:r>
            <a:r>
              <a:rPr lang="zh-TW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zh-TW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complement of scores </a:t>
            </a:r>
            <a:r>
              <a:rPr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ascending order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2937925" y="3148538"/>
            <a:ext cx="3345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Merge Scores &amp; IDs</a:t>
            </a:r>
            <a:endParaRPr/>
          </a:p>
        </p:txBody>
      </p:sp>
      <p:pic>
        <p:nvPicPr>
          <p:cNvPr id="278" name="Google Shape;2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721" y="1695771"/>
            <a:ext cx="5906575" cy="12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0"/>
          <p:cNvSpPr txBox="1"/>
          <p:nvPr/>
        </p:nvSpPr>
        <p:spPr>
          <a:xfrm>
            <a:off x="3071988" y="1295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original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3072000" y="310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optimized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8712" y="3989025"/>
            <a:ext cx="4212676" cy="3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8725" y="3544913"/>
            <a:ext cx="2182725" cy="1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0"/>
          <p:cNvPicPr preferRelativeResize="0"/>
          <p:nvPr/>
        </p:nvPicPr>
        <p:blipFill rotWithShape="1">
          <a:blip r:embed="rId6">
            <a:alphaModFix/>
          </a:blip>
          <a:srcRect b="0" l="120" r="-120" t="0"/>
          <a:stretch/>
        </p:blipFill>
        <p:spPr>
          <a:xfrm>
            <a:off x="1618725" y="3766963"/>
            <a:ext cx="6227815" cy="1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0"/>
          <p:cNvSpPr txBox="1"/>
          <p:nvPr/>
        </p:nvSpPr>
        <p:spPr>
          <a:xfrm>
            <a:off x="3801450" y="3435475"/>
            <a:ext cx="6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← ID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7815500" y="3665175"/>
            <a:ext cx="9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← Score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type="title"/>
          </p:nvPr>
        </p:nvSpPr>
        <p:spPr>
          <a:xfrm>
            <a:off x="311700" y="326650"/>
            <a:ext cx="85206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Optimized </a:t>
            </a:r>
            <a:r>
              <a:rPr lang="zh-TW"/>
              <a:t>Sort</a:t>
            </a:r>
            <a:endParaRPr/>
          </a:p>
        </p:txBody>
      </p:sp>
      <p:grpSp>
        <p:nvGrpSpPr>
          <p:cNvPr id="292" name="Google Shape;292;p21"/>
          <p:cNvGrpSpPr/>
          <p:nvPr/>
        </p:nvGrpSpPr>
        <p:grpSpPr>
          <a:xfrm>
            <a:off x="964486" y="1489393"/>
            <a:ext cx="7215147" cy="2563583"/>
            <a:chOff x="864700" y="1453925"/>
            <a:chExt cx="7414600" cy="2634450"/>
          </a:xfrm>
        </p:grpSpPr>
        <p:sp>
          <p:nvSpPr>
            <p:cNvPr id="293" name="Google Shape;293;p21"/>
            <p:cNvSpPr/>
            <p:nvPr/>
          </p:nvSpPr>
          <p:spPr>
            <a:xfrm>
              <a:off x="4286375" y="2068825"/>
              <a:ext cx="1023900" cy="13872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merge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scores</a:t>
              </a: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&amp; IDs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5690700" y="2068825"/>
              <a:ext cx="768000" cy="13872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zh-TW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ort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95" name="Google Shape;295;p21"/>
            <p:cNvGrpSpPr/>
            <p:nvPr/>
          </p:nvGrpSpPr>
          <p:grpSpPr>
            <a:xfrm>
              <a:off x="5310277" y="2211625"/>
              <a:ext cx="380295" cy="1101600"/>
              <a:chOff x="2350650" y="2358400"/>
              <a:chExt cx="450000" cy="1101600"/>
            </a:xfrm>
          </p:grpSpPr>
          <p:cxnSp>
            <p:nvCxnSpPr>
              <p:cNvPr id="296" name="Google Shape;296;p21"/>
              <p:cNvCxnSpPr/>
              <p:nvPr/>
            </p:nvCxnSpPr>
            <p:spPr>
              <a:xfrm>
                <a:off x="2350650" y="235840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7" name="Google Shape;297;p21"/>
              <p:cNvCxnSpPr/>
              <p:nvPr/>
            </p:nvCxnSpPr>
            <p:spPr>
              <a:xfrm>
                <a:off x="2350650" y="257872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8" name="Google Shape;298;p21"/>
              <p:cNvCxnSpPr/>
              <p:nvPr/>
            </p:nvCxnSpPr>
            <p:spPr>
              <a:xfrm>
                <a:off x="2350650" y="279904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9" name="Google Shape;299;p21"/>
              <p:cNvCxnSpPr/>
              <p:nvPr/>
            </p:nvCxnSpPr>
            <p:spPr>
              <a:xfrm>
                <a:off x="2350650" y="301936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00" name="Google Shape;300;p21"/>
              <p:cNvCxnSpPr/>
              <p:nvPr/>
            </p:nvCxnSpPr>
            <p:spPr>
              <a:xfrm>
                <a:off x="2350650" y="323968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01" name="Google Shape;301;p21"/>
              <p:cNvCxnSpPr/>
              <p:nvPr/>
            </p:nvCxnSpPr>
            <p:spPr>
              <a:xfrm>
                <a:off x="2350650" y="346000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302" name="Google Shape;302;p21"/>
            <p:cNvGrpSpPr/>
            <p:nvPr/>
          </p:nvGrpSpPr>
          <p:grpSpPr>
            <a:xfrm>
              <a:off x="7428275" y="2211625"/>
              <a:ext cx="450000" cy="1101600"/>
              <a:chOff x="2350650" y="2358400"/>
              <a:chExt cx="450000" cy="1101600"/>
            </a:xfrm>
          </p:grpSpPr>
          <p:cxnSp>
            <p:nvCxnSpPr>
              <p:cNvPr id="303" name="Google Shape;303;p21"/>
              <p:cNvCxnSpPr/>
              <p:nvPr/>
            </p:nvCxnSpPr>
            <p:spPr>
              <a:xfrm>
                <a:off x="2350650" y="235840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04" name="Google Shape;304;p21"/>
              <p:cNvCxnSpPr/>
              <p:nvPr/>
            </p:nvCxnSpPr>
            <p:spPr>
              <a:xfrm>
                <a:off x="2350650" y="257872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05" name="Google Shape;305;p21"/>
              <p:cNvCxnSpPr/>
              <p:nvPr/>
            </p:nvCxnSpPr>
            <p:spPr>
              <a:xfrm>
                <a:off x="2350650" y="279904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06" name="Google Shape;306;p21"/>
              <p:cNvCxnSpPr/>
              <p:nvPr/>
            </p:nvCxnSpPr>
            <p:spPr>
              <a:xfrm>
                <a:off x="2350650" y="301936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07" name="Google Shape;307;p21"/>
              <p:cNvCxnSpPr/>
              <p:nvPr/>
            </p:nvCxnSpPr>
            <p:spPr>
              <a:xfrm>
                <a:off x="2350650" y="323968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08" name="Google Shape;308;p21"/>
              <p:cNvCxnSpPr/>
              <p:nvPr/>
            </p:nvCxnSpPr>
            <p:spPr>
              <a:xfrm>
                <a:off x="2350650" y="346000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309" name="Google Shape;309;p21"/>
            <p:cNvGrpSpPr/>
            <p:nvPr/>
          </p:nvGrpSpPr>
          <p:grpSpPr>
            <a:xfrm>
              <a:off x="3906077" y="2211625"/>
              <a:ext cx="380295" cy="1101600"/>
              <a:chOff x="2350650" y="2358400"/>
              <a:chExt cx="450000" cy="1101600"/>
            </a:xfrm>
          </p:grpSpPr>
          <p:cxnSp>
            <p:nvCxnSpPr>
              <p:cNvPr id="310" name="Google Shape;310;p21"/>
              <p:cNvCxnSpPr/>
              <p:nvPr/>
            </p:nvCxnSpPr>
            <p:spPr>
              <a:xfrm>
                <a:off x="2350650" y="235840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11" name="Google Shape;311;p21"/>
              <p:cNvCxnSpPr/>
              <p:nvPr/>
            </p:nvCxnSpPr>
            <p:spPr>
              <a:xfrm>
                <a:off x="2350650" y="257872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12" name="Google Shape;312;p21"/>
              <p:cNvCxnSpPr/>
              <p:nvPr/>
            </p:nvCxnSpPr>
            <p:spPr>
              <a:xfrm>
                <a:off x="2350650" y="279904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13" name="Google Shape;313;p21"/>
              <p:cNvCxnSpPr/>
              <p:nvPr/>
            </p:nvCxnSpPr>
            <p:spPr>
              <a:xfrm>
                <a:off x="2350650" y="301936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14" name="Google Shape;314;p21"/>
              <p:cNvCxnSpPr/>
              <p:nvPr/>
            </p:nvCxnSpPr>
            <p:spPr>
              <a:xfrm>
                <a:off x="2350650" y="323968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15" name="Google Shape;315;p21"/>
              <p:cNvCxnSpPr/>
              <p:nvPr/>
            </p:nvCxnSpPr>
            <p:spPr>
              <a:xfrm>
                <a:off x="2350650" y="346000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16" name="Google Shape;316;p21"/>
            <p:cNvSpPr/>
            <p:nvPr/>
          </p:nvSpPr>
          <p:spPr>
            <a:xfrm>
              <a:off x="2951900" y="2068825"/>
              <a:ext cx="954000" cy="13872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signed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↓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unsigned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17" name="Google Shape;317;p21"/>
            <p:cNvGrpSpPr/>
            <p:nvPr/>
          </p:nvGrpSpPr>
          <p:grpSpPr>
            <a:xfrm>
              <a:off x="2571602" y="2211625"/>
              <a:ext cx="380295" cy="1101600"/>
              <a:chOff x="2350650" y="2358400"/>
              <a:chExt cx="450000" cy="1101600"/>
            </a:xfrm>
          </p:grpSpPr>
          <p:cxnSp>
            <p:nvCxnSpPr>
              <p:cNvPr id="318" name="Google Shape;318;p21"/>
              <p:cNvCxnSpPr/>
              <p:nvPr/>
            </p:nvCxnSpPr>
            <p:spPr>
              <a:xfrm>
                <a:off x="2350650" y="235840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19" name="Google Shape;319;p21"/>
              <p:cNvCxnSpPr/>
              <p:nvPr/>
            </p:nvCxnSpPr>
            <p:spPr>
              <a:xfrm>
                <a:off x="2350650" y="257872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0" name="Google Shape;320;p21"/>
              <p:cNvCxnSpPr/>
              <p:nvPr/>
            </p:nvCxnSpPr>
            <p:spPr>
              <a:xfrm>
                <a:off x="2350650" y="279904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1" name="Google Shape;321;p21"/>
              <p:cNvCxnSpPr/>
              <p:nvPr/>
            </p:nvCxnSpPr>
            <p:spPr>
              <a:xfrm>
                <a:off x="2350650" y="301936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2" name="Google Shape;322;p21"/>
              <p:cNvCxnSpPr/>
              <p:nvPr/>
            </p:nvCxnSpPr>
            <p:spPr>
              <a:xfrm>
                <a:off x="2350650" y="323968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3" name="Google Shape;323;p21"/>
              <p:cNvCxnSpPr/>
              <p:nvPr/>
            </p:nvCxnSpPr>
            <p:spPr>
              <a:xfrm>
                <a:off x="2350650" y="346000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24" name="Google Shape;324;p21"/>
            <p:cNvSpPr/>
            <p:nvPr/>
          </p:nvSpPr>
          <p:spPr>
            <a:xfrm>
              <a:off x="1438975" y="2068825"/>
              <a:ext cx="1132500" cy="13872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descending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↓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ascending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5" name="Google Shape;325;p21"/>
            <p:cNvGrpSpPr/>
            <p:nvPr/>
          </p:nvGrpSpPr>
          <p:grpSpPr>
            <a:xfrm>
              <a:off x="988850" y="2211625"/>
              <a:ext cx="450000" cy="1101600"/>
              <a:chOff x="2350650" y="2358400"/>
              <a:chExt cx="450000" cy="1101600"/>
            </a:xfrm>
          </p:grpSpPr>
          <p:cxnSp>
            <p:nvCxnSpPr>
              <p:cNvPr id="326" name="Google Shape;326;p21"/>
              <p:cNvCxnSpPr/>
              <p:nvPr/>
            </p:nvCxnSpPr>
            <p:spPr>
              <a:xfrm>
                <a:off x="2350650" y="235840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7" name="Google Shape;327;p21"/>
              <p:cNvCxnSpPr/>
              <p:nvPr/>
            </p:nvCxnSpPr>
            <p:spPr>
              <a:xfrm>
                <a:off x="2350650" y="257872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8" name="Google Shape;328;p21"/>
              <p:cNvCxnSpPr/>
              <p:nvPr/>
            </p:nvCxnSpPr>
            <p:spPr>
              <a:xfrm>
                <a:off x="2350650" y="279904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9" name="Google Shape;329;p21"/>
              <p:cNvCxnSpPr/>
              <p:nvPr/>
            </p:nvCxnSpPr>
            <p:spPr>
              <a:xfrm>
                <a:off x="2350650" y="301936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0" name="Google Shape;330;p21"/>
              <p:cNvCxnSpPr/>
              <p:nvPr/>
            </p:nvCxnSpPr>
            <p:spPr>
              <a:xfrm>
                <a:off x="2350650" y="323968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1" name="Google Shape;331;p21"/>
              <p:cNvCxnSpPr/>
              <p:nvPr/>
            </p:nvCxnSpPr>
            <p:spPr>
              <a:xfrm>
                <a:off x="2350650" y="346000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332" name="Google Shape;332;p21"/>
            <p:cNvCxnSpPr/>
            <p:nvPr/>
          </p:nvCxnSpPr>
          <p:spPr>
            <a:xfrm>
              <a:off x="1958788" y="1822825"/>
              <a:ext cx="0" cy="24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3" name="Google Shape;333;p21"/>
            <p:cNvSpPr txBox="1"/>
            <p:nvPr/>
          </p:nvSpPr>
          <p:spPr>
            <a:xfrm>
              <a:off x="1574788" y="1453925"/>
              <a:ext cx="7680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opt[1]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4" name="Google Shape;334;p21"/>
            <p:cNvCxnSpPr/>
            <p:nvPr/>
          </p:nvCxnSpPr>
          <p:spPr>
            <a:xfrm>
              <a:off x="3428963" y="1822825"/>
              <a:ext cx="0" cy="24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5" name="Google Shape;335;p21"/>
            <p:cNvSpPr txBox="1"/>
            <p:nvPr/>
          </p:nvSpPr>
          <p:spPr>
            <a:xfrm>
              <a:off x="3044963" y="1453925"/>
              <a:ext cx="7680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opt[0]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864700" y="3518075"/>
              <a:ext cx="900000" cy="5703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>
                  <a:latin typeface="Roboto"/>
                  <a:ea typeface="Roboto"/>
                  <a:cs typeface="Roboto"/>
                  <a:sym typeface="Roboto"/>
                </a:rPr>
                <a:t>in_s0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2127881" y="3518075"/>
              <a:ext cx="1132500" cy="5703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>
                  <a:latin typeface="Roboto"/>
                  <a:ea typeface="Roboto"/>
                  <a:cs typeface="Roboto"/>
                  <a:sym typeface="Roboto"/>
                </a:rPr>
                <a:t>in_lv0_s0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3573125" y="3518075"/>
              <a:ext cx="1132500" cy="5703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>
                  <a:latin typeface="Roboto"/>
                  <a:ea typeface="Roboto"/>
                  <a:cs typeface="Roboto"/>
                  <a:sym typeface="Roboto"/>
                </a:rPr>
                <a:t>lv0_s0[6:3]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5018394" y="3518075"/>
              <a:ext cx="900000" cy="5703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lv0_s0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6198850" y="3518075"/>
              <a:ext cx="900000" cy="5703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lv6_s0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41" name="Google Shape;341;p21"/>
            <p:cNvGrpSpPr/>
            <p:nvPr/>
          </p:nvGrpSpPr>
          <p:grpSpPr>
            <a:xfrm>
              <a:off x="6458702" y="2211625"/>
              <a:ext cx="380295" cy="1101600"/>
              <a:chOff x="2350650" y="2358400"/>
              <a:chExt cx="450000" cy="1101600"/>
            </a:xfrm>
          </p:grpSpPr>
          <p:cxnSp>
            <p:nvCxnSpPr>
              <p:cNvPr id="342" name="Google Shape;342;p21"/>
              <p:cNvCxnSpPr/>
              <p:nvPr/>
            </p:nvCxnSpPr>
            <p:spPr>
              <a:xfrm>
                <a:off x="2350650" y="235840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43" name="Google Shape;343;p21"/>
              <p:cNvCxnSpPr/>
              <p:nvPr/>
            </p:nvCxnSpPr>
            <p:spPr>
              <a:xfrm>
                <a:off x="2350650" y="257872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44" name="Google Shape;344;p21"/>
              <p:cNvCxnSpPr/>
              <p:nvPr/>
            </p:nvCxnSpPr>
            <p:spPr>
              <a:xfrm>
                <a:off x="2350650" y="279904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45" name="Google Shape;345;p21"/>
              <p:cNvCxnSpPr/>
              <p:nvPr/>
            </p:nvCxnSpPr>
            <p:spPr>
              <a:xfrm>
                <a:off x="2350650" y="301936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46" name="Google Shape;346;p21"/>
              <p:cNvCxnSpPr/>
              <p:nvPr/>
            </p:nvCxnSpPr>
            <p:spPr>
              <a:xfrm>
                <a:off x="2350650" y="323968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47" name="Google Shape;347;p21"/>
              <p:cNvCxnSpPr/>
              <p:nvPr/>
            </p:nvCxnSpPr>
            <p:spPr>
              <a:xfrm>
                <a:off x="2350650" y="3460000"/>
                <a:ext cx="45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48" name="Google Shape;348;p21"/>
            <p:cNvSpPr/>
            <p:nvPr/>
          </p:nvSpPr>
          <p:spPr>
            <a:xfrm>
              <a:off x="6839125" y="2068825"/>
              <a:ext cx="589200" cy="13872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7-bit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↓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3-bit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7379300" y="3518075"/>
              <a:ext cx="900000" cy="5703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s_id0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0" name="Google Shape;35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383C4C"/>
      </a:dk1>
      <a:lt1>
        <a:srgbClr val="FFFFFF"/>
      </a:lt1>
      <a:dk2>
        <a:srgbClr val="434343"/>
      </a:dk2>
      <a:lt2>
        <a:srgbClr val="999999"/>
      </a:lt2>
      <a:accent1>
        <a:srgbClr val="303241"/>
      </a:accent1>
      <a:accent2>
        <a:srgbClr val="434761"/>
      </a:accent2>
      <a:accent3>
        <a:srgbClr val="E0810E"/>
      </a:accent3>
      <a:accent4>
        <a:srgbClr val="F2981F"/>
      </a:accent4>
      <a:accent5>
        <a:srgbClr val="F6B665"/>
      </a:accent5>
      <a:accent6>
        <a:srgbClr val="636D86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