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85" r:id="rId6"/>
    <p:sldId id="287" r:id="rId7"/>
    <p:sldId id="288" r:id="rId8"/>
    <p:sldId id="289" r:id="rId9"/>
    <p:sldId id="283" r:id="rId10"/>
    <p:sldId id="284" r:id="rId11"/>
    <p:sldId id="291" r:id="rId12"/>
    <p:sldId id="292" r:id="rId13"/>
    <p:sldId id="293" r:id="rId14"/>
    <p:sldId id="294" r:id="rId15"/>
    <p:sldId id="295" r:id="rId16"/>
    <p:sldId id="29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4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8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139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295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0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7DD46A-16E1-47AA-B2DA-EDDE13A913DC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88A7DC-084D-49E4-BEB7-F3B23E461E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45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D1509-1C84-424F-9444-7E9B28E63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ICLAB Lab05 EXERCISE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56E99A-7E38-4E29-9744-303E2DD57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0810774 Cheng-Yen lo</a:t>
            </a:r>
          </a:p>
          <a:p>
            <a:r>
              <a:rPr lang="en-US" altLang="zh-TW" dirty="0"/>
              <a:t>2023/04/12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15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65CBA-944A-4FA1-9730-D42F9B3C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 States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AF811-8A2E-4D25-8569-66B86FDF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7042577" cy="4738254"/>
          </a:xfrm>
        </p:spPr>
        <p:txBody>
          <a:bodyPr>
            <a:normAutofit/>
          </a:bodyPr>
          <a:lstStyle/>
          <a:p>
            <a:r>
              <a:rPr lang="en-US" altLang="zh-TW" dirty="0"/>
              <a:t>IDLE: </a:t>
            </a:r>
          </a:p>
          <a:p>
            <a:pPr lvl="1"/>
            <a:r>
              <a:rPr lang="en-US" altLang="zh-TW" dirty="0"/>
              <a:t>In_valid1 -&gt; Storage</a:t>
            </a:r>
          </a:p>
          <a:p>
            <a:pPr lvl="1"/>
            <a:r>
              <a:rPr lang="en-US" altLang="zh-TW" dirty="0"/>
              <a:t>In_valid2 -&gt; Input</a:t>
            </a:r>
          </a:p>
          <a:p>
            <a:r>
              <a:rPr lang="en-US" altLang="zh-TW" dirty="0"/>
              <a:t>STORAGE: save 32 matrices &amp; size -&gt; IDLE</a:t>
            </a:r>
          </a:p>
          <a:p>
            <a:r>
              <a:rPr lang="en-US" altLang="zh-TW" dirty="0"/>
              <a:t>INPUT: save 3 matrices indices &amp; mode -&gt; WAIT</a:t>
            </a:r>
          </a:p>
          <a:p>
            <a:r>
              <a:rPr lang="en-US" altLang="zh-TW" dirty="0"/>
              <a:t>WAIT: </a:t>
            </a:r>
          </a:p>
          <a:p>
            <a:pPr lvl="1"/>
            <a:r>
              <a:rPr lang="en-US" altLang="zh-TW" dirty="0"/>
              <a:t>Mode = 0 -&gt; TRANS</a:t>
            </a:r>
          </a:p>
          <a:p>
            <a:pPr lvl="1"/>
            <a:r>
              <a:rPr lang="en-US" altLang="zh-TW" dirty="0"/>
              <a:t>Mode = 1,2,3 -&gt; </a:t>
            </a:r>
            <a:r>
              <a:rPr lang="en-US" altLang="zh-TW" dirty="0">
                <a:highlight>
                  <a:srgbClr val="FFFF00"/>
                </a:highlight>
              </a:rPr>
              <a:t>CAL(contain output)</a:t>
            </a:r>
          </a:p>
          <a:p>
            <a:pPr lvl="1"/>
            <a:r>
              <a:rPr lang="en-US" altLang="zh-TW" dirty="0"/>
              <a:t>Mode = 0 &amp; Transpose finish -&gt; </a:t>
            </a:r>
            <a:r>
              <a:rPr lang="en-US" altLang="zh-TW" dirty="0">
                <a:highlight>
                  <a:srgbClr val="FFFF00"/>
                </a:highlight>
              </a:rPr>
              <a:t>CAL(contain output)</a:t>
            </a:r>
            <a:endParaRPr lang="en-US" altLang="zh-TW" dirty="0"/>
          </a:p>
          <a:p>
            <a:r>
              <a:rPr lang="en-US" altLang="zh-TW" dirty="0"/>
              <a:t>TRANS: matrix transpose, finish -&gt; SAVE_TR</a:t>
            </a:r>
          </a:p>
          <a:p>
            <a:r>
              <a:rPr lang="en-US" altLang="zh-TW" dirty="0"/>
              <a:t>SAVE_TR: save transpose matrix to SRAM , finish -&gt; WAIT</a:t>
            </a:r>
          </a:p>
          <a:p>
            <a:endParaRPr lang="en-US" altLang="zh-TW" dirty="0">
              <a:highlight>
                <a:srgbClr val="FFFF00"/>
              </a:highlight>
            </a:endParaRP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BEEBAD-0429-43C0-B533-5676782F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92" y="2008910"/>
            <a:ext cx="4482090" cy="28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24DAE-7479-42E1-A9B7-8AD9CC7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OPtimization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5AFCB-3E60-4B28-8A48-055960A5A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4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D389-99A6-458E-81A5-E76253F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CF9D79-D7BB-4AA2-AC6F-1E829D00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80" y="1500911"/>
            <a:ext cx="7091548" cy="2470726"/>
          </a:xfrm>
          <a:prstGeom prst="rect">
            <a:avLst/>
          </a:prstGeom>
        </p:spPr>
      </p:pic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FA28813-5624-4B81-9959-15347ED28AD5}"/>
              </a:ext>
            </a:extLst>
          </p:cNvPr>
          <p:cNvSpPr txBox="1">
            <a:spLocks/>
          </p:cNvSpPr>
          <p:nvPr/>
        </p:nvSpPr>
        <p:spPr>
          <a:xfrm>
            <a:off x="1251678" y="1788696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EFE45-CD61-4854-A01A-528D615D24B6}"/>
              </a:ext>
            </a:extLst>
          </p:cNvPr>
          <p:cNvSpPr txBox="1"/>
          <p:nvPr/>
        </p:nvSpPr>
        <p:spPr>
          <a:xfrm>
            <a:off x="4775201" y="360218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A624A4-4C81-4A6D-86D6-DB4318560A98}"/>
              </a:ext>
            </a:extLst>
          </p:cNvPr>
          <p:cNvSpPr txBox="1"/>
          <p:nvPr/>
        </p:nvSpPr>
        <p:spPr>
          <a:xfrm>
            <a:off x="6696365" y="3602182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071232-769D-4CB1-9F06-3B26031DB069}"/>
              </a:ext>
            </a:extLst>
          </p:cNvPr>
          <p:cNvSpPr txBox="1"/>
          <p:nvPr/>
        </p:nvSpPr>
        <p:spPr>
          <a:xfrm>
            <a:off x="9421091" y="3602182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BD005B-9C8B-4A56-8142-67BBA0DE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80" y="3957784"/>
            <a:ext cx="7091548" cy="24707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0904A-EB1D-4F5C-B4A4-9C2768EC6D12}"/>
              </a:ext>
            </a:extLst>
          </p:cNvPr>
          <p:cNvSpPr txBox="1"/>
          <p:nvPr/>
        </p:nvSpPr>
        <p:spPr>
          <a:xfrm>
            <a:off x="4775201" y="6059055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0510F-BBE1-411B-9941-3962EDC3504D}"/>
              </a:ext>
            </a:extLst>
          </p:cNvPr>
          <p:cNvSpPr txBox="1"/>
          <p:nvPr/>
        </p:nvSpPr>
        <p:spPr>
          <a:xfrm>
            <a:off x="7121238" y="6059055"/>
            <a:ext cx="1413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EFEBD2-A23E-447D-A0ED-6A261215F20F}"/>
              </a:ext>
            </a:extLst>
          </p:cNvPr>
          <p:cNvSpPr txBox="1"/>
          <p:nvPr/>
        </p:nvSpPr>
        <p:spPr>
          <a:xfrm>
            <a:off x="9421091" y="605905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Trace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DC7F0BD-A825-4C30-AF92-89E89438FAC2}"/>
              </a:ext>
            </a:extLst>
          </p:cNvPr>
          <p:cNvCxnSpPr>
            <a:cxnSpLocks/>
          </p:cNvCxnSpPr>
          <p:nvPr/>
        </p:nvCxnSpPr>
        <p:spPr>
          <a:xfrm>
            <a:off x="4451927" y="2124364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A7C321A-0156-4326-BA28-207560E3585C}"/>
              </a:ext>
            </a:extLst>
          </p:cNvPr>
          <p:cNvCxnSpPr>
            <a:cxnSpLocks/>
          </p:cNvCxnSpPr>
          <p:nvPr/>
        </p:nvCxnSpPr>
        <p:spPr>
          <a:xfrm>
            <a:off x="4451927" y="2318328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5ACF084-4751-4C64-A0E4-C1436CA88CB7}"/>
              </a:ext>
            </a:extLst>
          </p:cNvPr>
          <p:cNvCxnSpPr>
            <a:cxnSpLocks/>
          </p:cNvCxnSpPr>
          <p:nvPr/>
        </p:nvCxnSpPr>
        <p:spPr>
          <a:xfrm>
            <a:off x="4451927" y="2512292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823C6996-8449-408A-BFA2-11B82EA415A1}"/>
              </a:ext>
            </a:extLst>
          </p:cNvPr>
          <p:cNvSpPr/>
          <p:nvPr/>
        </p:nvSpPr>
        <p:spPr>
          <a:xfrm>
            <a:off x="9337964" y="2142836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10F9272-31B2-4905-85DF-1C3D4B3713A1}"/>
              </a:ext>
            </a:extLst>
          </p:cNvPr>
          <p:cNvSpPr/>
          <p:nvPr/>
        </p:nvSpPr>
        <p:spPr>
          <a:xfrm>
            <a:off x="9337964" y="2484581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84E558-FCB8-464F-98E2-D4BA5B4052D7}"/>
              </a:ext>
            </a:extLst>
          </p:cNvPr>
          <p:cNvSpPr/>
          <p:nvPr/>
        </p:nvSpPr>
        <p:spPr>
          <a:xfrm>
            <a:off x="9337964" y="2807854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988DE54-4710-49F7-9889-767B8FED2DEB}"/>
              </a:ext>
            </a:extLst>
          </p:cNvPr>
          <p:cNvSpPr/>
          <p:nvPr/>
        </p:nvSpPr>
        <p:spPr>
          <a:xfrm>
            <a:off x="9578109" y="4544291"/>
            <a:ext cx="230908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06ADFA4-F615-4442-BBDB-F7A359E8EB4D}"/>
              </a:ext>
            </a:extLst>
          </p:cNvPr>
          <p:cNvSpPr/>
          <p:nvPr/>
        </p:nvSpPr>
        <p:spPr>
          <a:xfrm>
            <a:off x="9845964" y="4849091"/>
            <a:ext cx="230908" cy="2493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1836547-E77E-480B-BBB3-A4B58B0E275A}"/>
              </a:ext>
            </a:extLst>
          </p:cNvPr>
          <p:cNvSpPr/>
          <p:nvPr/>
        </p:nvSpPr>
        <p:spPr>
          <a:xfrm>
            <a:off x="10104583" y="5163127"/>
            <a:ext cx="230908" cy="2493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9E0487-AD50-4DB1-957A-37643E55A6D7}"/>
              </a:ext>
            </a:extLst>
          </p:cNvPr>
          <p:cNvCxnSpPr>
            <a:cxnSpLocks/>
          </p:cNvCxnSpPr>
          <p:nvPr/>
        </p:nvCxnSpPr>
        <p:spPr>
          <a:xfrm>
            <a:off x="7255164" y="4345711"/>
            <a:ext cx="0" cy="1500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0174830-9056-4BE4-9539-49EEFA11A47C}"/>
              </a:ext>
            </a:extLst>
          </p:cNvPr>
          <p:cNvCxnSpPr>
            <a:cxnSpLocks/>
          </p:cNvCxnSpPr>
          <p:nvPr/>
        </p:nvCxnSpPr>
        <p:spPr>
          <a:xfrm>
            <a:off x="7486073" y="4345711"/>
            <a:ext cx="0" cy="1500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C096B6-EE08-4893-A194-43A268496205}"/>
              </a:ext>
            </a:extLst>
          </p:cNvPr>
          <p:cNvCxnSpPr>
            <a:cxnSpLocks/>
          </p:cNvCxnSpPr>
          <p:nvPr/>
        </p:nvCxnSpPr>
        <p:spPr>
          <a:xfrm>
            <a:off x="7735454" y="4345711"/>
            <a:ext cx="0" cy="1500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8865B2F-38F2-43E9-BBAA-CC840154ACD9}"/>
              </a:ext>
            </a:extLst>
          </p:cNvPr>
          <p:cNvCxnSpPr>
            <a:cxnSpLocks/>
          </p:cNvCxnSpPr>
          <p:nvPr/>
        </p:nvCxnSpPr>
        <p:spPr>
          <a:xfrm>
            <a:off x="4451927" y="4627418"/>
            <a:ext cx="1560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2ADE230-8CD4-4BC8-9C33-198FB0EF2603}"/>
              </a:ext>
            </a:extLst>
          </p:cNvPr>
          <p:cNvCxnSpPr>
            <a:cxnSpLocks/>
          </p:cNvCxnSpPr>
          <p:nvPr/>
        </p:nvCxnSpPr>
        <p:spPr>
          <a:xfrm>
            <a:off x="4451927" y="4821382"/>
            <a:ext cx="156094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FCFA52D-C030-4505-AB2B-6E2D16906AC6}"/>
              </a:ext>
            </a:extLst>
          </p:cNvPr>
          <p:cNvCxnSpPr>
            <a:cxnSpLocks/>
          </p:cNvCxnSpPr>
          <p:nvPr/>
        </p:nvCxnSpPr>
        <p:spPr>
          <a:xfrm>
            <a:off x="4451927" y="5015346"/>
            <a:ext cx="156094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1696AA4-D663-4CC1-84D5-62D433075E86}"/>
              </a:ext>
            </a:extLst>
          </p:cNvPr>
          <p:cNvCxnSpPr>
            <a:cxnSpLocks/>
          </p:cNvCxnSpPr>
          <p:nvPr/>
        </p:nvCxnSpPr>
        <p:spPr>
          <a:xfrm>
            <a:off x="9462654" y="1888838"/>
            <a:ext cx="0" cy="1500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C30BEC-0E21-4E68-8D6E-E39F92B3665A}"/>
              </a:ext>
            </a:extLst>
          </p:cNvPr>
          <p:cNvSpPr txBox="1"/>
          <p:nvPr/>
        </p:nvSpPr>
        <p:spPr>
          <a:xfrm>
            <a:off x="9319491" y="1293091"/>
            <a:ext cx="169025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20 bits Reg * 16</a:t>
            </a:r>
            <a:endParaRPr lang="zh-TW" altLang="en-US" dirty="0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E5D3705D-A679-4F72-A88B-8AADB3C4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2997049" cy="4738254"/>
          </a:xfrm>
        </p:spPr>
        <p:txBody>
          <a:bodyPr>
            <a:normAutofit/>
          </a:bodyPr>
          <a:lstStyle/>
          <a:p>
            <a:r>
              <a:rPr lang="en-US" altLang="zh-TW" dirty="0"/>
              <a:t>Column of B*C multiply with Row of A</a:t>
            </a:r>
          </a:p>
          <a:p>
            <a:r>
              <a:rPr lang="en-US" altLang="zh-TW" dirty="0"/>
              <a:t>Need to storage column of 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</a:p>
          <a:p>
            <a:r>
              <a:rPr lang="en-US" altLang="zh-TW" dirty="0"/>
              <a:t>Need 16 multipliers &amp; 15 adders for matrix A*B*C</a:t>
            </a:r>
          </a:p>
          <a:p>
            <a:r>
              <a:rPr lang="en-US" altLang="zh-TW" dirty="0"/>
              <a:t>Multiplier: 28 bits</a:t>
            </a:r>
          </a:p>
          <a:p>
            <a:r>
              <a:rPr lang="en-US" altLang="zh-TW" dirty="0"/>
              <a:t>Adder: 36bits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21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D389-99A6-458E-81A5-E76253F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CF9D79-D7BB-4AA2-AC6F-1E829D00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1500911"/>
            <a:ext cx="7091548" cy="2470726"/>
          </a:xfrm>
          <a:prstGeom prst="rect">
            <a:avLst/>
          </a:prstGeom>
        </p:spPr>
      </p:pic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FA28813-5624-4B81-9959-15347ED28AD5}"/>
              </a:ext>
            </a:extLst>
          </p:cNvPr>
          <p:cNvSpPr txBox="1">
            <a:spLocks/>
          </p:cNvSpPr>
          <p:nvPr/>
        </p:nvSpPr>
        <p:spPr>
          <a:xfrm>
            <a:off x="1251678" y="1788696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EFE45-CD61-4854-A01A-528D615D24B6}"/>
              </a:ext>
            </a:extLst>
          </p:cNvPr>
          <p:cNvSpPr txBox="1"/>
          <p:nvPr/>
        </p:nvSpPr>
        <p:spPr>
          <a:xfrm>
            <a:off x="4849092" y="360218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A624A4-4C81-4A6D-86D6-DB4318560A98}"/>
              </a:ext>
            </a:extLst>
          </p:cNvPr>
          <p:cNvSpPr txBox="1"/>
          <p:nvPr/>
        </p:nvSpPr>
        <p:spPr>
          <a:xfrm>
            <a:off x="6770256" y="3602182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071232-769D-4CB1-9F06-3B26031DB069}"/>
              </a:ext>
            </a:extLst>
          </p:cNvPr>
          <p:cNvSpPr txBox="1"/>
          <p:nvPr/>
        </p:nvSpPr>
        <p:spPr>
          <a:xfrm>
            <a:off x="9494982" y="3602182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BD005B-9C8B-4A56-8142-67BBA0DE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3957784"/>
            <a:ext cx="7091548" cy="24707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0904A-EB1D-4F5C-B4A4-9C2768EC6D12}"/>
              </a:ext>
            </a:extLst>
          </p:cNvPr>
          <p:cNvSpPr txBox="1"/>
          <p:nvPr/>
        </p:nvSpPr>
        <p:spPr>
          <a:xfrm>
            <a:off x="4849092" y="6059055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0510F-BBE1-411B-9941-3962EDC3504D}"/>
              </a:ext>
            </a:extLst>
          </p:cNvPr>
          <p:cNvSpPr txBox="1"/>
          <p:nvPr/>
        </p:nvSpPr>
        <p:spPr>
          <a:xfrm>
            <a:off x="7195129" y="6059055"/>
            <a:ext cx="1413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EFEBD2-A23E-447D-A0ED-6A261215F20F}"/>
              </a:ext>
            </a:extLst>
          </p:cNvPr>
          <p:cNvSpPr txBox="1"/>
          <p:nvPr/>
        </p:nvSpPr>
        <p:spPr>
          <a:xfrm>
            <a:off x="9494982" y="605905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Trace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DC7F0BD-A825-4C30-AF92-89E89438FAC2}"/>
              </a:ext>
            </a:extLst>
          </p:cNvPr>
          <p:cNvCxnSpPr>
            <a:cxnSpLocks/>
          </p:cNvCxnSpPr>
          <p:nvPr/>
        </p:nvCxnSpPr>
        <p:spPr>
          <a:xfrm>
            <a:off x="4525818" y="2124364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A7C321A-0156-4326-BA28-207560E3585C}"/>
              </a:ext>
            </a:extLst>
          </p:cNvPr>
          <p:cNvCxnSpPr>
            <a:cxnSpLocks/>
          </p:cNvCxnSpPr>
          <p:nvPr/>
        </p:nvCxnSpPr>
        <p:spPr>
          <a:xfrm>
            <a:off x="4525818" y="2318328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5ACF084-4751-4C64-A0E4-C1436CA88CB7}"/>
              </a:ext>
            </a:extLst>
          </p:cNvPr>
          <p:cNvCxnSpPr>
            <a:cxnSpLocks/>
          </p:cNvCxnSpPr>
          <p:nvPr/>
        </p:nvCxnSpPr>
        <p:spPr>
          <a:xfrm>
            <a:off x="4525818" y="2512292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823C6996-8449-408A-BFA2-11B82EA415A1}"/>
              </a:ext>
            </a:extLst>
          </p:cNvPr>
          <p:cNvSpPr/>
          <p:nvPr/>
        </p:nvSpPr>
        <p:spPr>
          <a:xfrm>
            <a:off x="9411855" y="2142836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10F9272-31B2-4905-85DF-1C3D4B3713A1}"/>
              </a:ext>
            </a:extLst>
          </p:cNvPr>
          <p:cNvSpPr/>
          <p:nvPr/>
        </p:nvSpPr>
        <p:spPr>
          <a:xfrm>
            <a:off x="9411855" y="2484581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84E558-FCB8-464F-98E2-D4BA5B4052D7}"/>
              </a:ext>
            </a:extLst>
          </p:cNvPr>
          <p:cNvSpPr/>
          <p:nvPr/>
        </p:nvSpPr>
        <p:spPr>
          <a:xfrm>
            <a:off x="9411855" y="2807854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988DE54-4710-49F7-9889-767B8FED2DEB}"/>
              </a:ext>
            </a:extLst>
          </p:cNvPr>
          <p:cNvSpPr/>
          <p:nvPr/>
        </p:nvSpPr>
        <p:spPr>
          <a:xfrm>
            <a:off x="9652000" y="4544291"/>
            <a:ext cx="230908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06ADFA4-F615-4442-BBDB-F7A359E8EB4D}"/>
              </a:ext>
            </a:extLst>
          </p:cNvPr>
          <p:cNvSpPr/>
          <p:nvPr/>
        </p:nvSpPr>
        <p:spPr>
          <a:xfrm>
            <a:off x="9919855" y="4849091"/>
            <a:ext cx="230908" cy="2493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1836547-E77E-480B-BBB3-A4B58B0E275A}"/>
              </a:ext>
            </a:extLst>
          </p:cNvPr>
          <p:cNvSpPr/>
          <p:nvPr/>
        </p:nvSpPr>
        <p:spPr>
          <a:xfrm>
            <a:off x="10178474" y="5163127"/>
            <a:ext cx="230908" cy="2493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9E0487-AD50-4DB1-957A-37643E55A6D7}"/>
              </a:ext>
            </a:extLst>
          </p:cNvPr>
          <p:cNvCxnSpPr>
            <a:cxnSpLocks/>
          </p:cNvCxnSpPr>
          <p:nvPr/>
        </p:nvCxnSpPr>
        <p:spPr>
          <a:xfrm>
            <a:off x="7329055" y="4345711"/>
            <a:ext cx="0" cy="1500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0174830-9056-4BE4-9539-49EEFA11A47C}"/>
              </a:ext>
            </a:extLst>
          </p:cNvPr>
          <p:cNvCxnSpPr>
            <a:cxnSpLocks/>
          </p:cNvCxnSpPr>
          <p:nvPr/>
        </p:nvCxnSpPr>
        <p:spPr>
          <a:xfrm>
            <a:off x="7559964" y="4345711"/>
            <a:ext cx="0" cy="1500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C096B6-EE08-4893-A194-43A268496205}"/>
              </a:ext>
            </a:extLst>
          </p:cNvPr>
          <p:cNvCxnSpPr>
            <a:cxnSpLocks/>
          </p:cNvCxnSpPr>
          <p:nvPr/>
        </p:nvCxnSpPr>
        <p:spPr>
          <a:xfrm>
            <a:off x="7809345" y="4345711"/>
            <a:ext cx="0" cy="1500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8865B2F-38F2-43E9-BBAA-CC840154ACD9}"/>
              </a:ext>
            </a:extLst>
          </p:cNvPr>
          <p:cNvCxnSpPr>
            <a:cxnSpLocks/>
          </p:cNvCxnSpPr>
          <p:nvPr/>
        </p:nvCxnSpPr>
        <p:spPr>
          <a:xfrm>
            <a:off x="4525818" y="4627418"/>
            <a:ext cx="1560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2ADE230-8CD4-4BC8-9C33-198FB0EF2603}"/>
              </a:ext>
            </a:extLst>
          </p:cNvPr>
          <p:cNvCxnSpPr>
            <a:cxnSpLocks/>
          </p:cNvCxnSpPr>
          <p:nvPr/>
        </p:nvCxnSpPr>
        <p:spPr>
          <a:xfrm>
            <a:off x="4525818" y="4821382"/>
            <a:ext cx="156094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FCFA52D-C030-4505-AB2B-6E2D16906AC6}"/>
              </a:ext>
            </a:extLst>
          </p:cNvPr>
          <p:cNvCxnSpPr>
            <a:cxnSpLocks/>
          </p:cNvCxnSpPr>
          <p:nvPr/>
        </p:nvCxnSpPr>
        <p:spPr>
          <a:xfrm>
            <a:off x="4525818" y="5015346"/>
            <a:ext cx="156094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1696AA4-D663-4CC1-84D5-62D433075E86}"/>
              </a:ext>
            </a:extLst>
          </p:cNvPr>
          <p:cNvCxnSpPr>
            <a:cxnSpLocks/>
          </p:cNvCxnSpPr>
          <p:nvPr/>
        </p:nvCxnSpPr>
        <p:spPr>
          <a:xfrm>
            <a:off x="9536545" y="1888838"/>
            <a:ext cx="0" cy="1500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C92387B-5DE5-4029-BA88-90B12E4FBE86}"/>
              </a:ext>
            </a:extLst>
          </p:cNvPr>
          <p:cNvSpPr/>
          <p:nvPr/>
        </p:nvSpPr>
        <p:spPr>
          <a:xfrm>
            <a:off x="4461165" y="4285673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486829-AF72-4CA9-8B50-E3DA56DF1F97}"/>
              </a:ext>
            </a:extLst>
          </p:cNvPr>
          <p:cNvSpPr/>
          <p:nvPr/>
        </p:nvSpPr>
        <p:spPr>
          <a:xfrm>
            <a:off x="6982693" y="4257964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994F40-5705-43B6-A716-953C10655581}"/>
              </a:ext>
            </a:extLst>
          </p:cNvPr>
          <p:cNvSpPr/>
          <p:nvPr/>
        </p:nvSpPr>
        <p:spPr>
          <a:xfrm>
            <a:off x="4692075" y="4285673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8FFD25-492E-4ACD-B87B-A23A2F277C00}"/>
              </a:ext>
            </a:extLst>
          </p:cNvPr>
          <p:cNvSpPr/>
          <p:nvPr/>
        </p:nvSpPr>
        <p:spPr>
          <a:xfrm>
            <a:off x="6982693" y="4488873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3188E5-7212-48FB-B413-8FC6B09454B1}"/>
              </a:ext>
            </a:extLst>
          </p:cNvPr>
          <p:cNvSpPr/>
          <p:nvPr/>
        </p:nvSpPr>
        <p:spPr>
          <a:xfrm>
            <a:off x="4922984" y="4285673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E664D6-0C4B-4A12-B42A-E3AB6DB3AF63}"/>
              </a:ext>
            </a:extLst>
          </p:cNvPr>
          <p:cNvSpPr/>
          <p:nvPr/>
        </p:nvSpPr>
        <p:spPr>
          <a:xfrm>
            <a:off x="6982693" y="4710546"/>
            <a:ext cx="249382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內容版面配置區 2">
            <a:extLst>
              <a:ext uri="{FF2B5EF4-FFF2-40B4-BE49-F238E27FC236}">
                <a16:creationId xmlns:a16="http://schemas.microsoft.com/office/drawing/2014/main" id="{DE876675-48F7-48AF-A88E-A47E0873C7AA}"/>
              </a:ext>
            </a:extLst>
          </p:cNvPr>
          <p:cNvSpPr txBox="1">
            <a:spLocks/>
          </p:cNvSpPr>
          <p:nvPr/>
        </p:nvSpPr>
        <p:spPr>
          <a:xfrm>
            <a:off x="1251678" y="1801091"/>
            <a:ext cx="2997049" cy="473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Pipeline:</a:t>
            </a:r>
          </a:p>
          <a:p>
            <a:pPr lvl="1"/>
            <a:r>
              <a:rPr lang="en-US" altLang="zh-TW" dirty="0"/>
              <a:t>B*C multiply with A</a:t>
            </a:r>
          </a:p>
          <a:p>
            <a:r>
              <a:rPr lang="en-US" altLang="zh-TW" dirty="0"/>
              <a:t>Save storage column of 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</a:p>
          <a:p>
            <a:pPr lvl="1"/>
            <a:r>
              <a:rPr lang="en-US" altLang="zh-TW" dirty="0"/>
              <a:t>20 bits Reg * 16</a:t>
            </a:r>
          </a:p>
          <a:p>
            <a:r>
              <a:rPr lang="en-US" altLang="zh-TW" dirty="0"/>
              <a:t>Save multipliers &amp; adders </a:t>
            </a:r>
            <a:endParaRPr lang="zh-TW" altLang="en-US" dirty="0"/>
          </a:p>
          <a:p>
            <a:r>
              <a:rPr lang="en-US" altLang="zh-TW" dirty="0"/>
              <a:t>Prepare row of A first (needs to storage it)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38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1F814-9787-4517-B0A9-A87A421E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&amp; Cycle Time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82A3FE-F4C9-4A31-A366-1B59FCBC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12759"/>
            <a:ext cx="10178322" cy="406683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8DF0D3E-79B0-4794-B102-7E73D3943DBD}"/>
              </a:ext>
            </a:extLst>
          </p:cNvPr>
          <p:cNvSpPr txBox="1">
            <a:spLocks/>
          </p:cNvSpPr>
          <p:nvPr/>
        </p:nvSpPr>
        <p:spPr>
          <a:xfrm>
            <a:off x="1251678" y="1801091"/>
            <a:ext cx="9970504" cy="473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Critical path: DRAM to multipliers to adders(16 to 1, 4levels)</a:t>
            </a:r>
          </a:p>
          <a:p>
            <a:r>
              <a:rPr lang="en-US" altLang="zh-TW" dirty="0"/>
              <a:t>Pipeline:</a:t>
            </a:r>
          </a:p>
          <a:p>
            <a:pPr lvl="1"/>
            <a:r>
              <a:rPr lang="en-US" altLang="zh-TW" dirty="0"/>
              <a:t>Separate multipliers &amp; adders</a:t>
            </a:r>
          </a:p>
          <a:p>
            <a:pPr lvl="1"/>
            <a:r>
              <a:rPr lang="en-US" altLang="zh-TW" dirty="0"/>
              <a:t>DRAM to multipliers: ~5ns</a:t>
            </a:r>
          </a:p>
          <a:p>
            <a:pPr lvl="1"/>
            <a:r>
              <a:rPr lang="en-US" altLang="zh-TW" dirty="0"/>
              <a:t>Adders (4levels): ~4ns</a:t>
            </a:r>
          </a:p>
          <a:p>
            <a:r>
              <a:rPr lang="en-US" altLang="zh-TW" dirty="0"/>
              <a:t>Transpose 2 rows same time</a:t>
            </a:r>
          </a:p>
          <a:p>
            <a:pPr lvl="1"/>
            <a:r>
              <a:rPr lang="en-US" altLang="zh-TW" dirty="0"/>
              <a:t>Save ½ cycles when mode = 0</a:t>
            </a:r>
          </a:p>
          <a:p>
            <a:pPr lvl="1"/>
            <a:r>
              <a:rPr lang="en-US" altLang="zh-TW" dirty="0"/>
              <a:t>Reuse the registers of A’s row storage register</a:t>
            </a:r>
          </a:p>
        </p:txBody>
      </p:sp>
    </p:spTree>
    <p:extLst>
      <p:ext uri="{BB962C8B-B14F-4D97-AF65-F5344CB8AC3E}">
        <p14:creationId xmlns:p14="http://schemas.microsoft.com/office/powerpoint/2010/main" val="115922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24DAE-7479-42E1-A9B7-8AD9CC7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5AFCB-3E60-4B28-8A48-055960A5A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30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8DF0D3E-79B0-4794-B102-7E73D3943DBD}"/>
              </a:ext>
            </a:extLst>
          </p:cNvPr>
          <p:cNvSpPr txBox="1">
            <a:spLocks/>
          </p:cNvSpPr>
          <p:nvPr/>
        </p:nvSpPr>
        <p:spPr>
          <a:xfrm>
            <a:off x="1251678" y="1801091"/>
            <a:ext cx="9970504" cy="473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193B4B-9DE8-49F9-9ED1-2F05AD6F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9" y="982031"/>
            <a:ext cx="1421196" cy="23179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76317C-34B4-416D-93B7-257DE002F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2" y="3456339"/>
            <a:ext cx="1386948" cy="2271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E0D942-3B19-45BC-9F3E-53B84365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32" y="510108"/>
            <a:ext cx="3327808" cy="55397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22AD0BC-BB01-499F-AA6E-E17385600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089" y="3512124"/>
            <a:ext cx="1375669" cy="234373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A62A4B-553B-42DF-9403-E288CA77C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7" y="3492425"/>
            <a:ext cx="1373723" cy="22895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85E2FBB-B32F-40A9-B660-17B04961A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61" y="1004014"/>
            <a:ext cx="1368799" cy="228413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3C9251C-978B-4DDA-80CE-59A341A1C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09" y="3477302"/>
            <a:ext cx="1383726" cy="224924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072416-1570-4B71-9C7A-E1BA45665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6293" y="1001363"/>
            <a:ext cx="1388406" cy="228678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205218-E5EB-435A-B9E7-C3F8EAB1EE81}"/>
              </a:ext>
            </a:extLst>
          </p:cNvPr>
          <p:cNvSpPr txBox="1"/>
          <p:nvPr/>
        </p:nvSpPr>
        <p:spPr>
          <a:xfrm>
            <a:off x="4221019" y="29279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PhD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C86297-3C8D-420E-9498-77BCAE865216}"/>
              </a:ext>
            </a:extLst>
          </p:cNvPr>
          <p:cNvSpPr txBox="1"/>
          <p:nvPr/>
        </p:nvSpPr>
        <p:spPr>
          <a:xfrm>
            <a:off x="8617527" y="5985163"/>
            <a:ext cx="19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2de</a:t>
            </a:r>
            <a:r>
              <a:rPr lang="zh-TW" altLang="en-US" dirty="0"/>
              <a:t> 沒過</a:t>
            </a:r>
            <a:endParaRPr lang="en-US" altLang="zh-TW" dirty="0"/>
          </a:p>
          <a:p>
            <a:pPr algn="ctr"/>
            <a:r>
              <a:rPr lang="en-US" altLang="zh-TW" dirty="0"/>
              <a:t>OT </a:t>
            </a:r>
            <a:r>
              <a:rPr lang="zh-TW" altLang="en-US" dirty="0"/>
              <a:t>沒用</a:t>
            </a:r>
            <a:r>
              <a:rPr lang="en-US" altLang="zh-TW" dirty="0"/>
              <a:t>IP</a:t>
            </a:r>
            <a:r>
              <a:rPr lang="zh-TW" altLang="en-US" dirty="0"/>
              <a:t>過了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FBB3382-12FE-4E5C-86FA-6F8C205147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2753" y="988894"/>
            <a:ext cx="1532084" cy="18928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02EE22A-BC2F-4CE4-BAC3-AED055364546}"/>
              </a:ext>
            </a:extLst>
          </p:cNvPr>
          <p:cNvSpPr txBox="1"/>
          <p:nvPr/>
        </p:nvSpPr>
        <p:spPr>
          <a:xfrm>
            <a:off x="2872510" y="2927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維尼學長</a:t>
            </a:r>
          </a:p>
        </p:txBody>
      </p:sp>
    </p:spTree>
    <p:extLst>
      <p:ext uri="{BB962C8B-B14F-4D97-AF65-F5344CB8AC3E}">
        <p14:creationId xmlns:p14="http://schemas.microsoft.com/office/powerpoint/2010/main" val="407663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24DAE-7479-42E1-A9B7-8AD9CC7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Thanks for your listening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5AFCB-3E60-4B28-8A48-055960A5A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6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FF08-C902-45A3-8CDE-B7D28883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EA039-4762-4AC7-8EF3-F3117422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Consideration</a:t>
            </a:r>
          </a:p>
          <a:p>
            <a:pPr lvl="1"/>
            <a:r>
              <a:rPr lang="en-US" altLang="zh-TW" dirty="0"/>
              <a:t>Data Flow</a:t>
            </a:r>
          </a:p>
          <a:p>
            <a:pPr lvl="1"/>
            <a:r>
              <a:rPr lang="en-US" altLang="zh-TW" dirty="0"/>
              <a:t>FSM States</a:t>
            </a:r>
          </a:p>
          <a:p>
            <a:pPr lvl="1"/>
            <a:r>
              <a:rPr lang="en-US" altLang="zh-TW" dirty="0"/>
              <a:t>Hardware Consideration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Area</a:t>
            </a:r>
          </a:p>
          <a:p>
            <a:pPr lvl="1"/>
            <a:r>
              <a:rPr lang="en-US" altLang="zh-TW" dirty="0"/>
              <a:t>Cycle &amp; Cycle Time</a:t>
            </a:r>
          </a:p>
          <a:p>
            <a:r>
              <a:rPr lang="en-US" altLang="zh-TW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260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24DAE-7479-42E1-A9B7-8AD9CC7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Consideration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5AFCB-3E60-4B28-8A48-055960A5A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02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DDB11B6-F8DE-4509-A685-6AAF5E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696"/>
            <a:ext cx="10178322" cy="3593591"/>
          </a:xfrm>
        </p:spPr>
        <p:txBody>
          <a:bodyPr/>
          <a:lstStyle/>
          <a:p>
            <a:r>
              <a:rPr lang="en-US" altLang="zh-TW" dirty="0"/>
              <a:t>Storage:</a:t>
            </a:r>
          </a:p>
          <a:p>
            <a:pPr lvl="1"/>
            <a:r>
              <a:rPr lang="en-US" altLang="zh-TW" dirty="0"/>
              <a:t>Get a matrix size</a:t>
            </a:r>
          </a:p>
          <a:p>
            <a:pPr lvl="1"/>
            <a:r>
              <a:rPr lang="en-US" altLang="zh-TW" dirty="0"/>
              <a:t>Get 32 matrices continuously at the beginning of each pattern</a:t>
            </a:r>
          </a:p>
          <a:p>
            <a:r>
              <a:rPr lang="en-US" altLang="zh-TW" dirty="0"/>
              <a:t>Calculation:</a:t>
            </a:r>
          </a:p>
          <a:p>
            <a:pPr lvl="1"/>
            <a:r>
              <a:rPr lang="en-US" altLang="zh-TW" dirty="0"/>
              <a:t>Get a mode for the transpose matrix</a:t>
            </a:r>
          </a:p>
          <a:p>
            <a:pPr lvl="1"/>
            <a:r>
              <a:rPr lang="en-US" altLang="zh-TW" dirty="0"/>
              <a:t>Get 3 matrices indices for multiplication</a:t>
            </a:r>
          </a:p>
          <a:p>
            <a:pPr lvl="1"/>
            <a:r>
              <a:rPr lang="en-US" altLang="zh-TW" dirty="0"/>
              <a:t>Finishing matrix multiplication &amp; find its trace</a:t>
            </a:r>
          </a:p>
          <a:p>
            <a:endParaRPr lang="af-ZA" altLang="zh-TW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31F814-9787-4517-B0A9-A87A421E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DDB11B6-F8DE-4509-A685-6AAF5E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696"/>
            <a:ext cx="10178322" cy="3593591"/>
          </a:xfrm>
        </p:spPr>
        <p:txBody>
          <a:bodyPr/>
          <a:lstStyle/>
          <a:p>
            <a:r>
              <a:rPr lang="en-US" altLang="zh-TW" dirty="0"/>
              <a:t>Trace: sum of the eigenvalues</a:t>
            </a:r>
          </a:p>
          <a:p>
            <a:r>
              <a:rPr lang="en-US" altLang="zh-TW" dirty="0"/>
              <a:t>Multiplication of matrices needs </a:t>
            </a:r>
            <a:r>
              <a:rPr lang="en-US" altLang="zh-TW"/>
              <a:t>to maintain order</a:t>
            </a:r>
            <a:endParaRPr lang="en-US" altLang="zh-TW" dirty="0"/>
          </a:p>
          <a:p>
            <a:r>
              <a:rPr lang="en-US" altLang="zh-TW" dirty="0"/>
              <a:t>Trace of transpose matrix is equal to original one</a:t>
            </a:r>
            <a:endParaRPr lang="af-ZA" altLang="zh-TW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31F814-9787-4517-B0A9-A87A421E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AF80D6-8439-42BC-B99B-EE145EB9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34343" r="9928" b="39798"/>
          <a:stretch/>
        </p:blipFill>
        <p:spPr>
          <a:xfrm>
            <a:off x="1690255" y="3398982"/>
            <a:ext cx="4230256" cy="10829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E80205-B9C7-4312-8E43-529D7A1FC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44714" r="2591" b="31717"/>
          <a:stretch/>
        </p:blipFill>
        <p:spPr>
          <a:xfrm>
            <a:off x="1699489" y="4729019"/>
            <a:ext cx="4793673" cy="8839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F78A6B-DF88-4383-99DB-C3BF895892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9" t="80404" r="34009" b="9225"/>
          <a:stretch/>
        </p:blipFill>
        <p:spPr>
          <a:xfrm>
            <a:off x="1902690" y="5652655"/>
            <a:ext cx="2597338" cy="5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D389-99A6-458E-81A5-E76253F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CF9D79-D7BB-4AA2-AC6F-1E829D00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9" y="3338947"/>
            <a:ext cx="7091548" cy="2470726"/>
          </a:xfrm>
          <a:prstGeom prst="rect">
            <a:avLst/>
          </a:prstGeom>
        </p:spPr>
      </p:pic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FA28813-5624-4B81-9959-15347ED28AD5}"/>
              </a:ext>
            </a:extLst>
          </p:cNvPr>
          <p:cNvSpPr txBox="1">
            <a:spLocks/>
          </p:cNvSpPr>
          <p:nvPr/>
        </p:nvSpPr>
        <p:spPr>
          <a:xfrm>
            <a:off x="1251678" y="1788696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By commutative law, we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push the transpose one to last one</a:t>
            </a:r>
          </a:p>
          <a:p>
            <a:r>
              <a:rPr lang="en-US" altLang="zh-TW" dirty="0"/>
              <a:t>Row transpose = Column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EFE45-CD61-4854-A01A-528D615D24B6}"/>
              </a:ext>
            </a:extLst>
          </p:cNvPr>
          <p:cNvSpPr txBox="1"/>
          <p:nvPr/>
        </p:nvSpPr>
        <p:spPr>
          <a:xfrm>
            <a:off x="3177310" y="5440218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A624A4-4C81-4A6D-86D6-DB4318560A98}"/>
              </a:ext>
            </a:extLst>
          </p:cNvPr>
          <p:cNvSpPr txBox="1"/>
          <p:nvPr/>
        </p:nvSpPr>
        <p:spPr>
          <a:xfrm>
            <a:off x="5098474" y="5440218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071232-769D-4CB1-9F06-3B26031DB069}"/>
              </a:ext>
            </a:extLst>
          </p:cNvPr>
          <p:cNvSpPr txBox="1"/>
          <p:nvPr/>
        </p:nvSpPr>
        <p:spPr>
          <a:xfrm>
            <a:off x="7823200" y="5440218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0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D389-99A6-458E-81A5-E76253F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CF9D79-D7BB-4AA2-AC6F-1E829D00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9" y="1500911"/>
            <a:ext cx="7091548" cy="2470726"/>
          </a:xfrm>
          <a:prstGeom prst="rect">
            <a:avLst/>
          </a:prstGeom>
        </p:spPr>
      </p:pic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FA28813-5624-4B81-9959-15347ED28AD5}"/>
              </a:ext>
            </a:extLst>
          </p:cNvPr>
          <p:cNvSpPr txBox="1">
            <a:spLocks/>
          </p:cNvSpPr>
          <p:nvPr/>
        </p:nvSpPr>
        <p:spPr>
          <a:xfrm>
            <a:off x="1251678" y="1788696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EFE45-CD61-4854-A01A-528D615D24B6}"/>
              </a:ext>
            </a:extLst>
          </p:cNvPr>
          <p:cNvSpPr txBox="1"/>
          <p:nvPr/>
        </p:nvSpPr>
        <p:spPr>
          <a:xfrm>
            <a:off x="3177310" y="360218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A624A4-4C81-4A6D-86D6-DB4318560A98}"/>
              </a:ext>
            </a:extLst>
          </p:cNvPr>
          <p:cNvSpPr txBox="1"/>
          <p:nvPr/>
        </p:nvSpPr>
        <p:spPr>
          <a:xfrm>
            <a:off x="5098474" y="3602182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071232-769D-4CB1-9F06-3B26031DB069}"/>
              </a:ext>
            </a:extLst>
          </p:cNvPr>
          <p:cNvSpPr txBox="1"/>
          <p:nvPr/>
        </p:nvSpPr>
        <p:spPr>
          <a:xfrm>
            <a:off x="7823200" y="3602182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BD005B-9C8B-4A56-8142-67BBA0DE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9" y="3957784"/>
            <a:ext cx="7091548" cy="24707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0904A-EB1D-4F5C-B4A4-9C2768EC6D12}"/>
              </a:ext>
            </a:extLst>
          </p:cNvPr>
          <p:cNvSpPr txBox="1"/>
          <p:nvPr/>
        </p:nvSpPr>
        <p:spPr>
          <a:xfrm>
            <a:off x="3177310" y="6059055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0510F-BBE1-411B-9941-3962EDC3504D}"/>
              </a:ext>
            </a:extLst>
          </p:cNvPr>
          <p:cNvSpPr txBox="1"/>
          <p:nvPr/>
        </p:nvSpPr>
        <p:spPr>
          <a:xfrm>
            <a:off x="5098474" y="6059055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EFEBD2-A23E-447D-A0ED-6A261215F20F}"/>
              </a:ext>
            </a:extLst>
          </p:cNvPr>
          <p:cNvSpPr txBox="1"/>
          <p:nvPr/>
        </p:nvSpPr>
        <p:spPr>
          <a:xfrm>
            <a:off x="7823200" y="605905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DC7F0BD-A825-4C30-AF92-89E89438FAC2}"/>
              </a:ext>
            </a:extLst>
          </p:cNvPr>
          <p:cNvCxnSpPr>
            <a:cxnSpLocks/>
          </p:cNvCxnSpPr>
          <p:nvPr/>
        </p:nvCxnSpPr>
        <p:spPr>
          <a:xfrm>
            <a:off x="2854036" y="2124364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A7C321A-0156-4326-BA28-207560E3585C}"/>
              </a:ext>
            </a:extLst>
          </p:cNvPr>
          <p:cNvCxnSpPr>
            <a:cxnSpLocks/>
          </p:cNvCxnSpPr>
          <p:nvPr/>
        </p:nvCxnSpPr>
        <p:spPr>
          <a:xfrm>
            <a:off x="2854036" y="2318328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5ACF084-4751-4C64-A0E4-C1436CA88CB7}"/>
              </a:ext>
            </a:extLst>
          </p:cNvPr>
          <p:cNvCxnSpPr>
            <a:cxnSpLocks/>
          </p:cNvCxnSpPr>
          <p:nvPr/>
        </p:nvCxnSpPr>
        <p:spPr>
          <a:xfrm>
            <a:off x="2854036" y="2512292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3D7C04-5A3A-4802-A076-D3F70A07750D}"/>
              </a:ext>
            </a:extLst>
          </p:cNvPr>
          <p:cNvCxnSpPr>
            <a:cxnSpLocks/>
          </p:cNvCxnSpPr>
          <p:nvPr/>
        </p:nvCxnSpPr>
        <p:spPr>
          <a:xfrm>
            <a:off x="5657273" y="4345711"/>
            <a:ext cx="0" cy="15009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885F11D-B208-4506-9D18-B1C11DE5047C}"/>
              </a:ext>
            </a:extLst>
          </p:cNvPr>
          <p:cNvCxnSpPr>
            <a:cxnSpLocks/>
          </p:cNvCxnSpPr>
          <p:nvPr/>
        </p:nvCxnSpPr>
        <p:spPr>
          <a:xfrm>
            <a:off x="5888182" y="4345711"/>
            <a:ext cx="0" cy="15009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1EC1C46-1F2E-482A-8D8B-17AED1B50CC5}"/>
              </a:ext>
            </a:extLst>
          </p:cNvPr>
          <p:cNvCxnSpPr>
            <a:cxnSpLocks/>
          </p:cNvCxnSpPr>
          <p:nvPr/>
        </p:nvCxnSpPr>
        <p:spPr>
          <a:xfrm>
            <a:off x="6137563" y="4345711"/>
            <a:ext cx="0" cy="15009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823C6996-8449-408A-BFA2-11B82EA415A1}"/>
              </a:ext>
            </a:extLst>
          </p:cNvPr>
          <p:cNvSpPr/>
          <p:nvPr/>
        </p:nvSpPr>
        <p:spPr>
          <a:xfrm>
            <a:off x="7740073" y="2142836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10F9272-31B2-4905-85DF-1C3D4B3713A1}"/>
              </a:ext>
            </a:extLst>
          </p:cNvPr>
          <p:cNvSpPr/>
          <p:nvPr/>
        </p:nvSpPr>
        <p:spPr>
          <a:xfrm>
            <a:off x="7740073" y="2484581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84E558-FCB8-464F-98E2-D4BA5B4052D7}"/>
              </a:ext>
            </a:extLst>
          </p:cNvPr>
          <p:cNvSpPr/>
          <p:nvPr/>
        </p:nvSpPr>
        <p:spPr>
          <a:xfrm>
            <a:off x="7740073" y="2807854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988DE54-4710-49F7-9889-767B8FED2DEB}"/>
              </a:ext>
            </a:extLst>
          </p:cNvPr>
          <p:cNvSpPr/>
          <p:nvPr/>
        </p:nvSpPr>
        <p:spPr>
          <a:xfrm>
            <a:off x="8054109" y="4267200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06ADFA4-F615-4442-BBDB-F7A359E8EB4D}"/>
              </a:ext>
            </a:extLst>
          </p:cNvPr>
          <p:cNvSpPr/>
          <p:nvPr/>
        </p:nvSpPr>
        <p:spPr>
          <a:xfrm>
            <a:off x="8368146" y="4267200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1836547-E77E-480B-BBB3-A4B58B0E275A}"/>
              </a:ext>
            </a:extLst>
          </p:cNvPr>
          <p:cNvSpPr/>
          <p:nvPr/>
        </p:nvSpPr>
        <p:spPr>
          <a:xfrm>
            <a:off x="8672946" y="4267200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783E9C-9AF6-40D0-9C02-E654695A66FF}"/>
              </a:ext>
            </a:extLst>
          </p:cNvPr>
          <p:cNvSpPr/>
          <p:nvPr/>
        </p:nvSpPr>
        <p:spPr>
          <a:xfrm>
            <a:off x="2207491" y="1357745"/>
            <a:ext cx="7906327" cy="2660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1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D389-99A6-458E-81A5-E76253F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CF9D79-D7BB-4AA2-AC6F-1E829D00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9" y="1500911"/>
            <a:ext cx="7091548" cy="2470726"/>
          </a:xfrm>
          <a:prstGeom prst="rect">
            <a:avLst/>
          </a:prstGeom>
        </p:spPr>
      </p:pic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7FA28813-5624-4B81-9959-15347ED28AD5}"/>
              </a:ext>
            </a:extLst>
          </p:cNvPr>
          <p:cNvSpPr txBox="1">
            <a:spLocks/>
          </p:cNvSpPr>
          <p:nvPr/>
        </p:nvSpPr>
        <p:spPr>
          <a:xfrm>
            <a:off x="1251678" y="1788696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EFE45-CD61-4854-A01A-528D615D24B6}"/>
              </a:ext>
            </a:extLst>
          </p:cNvPr>
          <p:cNvSpPr txBox="1"/>
          <p:nvPr/>
        </p:nvSpPr>
        <p:spPr>
          <a:xfrm>
            <a:off x="3177310" y="3602182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A624A4-4C81-4A6D-86D6-DB4318560A98}"/>
              </a:ext>
            </a:extLst>
          </p:cNvPr>
          <p:cNvSpPr txBox="1"/>
          <p:nvPr/>
        </p:nvSpPr>
        <p:spPr>
          <a:xfrm>
            <a:off x="5098474" y="3602182"/>
            <a:ext cx="2149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C (transpose)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071232-769D-4CB1-9F06-3B26031DB069}"/>
              </a:ext>
            </a:extLst>
          </p:cNvPr>
          <p:cNvSpPr txBox="1"/>
          <p:nvPr/>
        </p:nvSpPr>
        <p:spPr>
          <a:xfrm>
            <a:off x="7823200" y="3602182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CBD005B-9C8B-4A56-8142-67BBA0DE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89" y="3957784"/>
            <a:ext cx="7091548" cy="24707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0904A-EB1D-4F5C-B4A4-9C2768EC6D12}"/>
              </a:ext>
            </a:extLst>
          </p:cNvPr>
          <p:cNvSpPr txBox="1"/>
          <p:nvPr/>
        </p:nvSpPr>
        <p:spPr>
          <a:xfrm>
            <a:off x="3177310" y="6059055"/>
            <a:ext cx="9909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0510F-BBE1-411B-9941-3962EDC3504D}"/>
              </a:ext>
            </a:extLst>
          </p:cNvPr>
          <p:cNvSpPr txBox="1"/>
          <p:nvPr/>
        </p:nvSpPr>
        <p:spPr>
          <a:xfrm>
            <a:off x="5523347" y="6059055"/>
            <a:ext cx="1413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B * 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EFEBD2-A23E-447D-A0ED-6A261215F20F}"/>
              </a:ext>
            </a:extLst>
          </p:cNvPr>
          <p:cNvSpPr txBox="1"/>
          <p:nvPr/>
        </p:nvSpPr>
        <p:spPr>
          <a:xfrm>
            <a:off x="7823200" y="605905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Trace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DC7F0BD-A825-4C30-AF92-89E89438FAC2}"/>
              </a:ext>
            </a:extLst>
          </p:cNvPr>
          <p:cNvCxnSpPr>
            <a:cxnSpLocks/>
          </p:cNvCxnSpPr>
          <p:nvPr/>
        </p:nvCxnSpPr>
        <p:spPr>
          <a:xfrm>
            <a:off x="2854036" y="2124364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A7C321A-0156-4326-BA28-207560E3585C}"/>
              </a:ext>
            </a:extLst>
          </p:cNvPr>
          <p:cNvCxnSpPr>
            <a:cxnSpLocks/>
          </p:cNvCxnSpPr>
          <p:nvPr/>
        </p:nvCxnSpPr>
        <p:spPr>
          <a:xfrm>
            <a:off x="2854036" y="2318328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5ACF084-4751-4C64-A0E4-C1436CA88CB7}"/>
              </a:ext>
            </a:extLst>
          </p:cNvPr>
          <p:cNvCxnSpPr>
            <a:cxnSpLocks/>
          </p:cNvCxnSpPr>
          <p:nvPr/>
        </p:nvCxnSpPr>
        <p:spPr>
          <a:xfrm>
            <a:off x="2854036" y="2512292"/>
            <a:ext cx="156094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823C6996-8449-408A-BFA2-11B82EA415A1}"/>
              </a:ext>
            </a:extLst>
          </p:cNvPr>
          <p:cNvSpPr/>
          <p:nvPr/>
        </p:nvSpPr>
        <p:spPr>
          <a:xfrm>
            <a:off x="7740073" y="2142836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10F9272-31B2-4905-85DF-1C3D4B3713A1}"/>
              </a:ext>
            </a:extLst>
          </p:cNvPr>
          <p:cNvSpPr/>
          <p:nvPr/>
        </p:nvSpPr>
        <p:spPr>
          <a:xfrm>
            <a:off x="7740073" y="2484581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84E558-FCB8-464F-98E2-D4BA5B4052D7}"/>
              </a:ext>
            </a:extLst>
          </p:cNvPr>
          <p:cNvSpPr/>
          <p:nvPr/>
        </p:nvSpPr>
        <p:spPr>
          <a:xfrm>
            <a:off x="7740073" y="2807854"/>
            <a:ext cx="230908" cy="2493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A988DE54-4710-49F7-9889-767B8FED2DEB}"/>
              </a:ext>
            </a:extLst>
          </p:cNvPr>
          <p:cNvSpPr/>
          <p:nvPr/>
        </p:nvSpPr>
        <p:spPr>
          <a:xfrm>
            <a:off x="7980218" y="4544291"/>
            <a:ext cx="230908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506ADFA4-F615-4442-BBDB-F7A359E8EB4D}"/>
              </a:ext>
            </a:extLst>
          </p:cNvPr>
          <p:cNvSpPr/>
          <p:nvPr/>
        </p:nvSpPr>
        <p:spPr>
          <a:xfrm>
            <a:off x="8248073" y="4849091"/>
            <a:ext cx="230908" cy="2493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1836547-E77E-480B-BBB3-A4B58B0E275A}"/>
              </a:ext>
            </a:extLst>
          </p:cNvPr>
          <p:cNvSpPr/>
          <p:nvPr/>
        </p:nvSpPr>
        <p:spPr>
          <a:xfrm>
            <a:off x="8506692" y="5163127"/>
            <a:ext cx="230908" cy="2493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9E0487-AD50-4DB1-957A-37643E55A6D7}"/>
              </a:ext>
            </a:extLst>
          </p:cNvPr>
          <p:cNvCxnSpPr>
            <a:cxnSpLocks/>
          </p:cNvCxnSpPr>
          <p:nvPr/>
        </p:nvCxnSpPr>
        <p:spPr>
          <a:xfrm>
            <a:off x="5657273" y="4345711"/>
            <a:ext cx="0" cy="1500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0174830-9056-4BE4-9539-49EEFA11A47C}"/>
              </a:ext>
            </a:extLst>
          </p:cNvPr>
          <p:cNvCxnSpPr>
            <a:cxnSpLocks/>
          </p:cNvCxnSpPr>
          <p:nvPr/>
        </p:nvCxnSpPr>
        <p:spPr>
          <a:xfrm>
            <a:off x="5888182" y="4345711"/>
            <a:ext cx="0" cy="1500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C096B6-EE08-4893-A194-43A268496205}"/>
              </a:ext>
            </a:extLst>
          </p:cNvPr>
          <p:cNvCxnSpPr>
            <a:cxnSpLocks/>
          </p:cNvCxnSpPr>
          <p:nvPr/>
        </p:nvCxnSpPr>
        <p:spPr>
          <a:xfrm>
            <a:off x="6137563" y="4345711"/>
            <a:ext cx="0" cy="1500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8865B2F-38F2-43E9-BBAA-CC840154ACD9}"/>
              </a:ext>
            </a:extLst>
          </p:cNvPr>
          <p:cNvCxnSpPr>
            <a:cxnSpLocks/>
          </p:cNvCxnSpPr>
          <p:nvPr/>
        </p:nvCxnSpPr>
        <p:spPr>
          <a:xfrm>
            <a:off x="2854036" y="4627418"/>
            <a:ext cx="15609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2ADE230-8CD4-4BC8-9C33-198FB0EF2603}"/>
              </a:ext>
            </a:extLst>
          </p:cNvPr>
          <p:cNvCxnSpPr>
            <a:cxnSpLocks/>
          </p:cNvCxnSpPr>
          <p:nvPr/>
        </p:nvCxnSpPr>
        <p:spPr>
          <a:xfrm>
            <a:off x="2854036" y="4821382"/>
            <a:ext cx="156094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FCFA52D-C030-4505-AB2B-6E2D16906AC6}"/>
              </a:ext>
            </a:extLst>
          </p:cNvPr>
          <p:cNvCxnSpPr>
            <a:cxnSpLocks/>
          </p:cNvCxnSpPr>
          <p:nvPr/>
        </p:nvCxnSpPr>
        <p:spPr>
          <a:xfrm>
            <a:off x="2854036" y="5015346"/>
            <a:ext cx="156094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6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1F814-9787-4517-B0A9-A87A421E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Consideration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82A3FE-F4C9-4A31-A366-1B59FCBC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12759"/>
            <a:ext cx="10178322" cy="4066834"/>
          </a:xfrm>
        </p:spPr>
        <p:txBody>
          <a:bodyPr>
            <a:normAutofit/>
          </a:bodyPr>
          <a:lstStyle/>
          <a:p>
            <a:r>
              <a:rPr lang="en-US" altLang="zh-TW" dirty="0"/>
              <a:t>SRAM: </a:t>
            </a:r>
          </a:p>
          <a:p>
            <a:pPr lvl="1"/>
            <a:r>
              <a:rPr lang="en-US" altLang="zh-TW" dirty="0"/>
              <a:t>8 bits * 8192 word</a:t>
            </a:r>
          </a:p>
          <a:p>
            <a:pPr lvl="1"/>
            <a:r>
              <a:rPr lang="en-US" altLang="zh-TW" dirty="0"/>
              <a:t>128 bits * 512 word</a:t>
            </a:r>
          </a:p>
          <a:p>
            <a:r>
              <a:rPr lang="en-US" altLang="zh-TW" dirty="0"/>
              <a:t>Transpose Storage:</a:t>
            </a:r>
          </a:p>
          <a:p>
            <a:pPr lvl="1"/>
            <a:r>
              <a:rPr lang="en-US" altLang="zh-TW" dirty="0"/>
              <a:t>SRAM: 128bits * 16 * (32+1) words = 128bits * 528 words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220340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403</TotalTime>
  <Words>476</Words>
  <Application>Microsoft Office PowerPoint</Application>
  <PresentationFormat>寬螢幕</PresentationFormat>
  <Paragraphs>105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Gill Sans MT</vt:lpstr>
      <vt:lpstr>Impact</vt:lpstr>
      <vt:lpstr>徽章</vt:lpstr>
      <vt:lpstr>ICLAB Lab05 EXERCISE</vt:lpstr>
      <vt:lpstr>OUTLINE</vt:lpstr>
      <vt:lpstr>Design Consideration </vt:lpstr>
      <vt:lpstr>data flow</vt:lpstr>
      <vt:lpstr>data flow</vt:lpstr>
      <vt:lpstr>data flow</vt:lpstr>
      <vt:lpstr>data flow</vt:lpstr>
      <vt:lpstr>data flow</vt:lpstr>
      <vt:lpstr>Hardware Consideration</vt:lpstr>
      <vt:lpstr>FSM States</vt:lpstr>
      <vt:lpstr>OPtimization </vt:lpstr>
      <vt:lpstr>Area</vt:lpstr>
      <vt:lpstr>Area</vt:lpstr>
      <vt:lpstr>Cycle &amp; Cycle Time</vt:lpstr>
      <vt:lpstr>Reference </vt:lpstr>
      <vt:lpstr>PowerPoint 簡報</vt:lpstr>
      <vt:lpstr>Thanks for your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ICLAB Lab04 EXERCISE</dc:title>
  <dc:creator>123</dc:creator>
  <cp:lastModifiedBy>123</cp:lastModifiedBy>
  <cp:revision>51</cp:revision>
  <dcterms:created xsi:type="dcterms:W3CDTF">2023-03-27T06:30:41Z</dcterms:created>
  <dcterms:modified xsi:type="dcterms:W3CDTF">2023-04-11T19:08:51Z</dcterms:modified>
</cp:coreProperties>
</file>