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PT Sans Narrow" panose="020B0506020203020204" pitchFamily="34" charset="0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微軟正黑體" panose="020B0604030504040204" pitchFamily="34" charset="-12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99c14c35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99c14c35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99c14c35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99c14c35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99c14c35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99c14c35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9c14c3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99c14c3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99c14c35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99c14c35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99c14c35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99c14c35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99c14c3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99c14c3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0a49b1c0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0a49b1c0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0a49b1c0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0a49b1c0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0a49b1c0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0a49b1c0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9f1155d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9f1155d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0a49b1c0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0a49b1c0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0a49b1c0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0a49b1c0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99c14c35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99c14c35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0a49b1c0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30a49b1c0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9c14c3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9c14c3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99c14c35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99c14c35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9c14c35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9c14c35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99c14c35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99c14c35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99c14c35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99c14c35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99c14c35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99c14c35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99c14c35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99c14c35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8" name="Google Shape;18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46095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46093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8" name="Google Shape;88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12"/>
          <p:cNvSpPr/>
          <p:nvPr/>
        </p:nvSpPr>
        <p:spPr>
          <a:xfrm rot="10800000">
            <a:off x="8154888" y="7"/>
            <a:ext cx="989100" cy="9879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8" name="Google Shape;28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101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6098378" y="5"/>
            <a:ext cx="3045625" cy="1015302"/>
            <a:chOff x="6098378" y="5"/>
            <a:chExt cx="3045625" cy="1015302"/>
          </a:xfrm>
        </p:grpSpPr>
        <p:sp>
          <p:nvSpPr>
            <p:cNvPr id="40" name="Google Shape;40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0" y="5044800"/>
            <a:ext cx="9144000" cy="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0"/>
            <a:ext cx="9144000" cy="107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3" name="Google Shape;6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/>
          <p:nvPr/>
        </p:nvSpPr>
        <p:spPr>
          <a:xfrm>
            <a:off x="0" y="5044800"/>
            <a:ext cx="91440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45729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101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6098378" y="5"/>
            <a:ext cx="3045625" cy="1015302"/>
            <a:chOff x="6098378" y="5"/>
            <a:chExt cx="3045625" cy="1015302"/>
          </a:xfrm>
        </p:grpSpPr>
        <p:sp>
          <p:nvSpPr>
            <p:cNvPr id="8" name="Google Shape;8;p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1"/>
          <p:cNvSpPr/>
          <p:nvPr/>
        </p:nvSpPr>
        <p:spPr>
          <a:xfrm>
            <a:off x="0" y="5044800"/>
            <a:ext cx="9144000" cy="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ctrTitle"/>
          </p:nvPr>
        </p:nvSpPr>
        <p:spPr>
          <a:xfrm>
            <a:off x="3044700" y="1454150"/>
            <a:ext cx="3054600" cy="16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500" dirty="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 06 </a:t>
            </a:r>
            <a:endParaRPr sz="4500" dirty="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500" dirty="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Exercise</a:t>
            </a:r>
            <a:endParaRPr sz="4500" dirty="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60938" y="323372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2440" dirty="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2023.04.19</a:t>
            </a:r>
            <a:endParaRPr sz="2440" dirty="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3843750" y="3110713"/>
            <a:ext cx="1456500" cy="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2979350" y="1086000"/>
            <a:ext cx="896700" cy="8967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lt2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10800000">
            <a:off x="5267950" y="3160800"/>
            <a:ext cx="896700" cy="8967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lt2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3796175" y="4652250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Presenter: Tzu-Yun, Yen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4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Observation: The sign of y is reversed at each iteration.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Change the calculation of y to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⇒ the bit width of y can be reduced by one. (signed → unsigned)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1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388" y="2103258"/>
            <a:ext cx="2699224" cy="2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150" y="2918592"/>
            <a:ext cx="1224684" cy="173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745" y="2918576"/>
            <a:ext cx="1693106" cy="173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4203375" y="3680188"/>
            <a:ext cx="268800" cy="20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552934" y="2113430"/>
            <a:ext cx="161100" cy="20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4545219" y="2218126"/>
            <a:ext cx="143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4616865" y="2142055"/>
            <a:ext cx="0" cy="152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Observation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inverse of </a:t>
            </a:r>
            <a:r>
              <a:rPr lang="zh-TW" sz="1600">
                <a:solidFill>
                  <a:schemeClr val="accent3"/>
                </a:solidFill>
              </a:rPr>
              <a:t>b</a:t>
            </a:r>
            <a:r>
              <a:rPr lang="zh-TW" sz="1600"/>
              <a:t> is equal to the negative of the inverse of </a:t>
            </a:r>
            <a:r>
              <a:rPr lang="zh-TW" sz="1600">
                <a:solidFill>
                  <a:schemeClr val="accent3"/>
                </a:solidFill>
              </a:rPr>
              <a:t>prime - b</a:t>
            </a:r>
            <a:r>
              <a:rPr lang="zh-TW">
                <a:solidFill>
                  <a:schemeClr val="accent3"/>
                </a:solidFill>
              </a:rPr>
              <a:t>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O</a:t>
            </a:r>
            <a:r>
              <a:rPr lang="zh-TW" sz="1600"/>
              <a:t>ne more iteration is required if b &gt; prime/2.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Limit the field element </a:t>
            </a:r>
            <a:r>
              <a:rPr lang="zh-TW">
                <a:solidFill>
                  <a:schemeClr val="accent3"/>
                </a:solidFill>
              </a:rPr>
              <a:t>b</a:t>
            </a:r>
            <a:r>
              <a:rPr lang="zh-TW"/>
              <a:t> between 1 and prime/2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⇒ the iteration can be reduced by one.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2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38" y="2777167"/>
            <a:ext cx="3529725" cy="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132" y="2455037"/>
            <a:ext cx="3435680" cy="2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1 &amp; 2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100" y="1361925"/>
            <a:ext cx="4157775" cy="1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113" y="3488100"/>
            <a:ext cx="3302650" cy="12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311700" y="1229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T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Optimization 2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311700" y="3319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T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Optimization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IP_WIDTH = 6, set each variable’s bit width separately.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the quotient of the 5th iteration can only be 1, actually, we don't need to do the 5th division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 sz="1600"/>
              <a:t>⇒ only need 4 dividers(/), 4 remainders(%), 3 multipliers(*) and 5 adders(+)</a:t>
            </a:r>
            <a:endParaRPr sz="160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3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600" y="1727800"/>
            <a:ext cx="1854800" cy="1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4871250" y="3051550"/>
            <a:ext cx="609900" cy="24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How many iteration</a:t>
            </a:r>
            <a:r>
              <a:rPr lang="en-US" altLang="zh-TW" dirty="0"/>
              <a:t>s</a:t>
            </a:r>
            <a:r>
              <a:rPr lang="zh-TW" dirty="0"/>
              <a:t> do we need to compute?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IP_WIDTH = 5 ⇒ </a:t>
            </a:r>
            <a:r>
              <a:rPr lang="zh-TW" dirty="0">
                <a:solidFill>
                  <a:schemeClr val="accent3"/>
                </a:solidFill>
              </a:rPr>
              <a:t>4</a:t>
            </a:r>
            <a:r>
              <a:rPr lang="zh-TW" dirty="0"/>
              <a:t> iters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IP_WIDTH = 6 ⇒ </a:t>
            </a:r>
            <a:r>
              <a:rPr lang="zh-TW" dirty="0">
                <a:solidFill>
                  <a:schemeClr val="accent3"/>
                </a:solidFill>
              </a:rPr>
              <a:t>4</a:t>
            </a:r>
            <a:r>
              <a:rPr lang="zh-TW" dirty="0"/>
              <a:t> iters (+ 1adder)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IP_WIDTH = 7 ⇒ </a:t>
            </a:r>
            <a:r>
              <a:rPr lang="zh-TW" dirty="0">
                <a:solidFill>
                  <a:schemeClr val="accent3"/>
                </a:solidFill>
              </a:rPr>
              <a:t>6</a:t>
            </a:r>
            <a:r>
              <a:rPr lang="zh-TW" dirty="0"/>
              <a:t> iters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How many bits are required for each variable (a, b, q, r, y)?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for IP_WIDTH = 5 or IP_WIDTH = 7 ⇒ </a:t>
            </a:r>
            <a:r>
              <a:rPr lang="zh-TW" dirty="0">
                <a:solidFill>
                  <a:schemeClr val="accent3"/>
                </a:solidFill>
              </a:rPr>
              <a:t>IP_WIDTH</a:t>
            </a:r>
            <a:r>
              <a:rPr lang="zh-TW" dirty="0"/>
              <a:t> bits (unsigned)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for IP_WIDTH = 6 ⇒ set separately</a:t>
            </a:r>
            <a:endParaRPr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Optimization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 Module</a:t>
            </a:r>
            <a:endParaRPr/>
          </a:p>
        </p:txBody>
      </p:sp>
      <p:cxnSp>
        <p:nvCxnSpPr>
          <p:cNvPr id="233" name="Google Shape;233;p27"/>
          <p:cNvCxnSpPr/>
          <p:nvPr/>
        </p:nvCxnSpPr>
        <p:spPr>
          <a:xfrm>
            <a:off x="4172100" y="2991138"/>
            <a:ext cx="799800" cy="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elliptic curve over Fp is defined as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expressions for the group operation over prime field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 Module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49" y="2571750"/>
            <a:ext cx="5141499" cy="16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937" y="1682376"/>
            <a:ext cx="2474125" cy="28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data flow graph is shown as below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Graph</a:t>
            </a:r>
            <a:endParaRPr/>
          </a:p>
        </p:txBody>
      </p:sp>
      <p:grpSp>
        <p:nvGrpSpPr>
          <p:cNvPr id="250" name="Google Shape;250;p29"/>
          <p:cNvGrpSpPr/>
          <p:nvPr/>
        </p:nvGrpSpPr>
        <p:grpSpPr>
          <a:xfrm>
            <a:off x="446127" y="1798959"/>
            <a:ext cx="8251745" cy="2200830"/>
            <a:chOff x="187975" y="1681775"/>
            <a:chExt cx="8644192" cy="2305499"/>
          </a:xfrm>
        </p:grpSpPr>
        <p:pic>
          <p:nvPicPr>
            <p:cNvPr id="251" name="Google Shape;25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6035" y="2126001"/>
              <a:ext cx="4476131" cy="1536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975" y="1681775"/>
              <a:ext cx="4177749" cy="2305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29"/>
          <p:cNvSpPr/>
          <p:nvPr/>
        </p:nvSpPr>
        <p:spPr>
          <a:xfrm rot="-5400000">
            <a:off x="2409025" y="2079000"/>
            <a:ext cx="107700" cy="4033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 rot="-5400000">
            <a:off x="5439750" y="3174150"/>
            <a:ext cx="107700" cy="184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 rot="-5400000">
            <a:off x="7521575" y="3027900"/>
            <a:ext cx="107700" cy="21357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1862425" y="4075050"/>
            <a:ext cx="120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compute s</a:t>
            </a:r>
            <a:endParaRPr sz="15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893150" y="4075050"/>
            <a:ext cx="120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compute Rx</a:t>
            </a:r>
            <a:endParaRPr sz="15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6974975" y="4075050"/>
            <a:ext cx="120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compute Ry</a:t>
            </a:r>
            <a:endParaRPr sz="15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Theoretically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pros: cycle time ⇓ &amp; area ⇓ (∵ hardware reuse)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cons: latency ⇑ 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Pratically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Cycle time is limited by the longest data path. 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⇒ To</a:t>
            </a:r>
            <a:r>
              <a:rPr lang="en-US" altLang="zh-TW" sz="1600" dirty="0"/>
              <a:t>o</a:t>
            </a:r>
            <a:r>
              <a:rPr lang="zh-TW" sz="1600" dirty="0"/>
              <a:t> many stage of pipeline will cause </a:t>
            </a:r>
            <a:r>
              <a:rPr lang="zh-TW" sz="1600" dirty="0">
                <a:solidFill>
                  <a:srgbClr val="4A86E8"/>
                </a:solidFill>
              </a:rPr>
              <a:t>pipeline imbalance</a:t>
            </a:r>
            <a:r>
              <a:rPr lang="zh-TW" sz="1600" dirty="0"/>
              <a:t>.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The smaller cycle time, the larger components that Design Compiler will choose.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We need </a:t>
            </a:r>
            <a:r>
              <a:rPr lang="zh-TW" dirty="0">
                <a:solidFill>
                  <a:srgbClr val="4A86E8"/>
                </a:solidFill>
              </a:rPr>
              <a:t>extra muxs</a:t>
            </a:r>
            <a:r>
              <a:rPr lang="zh-TW" dirty="0"/>
              <a:t> to select the input of reused hardware.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⇒ The decrease in area is not proportional to the increase in latency.</a:t>
            </a:r>
            <a:endParaRPr sz="1600" dirty="0"/>
          </a:p>
        </p:txBody>
      </p:sp>
      <p:sp>
        <p:nvSpPr>
          <p:cNvPr id="264" name="Google Shape;264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Pipeline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Strategies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Divided into</a:t>
            </a:r>
            <a:r>
              <a:rPr lang="zh-TW">
                <a:solidFill>
                  <a:schemeClr val="accent3"/>
                </a:solidFill>
              </a:rPr>
              <a:t> </a:t>
            </a:r>
            <a:r>
              <a:rPr lang="zh-TW" b="1"/>
              <a:t>2.5</a:t>
            </a:r>
            <a:r>
              <a:rPr lang="zh-TW"/>
              <a:t> pipeline stages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Only reuse one </a:t>
            </a:r>
            <a:r>
              <a:rPr lang="zh-TW">
                <a:solidFill>
                  <a:schemeClr val="accent3"/>
                </a:solidFill>
              </a:rPr>
              <a:t>multiplier</a:t>
            </a:r>
            <a:r>
              <a:rPr lang="zh-TW"/>
              <a:t> and one </a:t>
            </a:r>
            <a:r>
              <a:rPr lang="zh-TW">
                <a:solidFill>
                  <a:schemeClr val="accent3"/>
                </a:solidFill>
              </a:rPr>
              <a:t>remainder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/>
              <a:t>in each pipeline.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3818265" y="2751050"/>
            <a:ext cx="612925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Google Shape;274;p31"/>
          <p:cNvSpPr/>
          <p:nvPr/>
        </p:nvSpPr>
        <p:spPr>
          <a:xfrm>
            <a:off x="4431192" y="2751050"/>
            <a:ext cx="612925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Google Shape;275;p31"/>
          <p:cNvSpPr/>
          <p:nvPr/>
        </p:nvSpPr>
        <p:spPr>
          <a:xfrm>
            <a:off x="5044120" y="2751050"/>
            <a:ext cx="612925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Google Shape;276;p31"/>
          <p:cNvSpPr/>
          <p:nvPr/>
        </p:nvSpPr>
        <p:spPr>
          <a:xfrm>
            <a:off x="5657047" y="2751050"/>
            <a:ext cx="612925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1"/>
          <p:cNvSpPr/>
          <p:nvPr/>
        </p:nvSpPr>
        <p:spPr>
          <a:xfrm>
            <a:off x="3205340" y="2751050"/>
            <a:ext cx="612925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Google Shape;278;p31"/>
          <p:cNvSpPr/>
          <p:nvPr/>
        </p:nvSpPr>
        <p:spPr>
          <a:xfrm>
            <a:off x="3205361" y="3206600"/>
            <a:ext cx="1225850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79" name="Google Shape;279;p31"/>
          <p:cNvCxnSpPr/>
          <p:nvPr/>
        </p:nvCxnSpPr>
        <p:spPr>
          <a:xfrm>
            <a:off x="4438300" y="3479950"/>
            <a:ext cx="182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1"/>
          <p:cNvSpPr/>
          <p:nvPr/>
        </p:nvSpPr>
        <p:spPr>
          <a:xfrm>
            <a:off x="4737673" y="3703550"/>
            <a:ext cx="1225850" cy="273339"/>
          </a:xfrm>
          <a:custGeom>
            <a:avLst/>
            <a:gdLst/>
            <a:ahLst/>
            <a:cxnLst/>
            <a:rect l="l" t="t" r="r" b="b"/>
            <a:pathLst>
              <a:path w="24517" h="12589" extrusionOk="0">
                <a:moveTo>
                  <a:pt x="0" y="12589"/>
                </a:moveTo>
                <a:lnTo>
                  <a:pt x="12258" y="12589"/>
                </a:lnTo>
                <a:lnTo>
                  <a:pt x="12258" y="0"/>
                </a:lnTo>
                <a:lnTo>
                  <a:pt x="24517" y="0"/>
                </a:lnTo>
                <a:lnTo>
                  <a:pt x="24517" y="1258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81" name="Google Shape;281;p31"/>
          <p:cNvCxnSpPr/>
          <p:nvPr/>
        </p:nvCxnSpPr>
        <p:spPr>
          <a:xfrm>
            <a:off x="3212437" y="3976900"/>
            <a:ext cx="152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1"/>
          <p:cNvSpPr txBox="1"/>
          <p:nvPr/>
        </p:nvSpPr>
        <p:spPr>
          <a:xfrm>
            <a:off x="2766450" y="2687625"/>
            <a:ext cx="43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"/>
                <a:ea typeface="Roboto"/>
                <a:cs typeface="Roboto"/>
                <a:sym typeface="Roboto"/>
              </a:rPr>
              <a:t>clk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245350" y="3191463"/>
            <a:ext cx="9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"/>
                <a:ea typeface="Roboto"/>
                <a:cs typeface="Roboto"/>
                <a:sym typeface="Roboto"/>
              </a:rPr>
              <a:t>in_valid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2245350" y="3700750"/>
            <a:ext cx="9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"/>
                <a:ea typeface="Roboto"/>
                <a:cs typeface="Roboto"/>
                <a:sym typeface="Roboto"/>
              </a:rPr>
              <a:t>out_valid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" name="Google Shape;285;p31"/>
          <p:cNvCxnSpPr/>
          <p:nvPr/>
        </p:nvCxnSpPr>
        <p:spPr>
          <a:xfrm>
            <a:off x="4121950" y="2601975"/>
            <a:ext cx="0" cy="157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3820225" y="2601975"/>
            <a:ext cx="0" cy="157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1"/>
          <p:cNvCxnSpPr/>
          <p:nvPr/>
        </p:nvCxnSpPr>
        <p:spPr>
          <a:xfrm>
            <a:off x="4739575" y="2601975"/>
            <a:ext cx="0" cy="157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1"/>
          <p:cNvCxnSpPr/>
          <p:nvPr/>
        </p:nvCxnSpPr>
        <p:spPr>
          <a:xfrm>
            <a:off x="5350600" y="2601975"/>
            <a:ext cx="0" cy="157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1"/>
          <p:cNvCxnSpPr/>
          <p:nvPr/>
        </p:nvCxnSpPr>
        <p:spPr>
          <a:xfrm>
            <a:off x="5961625" y="3976900"/>
            <a:ext cx="35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1"/>
          <p:cNvSpPr/>
          <p:nvPr/>
        </p:nvSpPr>
        <p:spPr>
          <a:xfrm rot="-5400000">
            <a:off x="4990725" y="3957725"/>
            <a:ext cx="107700" cy="612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444125" y="4251000"/>
            <a:ext cx="12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latency = 1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3753000" y="3592000"/>
            <a:ext cx="4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(1)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4210363" y="3592000"/>
            <a:ext cx="4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(2)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4825625" y="3592000"/>
            <a:ext cx="4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(3)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Outline</a:t>
            </a:r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Topic Review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Soft IP 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>
                <a:solidFill>
                  <a:srgbClr val="040C28"/>
                </a:solidFill>
              </a:rPr>
              <a:t>Extended Euclidean Algorithm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Design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Optimization</a:t>
            </a: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Top Module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Data Flow Graph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Optimization</a:t>
            </a:r>
            <a:endParaRPr sz="1600"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Optimization</a:t>
            </a:r>
            <a:endParaRPr/>
          </a:p>
        </p:txBody>
      </p:sp>
      <p:grpSp>
        <p:nvGrpSpPr>
          <p:cNvPr id="301" name="Google Shape;301;p32"/>
          <p:cNvGrpSpPr/>
          <p:nvPr/>
        </p:nvGrpSpPr>
        <p:grpSpPr>
          <a:xfrm>
            <a:off x="446127" y="1798959"/>
            <a:ext cx="8251746" cy="2200830"/>
            <a:chOff x="187975" y="1681775"/>
            <a:chExt cx="8644193" cy="2305499"/>
          </a:xfrm>
        </p:grpSpPr>
        <p:pic>
          <p:nvPicPr>
            <p:cNvPr id="302" name="Google Shape;30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6035" y="2126001"/>
              <a:ext cx="4476133" cy="1536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975" y="1681775"/>
              <a:ext cx="4177749" cy="2305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p32"/>
          <p:cNvSpPr/>
          <p:nvPr/>
        </p:nvSpPr>
        <p:spPr>
          <a:xfrm>
            <a:off x="1673875" y="1757600"/>
            <a:ext cx="1491000" cy="1051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381775" y="3115950"/>
            <a:ext cx="1234200" cy="919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574475" y="1414050"/>
            <a:ext cx="4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(1)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150" y="2762725"/>
            <a:ext cx="673050" cy="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/>
          <p:nvPr/>
        </p:nvSpPr>
        <p:spPr>
          <a:xfrm>
            <a:off x="1673875" y="1749325"/>
            <a:ext cx="2766375" cy="2285946"/>
          </a:xfrm>
          <a:custGeom>
            <a:avLst/>
            <a:gdLst/>
            <a:ahLst/>
            <a:cxnLst/>
            <a:rect l="l" t="t" r="r" b="b"/>
            <a:pathLst>
              <a:path w="110655" h="89452" extrusionOk="0">
                <a:moveTo>
                  <a:pt x="62285" y="331"/>
                </a:moveTo>
                <a:lnTo>
                  <a:pt x="62285" y="43732"/>
                </a:lnTo>
                <a:lnTo>
                  <a:pt x="0" y="43732"/>
                </a:lnTo>
                <a:lnTo>
                  <a:pt x="0" y="89452"/>
                </a:lnTo>
                <a:lnTo>
                  <a:pt x="110655" y="89452"/>
                </a:lnTo>
                <a:lnTo>
                  <a:pt x="110655" y="0"/>
                </a:lnTo>
                <a:close/>
              </a:path>
            </a:pathLst>
          </a:custGeom>
          <a:noFill/>
          <a:ln w="9525" cap="flat" cmpd="sng">
            <a:solidFill>
              <a:srgbClr val="CC0000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9" name="Google Shape;309;p32"/>
          <p:cNvSpPr txBox="1"/>
          <p:nvPr/>
        </p:nvSpPr>
        <p:spPr>
          <a:xfrm>
            <a:off x="3164875" y="1414050"/>
            <a:ext cx="4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(2)</a:t>
            </a:r>
            <a:endParaRPr sz="13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4481675" y="1749325"/>
            <a:ext cx="3925800" cy="2286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4440250" y="1414050"/>
            <a:ext cx="4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(3)</a:t>
            </a:r>
            <a:endParaRPr sz="13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460950" y="18955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 dirty="0">
                <a:latin typeface="PT Sans Narrow"/>
                <a:ea typeface="PT Sans Narrow"/>
                <a:cs typeface="PT Sans Narrow"/>
                <a:sym typeface="PT Sans Narrow"/>
              </a:rPr>
              <a:t>The End</a:t>
            </a:r>
            <a:endParaRPr sz="4500" dirty="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18" name="Google Shape;318;p33"/>
          <p:cNvSpPr txBox="1">
            <a:spLocks noGrp="1"/>
          </p:cNvSpPr>
          <p:nvPr>
            <p:ph type="subTitle" idx="4294967295"/>
          </p:nvPr>
        </p:nvSpPr>
        <p:spPr>
          <a:xfrm>
            <a:off x="460938" y="289882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244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Thanks for listening :)</a:t>
            </a:r>
            <a:endParaRPr sz="244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>
            <a:off x="3843750" y="2792363"/>
            <a:ext cx="1456500" cy="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06;p13">
            <a:extLst>
              <a:ext uri="{FF2B5EF4-FFF2-40B4-BE49-F238E27FC236}">
                <a16:creationId xmlns:a16="http://schemas.microsoft.com/office/drawing/2014/main" id="{49391275-5FCA-4657-A6D3-7703457E2307}"/>
              </a:ext>
            </a:extLst>
          </p:cNvPr>
          <p:cNvSpPr/>
          <p:nvPr/>
        </p:nvSpPr>
        <p:spPr>
          <a:xfrm>
            <a:off x="2979350" y="1086000"/>
            <a:ext cx="896700" cy="8967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lt2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;p13">
            <a:extLst>
              <a:ext uri="{FF2B5EF4-FFF2-40B4-BE49-F238E27FC236}">
                <a16:creationId xmlns:a16="http://schemas.microsoft.com/office/drawing/2014/main" id="{41AEF1C7-EE10-40D0-9A3E-F612CC720922}"/>
              </a:ext>
            </a:extLst>
          </p:cNvPr>
          <p:cNvSpPr/>
          <p:nvPr/>
        </p:nvSpPr>
        <p:spPr>
          <a:xfrm rot="10800000">
            <a:off x="5267950" y="3160800"/>
            <a:ext cx="896700" cy="8967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lt2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Graph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2789775" y="236312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3476050" y="237857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3369700" y="237857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&lt;&lt;1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29" name="Google Shape;329;p34"/>
          <p:cNvCxnSpPr>
            <a:stCxn id="326" idx="3"/>
          </p:cNvCxnSpPr>
          <p:nvPr/>
        </p:nvCxnSpPr>
        <p:spPr>
          <a:xfrm>
            <a:off x="3198075" y="256322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4"/>
          <p:cNvSpPr/>
          <p:nvPr/>
        </p:nvSpPr>
        <p:spPr>
          <a:xfrm rot="5400000">
            <a:off x="3973625" y="2126325"/>
            <a:ext cx="481800" cy="182400"/>
          </a:xfrm>
          <a:prstGeom prst="trapezoid">
            <a:avLst>
              <a:gd name="adj" fmla="val 5075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1" name="Google Shape;331;p34"/>
          <p:cNvCxnSpPr/>
          <p:nvPr/>
        </p:nvCxnSpPr>
        <p:spPr>
          <a:xfrm rot="10800000" flipH="1">
            <a:off x="3845350" y="2345750"/>
            <a:ext cx="280200" cy="218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34"/>
          <p:cNvCxnSpPr/>
          <p:nvPr/>
        </p:nvCxnSpPr>
        <p:spPr>
          <a:xfrm>
            <a:off x="3845350" y="1869250"/>
            <a:ext cx="288600" cy="21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34"/>
          <p:cNvSpPr/>
          <p:nvPr/>
        </p:nvSpPr>
        <p:spPr>
          <a:xfrm>
            <a:off x="4583700" y="203287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4477350" y="203287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-p?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35" name="Google Shape;335;p34"/>
          <p:cNvCxnSpPr/>
          <p:nvPr/>
        </p:nvCxnSpPr>
        <p:spPr>
          <a:xfrm>
            <a:off x="4305725" y="221752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p34"/>
          <p:cNvSpPr/>
          <p:nvPr/>
        </p:nvSpPr>
        <p:spPr>
          <a:xfrm>
            <a:off x="5230975" y="2032875"/>
            <a:ext cx="369300" cy="369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34"/>
          <p:cNvCxnSpPr/>
          <p:nvPr/>
        </p:nvCxnSpPr>
        <p:spPr>
          <a:xfrm>
            <a:off x="4953000" y="221752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34"/>
          <p:cNvSpPr/>
          <p:nvPr/>
        </p:nvSpPr>
        <p:spPr>
          <a:xfrm>
            <a:off x="4123325" y="329817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4123325" y="3290375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–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3437050" y="3017663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3437050" y="350737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Qy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" name="Google Shape;342;p34"/>
          <p:cNvCxnSpPr/>
          <p:nvPr/>
        </p:nvCxnSpPr>
        <p:spPr>
          <a:xfrm>
            <a:off x="3796450" y="3235475"/>
            <a:ext cx="348300" cy="1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4"/>
          <p:cNvCxnSpPr/>
          <p:nvPr/>
        </p:nvCxnSpPr>
        <p:spPr>
          <a:xfrm rot="10800000" flipH="1">
            <a:off x="3801750" y="3548200"/>
            <a:ext cx="336000" cy="18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34"/>
          <p:cNvSpPr/>
          <p:nvPr/>
        </p:nvSpPr>
        <p:spPr>
          <a:xfrm rot="5400000">
            <a:off x="4620900" y="3886425"/>
            <a:ext cx="481800" cy="182400"/>
          </a:xfrm>
          <a:prstGeom prst="trapezoid">
            <a:avLst>
              <a:gd name="adj" fmla="val 5075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5230975" y="379297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5194800" y="3792975"/>
            <a:ext cx="44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-p?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47" name="Google Shape;347;p34"/>
          <p:cNvCxnSpPr/>
          <p:nvPr/>
        </p:nvCxnSpPr>
        <p:spPr>
          <a:xfrm>
            <a:off x="4953000" y="397762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34"/>
          <p:cNvSpPr/>
          <p:nvPr/>
        </p:nvSpPr>
        <p:spPr>
          <a:xfrm>
            <a:off x="5873150" y="2911250"/>
            <a:ext cx="369300" cy="36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3476050" y="1696550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3476050" y="1688750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–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2789775" y="1416038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2789775" y="1905750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Qx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" name="Google Shape;353;p34"/>
          <p:cNvCxnSpPr/>
          <p:nvPr/>
        </p:nvCxnSpPr>
        <p:spPr>
          <a:xfrm>
            <a:off x="3149175" y="1633850"/>
            <a:ext cx="348300" cy="1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4"/>
          <p:cNvCxnSpPr/>
          <p:nvPr/>
        </p:nvCxnSpPr>
        <p:spPr>
          <a:xfrm rot="10800000" flipH="1">
            <a:off x="3154475" y="1946575"/>
            <a:ext cx="336000" cy="18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34"/>
          <p:cNvSpPr txBox="1"/>
          <p:nvPr/>
        </p:nvSpPr>
        <p:spPr>
          <a:xfrm>
            <a:off x="5194850" y="2032875"/>
            <a:ext cx="44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inv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6520413" y="2911250"/>
            <a:ext cx="369300" cy="36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34"/>
          <p:cNvCxnSpPr/>
          <p:nvPr/>
        </p:nvCxnSpPr>
        <p:spPr>
          <a:xfrm>
            <a:off x="6242438" y="3095900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34"/>
          <p:cNvSpPr txBox="1"/>
          <p:nvPr/>
        </p:nvSpPr>
        <p:spPr>
          <a:xfrm>
            <a:off x="6414063" y="2911250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873150" y="2903450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x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11022475" y="253007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Ry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5608100" y="3173925"/>
            <a:ext cx="265050" cy="795150"/>
          </a:xfrm>
          <a:custGeom>
            <a:avLst/>
            <a:gdLst/>
            <a:ahLst/>
            <a:cxnLst/>
            <a:rect l="l" t="t" r="r" b="b"/>
            <a:pathLst>
              <a:path w="10602" h="32137" extrusionOk="0">
                <a:moveTo>
                  <a:pt x="0" y="32137"/>
                </a:moveTo>
                <a:lnTo>
                  <a:pt x="4638" y="32137"/>
                </a:lnTo>
                <a:lnTo>
                  <a:pt x="4638" y="0"/>
                </a:lnTo>
                <a:lnTo>
                  <a:pt x="1060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2" name="Google Shape;362;p34"/>
          <p:cNvSpPr/>
          <p:nvPr/>
        </p:nvSpPr>
        <p:spPr>
          <a:xfrm rot="10800000" flipH="1">
            <a:off x="5608100" y="2217525"/>
            <a:ext cx="265050" cy="828251"/>
          </a:xfrm>
          <a:custGeom>
            <a:avLst/>
            <a:gdLst/>
            <a:ahLst/>
            <a:cxnLst/>
            <a:rect l="l" t="t" r="r" b="b"/>
            <a:pathLst>
              <a:path w="10602" h="32137" extrusionOk="0">
                <a:moveTo>
                  <a:pt x="0" y="32137"/>
                </a:moveTo>
                <a:lnTo>
                  <a:pt x="4638" y="32137"/>
                </a:lnTo>
                <a:lnTo>
                  <a:pt x="4638" y="0"/>
                </a:lnTo>
                <a:lnTo>
                  <a:pt x="1060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3" name="Google Shape;363;p34"/>
          <p:cNvSpPr/>
          <p:nvPr/>
        </p:nvSpPr>
        <p:spPr>
          <a:xfrm>
            <a:off x="1580550" y="3930025"/>
            <a:ext cx="369300" cy="36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894275" y="3649513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894275" y="413922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34"/>
          <p:cNvCxnSpPr/>
          <p:nvPr/>
        </p:nvCxnSpPr>
        <p:spPr>
          <a:xfrm>
            <a:off x="1253675" y="3867325"/>
            <a:ext cx="348300" cy="1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34"/>
          <p:cNvCxnSpPr/>
          <p:nvPr/>
        </p:nvCxnSpPr>
        <p:spPr>
          <a:xfrm rot="10800000" flipH="1">
            <a:off x="1258975" y="4180050"/>
            <a:ext cx="336000" cy="18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34"/>
          <p:cNvSpPr/>
          <p:nvPr/>
        </p:nvSpPr>
        <p:spPr>
          <a:xfrm>
            <a:off x="3437038" y="393002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3334613" y="393002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%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70" name="Google Shape;370;p34"/>
          <p:cNvCxnSpPr/>
          <p:nvPr/>
        </p:nvCxnSpPr>
        <p:spPr>
          <a:xfrm>
            <a:off x="2540663" y="411467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34"/>
          <p:cNvSpPr/>
          <p:nvPr/>
        </p:nvSpPr>
        <p:spPr>
          <a:xfrm>
            <a:off x="4136325" y="417737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4136325" y="4154275"/>
            <a:ext cx="36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</a:rPr>
              <a:t>+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3553775" y="4386575"/>
            <a:ext cx="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4"/>
          <p:cNvCxnSpPr/>
          <p:nvPr/>
        </p:nvCxnSpPr>
        <p:spPr>
          <a:xfrm>
            <a:off x="3809450" y="4114675"/>
            <a:ext cx="348300" cy="1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34"/>
          <p:cNvCxnSpPr/>
          <p:nvPr/>
        </p:nvCxnSpPr>
        <p:spPr>
          <a:xfrm rot="10800000" flipH="1">
            <a:off x="3814750" y="4427400"/>
            <a:ext cx="336000" cy="18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34"/>
          <p:cNvSpPr/>
          <p:nvPr/>
        </p:nvSpPr>
        <p:spPr>
          <a:xfrm>
            <a:off x="2227813" y="3930025"/>
            <a:ext cx="369300" cy="36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34"/>
          <p:cNvCxnSpPr/>
          <p:nvPr/>
        </p:nvCxnSpPr>
        <p:spPr>
          <a:xfrm>
            <a:off x="1949838" y="411467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34"/>
          <p:cNvSpPr txBox="1"/>
          <p:nvPr/>
        </p:nvSpPr>
        <p:spPr>
          <a:xfrm>
            <a:off x="2121463" y="393002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2800313" y="393002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2798613" y="3930025"/>
            <a:ext cx="36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x3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81" name="Google Shape;381;p34"/>
          <p:cNvCxnSpPr/>
          <p:nvPr/>
        </p:nvCxnSpPr>
        <p:spPr>
          <a:xfrm>
            <a:off x="3169600" y="411467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34"/>
          <p:cNvSpPr txBox="1"/>
          <p:nvPr/>
        </p:nvSpPr>
        <p:spPr>
          <a:xfrm>
            <a:off x="1580550" y="3922225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4499100" y="4105900"/>
            <a:ext cx="265050" cy="250187"/>
          </a:xfrm>
          <a:custGeom>
            <a:avLst/>
            <a:gdLst/>
            <a:ahLst/>
            <a:cxnLst/>
            <a:rect l="l" t="t" r="r" b="b"/>
            <a:pathLst>
              <a:path w="10602" h="32137" extrusionOk="0">
                <a:moveTo>
                  <a:pt x="0" y="32137"/>
                </a:moveTo>
                <a:lnTo>
                  <a:pt x="4638" y="32137"/>
                </a:lnTo>
                <a:lnTo>
                  <a:pt x="4638" y="0"/>
                </a:lnTo>
                <a:lnTo>
                  <a:pt x="1060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4" name="Google Shape;384;p34"/>
          <p:cNvSpPr/>
          <p:nvPr/>
        </p:nvSpPr>
        <p:spPr>
          <a:xfrm rot="10800000" flipH="1">
            <a:off x="4503600" y="3507387"/>
            <a:ext cx="265050" cy="337439"/>
          </a:xfrm>
          <a:custGeom>
            <a:avLst/>
            <a:gdLst/>
            <a:ahLst/>
            <a:cxnLst/>
            <a:rect l="l" t="t" r="r" b="b"/>
            <a:pathLst>
              <a:path w="10602" h="32137" extrusionOk="0">
                <a:moveTo>
                  <a:pt x="0" y="32137"/>
                </a:moveTo>
                <a:lnTo>
                  <a:pt x="4638" y="32137"/>
                </a:lnTo>
                <a:lnTo>
                  <a:pt x="4638" y="0"/>
                </a:lnTo>
                <a:lnTo>
                  <a:pt x="1060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Graph</a:t>
            </a: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2370875" y="3804000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2370875" y="3796200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+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684600" y="3523488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684600" y="4013200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Qx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5" name="Google Shape;395;p35"/>
          <p:cNvCxnSpPr/>
          <p:nvPr/>
        </p:nvCxnSpPr>
        <p:spPr>
          <a:xfrm>
            <a:off x="2044000" y="3741300"/>
            <a:ext cx="348300" cy="1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5"/>
          <p:cNvCxnSpPr/>
          <p:nvPr/>
        </p:nvCxnSpPr>
        <p:spPr>
          <a:xfrm rot="10800000" flipH="1">
            <a:off x="2049300" y="4054025"/>
            <a:ext cx="336000" cy="18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35"/>
          <p:cNvSpPr/>
          <p:nvPr/>
        </p:nvSpPr>
        <p:spPr>
          <a:xfrm>
            <a:off x="1696100" y="2966988"/>
            <a:ext cx="369300" cy="3693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2343363" y="2966988"/>
            <a:ext cx="369300" cy="3693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9" name="Google Shape;399;p35"/>
          <p:cNvCxnSpPr/>
          <p:nvPr/>
        </p:nvCxnSpPr>
        <p:spPr>
          <a:xfrm>
            <a:off x="2065388" y="3151638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5"/>
          <p:cNvSpPr txBox="1"/>
          <p:nvPr/>
        </p:nvSpPr>
        <p:spPr>
          <a:xfrm>
            <a:off x="2237013" y="2966988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696100" y="2959188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35"/>
          <p:cNvCxnSpPr/>
          <p:nvPr/>
        </p:nvCxnSpPr>
        <p:spPr>
          <a:xfrm>
            <a:off x="1402088" y="3206863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5"/>
          <p:cNvCxnSpPr/>
          <p:nvPr/>
        </p:nvCxnSpPr>
        <p:spPr>
          <a:xfrm>
            <a:off x="1402088" y="3096338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5"/>
          <p:cNvSpPr/>
          <p:nvPr/>
        </p:nvSpPr>
        <p:spPr>
          <a:xfrm>
            <a:off x="3045975" y="3402288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"/>
          <p:cNvSpPr txBox="1"/>
          <p:nvPr/>
        </p:nvSpPr>
        <p:spPr>
          <a:xfrm>
            <a:off x="3045975" y="3394488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–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406" name="Google Shape;406;p35"/>
          <p:cNvCxnSpPr/>
          <p:nvPr/>
        </p:nvCxnSpPr>
        <p:spPr>
          <a:xfrm>
            <a:off x="2719100" y="3183132"/>
            <a:ext cx="348300" cy="29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5"/>
          <p:cNvCxnSpPr/>
          <p:nvPr/>
        </p:nvCxnSpPr>
        <p:spPr>
          <a:xfrm rot="10800000" flipH="1">
            <a:off x="2724400" y="3695232"/>
            <a:ext cx="336000" cy="29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Google Shape;408;p35"/>
          <p:cNvSpPr/>
          <p:nvPr/>
        </p:nvSpPr>
        <p:spPr>
          <a:xfrm>
            <a:off x="3670475" y="3402300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3564125" y="3402300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-p?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>
            <a:off x="3392500" y="3586950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35"/>
          <p:cNvSpPr/>
          <p:nvPr/>
        </p:nvSpPr>
        <p:spPr>
          <a:xfrm>
            <a:off x="4373300" y="2966988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4373300" y="2959188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–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413" name="Google Shape;413;p35"/>
          <p:cNvCxnSpPr/>
          <p:nvPr/>
        </p:nvCxnSpPr>
        <p:spPr>
          <a:xfrm rot="10800000" flipH="1">
            <a:off x="4046225" y="3231775"/>
            <a:ext cx="360900" cy="360600"/>
          </a:xfrm>
          <a:prstGeom prst="bentConnector3">
            <a:avLst>
              <a:gd name="adj1" fmla="val 426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35"/>
          <p:cNvSpPr/>
          <p:nvPr/>
        </p:nvSpPr>
        <p:spPr>
          <a:xfrm>
            <a:off x="5065525" y="2577325"/>
            <a:ext cx="369300" cy="36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5712788" y="2577325"/>
            <a:ext cx="369300" cy="36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6" name="Google Shape;416;p35"/>
          <p:cNvCxnSpPr/>
          <p:nvPr/>
        </p:nvCxnSpPr>
        <p:spPr>
          <a:xfrm>
            <a:off x="5434813" y="276197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35"/>
          <p:cNvSpPr txBox="1"/>
          <p:nvPr/>
        </p:nvSpPr>
        <p:spPr>
          <a:xfrm>
            <a:off x="5606438" y="257732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5065525" y="2569525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x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419" name="Google Shape;419;p35"/>
          <p:cNvCxnSpPr/>
          <p:nvPr/>
        </p:nvCxnSpPr>
        <p:spPr>
          <a:xfrm rot="10800000" flipH="1">
            <a:off x="4724750" y="2819857"/>
            <a:ext cx="342600" cy="33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" name="Google Shape;420;p35"/>
          <p:cNvSpPr txBox="1"/>
          <p:nvPr/>
        </p:nvSpPr>
        <p:spPr>
          <a:xfrm>
            <a:off x="3738125" y="2896238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1509175" y="2711199"/>
            <a:ext cx="3556347" cy="384924"/>
          </a:xfrm>
          <a:custGeom>
            <a:avLst/>
            <a:gdLst/>
            <a:ahLst/>
            <a:cxnLst/>
            <a:rect l="l" t="t" r="r" b="b"/>
            <a:pathLst>
              <a:path w="130628" h="19594" extrusionOk="0">
                <a:moveTo>
                  <a:pt x="130628" y="0"/>
                </a:moveTo>
                <a:lnTo>
                  <a:pt x="0" y="0"/>
                </a:lnTo>
                <a:lnTo>
                  <a:pt x="0" y="19594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cxnSp>
        <p:nvCxnSpPr>
          <p:cNvPr id="422" name="Google Shape;422;p35"/>
          <p:cNvCxnSpPr/>
          <p:nvPr/>
        </p:nvCxnSpPr>
        <p:spPr>
          <a:xfrm>
            <a:off x="4094825" y="3096350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35"/>
          <p:cNvSpPr txBox="1"/>
          <p:nvPr/>
        </p:nvSpPr>
        <p:spPr>
          <a:xfrm flipH="1">
            <a:off x="5693307" y="203237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35"/>
          <p:cNvCxnSpPr/>
          <p:nvPr/>
        </p:nvCxnSpPr>
        <p:spPr>
          <a:xfrm>
            <a:off x="6778365" y="2482975"/>
            <a:ext cx="333300" cy="25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35"/>
          <p:cNvSpPr/>
          <p:nvPr/>
        </p:nvSpPr>
        <p:spPr>
          <a:xfrm>
            <a:off x="6408964" y="231037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/>
          <p:nvPr/>
        </p:nvSpPr>
        <p:spPr>
          <a:xfrm>
            <a:off x="6408964" y="2302575"/>
            <a:ext cx="36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–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427" name="Google Shape;427;p35"/>
          <p:cNvCxnSpPr/>
          <p:nvPr/>
        </p:nvCxnSpPr>
        <p:spPr>
          <a:xfrm>
            <a:off x="6082089" y="2247675"/>
            <a:ext cx="348300" cy="1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35"/>
          <p:cNvCxnSpPr/>
          <p:nvPr/>
        </p:nvCxnSpPr>
        <p:spPr>
          <a:xfrm rot="10800000" flipH="1">
            <a:off x="6089414" y="2569525"/>
            <a:ext cx="336000" cy="18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p35"/>
          <p:cNvSpPr/>
          <p:nvPr/>
        </p:nvSpPr>
        <p:spPr>
          <a:xfrm>
            <a:off x="7105142" y="2577325"/>
            <a:ext cx="369300" cy="36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6998792" y="257732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-p?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431" name="Google Shape;431;p35"/>
          <p:cNvCxnSpPr/>
          <p:nvPr/>
        </p:nvCxnSpPr>
        <p:spPr>
          <a:xfrm>
            <a:off x="7474442" y="276197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35"/>
          <p:cNvCxnSpPr/>
          <p:nvPr/>
        </p:nvCxnSpPr>
        <p:spPr>
          <a:xfrm>
            <a:off x="4187048" y="3592375"/>
            <a:ext cx="2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35"/>
          <p:cNvSpPr txBox="1"/>
          <p:nvPr/>
        </p:nvSpPr>
        <p:spPr>
          <a:xfrm>
            <a:off x="4478425" y="339152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Rx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7701600" y="256097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Ry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Given the parameter </a:t>
            </a:r>
            <a:r>
              <a:rPr lang="zh-TW" dirty="0">
                <a:solidFill>
                  <a:schemeClr val="accent3"/>
                </a:solidFill>
              </a:rPr>
              <a:t>a</a:t>
            </a:r>
            <a:r>
              <a:rPr lang="zh-TW" dirty="0"/>
              <a:t> of an elliptic curve and two points </a:t>
            </a:r>
            <a:r>
              <a:rPr lang="zh-TW" dirty="0">
                <a:solidFill>
                  <a:schemeClr val="accent3"/>
                </a:solidFill>
              </a:rPr>
              <a:t>P</a:t>
            </a:r>
            <a:r>
              <a:rPr lang="zh-TW" dirty="0"/>
              <a:t> and </a:t>
            </a:r>
            <a:r>
              <a:rPr lang="zh-TW" dirty="0">
                <a:solidFill>
                  <a:schemeClr val="accent3"/>
                </a:solidFill>
              </a:rPr>
              <a:t>Q</a:t>
            </a:r>
            <a:r>
              <a:rPr lang="zh-TW" dirty="0"/>
              <a:t> on the curve, the task is to find the third point </a:t>
            </a:r>
            <a:r>
              <a:rPr lang="zh-TW" dirty="0">
                <a:solidFill>
                  <a:schemeClr val="accent3"/>
                </a:solidFill>
              </a:rPr>
              <a:t>R</a:t>
            </a:r>
            <a:r>
              <a:rPr lang="zh-TW" dirty="0"/>
              <a:t> s.t. P+Q+R=O, where O means an abstract point at infinity (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無窮遠點</a:t>
            </a:r>
            <a:r>
              <a:rPr lang="zh-TW" dirty="0"/>
              <a:t>).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All computations should be performed in a specific </a:t>
            </a:r>
            <a:r>
              <a:rPr lang="zh-TW" dirty="0">
                <a:solidFill>
                  <a:schemeClr val="accent3"/>
                </a:solidFill>
              </a:rPr>
              <a:t>prime </a:t>
            </a:r>
            <a:r>
              <a:rPr lang="zh-TW" dirty="0"/>
              <a:t>field (Fp).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Since we need to do the division over Fp, we need to find the </a:t>
            </a:r>
            <a:r>
              <a:rPr lang="zh-TW" dirty="0">
                <a:solidFill>
                  <a:srgbClr val="4A86E8"/>
                </a:solidFill>
              </a:rPr>
              <a:t>inverse </a:t>
            </a:r>
            <a:r>
              <a:rPr lang="zh-TW" dirty="0"/>
              <a:t>of the field elements, inverses can be efficiently computed by using the </a:t>
            </a:r>
            <a:r>
              <a:rPr lang="zh-TW" dirty="0">
                <a:solidFill>
                  <a:srgbClr val="4A86E8"/>
                </a:solidFill>
              </a:rPr>
              <a:t>extended Euclidean algorithm </a:t>
            </a:r>
            <a:r>
              <a:rPr lang="zh-TW" dirty="0"/>
              <a:t>(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輾轉相除法</a:t>
            </a:r>
            <a:r>
              <a:rPr lang="zh-TW" dirty="0"/>
              <a:t>).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design can be derived into two part: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Soft IP – compute the </a:t>
            </a:r>
            <a:r>
              <a:rPr lang="zh-TW">
                <a:solidFill>
                  <a:schemeClr val="dk1"/>
                </a:solidFill>
              </a:rPr>
              <a:t>inverse </a:t>
            </a:r>
            <a:r>
              <a:rPr lang="zh-TW"/>
              <a:t>of the field element.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Top Module – compute the coordinate of </a:t>
            </a:r>
            <a:r>
              <a:rPr lang="zh-TW">
                <a:solidFill>
                  <a:schemeClr val="dk1"/>
                </a:solidFill>
              </a:rPr>
              <a:t>R</a:t>
            </a:r>
            <a:r>
              <a:rPr lang="zh-TW"/>
              <a:t>.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Review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600" y="2406450"/>
            <a:ext cx="3438800" cy="2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 IP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4172100" y="2991138"/>
            <a:ext cx="799800" cy="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The inverse of the field element </a:t>
            </a:r>
            <a:r>
              <a:rPr lang="zh-TW" dirty="0">
                <a:solidFill>
                  <a:schemeClr val="accent3"/>
                </a:solidFill>
              </a:rPr>
              <a:t>b</a:t>
            </a:r>
            <a:r>
              <a:rPr lang="zh-TW" dirty="0"/>
              <a:t> with the prime number </a:t>
            </a:r>
            <a:r>
              <a:rPr lang="zh-TW" dirty="0">
                <a:solidFill>
                  <a:schemeClr val="accent3"/>
                </a:solidFill>
              </a:rPr>
              <a:t>a</a:t>
            </a:r>
            <a:r>
              <a:rPr lang="zh-TW" dirty="0"/>
              <a:t> is defined as: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The congruence relation may be rewritten as: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We can use </a:t>
            </a:r>
            <a:r>
              <a:rPr lang="zh-TW" dirty="0">
                <a:solidFill>
                  <a:srgbClr val="4A86E8"/>
                </a:solidFill>
              </a:rPr>
              <a:t>Extended Euclidean Algorithm</a:t>
            </a:r>
            <a:r>
              <a:rPr lang="zh-TW" dirty="0"/>
              <a:t> to find the inverse of b.                (i.e. the value of </a:t>
            </a:r>
            <a:r>
              <a:rPr lang="zh-TW" dirty="0">
                <a:solidFill>
                  <a:schemeClr val="accent3"/>
                </a:solidFill>
              </a:rPr>
              <a:t>y</a:t>
            </a:r>
            <a:r>
              <a:rPr lang="zh-TW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 IP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75" y="1699831"/>
            <a:ext cx="1894850" cy="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275" y="2436837"/>
            <a:ext cx="164143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525" y="2780337"/>
            <a:ext cx="19056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Extended Euclidean Algorithm Example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 = 113, b = 30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When </a:t>
            </a:r>
            <a:r>
              <a:rPr lang="zh-TW"/>
              <a:t>r</a:t>
            </a:r>
            <a:r>
              <a:rPr lang="zh-TW" sz="1600"/>
              <a:t> = </a:t>
            </a:r>
            <a:r>
              <a:rPr lang="zh-TW"/>
              <a:t>1,</a:t>
            </a:r>
            <a:r>
              <a:rPr lang="zh-TW" sz="1600"/>
              <a:t> we get </a:t>
            </a:r>
            <a:r>
              <a:rPr lang="zh-TW"/>
              <a:t>x =</a:t>
            </a:r>
            <a:r>
              <a:rPr lang="zh-TW" sz="1600"/>
              <a:t> </a:t>
            </a:r>
            <a:r>
              <a:rPr lang="zh-TW" sz="1600">
                <a:solidFill>
                  <a:schemeClr val="accent3"/>
                </a:solidFill>
              </a:rPr>
              <a:t>-13</a:t>
            </a:r>
            <a:r>
              <a:rPr lang="zh-TW" sz="1600"/>
              <a:t>,</a:t>
            </a:r>
            <a:r>
              <a:rPr lang="zh-TW"/>
              <a:t> y =</a:t>
            </a:r>
            <a:r>
              <a:rPr lang="zh-TW" sz="1600"/>
              <a:t> </a:t>
            </a:r>
            <a:r>
              <a:rPr lang="zh-TW" sz="1600">
                <a:solidFill>
                  <a:srgbClr val="CC0000"/>
                </a:solidFill>
              </a:rPr>
              <a:t>49</a:t>
            </a:r>
            <a:r>
              <a:rPr lang="zh-TW" sz="1600">
                <a:solidFill>
                  <a:schemeClr val="dk1"/>
                </a:solidFill>
              </a:rPr>
              <a:t> ⇒ inverse = </a:t>
            </a:r>
            <a:r>
              <a:rPr lang="zh-TW" sz="1600">
                <a:solidFill>
                  <a:srgbClr val="CC0000"/>
                </a:solidFill>
              </a:rPr>
              <a:t>49</a:t>
            </a:r>
            <a:endParaRPr sz="1600">
              <a:solidFill>
                <a:srgbClr val="CC0000"/>
              </a:solidFill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Extended Euclidean Algorithm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25" y="2498899"/>
            <a:ext cx="6500751" cy="1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3072000" y="422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a*x + b*y = 113 * </a:t>
            </a:r>
            <a:r>
              <a:rPr lang="zh-TW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-13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+ 30 * </a:t>
            </a:r>
            <a:r>
              <a:rPr lang="zh-TW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49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945188" y="2796650"/>
            <a:ext cx="24567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accent2"/>
                </a:solidFill>
              </a:rPr>
              <a:t>compute q, r</a:t>
            </a:r>
            <a:endParaRPr sz="1600" u="sng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accent2"/>
              </a:solidFill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Verilog Code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1031725" y="1402850"/>
            <a:ext cx="228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compute a, b</a:t>
            </a:r>
            <a:endParaRPr sz="16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201388" y="1402850"/>
            <a:ext cx="166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compute y</a:t>
            </a:r>
            <a:endParaRPr sz="16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116350" y="2213125"/>
            <a:ext cx="183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select output</a:t>
            </a:r>
            <a:endParaRPr sz="16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25" y="1786425"/>
            <a:ext cx="1669800" cy="844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613" y="3188900"/>
            <a:ext cx="1995830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550" y="1786425"/>
            <a:ext cx="3669500" cy="20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5450" y="2631288"/>
            <a:ext cx="3461702" cy="1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How many iteration</a:t>
            </a:r>
            <a:r>
              <a:rPr lang="en-US" altLang="zh-TW" dirty="0"/>
              <a:t>s</a:t>
            </a:r>
            <a:r>
              <a:rPr lang="zh-TW" dirty="0"/>
              <a:t> do we need to compute inverter?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IP_WIDTH = 5 ⇒ 5 iters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IP_WIDTH = 6 ⇒ 6 iters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IP_WIDTH = 7 ⇒ 7 iters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How many bits are required for each variable?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a, b, q, r ⇒ </a:t>
            </a:r>
            <a:r>
              <a:rPr lang="zh-TW" dirty="0">
                <a:solidFill>
                  <a:schemeClr val="accent3"/>
                </a:solidFill>
              </a:rPr>
              <a:t>IP_WIDTH</a:t>
            </a:r>
            <a:r>
              <a:rPr lang="zh-TW" dirty="0"/>
              <a:t> bits (unsigned)</a:t>
            </a:r>
            <a:endParaRPr dirty="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dirty="0"/>
              <a:t>y ⇒ </a:t>
            </a:r>
            <a:r>
              <a:rPr lang="zh-TW" dirty="0">
                <a:solidFill>
                  <a:schemeClr val="accent3"/>
                </a:solidFill>
              </a:rPr>
              <a:t>IP_WIDTH + 1</a:t>
            </a:r>
            <a:r>
              <a:rPr lang="zh-TW" dirty="0"/>
              <a:t> bits (signed)</a:t>
            </a:r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Soft IP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383C4C"/>
      </a:dk1>
      <a:lt1>
        <a:srgbClr val="FFFFFF"/>
      </a:lt1>
      <a:dk2>
        <a:srgbClr val="434343"/>
      </a:dk2>
      <a:lt2>
        <a:srgbClr val="999999"/>
      </a:lt2>
      <a:accent1>
        <a:srgbClr val="303241"/>
      </a:accent1>
      <a:accent2>
        <a:srgbClr val="434761"/>
      </a:accent2>
      <a:accent3>
        <a:srgbClr val="E0810E"/>
      </a:accent3>
      <a:accent4>
        <a:srgbClr val="F2981F"/>
      </a:accent4>
      <a:accent5>
        <a:srgbClr val="F6B665"/>
      </a:accent5>
      <a:accent6>
        <a:srgbClr val="636D86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834</Words>
  <Application>Microsoft Office PowerPoint</Application>
  <PresentationFormat>如螢幕大小 (16:9)</PresentationFormat>
  <Paragraphs>179</Paragraphs>
  <Slides>23</Slides>
  <Notes>23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Roboto</vt:lpstr>
      <vt:lpstr>PT Sans Narrow</vt:lpstr>
      <vt:lpstr>微軟正黑體</vt:lpstr>
      <vt:lpstr>Geometric</vt:lpstr>
      <vt:lpstr>LAB 06  Exercise</vt:lpstr>
      <vt:lpstr>Outline</vt:lpstr>
      <vt:lpstr>Topic Review</vt:lpstr>
      <vt:lpstr>Topic Review</vt:lpstr>
      <vt:lpstr>Soft IP</vt:lpstr>
      <vt:lpstr>Soft IP</vt:lpstr>
      <vt:lpstr>Extended Euclidean Algorithm</vt:lpstr>
      <vt:lpstr>Verilog Code</vt:lpstr>
      <vt:lpstr>Problems in Soft IP Design</vt:lpstr>
      <vt:lpstr>Optimization 1</vt:lpstr>
      <vt:lpstr>Optimization 2</vt:lpstr>
      <vt:lpstr>Optimization 1 &amp; 2</vt:lpstr>
      <vt:lpstr>Optimization 3</vt:lpstr>
      <vt:lpstr>After Optimization</vt:lpstr>
      <vt:lpstr>Top Module</vt:lpstr>
      <vt:lpstr>Top Module</vt:lpstr>
      <vt:lpstr>Data Flow Graph</vt:lpstr>
      <vt:lpstr>Pipeline</vt:lpstr>
      <vt:lpstr>Optimization</vt:lpstr>
      <vt:lpstr>After Optimization</vt:lpstr>
      <vt:lpstr>The End</vt:lpstr>
      <vt:lpstr>Data Flow Graph</vt:lpstr>
      <vt:lpstr>Data Flow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  Exercise</dc:title>
  <cp:lastModifiedBy>顏子芸</cp:lastModifiedBy>
  <cp:revision>2</cp:revision>
  <dcterms:modified xsi:type="dcterms:W3CDTF">2023-04-18T16:27:40Z</dcterms:modified>
</cp:coreProperties>
</file>