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9" r:id="rId5"/>
    <p:sldId id="258" r:id="rId6"/>
    <p:sldId id="265" r:id="rId7"/>
    <p:sldId id="261" r:id="rId8"/>
    <p:sldId id="266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DDDE-6535-4DA7-850F-3F0D914B8157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5185-A1E8-4CA3-BB70-BD4A82004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84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DDDE-6535-4DA7-850F-3F0D914B8157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5185-A1E8-4CA3-BB70-BD4A82004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67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DDDE-6535-4DA7-850F-3F0D914B8157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5185-A1E8-4CA3-BB70-BD4A82004B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415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DDDE-6535-4DA7-850F-3F0D914B8157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5185-A1E8-4CA3-BB70-BD4A82004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60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DDDE-6535-4DA7-850F-3F0D914B8157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5185-A1E8-4CA3-BB70-BD4A82004B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257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DDDE-6535-4DA7-850F-3F0D914B8157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5185-A1E8-4CA3-BB70-BD4A82004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21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DDDE-6535-4DA7-850F-3F0D914B8157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5185-A1E8-4CA3-BB70-BD4A82004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609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DDDE-6535-4DA7-850F-3F0D914B8157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5185-A1E8-4CA3-BB70-BD4A82004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81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DDDE-6535-4DA7-850F-3F0D914B8157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5185-A1E8-4CA3-BB70-BD4A82004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78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DDDE-6535-4DA7-850F-3F0D914B8157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5185-A1E8-4CA3-BB70-BD4A82004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6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DDDE-6535-4DA7-850F-3F0D914B8157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5185-A1E8-4CA3-BB70-BD4A82004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96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DDDE-6535-4DA7-850F-3F0D914B8157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5185-A1E8-4CA3-BB70-BD4A82004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29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DDDE-6535-4DA7-850F-3F0D914B8157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5185-A1E8-4CA3-BB70-BD4A82004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1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DDDE-6535-4DA7-850F-3F0D914B8157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5185-A1E8-4CA3-BB70-BD4A82004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99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DDDE-6535-4DA7-850F-3F0D914B8157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5185-A1E8-4CA3-BB70-BD4A82004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01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3DDDE-6535-4DA7-850F-3F0D914B8157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95185-A1E8-4CA3-BB70-BD4A82004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91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3DDDE-6535-4DA7-850F-3F0D914B8157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795185-A1E8-4CA3-BB70-BD4A82004B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54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397AF-1299-43A7-A2DA-F5E346DD8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54667"/>
            <a:ext cx="7766936" cy="2696169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ICLAB</a:t>
            </a:r>
            <a:r>
              <a:rPr lang="zh-TW" altLang="en-US" sz="6600" dirty="0"/>
              <a:t> </a:t>
            </a:r>
            <a:r>
              <a:rPr lang="en-US" altLang="zh-TW" sz="6600" dirty="0"/>
              <a:t>LAB08</a:t>
            </a:r>
            <a:br>
              <a:rPr lang="en-US" altLang="zh-TW" sz="6600" dirty="0"/>
            </a:br>
            <a:r>
              <a:rPr lang="en-US" altLang="zh-TW" sz="6600" dirty="0"/>
              <a:t>EXCERSICE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4A1837-D386-4A80-8493-E499726A0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0810890</a:t>
            </a: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CHIA-EN CHANG</a:t>
            </a:r>
            <a:endParaRPr lang="zh-TW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42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34"/>
    </mc:Choice>
    <mc:Fallback xmlns="">
      <p:transition spd="slow" advTm="633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9A9D4-E167-46CE-A94D-23C04B1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EC47491-3BF9-4056-AD83-596F6CDAE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80345"/>
              </p:ext>
            </p:extLst>
          </p:nvPr>
        </p:nvGraphicFramePr>
        <p:xfrm>
          <a:off x="677334" y="1566984"/>
          <a:ext cx="10253132" cy="4681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3283">
                  <a:extLst>
                    <a:ext uri="{9D8B030D-6E8A-4147-A177-3AD203B41FA5}">
                      <a16:colId xmlns:a16="http://schemas.microsoft.com/office/drawing/2014/main" val="3188306445"/>
                    </a:ext>
                  </a:extLst>
                </a:gridCol>
                <a:gridCol w="2563283">
                  <a:extLst>
                    <a:ext uri="{9D8B030D-6E8A-4147-A177-3AD203B41FA5}">
                      <a16:colId xmlns:a16="http://schemas.microsoft.com/office/drawing/2014/main" val="429410829"/>
                    </a:ext>
                  </a:extLst>
                </a:gridCol>
                <a:gridCol w="2563283">
                  <a:extLst>
                    <a:ext uri="{9D8B030D-6E8A-4147-A177-3AD203B41FA5}">
                      <a16:colId xmlns:a16="http://schemas.microsoft.com/office/drawing/2014/main" val="1533248017"/>
                    </a:ext>
                  </a:extLst>
                </a:gridCol>
                <a:gridCol w="2563283">
                  <a:extLst>
                    <a:ext uri="{9D8B030D-6E8A-4147-A177-3AD203B41FA5}">
                      <a16:colId xmlns:a16="http://schemas.microsoft.com/office/drawing/2014/main" val="2043256272"/>
                    </a:ext>
                  </a:extLst>
                </a:gridCol>
              </a:tblGrid>
              <a:tr h="390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POWER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AREA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LATENCY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PERFORMANCE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32508048"/>
                  </a:ext>
                </a:extLst>
              </a:tr>
              <a:tr h="390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2.76E-03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118280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6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1957.297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34818229"/>
                  </a:ext>
                </a:extLst>
              </a:tr>
              <a:tr h="390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2.95E-03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122627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5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1811.201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1002204"/>
                  </a:ext>
                </a:extLst>
              </a:tr>
              <a:tr h="390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2.99E-03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121919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4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1458.151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7943983"/>
                  </a:ext>
                </a:extLst>
              </a:tr>
              <a:tr h="390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3.64E-03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119890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1309.918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3895334"/>
                  </a:ext>
                </a:extLst>
              </a:tr>
              <a:tr h="390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6.45E-03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139449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1799.45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893915"/>
                  </a:ext>
                </a:extLst>
              </a:tr>
              <a:tr h="390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3.53E-03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120914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1279.028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9918367"/>
                  </a:ext>
                </a:extLst>
              </a:tr>
              <a:tr h="390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3.42E-03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120788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1239.647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0250743"/>
                  </a:ext>
                </a:extLst>
              </a:tr>
              <a:tr h="390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3.44E-03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120851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1245.37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8559357"/>
                  </a:ext>
                </a:extLst>
              </a:tr>
              <a:tr h="390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3.35E-03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122384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1230.326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7220735"/>
                  </a:ext>
                </a:extLst>
              </a:tr>
              <a:tr h="390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3.35E-03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121686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1224.039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2021938"/>
                  </a:ext>
                </a:extLst>
              </a:tr>
              <a:tr h="3901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3.31E-03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123046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1220.001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8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2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929"/>
    </mc:Choice>
    <mc:Fallback xmlns="">
      <p:transition spd="slow" advTm="11892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14006-9230-468C-9EFC-DC38C9D45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6600" dirty="0"/>
              <a:t>Thanks!</a:t>
            </a:r>
            <a:endParaRPr lang="zh-TW" altLang="en-US" sz="6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90A59F-001B-4CCB-A35E-1416BD007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45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9"/>
    </mc:Choice>
    <mc:Fallback xmlns="">
      <p:transition spd="slow" advTm="46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9A9D4-E167-46CE-A94D-23C04B1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55B804-C2F0-4C39-804A-7B3239F4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525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Review</a:t>
            </a:r>
          </a:p>
          <a:p>
            <a:r>
              <a:rPr lang="en-US" altLang="zh-TW" sz="2800" dirty="0"/>
              <a:t>Algorithm</a:t>
            </a:r>
          </a:p>
          <a:p>
            <a:r>
              <a:rPr lang="en-US" altLang="zh-TW" sz="2800" dirty="0"/>
              <a:t>Block Diagram</a:t>
            </a:r>
          </a:p>
          <a:p>
            <a:r>
              <a:rPr lang="en-US" altLang="zh-TW" sz="2800" dirty="0"/>
              <a:t>Optimization</a:t>
            </a:r>
          </a:p>
          <a:p>
            <a:r>
              <a:rPr lang="en-US" altLang="zh-TW" sz="2800" dirty="0"/>
              <a:t>Result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375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945"/>
    </mc:Choice>
    <mc:Fallback xmlns="">
      <p:transition spd="slow" advTm="15694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9A9D4-E167-46CE-A94D-23C04B1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55B804-C2F0-4C39-804A-7B3239F4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625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Siamese NN</a:t>
            </a:r>
          </a:p>
          <a:p>
            <a:r>
              <a:rPr lang="en-US" altLang="zh-TW" sz="2800" dirty="0"/>
              <a:t>Convolution</a:t>
            </a:r>
          </a:p>
          <a:p>
            <a:r>
              <a:rPr lang="en-US" altLang="zh-TW" sz="2800" dirty="0"/>
              <a:t>Quantization</a:t>
            </a:r>
          </a:p>
          <a:p>
            <a:r>
              <a:rPr lang="en-US" altLang="zh-TW" sz="2800" dirty="0"/>
              <a:t>Max-Pooling</a:t>
            </a:r>
          </a:p>
          <a:p>
            <a:r>
              <a:rPr lang="en-US" altLang="zh-TW" sz="2800" dirty="0"/>
              <a:t>Fully Connected</a:t>
            </a:r>
          </a:p>
          <a:p>
            <a:r>
              <a:rPr lang="en-US" altLang="zh-TW" sz="2800" dirty="0"/>
              <a:t>L1</a:t>
            </a:r>
          </a:p>
          <a:p>
            <a:r>
              <a:rPr lang="en-US" altLang="zh-TW" sz="2800" dirty="0"/>
              <a:t>Activation</a:t>
            </a:r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579FBE-E5C1-42B2-B9C3-B3169331C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34" y="609600"/>
            <a:ext cx="7408333" cy="373130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5184B93-4EFE-4BD3-98F8-6F63D5D7A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044" y="4340903"/>
            <a:ext cx="8344623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5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418"/>
    </mc:Choice>
    <mc:Fallback xmlns="">
      <p:transition spd="slow" advTm="13741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9A9D4-E167-46CE-A94D-23C04B1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55B804-C2F0-4C39-804A-7B3239F4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6256"/>
            <a:ext cx="8596668" cy="5152120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Save image: 6 * 3 register</a:t>
            </a:r>
          </a:p>
          <a:p>
            <a:r>
              <a:rPr lang="en-US" altLang="zh-TW" sz="2800" dirty="0"/>
              <a:t>Convolution: 9 multiplier + 8 adder</a:t>
            </a:r>
          </a:p>
          <a:p>
            <a:r>
              <a:rPr lang="en-US" altLang="zh-TW" sz="2800" dirty="0"/>
              <a:t>Quantization:  1 divider</a:t>
            </a:r>
          </a:p>
          <a:p>
            <a:r>
              <a:rPr lang="en-US" altLang="zh-TW" sz="2800" dirty="0"/>
              <a:t>Max-Pooling: 1 comparator</a:t>
            </a:r>
          </a:p>
          <a:p>
            <a:r>
              <a:rPr lang="en-US" altLang="zh-TW" sz="2800" dirty="0"/>
              <a:t>Fully Connected: 2 multiplier + 2 adder</a:t>
            </a:r>
          </a:p>
          <a:p>
            <a:r>
              <a:rPr lang="en-US" altLang="zh-TW" sz="2800" dirty="0"/>
              <a:t>Quantization: 2 divider</a:t>
            </a:r>
          </a:p>
          <a:p>
            <a:r>
              <a:rPr lang="en-US" altLang="zh-TW" sz="2800" dirty="0"/>
              <a:t>L1: 4 subtractor + 2 adder</a:t>
            </a:r>
          </a:p>
          <a:p>
            <a:r>
              <a:rPr lang="en-US" altLang="zh-TW" sz="2800" dirty="0"/>
              <a:t>Activation: 1 comparator</a:t>
            </a:r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2D397B-E0DE-41F2-8A62-144F4C4E1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546" y="349623"/>
            <a:ext cx="3681120" cy="37012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F8F378E-2465-4805-9C5F-C546ED58D7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505" r="7876" b="17532"/>
          <a:stretch/>
        </p:blipFill>
        <p:spPr>
          <a:xfrm>
            <a:off x="5841297" y="4368449"/>
            <a:ext cx="5673369" cy="226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9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418"/>
    </mc:Choice>
    <mc:Fallback xmlns="">
      <p:transition spd="slow" advTm="13741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9A9D4-E167-46CE-A94D-23C04B1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BLOCK DIAGRAM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55B804-C2F0-4C39-804A-7B3239F4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9355"/>
            <a:ext cx="9700662" cy="3880773"/>
          </a:xfrm>
        </p:spPr>
        <p:txBody>
          <a:bodyPr>
            <a:normAutofit/>
          </a:bodyPr>
          <a:lstStyle/>
          <a:p>
            <a:endParaRPr lang="en-US" altLang="zh-TW" sz="2800" dirty="0"/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2BEEC5A-CBF8-4976-B39D-025B4C6C9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3"/>
          <a:stretch/>
        </p:blipFill>
        <p:spPr>
          <a:xfrm>
            <a:off x="0" y="1682918"/>
            <a:ext cx="12192000" cy="456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101"/>
    </mc:Choice>
    <mc:Fallback xmlns="">
      <p:transition spd="slow" advTm="1351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9A9D4-E167-46CE-A94D-23C04B1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55B804-C2F0-4C39-804A-7B3239F4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6256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Pipeline</a:t>
            </a:r>
          </a:p>
          <a:p>
            <a:r>
              <a:rPr lang="en-US" altLang="zh-TW" sz="2800" dirty="0"/>
              <a:t>Fixed cycle time</a:t>
            </a:r>
          </a:p>
          <a:p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C1A701-145E-4BDB-8AEA-58536A70E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66" y="847464"/>
            <a:ext cx="6073861" cy="108293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A064B2-30DC-4A47-8CE2-64482E07E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39192"/>
            <a:ext cx="10507133" cy="405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418"/>
    </mc:Choice>
    <mc:Fallback xmlns="">
      <p:transition spd="slow" advTm="13741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9A9D4-E167-46CE-A94D-23C04B1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OPTIMIZATION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55B804-C2F0-4C39-804A-7B3239F4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78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Waveform</a:t>
            </a:r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939FBCE-BCE4-4964-836F-7541907E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88" y="2086512"/>
            <a:ext cx="10718224" cy="28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9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929"/>
    </mc:Choice>
    <mc:Fallback xmlns="">
      <p:transition spd="slow" advTm="11892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9A9D4-E167-46CE-A94D-23C04B1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OPTIMIZATION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55B804-C2F0-4C39-804A-7B3239F4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78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Clock gating(sequential circuit)</a:t>
            </a:r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E1E118-D9F1-4A28-A6C0-1AAB62BB2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27" y="2042811"/>
            <a:ext cx="7387973" cy="290036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F23CE3C-6895-482A-A727-6FA0FD61E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27" y="5265335"/>
            <a:ext cx="538780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3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929"/>
    </mc:Choice>
    <mc:Fallback xmlns="">
      <p:transition spd="slow" advTm="11892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9A9D4-E167-46CE-A94D-23C04B1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OPTIMIZATION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55B804-C2F0-4C39-804A-7B3239F4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47789"/>
            <a:ext cx="11133667" cy="3880773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Input gating(combinational circuit) -&gt; 0 or remain unchanged</a:t>
            </a:r>
          </a:p>
          <a:p>
            <a:endParaRPr lang="en-US" altLang="zh-TW" sz="2800" dirty="0"/>
          </a:p>
          <a:p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3AEBB08-4DFB-43F4-92C9-72B50D22D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2" y="2155153"/>
            <a:ext cx="11133667" cy="12738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B1EEFA8-E545-4D78-BF57-F6E4FDD756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4"/>
          <a:stretch/>
        </p:blipFill>
        <p:spPr>
          <a:xfrm>
            <a:off x="7366001" y="3729962"/>
            <a:ext cx="2741878" cy="127384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11607CC-4436-4A73-97D0-1583993558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0" r="1"/>
          <a:stretch/>
        </p:blipFill>
        <p:spPr>
          <a:xfrm>
            <a:off x="7366001" y="5228562"/>
            <a:ext cx="3876643" cy="118123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A7CF303-DBAB-4242-A2FE-F5607EC256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85"/>
          <a:stretch/>
        </p:blipFill>
        <p:spPr>
          <a:xfrm>
            <a:off x="753531" y="3653752"/>
            <a:ext cx="6074569" cy="305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4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929"/>
    </mc:Choice>
    <mc:Fallback xmlns="">
      <p:transition spd="slow" advTm="118929"/>
    </mc:Fallback>
  </mc:AlternateContent>
</p:sld>
</file>

<file path=ppt/theme/theme1.xml><?xml version="1.0" encoding="utf-8"?>
<a:theme xmlns:a="http://schemas.openxmlformats.org/drawingml/2006/main" name="多面向">
  <a:themeElements>
    <a:clrScheme name="藍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948</TotalTime>
  <Words>149</Words>
  <Application>Microsoft Office PowerPoint</Application>
  <PresentationFormat>寬螢幕</PresentationFormat>
  <Paragraphs>86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Trebuchet MS</vt:lpstr>
      <vt:lpstr>Wingdings 3</vt:lpstr>
      <vt:lpstr>多面向</vt:lpstr>
      <vt:lpstr>ICLAB LAB08 EXCERSICE</vt:lpstr>
      <vt:lpstr>OUTLINE</vt:lpstr>
      <vt:lpstr>REVIEW</vt:lpstr>
      <vt:lpstr>Algorithm</vt:lpstr>
      <vt:lpstr>BLOCK DIAGRAM</vt:lpstr>
      <vt:lpstr>OPTIMIZATION</vt:lpstr>
      <vt:lpstr>OPTIMIZATION</vt:lpstr>
      <vt:lpstr>OPTIMIZATION</vt:lpstr>
      <vt:lpstr>OPTIMIZATION</vt:lpstr>
      <vt:lpstr>RESULT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ADAR AI Training Homework 6</dc:title>
  <dc:creator>張嘉恩</dc:creator>
  <cp:lastModifiedBy>張嘉恩 0810890</cp:lastModifiedBy>
  <cp:revision>37</cp:revision>
  <dcterms:created xsi:type="dcterms:W3CDTF">2021-07-28T06:20:12Z</dcterms:created>
  <dcterms:modified xsi:type="dcterms:W3CDTF">2023-05-04T08:16:13Z</dcterms:modified>
</cp:coreProperties>
</file>