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2" r:id="rId6"/>
    <p:sldId id="262" r:id="rId7"/>
    <p:sldId id="270" r:id="rId8"/>
    <p:sldId id="269" r:id="rId9"/>
    <p:sldId id="271" r:id="rId10"/>
    <p:sldId id="273" r:id="rId11"/>
    <p:sldId id="265" r:id="rId12"/>
    <p:sldId id="275" r:id="rId13"/>
    <p:sldId id="267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010C-5B54-A107-0762-C9760AAC0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AECC1-C2A0-983E-9ACD-64F624FC4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16121-720B-C057-348F-0C662273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4FD3E-0BFB-4107-5A03-902A6F24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F8ED3-D6EF-75B0-FDE3-9C76B7D1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8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689AF-7641-1E7D-FD15-D5599351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900FA-E19D-9966-477C-0CB064FF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6E4EB-14C2-541C-27F1-3060CAFE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16455-00A8-1D9A-50B4-1E300D77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060-3BAD-3CEF-51FF-B6B5A7A8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8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08720D-F840-9158-501E-85C27B44A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95267-8FC2-9454-8A89-F5B70BAE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273B4-C80E-A28D-D337-E837427D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5F0CD-6168-8BAE-6542-233C1AAF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48943-FEBD-2E5D-8E13-95AC82AB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9AC8F-1212-CF9C-47B9-184383F9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FB524-D9E7-7D60-4D6F-CA509AC9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61DA8-2385-08D2-22CC-7898B223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14221-F58F-DBBE-5A55-ADA30FC6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1ADBB-5329-EBBF-2713-F2C0C77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89447-9B61-3003-5F85-FA39E39F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067CA-95A8-FB5A-F327-FD940E3E0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0C47D-608E-9036-3FAC-4CA2669F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FDEBE-4324-EEA9-A99E-E5665CC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BA84-1C5C-973D-0AD3-AEA21867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2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AF3FD-686B-49DA-29F7-059FDD05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AF3A1-2A40-075F-966E-F9E06FAB4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64EC7-25C8-2957-6B01-4FF98307D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FC06E-6133-7BF2-44CF-29AC563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37662-8207-EE7D-2B2F-F047AF7D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ECE66-1760-40DD-D59F-CC1D0735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0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B0451-7DBA-4EA5-AB17-67F6E609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EDBD5-1DD1-3121-0A0E-CE05CA71A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4DF54-1921-A45E-A8E8-941E5D6E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17CC84-AEF0-9607-A954-07D70C91A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BB0695-05A7-2B5E-163F-7788ABE09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6A5FF1-C55D-EA41-25DE-C7FBDB61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03C7A9-FB02-448F-42D2-A9AB8F49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F06F19-A67D-EFAB-784F-60047770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B4370-C254-7170-29C4-CADC1523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8B50D0-0550-7099-A7D2-3ADB4920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CF5895-0BF2-0158-0B7E-D06DB1FB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B33D8-295D-676A-1EDD-400E9450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A5DE9A-A81B-3F32-6C31-97BEE357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6A0E8D-061A-BDB0-750B-BC010EE1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48BD5-00B7-3655-2349-F13F3EE0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8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D78EC-C71A-3206-21AA-E9AC9FD5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8BF90-59E2-E18C-4302-55A73396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E9426-5EB8-418E-A438-3B5D23D1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5A3F7-C5A0-E348-2DB1-FD0C0745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8ACFA-7BD7-FE1C-7B47-FA216F4F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5E75-37BB-F472-73DD-2F6E025E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9C54-42AA-8A5D-AACC-B6C27C12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6A3363-9699-0B85-B0BF-6AC413178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834A7-3691-72B0-BF0D-3838BB1D3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4D16-1265-00FB-2948-1CEF1911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96B6C-6A0E-0F5E-59E2-5B1DCCBB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B7D0A-2CC2-DB89-C1F0-245C19CC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5AC20-F54C-48CA-0F81-F146D39D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19975-DEFB-6205-4062-77E45361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AD765-A620-E8D0-943F-7765917B0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8B73-D487-44AB-9D57-03D6298D0DE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EB634-9D7B-EA30-7B97-8C81861D4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BFB3F-B4A2-D6CD-0310-9507BF69D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00D8-C0C9-4716-A758-F4FF55607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D0BD6-8E0A-5B49-96A0-43AB917E7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때때로 연골이 아파오지만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D0347-CD03-3261-07F8-406D5D41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S(</a:t>
            </a:r>
            <a:r>
              <a:rPr lang="en-US" altLang="ko-KR" dirty="0" err="1">
                <a:solidFill>
                  <a:schemeClr val="bg1"/>
                </a:solidFill>
              </a:rPr>
              <a:t>tanislaw</a:t>
            </a:r>
            <a:r>
              <a:rPr lang="en-US" altLang="ko-KR" dirty="0">
                <a:solidFill>
                  <a:schemeClr val="bg1"/>
                </a:solidFill>
              </a:rPr>
              <a:t>)_RAM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BA2712-0940-0A31-F990-47E68AE82C75}"/>
              </a:ext>
            </a:extLst>
          </p:cNvPr>
          <p:cNvCxnSpPr>
            <a:cxnSpLocks/>
          </p:cNvCxnSpPr>
          <p:nvPr/>
        </p:nvCxnSpPr>
        <p:spPr>
          <a:xfrm>
            <a:off x="780473" y="877454"/>
            <a:ext cx="106310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4912A3-1CA4-4432-D382-3972FE47BF11}"/>
              </a:ext>
            </a:extLst>
          </p:cNvPr>
          <p:cNvCxnSpPr>
            <a:cxnSpLocks/>
          </p:cNvCxnSpPr>
          <p:nvPr/>
        </p:nvCxnSpPr>
        <p:spPr>
          <a:xfrm>
            <a:off x="780473" y="6086764"/>
            <a:ext cx="106310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8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28741-27FF-D508-3E95-60FB9536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파인 튜닝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009BBA-ECC4-EABD-43C1-F68E394D09AB}"/>
              </a:ext>
            </a:extLst>
          </p:cNvPr>
          <p:cNvSpPr/>
          <p:nvPr/>
        </p:nvSpPr>
        <p:spPr>
          <a:xfrm>
            <a:off x="6649722" y="1775392"/>
            <a:ext cx="4079240" cy="47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정성적 파인 튜닝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9EBED-AAAF-40BA-7257-EDD93924E826}"/>
              </a:ext>
            </a:extLst>
          </p:cNvPr>
          <p:cNvSpPr/>
          <p:nvPr/>
        </p:nvSpPr>
        <p:spPr>
          <a:xfrm>
            <a:off x="1463040" y="1775392"/>
            <a:ext cx="4079240" cy="47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정량적 파인 튜닝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4680-0B34-72C6-90D9-55CE5C39DABF}"/>
              </a:ext>
            </a:extLst>
          </p:cNvPr>
          <p:cNvSpPr txBox="1"/>
          <p:nvPr/>
        </p:nvSpPr>
        <p:spPr>
          <a:xfrm>
            <a:off x="6446524" y="2397254"/>
            <a:ext cx="4282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생성된 글을 보고</a:t>
            </a:r>
            <a:r>
              <a:rPr lang="en-US" altLang="ko-KR" dirty="0"/>
              <a:t>, </a:t>
            </a:r>
            <a:r>
              <a:rPr lang="ko-KR" altLang="en-US" dirty="0"/>
              <a:t>인간의 기준으로 생성이 잘 되었는지 판단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글이 잘 나오는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파라미터값을</a:t>
            </a:r>
            <a:r>
              <a:rPr lang="ko-KR" altLang="en-US" dirty="0"/>
              <a:t> 찾아 반복 수행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49688-F7D6-3B2D-0D51-0C53EE3C15BE}"/>
              </a:ext>
            </a:extLst>
          </p:cNvPr>
          <p:cNvSpPr txBox="1"/>
          <p:nvPr/>
        </p:nvSpPr>
        <p:spPr>
          <a:xfrm>
            <a:off x="1186180" y="2398870"/>
            <a:ext cx="4632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Loss</a:t>
            </a:r>
            <a:r>
              <a:rPr lang="ko-KR" altLang="en-US" dirty="0"/>
              <a:t>와 </a:t>
            </a:r>
            <a:r>
              <a:rPr lang="en-US" altLang="ko-KR" dirty="0"/>
              <a:t>accuracy</a:t>
            </a:r>
            <a:r>
              <a:rPr lang="ko-KR" altLang="en-US" dirty="0"/>
              <a:t>가 빠르게 향상되는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값을 찾아 학습을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KLUE</a:t>
            </a:r>
            <a:r>
              <a:rPr lang="ko-KR" altLang="en-US" dirty="0"/>
              <a:t>벤치마크 태스크 </a:t>
            </a:r>
            <a:r>
              <a:rPr lang="en-US" altLang="ko-KR" dirty="0"/>
              <a:t>Relation Extraction</a:t>
            </a:r>
            <a:r>
              <a:rPr lang="ko-KR" altLang="en-US" dirty="0"/>
              <a:t>을 이용</a:t>
            </a:r>
            <a:r>
              <a:rPr lang="en-US" altLang="ko-KR" dirty="0"/>
              <a:t>,</a:t>
            </a:r>
            <a:r>
              <a:rPr lang="ko-KR" altLang="en-US" sz="1800" dirty="0"/>
              <a:t> </a:t>
            </a:r>
            <a:r>
              <a:rPr lang="en-US" altLang="ko-KR" dirty="0"/>
              <a:t>F1 score </a:t>
            </a:r>
            <a:r>
              <a:rPr lang="ko-KR" altLang="en-US" dirty="0"/>
              <a:t>가 높아지는 방향 </a:t>
            </a:r>
            <a:r>
              <a:rPr lang="en-US" altLang="ko-KR" dirty="0"/>
              <a:t>(</a:t>
            </a:r>
            <a:r>
              <a:rPr lang="ko-KR" altLang="en-US" sz="1800" dirty="0"/>
              <a:t>텍스트에서 단어들 간의 의미론적 관계가 잘 식별되게 하는 방향</a:t>
            </a:r>
            <a:r>
              <a:rPr lang="en-US" altLang="ko-KR" sz="1800" dirty="0"/>
              <a:t>)</a:t>
            </a:r>
            <a:r>
              <a:rPr lang="ko-KR" altLang="en-US" sz="1800" dirty="0"/>
              <a:t>으로 학습 수행</a:t>
            </a:r>
            <a:endParaRPr lang="ko-KR" altLang="en-US" dirty="0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6B5FDC5A-E4B9-37F9-B38C-9E0781DD48F1}"/>
              </a:ext>
            </a:extLst>
          </p:cNvPr>
          <p:cNvSpPr/>
          <p:nvPr/>
        </p:nvSpPr>
        <p:spPr>
          <a:xfrm flipV="1">
            <a:off x="1391920" y="4487822"/>
            <a:ext cx="9337042" cy="1555909"/>
          </a:xfrm>
          <a:prstGeom prst="trapezoid">
            <a:avLst>
              <a:gd name="adj" fmla="val 153602"/>
            </a:avLst>
          </a:prstGeom>
          <a:gradFill flip="none" rotWithShape="1">
            <a:gsLst>
              <a:gs pos="50000">
                <a:srgbClr val="80BF9C"/>
              </a:gs>
              <a:gs pos="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E3400B-5F00-9B35-3582-9C2080C9A44D}"/>
              </a:ext>
            </a:extLst>
          </p:cNvPr>
          <p:cNvSpPr/>
          <p:nvPr/>
        </p:nvSpPr>
        <p:spPr>
          <a:xfrm>
            <a:off x="3810001" y="6101358"/>
            <a:ext cx="4500880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+mj-ea"/>
                <a:ea typeface="+mj-ea"/>
              </a:rPr>
              <a:t>좋은 모델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BD7DF-EC08-128B-9E44-655F80E0BB0D}"/>
              </a:ext>
            </a:extLst>
          </p:cNvPr>
          <p:cNvSpPr txBox="1"/>
          <p:nvPr/>
        </p:nvSpPr>
        <p:spPr>
          <a:xfrm>
            <a:off x="7786193" y="393946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학습 데이터 선정 및 수집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F28B0-AA06-795F-FB49-8C117DD93A5A}"/>
              </a:ext>
            </a:extLst>
          </p:cNvPr>
          <p:cNvSpPr txBox="1"/>
          <p:nvPr/>
        </p:nvSpPr>
        <p:spPr>
          <a:xfrm>
            <a:off x="9683212" y="39394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데이터 필터링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D1F0B-C3F6-0E51-93A2-4DC2716E804D}"/>
              </a:ext>
            </a:extLst>
          </p:cNvPr>
          <p:cNvSpPr txBox="1"/>
          <p:nvPr/>
        </p:nvSpPr>
        <p:spPr>
          <a:xfrm>
            <a:off x="10937426" y="3939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파인 튜닝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7525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D7B72B-12B1-C353-C642-F4943397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5000" dirty="0">
                <a:solidFill>
                  <a:schemeClr val="bg1"/>
                </a:solidFill>
              </a:rPr>
              <a:t>작품 제작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300180B-3332-CC85-AB9A-8D7F8FF93B8C}"/>
              </a:ext>
            </a:extLst>
          </p:cNvPr>
          <p:cNvCxnSpPr>
            <a:cxnSpLocks/>
          </p:cNvCxnSpPr>
          <p:nvPr/>
        </p:nvCxnSpPr>
        <p:spPr>
          <a:xfrm>
            <a:off x="780473" y="877454"/>
            <a:ext cx="106310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B6D43A0-A388-1F32-59D7-E57012977F77}"/>
              </a:ext>
            </a:extLst>
          </p:cNvPr>
          <p:cNvCxnSpPr>
            <a:cxnSpLocks/>
          </p:cNvCxnSpPr>
          <p:nvPr/>
        </p:nvCxnSpPr>
        <p:spPr>
          <a:xfrm>
            <a:off x="780473" y="6086764"/>
            <a:ext cx="106310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3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17CF8-A0AD-BE21-15E3-12BAC345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개요</a:t>
            </a:r>
          </a:p>
        </p:txBody>
      </p:sp>
      <p:pic>
        <p:nvPicPr>
          <p:cNvPr id="5" name="Picture 2" descr="낮에 부시와 건물 근처 도시 자전거">
            <a:extLst>
              <a:ext uri="{FF2B5EF4-FFF2-40B4-BE49-F238E27FC236}">
                <a16:creationId xmlns:a16="http://schemas.microsoft.com/office/drawing/2014/main" id="{ED47B04D-F0E5-9E1C-363C-096FCA3DC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r="20413"/>
          <a:stretch/>
        </p:blipFill>
        <p:spPr bwMode="auto">
          <a:xfrm>
            <a:off x="838200" y="1981200"/>
            <a:ext cx="3291841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무료 사진 행복 한 미소 하 고 집에서 부엌에서 휴식하는 동안 카메라를 찾고 느낌 아시아 노인 여성.">
            <a:extLst>
              <a:ext uri="{FF2B5EF4-FFF2-40B4-BE49-F238E27FC236}">
                <a16:creationId xmlns:a16="http://schemas.microsoft.com/office/drawing/2014/main" id="{D44DC57D-40D6-7C8C-8409-D8D24F9D3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4" r="21985"/>
          <a:stretch/>
        </p:blipFill>
        <p:spPr bwMode="auto">
          <a:xfrm>
            <a:off x="4450079" y="1981200"/>
            <a:ext cx="3291842" cy="32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pielzeug des menschlichen Gehirns">
            <a:extLst>
              <a:ext uri="{FF2B5EF4-FFF2-40B4-BE49-F238E27FC236}">
                <a16:creationId xmlns:a16="http://schemas.microsoft.com/office/drawing/2014/main" id="{024544E8-7544-017A-8101-7A4049C77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9" r="4699"/>
          <a:stretch/>
        </p:blipFill>
        <p:spPr bwMode="auto">
          <a:xfrm>
            <a:off x="8061959" y="1976120"/>
            <a:ext cx="3291842" cy="32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CBBC1-0D42-2B29-4120-11038CC7AE54}"/>
              </a:ext>
            </a:extLst>
          </p:cNvPr>
          <p:cNvSpPr txBox="1"/>
          <p:nvPr/>
        </p:nvSpPr>
        <p:spPr>
          <a:xfrm>
            <a:off x="10297100" y="365125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작품 작성 방법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45374-F618-29E9-83A0-BD96A1F1C2EA}"/>
              </a:ext>
            </a:extLst>
          </p:cNvPr>
          <p:cNvSpPr txBox="1"/>
          <p:nvPr/>
        </p:nvSpPr>
        <p:spPr>
          <a:xfrm>
            <a:off x="9306346" y="365125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작품 개요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0213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2F5D5-322C-1592-CD6C-5243D0F3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작성 방법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07F55D8-0710-59CF-6D21-B43C15F51DD5}"/>
              </a:ext>
            </a:extLst>
          </p:cNvPr>
          <p:cNvSpPr/>
          <p:nvPr/>
        </p:nvSpPr>
        <p:spPr>
          <a:xfrm>
            <a:off x="1592580" y="1690688"/>
            <a:ext cx="1798600" cy="179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max_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length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49C81B1-A6B9-9000-FABD-684643C32F86}"/>
              </a:ext>
            </a:extLst>
          </p:cNvPr>
          <p:cNvSpPr/>
          <p:nvPr/>
        </p:nvSpPr>
        <p:spPr>
          <a:xfrm>
            <a:off x="4022420" y="1690688"/>
            <a:ext cx="1798600" cy="179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Repetition_penalty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D7C005-D5C4-7FB9-F8E8-2ED3C7764183}"/>
              </a:ext>
            </a:extLst>
          </p:cNvPr>
          <p:cNvSpPr/>
          <p:nvPr/>
        </p:nvSpPr>
        <p:spPr>
          <a:xfrm>
            <a:off x="6452260" y="1690688"/>
            <a:ext cx="1798600" cy="179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top_k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FDE5B8-3F53-80ED-9DA0-37D53F8DC2A2}"/>
              </a:ext>
            </a:extLst>
          </p:cNvPr>
          <p:cNvSpPr/>
          <p:nvPr/>
        </p:nvSpPr>
        <p:spPr>
          <a:xfrm>
            <a:off x="8882100" y="1690688"/>
            <a:ext cx="1798600" cy="179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top_p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280140D-8FF6-B6E2-FC45-B5C877FDA874}"/>
              </a:ext>
            </a:extLst>
          </p:cNvPr>
          <p:cNvSpPr/>
          <p:nvPr/>
        </p:nvSpPr>
        <p:spPr>
          <a:xfrm>
            <a:off x="1592580" y="4268012"/>
            <a:ext cx="1798600" cy="17986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060B96-348F-CD05-CD72-C489D1FF2681}"/>
              </a:ext>
            </a:extLst>
          </p:cNvPr>
          <p:cNvSpPr/>
          <p:nvPr/>
        </p:nvSpPr>
        <p:spPr>
          <a:xfrm>
            <a:off x="4022420" y="4268012"/>
            <a:ext cx="1798600" cy="179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1.2~1.4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C64668-15A9-FF70-9488-91A9849B8A7B}"/>
              </a:ext>
            </a:extLst>
          </p:cNvPr>
          <p:cNvSpPr/>
          <p:nvPr/>
        </p:nvSpPr>
        <p:spPr>
          <a:xfrm>
            <a:off x="6452260" y="4268012"/>
            <a:ext cx="1798600" cy="179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20~30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8D7FDD-D62A-2D21-0B22-4577DE1FC38D}"/>
              </a:ext>
            </a:extLst>
          </p:cNvPr>
          <p:cNvSpPr/>
          <p:nvPr/>
        </p:nvSpPr>
        <p:spPr>
          <a:xfrm>
            <a:off x="8882100" y="4268012"/>
            <a:ext cx="1798600" cy="179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1~3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D77D564-2A88-720C-70F8-32877058A8CE}"/>
              </a:ext>
            </a:extLst>
          </p:cNvPr>
          <p:cNvSpPr/>
          <p:nvPr/>
        </p:nvSpPr>
        <p:spPr>
          <a:xfrm>
            <a:off x="2227720" y="3581540"/>
            <a:ext cx="528320" cy="55880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59FE8F1-3C8E-7374-F407-E8C53FD55322}"/>
              </a:ext>
            </a:extLst>
          </p:cNvPr>
          <p:cNvSpPr/>
          <p:nvPr/>
        </p:nvSpPr>
        <p:spPr>
          <a:xfrm>
            <a:off x="4657560" y="3581540"/>
            <a:ext cx="528320" cy="55880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331ED64-2F30-3B98-6F3D-FA9D234A90BD}"/>
              </a:ext>
            </a:extLst>
          </p:cNvPr>
          <p:cNvSpPr/>
          <p:nvPr/>
        </p:nvSpPr>
        <p:spPr>
          <a:xfrm>
            <a:off x="7087400" y="3581540"/>
            <a:ext cx="528320" cy="55880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A51E649-DD79-DDDE-E705-03EE6D0B82E3}"/>
              </a:ext>
            </a:extLst>
          </p:cNvPr>
          <p:cNvSpPr/>
          <p:nvPr/>
        </p:nvSpPr>
        <p:spPr>
          <a:xfrm>
            <a:off x="9517240" y="3581540"/>
            <a:ext cx="528320" cy="55880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FAF40-958C-5834-3772-E7C3C808FBAD}"/>
              </a:ext>
            </a:extLst>
          </p:cNvPr>
          <p:cNvSpPr txBox="1"/>
          <p:nvPr/>
        </p:nvSpPr>
        <p:spPr>
          <a:xfrm>
            <a:off x="10297100" y="365125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작품 작성 방법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7BC0B-007B-9FD7-8027-B0F96AE4540B}"/>
              </a:ext>
            </a:extLst>
          </p:cNvPr>
          <p:cNvSpPr txBox="1"/>
          <p:nvPr/>
        </p:nvSpPr>
        <p:spPr>
          <a:xfrm>
            <a:off x="9306346" y="365125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작품 개요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5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8190-57A1-1420-4A1D-D0B593C9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작성 방법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9B5375B3-15BE-775F-3FAF-F5E2835E5BF3}"/>
              </a:ext>
            </a:extLst>
          </p:cNvPr>
          <p:cNvSpPr/>
          <p:nvPr/>
        </p:nvSpPr>
        <p:spPr>
          <a:xfrm>
            <a:off x="2214880" y="2249361"/>
            <a:ext cx="1638054" cy="97786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C9B758E6-C934-C97A-8196-D6F335223492}"/>
              </a:ext>
            </a:extLst>
          </p:cNvPr>
          <p:cNvSpPr/>
          <p:nvPr/>
        </p:nvSpPr>
        <p:spPr>
          <a:xfrm>
            <a:off x="3885053" y="2249361"/>
            <a:ext cx="1638054" cy="97786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BEC3E47D-BEAC-FAB4-4A75-86DF712B3A16}"/>
              </a:ext>
            </a:extLst>
          </p:cNvPr>
          <p:cNvSpPr/>
          <p:nvPr/>
        </p:nvSpPr>
        <p:spPr>
          <a:xfrm>
            <a:off x="5555226" y="2249361"/>
            <a:ext cx="1638054" cy="97786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C3B19A80-1B94-71CD-5CF1-CCE697DF6AEC}"/>
              </a:ext>
            </a:extLst>
          </p:cNvPr>
          <p:cNvSpPr/>
          <p:nvPr/>
        </p:nvSpPr>
        <p:spPr>
          <a:xfrm>
            <a:off x="4017543" y="2150717"/>
            <a:ext cx="1100066" cy="1175149"/>
          </a:xfrm>
          <a:prstGeom prst="mathMultiply">
            <a:avLst>
              <a:gd name="adj1" fmla="val 146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E6B56A6B-9D1F-6CF0-4E8B-F42FB263419A}"/>
              </a:ext>
            </a:extLst>
          </p:cNvPr>
          <p:cNvSpPr/>
          <p:nvPr/>
        </p:nvSpPr>
        <p:spPr>
          <a:xfrm>
            <a:off x="5655597" y="2150717"/>
            <a:ext cx="1100066" cy="1175149"/>
          </a:xfrm>
          <a:prstGeom prst="mathMultiply">
            <a:avLst>
              <a:gd name="adj1" fmla="val 146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B315C90-BF90-0AD3-CEB2-98D511842203}"/>
              </a:ext>
            </a:extLst>
          </p:cNvPr>
          <p:cNvSpPr/>
          <p:nvPr/>
        </p:nvSpPr>
        <p:spPr>
          <a:xfrm>
            <a:off x="5555226" y="4753194"/>
            <a:ext cx="1638054" cy="97786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55372A55-2DBC-54F4-8BED-8C66B1312758}"/>
              </a:ext>
            </a:extLst>
          </p:cNvPr>
          <p:cNvSpPr/>
          <p:nvPr/>
        </p:nvSpPr>
        <p:spPr>
          <a:xfrm>
            <a:off x="2214880" y="4753194"/>
            <a:ext cx="1638054" cy="97786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9E7A81C5-FAB1-6DC5-C0AA-5D2CD7F147AE}"/>
              </a:ext>
            </a:extLst>
          </p:cNvPr>
          <p:cNvSpPr/>
          <p:nvPr/>
        </p:nvSpPr>
        <p:spPr>
          <a:xfrm>
            <a:off x="3885053" y="4753194"/>
            <a:ext cx="1638054" cy="97786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3FAFBE0C-6347-37FE-FD6A-486ED6C5745D}"/>
              </a:ext>
            </a:extLst>
          </p:cNvPr>
          <p:cNvSpPr/>
          <p:nvPr/>
        </p:nvSpPr>
        <p:spPr>
          <a:xfrm>
            <a:off x="2347370" y="4654550"/>
            <a:ext cx="1100066" cy="1175149"/>
          </a:xfrm>
          <a:prstGeom prst="mathMultiply">
            <a:avLst>
              <a:gd name="adj1" fmla="val 146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C4182B95-A42A-A8AE-B2FE-97DFE91E37D8}"/>
              </a:ext>
            </a:extLst>
          </p:cNvPr>
          <p:cNvSpPr/>
          <p:nvPr/>
        </p:nvSpPr>
        <p:spPr>
          <a:xfrm>
            <a:off x="3985424" y="4654550"/>
            <a:ext cx="1100066" cy="1175149"/>
          </a:xfrm>
          <a:prstGeom prst="mathMultiply">
            <a:avLst>
              <a:gd name="adj1" fmla="val 146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A23D21D2-CD38-365F-0BFF-648CCF5ACAE2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rot="5400000">
            <a:off x="5309978" y="4895969"/>
            <a:ext cx="10722" cy="1670173"/>
          </a:xfrm>
          <a:prstGeom prst="curvedConnector3">
            <a:avLst>
              <a:gd name="adj1" fmla="val 508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FA09DDA-A100-E946-56E3-4E982B292312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V="1">
            <a:off x="4474892" y="3083021"/>
            <a:ext cx="10722" cy="3340346"/>
          </a:xfrm>
          <a:prstGeom prst="curvedConnector3">
            <a:avLst>
              <a:gd name="adj1" fmla="val 3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BE9B25-93A4-32E5-9EA8-1FED6E32ECDC}"/>
              </a:ext>
            </a:extLst>
          </p:cNvPr>
          <p:cNvSpPr txBox="1"/>
          <p:nvPr/>
        </p:nvSpPr>
        <p:spPr>
          <a:xfrm>
            <a:off x="4136464" y="4041995"/>
            <a:ext cx="68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463D7D-4B63-A53C-1BA4-71039C36B3F4}"/>
              </a:ext>
            </a:extLst>
          </p:cNvPr>
          <p:cNvSpPr txBox="1"/>
          <p:nvPr/>
        </p:nvSpPr>
        <p:spPr>
          <a:xfrm>
            <a:off x="5085490" y="5921611"/>
            <a:ext cx="7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16FCB4-59EA-C6EE-D62B-357C770BDAFB}"/>
              </a:ext>
            </a:extLst>
          </p:cNvPr>
          <p:cNvSpPr/>
          <p:nvPr/>
        </p:nvSpPr>
        <p:spPr>
          <a:xfrm>
            <a:off x="499930" y="3862128"/>
            <a:ext cx="1458862" cy="2630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반복서술이나 사유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F037BB-F6ED-A7ED-AB71-EFB981C6FC81}"/>
              </a:ext>
            </a:extLst>
          </p:cNvPr>
          <p:cNvSpPr/>
          <p:nvPr/>
        </p:nvSpPr>
        <p:spPr>
          <a:xfrm>
            <a:off x="499930" y="1630970"/>
            <a:ext cx="1458862" cy="20624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사건의 발생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서술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7BFDE8-1F82-5FEB-AA05-C6C7079C6510}"/>
              </a:ext>
            </a:extLst>
          </p:cNvPr>
          <p:cNvSpPr/>
          <p:nvPr/>
        </p:nvSpPr>
        <p:spPr>
          <a:xfrm>
            <a:off x="1958792" y="1630970"/>
            <a:ext cx="5539288" cy="2062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9D0238-A52C-2ADF-7701-414437336424}"/>
              </a:ext>
            </a:extLst>
          </p:cNvPr>
          <p:cNvSpPr/>
          <p:nvPr/>
        </p:nvSpPr>
        <p:spPr>
          <a:xfrm>
            <a:off x="1958792" y="3862128"/>
            <a:ext cx="5539288" cy="2630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CC949-71D6-8083-2C87-186D395761AC}"/>
              </a:ext>
            </a:extLst>
          </p:cNvPr>
          <p:cNvSpPr/>
          <p:nvPr/>
        </p:nvSpPr>
        <p:spPr>
          <a:xfrm>
            <a:off x="7765393" y="1630969"/>
            <a:ext cx="3915576" cy="486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온전히 생각만 하는 서술자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사유가 온전치 못한 서술자를 내세워 혼란스러운 과거를 정당화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파편화된 회상이 문제없이 받아들여질 수 있도록 소위 ‘</a:t>
            </a:r>
            <a:r>
              <a:rPr lang="ko-KR" altLang="en-US" dirty="0" err="1">
                <a:solidFill>
                  <a:schemeClr val="tx1"/>
                </a:solidFill>
              </a:rPr>
              <a:t>산책소설’적</a:t>
            </a:r>
            <a:r>
              <a:rPr lang="ko-KR" altLang="en-US" dirty="0">
                <a:solidFill>
                  <a:schemeClr val="tx1"/>
                </a:solidFill>
              </a:rPr>
              <a:t> 방식으로 서술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2C0A3-98B4-DD6D-9D56-65352A473598}"/>
              </a:ext>
            </a:extLst>
          </p:cNvPr>
          <p:cNvSpPr txBox="1"/>
          <p:nvPr/>
        </p:nvSpPr>
        <p:spPr>
          <a:xfrm>
            <a:off x="10297100" y="365125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작품 작성 방법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6CAD3-E2FC-3B6D-71C2-8C83D15579A8}"/>
              </a:ext>
            </a:extLst>
          </p:cNvPr>
          <p:cNvSpPr txBox="1"/>
          <p:nvPr/>
        </p:nvSpPr>
        <p:spPr>
          <a:xfrm>
            <a:off x="9306346" y="365125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작품 개요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6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B4B8BC-B0ED-9D68-2C35-545A19B5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질의응답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B316F0E-2E51-E9AB-B406-41FAC76F4E82}"/>
              </a:ext>
            </a:extLst>
          </p:cNvPr>
          <p:cNvCxnSpPr>
            <a:cxnSpLocks/>
          </p:cNvCxnSpPr>
          <p:nvPr/>
        </p:nvCxnSpPr>
        <p:spPr>
          <a:xfrm>
            <a:off x="780473" y="877454"/>
            <a:ext cx="106310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32C0E0-85AB-4533-C56C-D35243F37A48}"/>
              </a:ext>
            </a:extLst>
          </p:cNvPr>
          <p:cNvCxnSpPr>
            <a:cxnSpLocks/>
          </p:cNvCxnSpPr>
          <p:nvPr/>
        </p:nvCxnSpPr>
        <p:spPr>
          <a:xfrm>
            <a:off x="780473" y="6086764"/>
            <a:ext cx="106310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7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27AD2-FDB4-3997-79D0-28C385F0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E2B5F-0308-EFD4-8704-73143FFA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728"/>
            <a:ext cx="4536440" cy="40090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AI </a:t>
            </a:r>
            <a:r>
              <a:rPr lang="ko-KR" altLang="en-US" dirty="0"/>
              <a:t>모델 튜닝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 데이터 선정 및 </a:t>
            </a:r>
            <a:r>
              <a:rPr lang="en-US" altLang="ko-KR" dirty="0"/>
              <a:t>DB </a:t>
            </a:r>
            <a:r>
              <a:rPr lang="ko-KR" altLang="en-US" dirty="0"/>
              <a:t>수집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필터링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파인 튜닝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작품 제작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작품 개요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작품 작성 방법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EB85A53-9F07-8A38-38F0-0F2351179C04}"/>
              </a:ext>
            </a:extLst>
          </p:cNvPr>
          <p:cNvCxnSpPr>
            <a:cxnSpLocks/>
          </p:cNvCxnSpPr>
          <p:nvPr/>
        </p:nvCxnSpPr>
        <p:spPr>
          <a:xfrm>
            <a:off x="780473" y="1422400"/>
            <a:ext cx="106310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A33B9F-59F2-BDFA-965E-E668E7CC90A6}"/>
              </a:ext>
            </a:extLst>
          </p:cNvPr>
          <p:cNvCxnSpPr>
            <a:cxnSpLocks/>
          </p:cNvCxnSpPr>
          <p:nvPr/>
        </p:nvCxnSpPr>
        <p:spPr>
          <a:xfrm>
            <a:off x="780473" y="6086764"/>
            <a:ext cx="106310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9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D7B72B-12B1-C353-C642-F4943397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5000" dirty="0">
                <a:solidFill>
                  <a:schemeClr val="bg1"/>
                </a:solidFill>
              </a:rPr>
              <a:t>AI </a:t>
            </a:r>
            <a:r>
              <a:rPr lang="ko-KR" altLang="en-US" sz="5000" dirty="0">
                <a:solidFill>
                  <a:schemeClr val="bg1"/>
                </a:solidFill>
              </a:rPr>
              <a:t>모델 튜닝 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7B1EECC-A9BD-F98F-D5DF-638EE87E197A}"/>
              </a:ext>
            </a:extLst>
          </p:cNvPr>
          <p:cNvCxnSpPr>
            <a:cxnSpLocks/>
          </p:cNvCxnSpPr>
          <p:nvPr/>
        </p:nvCxnSpPr>
        <p:spPr>
          <a:xfrm>
            <a:off x="780473" y="877454"/>
            <a:ext cx="106310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2BBCB8-24F4-8F2E-ABAE-675ADDCDA5CF}"/>
              </a:ext>
            </a:extLst>
          </p:cNvPr>
          <p:cNvCxnSpPr>
            <a:cxnSpLocks/>
          </p:cNvCxnSpPr>
          <p:nvPr/>
        </p:nvCxnSpPr>
        <p:spPr>
          <a:xfrm>
            <a:off x="780473" y="6086764"/>
            <a:ext cx="106310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292F84E-66ED-4E13-DCC0-05DD54BE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415"/>
            <a:ext cx="10515600" cy="1325563"/>
          </a:xfrm>
        </p:spPr>
        <p:txBody>
          <a:bodyPr/>
          <a:lstStyle/>
          <a:p>
            <a:r>
              <a:rPr lang="ko-KR" altLang="en-US" sz="4400" dirty="0"/>
              <a:t>학습 데이터 선정 및 수집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551CB1-8890-97E4-71E6-6BE5947F6697}"/>
              </a:ext>
            </a:extLst>
          </p:cNvPr>
          <p:cNvGrpSpPr/>
          <p:nvPr/>
        </p:nvGrpSpPr>
        <p:grpSpPr>
          <a:xfrm>
            <a:off x="1138151" y="1819997"/>
            <a:ext cx="9915698" cy="4421693"/>
            <a:chOff x="706120" y="1480343"/>
            <a:chExt cx="11059160" cy="51338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EE4716-EF3E-E99C-5DF2-2D8B02DF2428}"/>
                </a:ext>
              </a:extLst>
            </p:cNvPr>
            <p:cNvSpPr/>
            <p:nvPr/>
          </p:nvSpPr>
          <p:spPr>
            <a:xfrm>
              <a:off x="706120" y="2505869"/>
              <a:ext cx="3053080" cy="52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데이터 선정 기준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4EA9D6-C080-C4BA-68B2-6FB3D6053987}"/>
                </a:ext>
              </a:extLst>
            </p:cNvPr>
            <p:cNvSpPr/>
            <p:nvPr/>
          </p:nvSpPr>
          <p:spPr>
            <a:xfrm>
              <a:off x="706120" y="3034188"/>
              <a:ext cx="3053080" cy="2395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250000"/>
                </a:lnSpc>
                <a:buAutoNum type="arabicPeriod"/>
              </a:pPr>
              <a:r>
                <a:rPr lang="ko-KR" altLang="en-US" sz="1500" dirty="0">
                  <a:solidFill>
                    <a:schemeClr val="tx1"/>
                  </a:solidFill>
                </a:rPr>
                <a:t>문장의 수준이 높은가</a:t>
              </a:r>
              <a:r>
                <a:rPr lang="en-US" altLang="ko-KR" sz="1500" dirty="0">
                  <a:solidFill>
                    <a:schemeClr val="tx1"/>
                  </a:solidFill>
                </a:rPr>
                <a:t>?</a:t>
              </a:r>
            </a:p>
            <a:p>
              <a:pPr marL="342900" indent="-342900">
                <a:lnSpc>
                  <a:spcPct val="250000"/>
                </a:lnSpc>
                <a:buAutoNum type="arabicPeriod"/>
              </a:pPr>
              <a:r>
                <a:rPr lang="ko-KR" altLang="en-US" sz="1500" dirty="0">
                  <a:solidFill>
                    <a:schemeClr val="tx1"/>
                  </a:solidFill>
                </a:rPr>
                <a:t>데이터의 </a:t>
              </a:r>
              <a:r>
                <a:rPr lang="en-US" altLang="ko-KR" sz="1500" dirty="0">
                  <a:solidFill>
                    <a:schemeClr val="tx1"/>
                  </a:solidFill>
                </a:rPr>
                <a:t>fit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 잘 맞는가</a:t>
              </a:r>
              <a:r>
                <a:rPr lang="en-US" altLang="ko-KR" sz="1500" dirty="0">
                  <a:solidFill>
                    <a:schemeClr val="tx1"/>
                  </a:solidFill>
                </a:rPr>
                <a:t>?</a:t>
              </a:r>
            </a:p>
            <a:p>
              <a:pPr marL="342900" indent="-342900">
                <a:lnSpc>
                  <a:spcPct val="250000"/>
                </a:lnSpc>
                <a:buAutoNum type="arabicPeriod"/>
              </a:pPr>
              <a:r>
                <a:rPr lang="ko-KR" altLang="en-US" sz="1500" dirty="0">
                  <a:solidFill>
                    <a:schemeClr val="tx1"/>
                  </a:solidFill>
                </a:rPr>
                <a:t>데이터의 양이 많은가</a:t>
              </a:r>
              <a:r>
                <a:rPr lang="en-US" altLang="ko-KR" sz="1500" dirty="0">
                  <a:solidFill>
                    <a:schemeClr val="tx1"/>
                  </a:solidFill>
                </a:rPr>
                <a:t>?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9F7A08D0-9818-1877-C344-1562B9C57903}"/>
                </a:ext>
              </a:extLst>
            </p:cNvPr>
            <p:cNvSpPr/>
            <p:nvPr/>
          </p:nvSpPr>
          <p:spPr>
            <a:xfrm>
              <a:off x="3992880" y="1589723"/>
              <a:ext cx="802640" cy="4903152"/>
            </a:xfrm>
            <a:prstGeom prst="leftBrace">
              <a:avLst>
                <a:gd name="adj1" fmla="val 204489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2671393-9B79-3A23-6291-04A227C6A0F8}"/>
                </a:ext>
              </a:extLst>
            </p:cNvPr>
            <p:cNvGrpSpPr/>
            <p:nvPr/>
          </p:nvGrpSpPr>
          <p:grpSpPr>
            <a:xfrm>
              <a:off x="5120640" y="1480343"/>
              <a:ext cx="6644640" cy="1553845"/>
              <a:chOff x="5120640" y="1480343"/>
              <a:chExt cx="6644640" cy="1553845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57058E9-34FF-C1BE-761A-073A34E802F3}"/>
                  </a:ext>
                </a:extLst>
              </p:cNvPr>
              <p:cNvSpPr/>
              <p:nvPr/>
            </p:nvSpPr>
            <p:spPr>
              <a:xfrm>
                <a:off x="7040880" y="1493519"/>
                <a:ext cx="4724400" cy="1540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등단 소설가들의 청탁 소설로 문장 수준 높음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에세이가 아닌 소설이란 점에서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fit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은 보통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데이터 양은 약 단편소설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500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편으로 매우 많음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87F1E60-D8BD-C2DE-C456-CA15EE99DDE6}"/>
                  </a:ext>
                </a:extLst>
              </p:cNvPr>
              <p:cNvSpPr/>
              <p:nvPr/>
            </p:nvSpPr>
            <p:spPr>
              <a:xfrm>
                <a:off x="5120640" y="1480343"/>
                <a:ext cx="1920240" cy="154066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문장 웹진</a:t>
                </a:r>
                <a:endParaRPr lang="en-US" altLang="ko-KR" sz="15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[</a:t>
                </a:r>
                <a:r>
                  <a:rPr lang="ko-KR" altLang="en-US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소설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]</a:t>
                </a:r>
                <a:endParaRPr lang="ko-KR" altLang="en-US" sz="15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BA6226-E7FB-1BCB-02AC-DA7AD58C21FC}"/>
                </a:ext>
              </a:extLst>
            </p:cNvPr>
            <p:cNvGrpSpPr/>
            <p:nvPr/>
          </p:nvGrpSpPr>
          <p:grpSpPr>
            <a:xfrm>
              <a:off x="5120640" y="3270329"/>
              <a:ext cx="6644640" cy="1553845"/>
              <a:chOff x="5120640" y="3154680"/>
              <a:chExt cx="6644640" cy="155384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CF44935-88F6-9510-6433-51BB6BFC5815}"/>
                  </a:ext>
                </a:extLst>
              </p:cNvPr>
              <p:cNvSpPr/>
              <p:nvPr/>
            </p:nvSpPr>
            <p:spPr>
              <a:xfrm>
                <a:off x="7040880" y="3167856"/>
                <a:ext cx="4724400" cy="1540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최소한의 검증을 거친 작가진으로 문장 수준 보통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에세이류가 많으므로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fit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은 높음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데이터 양이 매우 많음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3823FC1-0C76-E964-8CE1-E8FC33066B60}"/>
                  </a:ext>
                </a:extLst>
              </p:cNvPr>
              <p:cNvSpPr/>
              <p:nvPr/>
            </p:nvSpPr>
            <p:spPr>
              <a:xfrm>
                <a:off x="5120640" y="3154680"/>
                <a:ext cx="1920240" cy="154066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브런치</a:t>
                </a:r>
                <a:endParaRPr lang="en-US" altLang="ko-KR" sz="15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[</a:t>
                </a:r>
                <a:r>
                  <a:rPr lang="ko-KR" altLang="en-US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에세이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]</a:t>
                </a:r>
                <a:endParaRPr lang="ko-KR" altLang="en-US" sz="15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2D1E740-0ECA-AE42-2C32-59F85FA910AD}"/>
                </a:ext>
              </a:extLst>
            </p:cNvPr>
            <p:cNvGrpSpPr/>
            <p:nvPr/>
          </p:nvGrpSpPr>
          <p:grpSpPr>
            <a:xfrm>
              <a:off x="5120640" y="5060314"/>
              <a:ext cx="6644640" cy="1553845"/>
              <a:chOff x="5120640" y="5060314"/>
              <a:chExt cx="6644640" cy="155384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E2829E-78A2-B9AC-0936-14DC9EFA1362}"/>
                  </a:ext>
                </a:extLst>
              </p:cNvPr>
              <p:cNvSpPr/>
              <p:nvPr/>
            </p:nvSpPr>
            <p:spPr>
              <a:xfrm>
                <a:off x="7040880" y="5073490"/>
                <a:ext cx="4724400" cy="1540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장르 소설가들의 단편 소설 위주로 문장 수준 보통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소설이란 점에서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fit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은 보통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출간 작가의 데이터로 한정할 경우 양이 보통임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230F66C-466D-68B6-67D0-EF9812512465}"/>
                  </a:ext>
                </a:extLst>
              </p:cNvPr>
              <p:cNvSpPr/>
              <p:nvPr/>
            </p:nvSpPr>
            <p:spPr>
              <a:xfrm>
                <a:off x="5120640" y="5060314"/>
                <a:ext cx="1920240" cy="154066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거울 웹진</a:t>
                </a:r>
                <a:endParaRPr lang="en-US" altLang="ko-KR" sz="15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[</a:t>
                </a:r>
                <a:r>
                  <a:rPr lang="ko-KR" altLang="en-US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소설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+mj-ea"/>
                    <a:ea typeface="+mj-ea"/>
                  </a:rPr>
                  <a:t>]</a:t>
                </a:r>
                <a:endParaRPr lang="ko-KR" altLang="en-US" sz="15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5EB5E0-9B4C-B5F7-C9CE-4D49B9658CD9}"/>
              </a:ext>
            </a:extLst>
          </p:cNvPr>
          <p:cNvSpPr txBox="1"/>
          <p:nvPr/>
        </p:nvSpPr>
        <p:spPr>
          <a:xfrm>
            <a:off x="7786193" y="393946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 데이터 선정 및 수집</a:t>
            </a:r>
            <a:endParaRPr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A7A9F-CF24-89C6-2A03-422015D36C0E}"/>
              </a:ext>
            </a:extLst>
          </p:cNvPr>
          <p:cNvSpPr txBox="1"/>
          <p:nvPr/>
        </p:nvSpPr>
        <p:spPr>
          <a:xfrm>
            <a:off x="9683212" y="39394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2">
                    <a:lumMod val="75000"/>
                  </a:schemeClr>
                </a:solidFill>
              </a:rPr>
              <a:t>데이터 필터링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1534A-FC0A-174A-404C-631515A18947}"/>
              </a:ext>
            </a:extLst>
          </p:cNvPr>
          <p:cNvSpPr txBox="1"/>
          <p:nvPr/>
        </p:nvSpPr>
        <p:spPr>
          <a:xfrm>
            <a:off x="10937426" y="3939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파인 튜닝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0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8F406-B6CD-7378-3915-A9655570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데이터 </a:t>
            </a:r>
            <a:r>
              <a:rPr lang="ko-KR" altLang="en-US" dirty="0"/>
              <a:t>필터링 </a:t>
            </a:r>
            <a:r>
              <a:rPr lang="en-US" altLang="ko-KR" dirty="0"/>
              <a:t>: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A3A04-FB62-E6D1-5B08-F3E849E4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0788"/>
            <a:ext cx="10448925" cy="3686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B6CE64-FB54-7A20-9DCA-60685604E31E}"/>
              </a:ext>
            </a:extLst>
          </p:cNvPr>
          <p:cNvSpPr txBox="1"/>
          <p:nvPr/>
        </p:nvSpPr>
        <p:spPr>
          <a:xfrm>
            <a:off x="7786193" y="393946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 데이터 선정 및 수집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06C2B-1CA2-FAFB-7809-A6469A0AD4A6}"/>
              </a:ext>
            </a:extLst>
          </p:cNvPr>
          <p:cNvSpPr txBox="1"/>
          <p:nvPr/>
        </p:nvSpPr>
        <p:spPr>
          <a:xfrm>
            <a:off x="9683212" y="39394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데이터 필터링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0AC1C-195E-6E40-6E8C-0C8AA2A43DCD}"/>
              </a:ext>
            </a:extLst>
          </p:cNvPr>
          <p:cNvSpPr txBox="1"/>
          <p:nvPr/>
        </p:nvSpPr>
        <p:spPr>
          <a:xfrm>
            <a:off x="10937426" y="3939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파인 튜닝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4209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06F99179-8783-D0A4-8B61-849F2CC44015}"/>
              </a:ext>
            </a:extLst>
          </p:cNvPr>
          <p:cNvSpPr/>
          <p:nvPr/>
        </p:nvSpPr>
        <p:spPr>
          <a:xfrm>
            <a:off x="4511042" y="1844040"/>
            <a:ext cx="7569200" cy="455168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68F406-B6CD-7378-3915-A9655570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데이터 </a:t>
            </a:r>
            <a:r>
              <a:rPr lang="ko-KR" altLang="en-US" dirty="0"/>
              <a:t>필터링 </a:t>
            </a:r>
            <a:r>
              <a:rPr lang="en-US" altLang="ko-KR" dirty="0"/>
              <a:t>: Save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2FDDEA-67C1-D3A6-4356-8B1F7EDB55E1}"/>
              </a:ext>
            </a:extLst>
          </p:cNvPr>
          <p:cNvSpPr/>
          <p:nvPr/>
        </p:nvSpPr>
        <p:spPr>
          <a:xfrm>
            <a:off x="706120" y="2438400"/>
            <a:ext cx="3053080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수집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9F9713-1BD3-A752-F18C-0A1B2158257D}"/>
              </a:ext>
            </a:extLst>
          </p:cNvPr>
          <p:cNvSpPr/>
          <p:nvPr/>
        </p:nvSpPr>
        <p:spPr>
          <a:xfrm>
            <a:off x="706120" y="2966720"/>
            <a:ext cx="3053080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오늘 엄마가 죽었다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아니 어쩌면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어제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모르겠다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A2EC868-C38C-D1F9-7DAB-90C3F8E94923}"/>
              </a:ext>
            </a:extLst>
          </p:cNvPr>
          <p:cNvSpPr/>
          <p:nvPr/>
        </p:nvSpPr>
        <p:spPr>
          <a:xfrm>
            <a:off x="3936999" y="3937000"/>
            <a:ext cx="487681" cy="5791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B714BE-7213-DC30-E97D-CF5DB04436CB}"/>
              </a:ext>
            </a:extLst>
          </p:cNvPr>
          <p:cNvSpPr/>
          <p:nvPr/>
        </p:nvSpPr>
        <p:spPr>
          <a:xfrm>
            <a:off x="4775200" y="2438400"/>
            <a:ext cx="3048002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A7FEC3-41C3-9017-0F98-A279FA33BBD5}"/>
              </a:ext>
            </a:extLst>
          </p:cNvPr>
          <p:cNvSpPr/>
          <p:nvPr/>
        </p:nvSpPr>
        <p:spPr>
          <a:xfrm>
            <a:off x="4775200" y="3078480"/>
            <a:ext cx="3048002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엄마가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A7080-ECF3-5AC9-D0FC-0C8FD5299C1A}"/>
              </a:ext>
            </a:extLst>
          </p:cNvPr>
          <p:cNvSpPr/>
          <p:nvPr/>
        </p:nvSpPr>
        <p:spPr>
          <a:xfrm>
            <a:off x="4775200" y="3774440"/>
            <a:ext cx="3048002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죽었다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F4F1C8-18E8-569B-8C68-77D6F92EBBE6}"/>
              </a:ext>
            </a:extLst>
          </p:cNvPr>
          <p:cNvSpPr/>
          <p:nvPr/>
        </p:nvSpPr>
        <p:spPr>
          <a:xfrm>
            <a:off x="4775200" y="4439920"/>
            <a:ext cx="3048002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</a:t>
            </a:r>
          </a:p>
        </p:txBody>
      </p:sp>
      <p:sp>
        <p:nvSpPr>
          <p:cNvPr id="18" name="AutoShape 2" descr="More Hor Squre SVG Vectors and Icons - SVG Repo">
            <a:extLst>
              <a:ext uri="{FF2B5EF4-FFF2-40B4-BE49-F238E27FC236}">
                <a16:creationId xmlns:a16="http://schemas.microsoft.com/office/drawing/2014/main" id="{0AD56109-4ED0-2FFC-68E9-0E3CC193F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5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4ADC2180-97C1-6685-74A1-8BEEDBE6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121" y="5318760"/>
            <a:ext cx="772160" cy="77216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2A5743-848A-E838-FB64-33F364A20D0B}"/>
              </a:ext>
            </a:extLst>
          </p:cNvPr>
          <p:cNvSpPr/>
          <p:nvPr/>
        </p:nvSpPr>
        <p:spPr>
          <a:xfrm>
            <a:off x="8839202" y="2438400"/>
            <a:ext cx="3048002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4BB540-9E87-8409-BE67-D22980188745}"/>
              </a:ext>
            </a:extLst>
          </p:cNvPr>
          <p:cNvSpPr/>
          <p:nvPr/>
        </p:nvSpPr>
        <p:spPr>
          <a:xfrm>
            <a:off x="8839202" y="3078480"/>
            <a:ext cx="3048002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엄마</a:t>
            </a:r>
            <a:r>
              <a:rPr lang="ko-KR" altLang="en-US" strike="sngStrike" dirty="0">
                <a:highlight>
                  <a:srgbClr val="000000"/>
                </a:highlight>
              </a:rPr>
              <a:t>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758350-C9E1-CDC2-836F-07639BF509EB}"/>
              </a:ext>
            </a:extLst>
          </p:cNvPr>
          <p:cNvSpPr/>
          <p:nvPr/>
        </p:nvSpPr>
        <p:spPr>
          <a:xfrm>
            <a:off x="8839202" y="3774440"/>
            <a:ext cx="3048002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죽</a:t>
            </a:r>
            <a:r>
              <a:rPr lang="ko-KR" altLang="en-US" strike="sngStrike" dirty="0">
                <a:highlight>
                  <a:srgbClr val="000000"/>
                </a:highlight>
              </a:rPr>
              <a:t>었</a:t>
            </a:r>
            <a:r>
              <a:rPr lang="ko-KR" altLang="en-US" dirty="0"/>
              <a:t>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0DE93C-3B00-B943-7DC0-4C903A6AEBB0}"/>
              </a:ext>
            </a:extLst>
          </p:cNvPr>
          <p:cNvSpPr/>
          <p:nvPr/>
        </p:nvSpPr>
        <p:spPr>
          <a:xfrm>
            <a:off x="8839202" y="4439920"/>
            <a:ext cx="3048002" cy="52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trike="sngStrike" dirty="0">
                <a:solidFill>
                  <a:schemeClr val="bg1"/>
                </a:solidFill>
                <a:highlight>
                  <a:srgbClr val="000000"/>
                </a:highlight>
              </a:rPr>
              <a:t>아니</a:t>
            </a:r>
          </a:p>
        </p:txBody>
      </p:sp>
      <p:sp>
        <p:nvSpPr>
          <p:cNvPr id="25" name="AutoShape 2" descr="More Hor Squre SVG Vectors and Icons - SVG Repo">
            <a:extLst>
              <a:ext uri="{FF2B5EF4-FFF2-40B4-BE49-F238E27FC236}">
                <a16:creationId xmlns:a16="http://schemas.microsoft.com/office/drawing/2014/main" id="{4BC02DFC-111B-CBA4-5A0A-9844BE12DC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9960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0647031A-30DB-3D9D-46FB-302F714E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123" y="5318760"/>
            <a:ext cx="772160" cy="772160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90448B4-5AE6-027B-4139-85402064743F}"/>
              </a:ext>
            </a:extLst>
          </p:cNvPr>
          <p:cNvSpPr/>
          <p:nvPr/>
        </p:nvSpPr>
        <p:spPr>
          <a:xfrm>
            <a:off x="8036562" y="3982720"/>
            <a:ext cx="589280" cy="5791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90415-4F62-BEC1-C4AF-80E502E81F13}"/>
              </a:ext>
            </a:extLst>
          </p:cNvPr>
          <p:cNvSpPr txBox="1"/>
          <p:nvPr/>
        </p:nvSpPr>
        <p:spPr>
          <a:xfrm>
            <a:off x="7446184" y="153594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NORI</a:t>
            </a:r>
            <a:r>
              <a:rPr lang="ko-KR" altLang="en-US" b="1" dirty="0"/>
              <a:t> </a:t>
            </a:r>
            <a:r>
              <a:rPr lang="en-US" altLang="ko-KR" b="1" dirty="0"/>
              <a:t>Tokenizer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C81B7-9FD9-2A73-E57F-17159FC51BCC}"/>
              </a:ext>
            </a:extLst>
          </p:cNvPr>
          <p:cNvSpPr txBox="1"/>
          <p:nvPr/>
        </p:nvSpPr>
        <p:spPr>
          <a:xfrm>
            <a:off x="7786193" y="393946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학습 데이터 선정 및 수집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ABAF9-BE32-B3D8-473B-44EF79C6DBEB}"/>
              </a:ext>
            </a:extLst>
          </p:cNvPr>
          <p:cNvSpPr txBox="1"/>
          <p:nvPr/>
        </p:nvSpPr>
        <p:spPr>
          <a:xfrm>
            <a:off x="9683212" y="39394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데이터 필터링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551DA-795C-6483-82B5-2607E44A4825}"/>
              </a:ext>
            </a:extLst>
          </p:cNvPr>
          <p:cNvSpPr txBox="1"/>
          <p:nvPr/>
        </p:nvSpPr>
        <p:spPr>
          <a:xfrm>
            <a:off x="10937426" y="3939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파인 튜닝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1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8F406-B6CD-7378-3915-A9655570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데이터 </a:t>
            </a:r>
            <a:r>
              <a:rPr lang="ko-KR" altLang="en-US" dirty="0"/>
              <a:t>필터링 </a:t>
            </a:r>
            <a:r>
              <a:rPr lang="en-US" altLang="ko-KR" dirty="0"/>
              <a:t>: Save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FC9279-E3C2-8CC3-5A03-54A2E678A98E}"/>
              </a:ext>
            </a:extLst>
          </p:cNvPr>
          <p:cNvGrpSpPr/>
          <p:nvPr/>
        </p:nvGrpSpPr>
        <p:grpSpPr>
          <a:xfrm>
            <a:off x="307341" y="1488044"/>
            <a:ext cx="11577317" cy="4917836"/>
            <a:chOff x="487682" y="1477884"/>
            <a:chExt cx="11577317" cy="4917836"/>
          </a:xfrm>
        </p:grpSpPr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06F99179-8783-D0A4-8B61-849F2CC44015}"/>
                </a:ext>
              </a:extLst>
            </p:cNvPr>
            <p:cNvSpPr/>
            <p:nvPr/>
          </p:nvSpPr>
          <p:spPr>
            <a:xfrm>
              <a:off x="487682" y="1844040"/>
              <a:ext cx="3708398" cy="4551680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AutoShape 2" descr="More Hor Squre SVG Vectors and Icons - SVG Repo">
              <a:extLst>
                <a:ext uri="{FF2B5EF4-FFF2-40B4-BE49-F238E27FC236}">
                  <a16:creationId xmlns:a16="http://schemas.microsoft.com/office/drawing/2014/main" id="{0AD56109-4ED0-2FFC-68E9-0E3CC193F8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24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0DE93C-3B00-B943-7DC0-4C903A6AEBB0}"/>
                </a:ext>
              </a:extLst>
            </p:cNvPr>
            <p:cNvSpPr/>
            <p:nvPr/>
          </p:nvSpPr>
          <p:spPr>
            <a:xfrm>
              <a:off x="863602" y="4439920"/>
              <a:ext cx="3048002" cy="528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trike="sngStrike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5" name="AutoShape 2" descr="More Hor Squre SVG Vectors and Icons - SVG Repo">
              <a:extLst>
                <a:ext uri="{FF2B5EF4-FFF2-40B4-BE49-F238E27FC236}">
                  <a16:creationId xmlns:a16="http://schemas.microsoft.com/office/drawing/2014/main" id="{4BC02DFC-111B-CBA4-5A0A-9844BE12DC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4002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0647031A-30DB-3D9D-46FB-302F714EE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1523" y="5318760"/>
              <a:ext cx="772160" cy="77216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890415-4F62-BEC1-C4AF-80E502E81F13}"/>
                </a:ext>
              </a:extLst>
            </p:cNvPr>
            <p:cNvSpPr txBox="1"/>
            <p:nvPr/>
          </p:nvSpPr>
          <p:spPr>
            <a:xfrm>
              <a:off x="1480944" y="1519476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NORI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Tokenizer</a:t>
              </a:r>
              <a:endParaRPr lang="ko-KR" altLang="en-US" b="1" dirty="0"/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43AC48AF-FA4E-9D3F-BD66-F3AA3AB5717A}"/>
                </a:ext>
              </a:extLst>
            </p:cNvPr>
            <p:cNvSpPr/>
            <p:nvPr/>
          </p:nvSpPr>
          <p:spPr>
            <a:xfrm>
              <a:off x="4856481" y="3830320"/>
              <a:ext cx="589280" cy="579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875C1F66-4476-D1E5-71D3-53D923C24EA9}"/>
                </a:ext>
              </a:extLst>
            </p:cNvPr>
            <p:cNvSpPr/>
            <p:nvPr/>
          </p:nvSpPr>
          <p:spPr>
            <a:xfrm>
              <a:off x="4495799" y="1785978"/>
              <a:ext cx="7569200" cy="4551680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181B6B-CFD8-AD2A-C60E-AB911CE34BF5}"/>
                </a:ext>
              </a:extLst>
            </p:cNvPr>
            <p:cNvSpPr/>
            <p:nvPr/>
          </p:nvSpPr>
          <p:spPr>
            <a:xfrm>
              <a:off x="4759957" y="238033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오늘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5462251-8860-7A44-07AE-542A04543274}"/>
                </a:ext>
              </a:extLst>
            </p:cNvPr>
            <p:cNvSpPr/>
            <p:nvPr/>
          </p:nvSpPr>
          <p:spPr>
            <a:xfrm>
              <a:off x="4759957" y="302041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엄마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BE9BF6-23F9-0B6D-4824-A37A886DAD6F}"/>
                </a:ext>
              </a:extLst>
            </p:cNvPr>
            <p:cNvSpPr/>
            <p:nvPr/>
          </p:nvSpPr>
          <p:spPr>
            <a:xfrm>
              <a:off x="4759957" y="371637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죽다</a:t>
              </a:r>
            </a:p>
          </p:txBody>
        </p:sp>
        <p:sp>
          <p:nvSpPr>
            <p:cNvPr id="12" name="AutoShape 2" descr="More Hor Squre SVG Vectors and Icons - SVG Repo">
              <a:extLst>
                <a:ext uri="{FF2B5EF4-FFF2-40B4-BE49-F238E27FC236}">
                  <a16:creationId xmlns:a16="http://schemas.microsoft.com/office/drawing/2014/main" id="{8904A89C-7CE4-EF86-C0F9-F81C3FF137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0357" y="321853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CE05A938-F0BC-387D-0452-08279D8B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7878" y="5260698"/>
              <a:ext cx="772160" cy="772160"/>
            </a:xfrm>
            <a:prstGeom prst="rect">
              <a:avLst/>
            </a:prstGeom>
          </p:spPr>
        </p:pic>
        <p:sp>
          <p:nvSpPr>
            <p:cNvPr id="33" name="AutoShape 2" descr="More Hor Squre SVG Vectors and Icons - SVG Repo">
              <a:extLst>
                <a:ext uri="{FF2B5EF4-FFF2-40B4-BE49-F238E27FC236}">
                  <a16:creationId xmlns:a16="http://schemas.microsoft.com/office/drawing/2014/main" id="{CFE20811-9736-8D3D-95D0-29A01B5C47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84359" y="321853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823AAA-DBC2-D97C-E683-08189FD7FB1A}"/>
                </a:ext>
              </a:extLst>
            </p:cNvPr>
            <p:cNvSpPr txBox="1"/>
            <p:nvPr/>
          </p:nvSpPr>
          <p:spPr>
            <a:xfrm>
              <a:off x="7430941" y="1477884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Elastic Search</a:t>
              </a:r>
              <a:endParaRPr lang="ko-KR" altLang="en-US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F82C25-E56B-BF27-5038-4D3A1340C47C}"/>
                </a:ext>
              </a:extLst>
            </p:cNvPr>
            <p:cNvSpPr/>
            <p:nvPr/>
          </p:nvSpPr>
          <p:spPr>
            <a:xfrm>
              <a:off x="8813800" y="2438400"/>
              <a:ext cx="3053080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Index : 1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97614D-0B47-C6AA-861C-23427CA07DF3}"/>
                </a:ext>
              </a:extLst>
            </p:cNvPr>
            <p:cNvSpPr/>
            <p:nvPr/>
          </p:nvSpPr>
          <p:spPr>
            <a:xfrm>
              <a:off x="8813800" y="2966720"/>
              <a:ext cx="3053080" cy="294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오늘 엄마가 죽었다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아니 어쩌면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어제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모르겠다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B0FE1A2-C5DC-8B43-573A-0DC5E40B9525}"/>
                </a:ext>
              </a:extLst>
            </p:cNvPr>
            <p:cNvCxnSpPr/>
            <p:nvPr/>
          </p:nvCxnSpPr>
          <p:spPr>
            <a:xfrm>
              <a:off x="7807959" y="2644498"/>
              <a:ext cx="1005841" cy="1795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05EA76A-386F-1954-43E4-2164036E463E}"/>
                </a:ext>
              </a:extLst>
            </p:cNvPr>
            <p:cNvCxnSpPr/>
            <p:nvPr/>
          </p:nvCxnSpPr>
          <p:spPr>
            <a:xfrm>
              <a:off x="7807959" y="3284578"/>
              <a:ext cx="1023620" cy="1155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DB75568-CEA4-4B68-9A87-801D25ABD00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807959" y="3980538"/>
              <a:ext cx="1005841" cy="459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E21328-1602-3EF5-6876-586ECB41BBCF}"/>
                </a:ext>
              </a:extLst>
            </p:cNvPr>
            <p:cNvSpPr/>
            <p:nvPr/>
          </p:nvSpPr>
          <p:spPr>
            <a:xfrm>
              <a:off x="4759957" y="4439920"/>
              <a:ext cx="3048002" cy="528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trike="sngStrike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4E196EA-259C-8D7B-F214-46492800DDDD}"/>
                </a:ext>
              </a:extLst>
            </p:cNvPr>
            <p:cNvSpPr/>
            <p:nvPr/>
          </p:nvSpPr>
          <p:spPr>
            <a:xfrm>
              <a:off x="863602" y="238033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오늘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DC4345C-6154-35A5-00D8-92E3ED24A61B}"/>
                </a:ext>
              </a:extLst>
            </p:cNvPr>
            <p:cNvSpPr/>
            <p:nvPr/>
          </p:nvSpPr>
          <p:spPr>
            <a:xfrm>
              <a:off x="863602" y="302041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엄마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ED6E821-1F26-181A-C49C-7541E76DC13C}"/>
                </a:ext>
              </a:extLst>
            </p:cNvPr>
            <p:cNvSpPr/>
            <p:nvPr/>
          </p:nvSpPr>
          <p:spPr>
            <a:xfrm>
              <a:off x="863602" y="371637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죽다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4288855-2297-3F8D-F0C1-85DC9A7DB5EE}"/>
              </a:ext>
            </a:extLst>
          </p:cNvPr>
          <p:cNvSpPr txBox="1"/>
          <p:nvPr/>
        </p:nvSpPr>
        <p:spPr>
          <a:xfrm>
            <a:off x="7786193" y="393946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학습 데이터 선정 및 수집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32A27-8527-711E-1368-A4DBA794B288}"/>
              </a:ext>
            </a:extLst>
          </p:cNvPr>
          <p:cNvSpPr txBox="1"/>
          <p:nvPr/>
        </p:nvSpPr>
        <p:spPr>
          <a:xfrm>
            <a:off x="9683212" y="39394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데이터 필터링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829F4-6524-EFD6-9622-C0CCF61D9D53}"/>
              </a:ext>
            </a:extLst>
          </p:cNvPr>
          <p:cNvSpPr txBox="1"/>
          <p:nvPr/>
        </p:nvSpPr>
        <p:spPr>
          <a:xfrm>
            <a:off x="10937426" y="3939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파인 튜닝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8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8F406-B6CD-7378-3915-A9655570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데이터 </a:t>
            </a:r>
            <a:r>
              <a:rPr lang="ko-KR" altLang="en-US" dirty="0"/>
              <a:t>필터링 </a:t>
            </a:r>
            <a:r>
              <a:rPr lang="en-US" altLang="ko-KR" dirty="0"/>
              <a:t>: Query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61315D-A6EE-7270-D35D-5A595C69299F}"/>
              </a:ext>
            </a:extLst>
          </p:cNvPr>
          <p:cNvGrpSpPr/>
          <p:nvPr/>
        </p:nvGrpSpPr>
        <p:grpSpPr>
          <a:xfrm>
            <a:off x="408939" y="1556266"/>
            <a:ext cx="11374122" cy="4859774"/>
            <a:chOff x="706120" y="1535946"/>
            <a:chExt cx="11374122" cy="4859774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CB75F5C-67EB-7D0E-F3D1-465845AF25BE}"/>
                </a:ext>
              </a:extLst>
            </p:cNvPr>
            <p:cNvSpPr/>
            <p:nvPr/>
          </p:nvSpPr>
          <p:spPr>
            <a:xfrm>
              <a:off x="4511042" y="1844040"/>
              <a:ext cx="7569200" cy="4551680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B0EA48-53F9-7107-69BA-A448448B5244}"/>
                </a:ext>
              </a:extLst>
            </p:cNvPr>
            <p:cNvSpPr txBox="1"/>
            <p:nvPr/>
          </p:nvSpPr>
          <p:spPr>
            <a:xfrm>
              <a:off x="7446184" y="1535946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NORI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Tokenizer</a:t>
              </a:r>
              <a:endParaRPr lang="ko-KR" altLang="en-US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2FDDEA-67C1-D3A6-4356-8B1F7EDB55E1}"/>
                </a:ext>
              </a:extLst>
            </p:cNvPr>
            <p:cNvSpPr/>
            <p:nvPr/>
          </p:nvSpPr>
          <p:spPr>
            <a:xfrm>
              <a:off x="706120" y="2438400"/>
              <a:ext cx="3053080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 키워드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9F9713-1BD3-A752-F18C-0A1B2158257D}"/>
                </a:ext>
              </a:extLst>
            </p:cNvPr>
            <p:cNvSpPr/>
            <p:nvPr/>
          </p:nvSpPr>
          <p:spPr>
            <a:xfrm>
              <a:off x="706120" y="2966720"/>
              <a:ext cx="3053080" cy="294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죽음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담대함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A2EC868-C38C-D1F9-7DAB-90C3F8E94923}"/>
                </a:ext>
              </a:extLst>
            </p:cNvPr>
            <p:cNvSpPr/>
            <p:nvPr/>
          </p:nvSpPr>
          <p:spPr>
            <a:xfrm>
              <a:off x="3881121" y="3982720"/>
              <a:ext cx="589280" cy="57912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B714BE-7213-DC30-E97D-CF5DB04436CB}"/>
                </a:ext>
              </a:extLst>
            </p:cNvPr>
            <p:cNvSpPr/>
            <p:nvPr/>
          </p:nvSpPr>
          <p:spPr>
            <a:xfrm>
              <a:off x="4947920" y="3706009"/>
              <a:ext cx="3048002" cy="512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죽음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4A7FEC3-41C3-9017-0F98-A279FA33BBD5}"/>
                </a:ext>
              </a:extLst>
            </p:cNvPr>
            <p:cNvSpPr/>
            <p:nvPr/>
          </p:nvSpPr>
          <p:spPr>
            <a:xfrm>
              <a:off x="4947920" y="4346089"/>
              <a:ext cx="3048002" cy="512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담대함</a:t>
              </a:r>
            </a:p>
          </p:txBody>
        </p:sp>
        <p:sp>
          <p:nvSpPr>
            <p:cNvPr id="18" name="AutoShape 2" descr="More Hor Squre SVG Vectors and Icons - SVG Repo">
              <a:extLst>
                <a:ext uri="{FF2B5EF4-FFF2-40B4-BE49-F238E27FC236}">
                  <a16:creationId xmlns:a16="http://schemas.microsoft.com/office/drawing/2014/main" id="{0AD56109-4ED0-2FFC-68E9-0E3CC193F8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8082" y="3281082"/>
              <a:ext cx="295836" cy="29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E73282-1B37-57D9-C39D-72B12EDABD53}"/>
                </a:ext>
              </a:extLst>
            </p:cNvPr>
            <p:cNvSpPr/>
            <p:nvPr/>
          </p:nvSpPr>
          <p:spPr>
            <a:xfrm>
              <a:off x="8823961" y="3706009"/>
              <a:ext cx="3048002" cy="512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죽음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538915-25DB-099A-1288-1DFD063B5481}"/>
                </a:ext>
              </a:extLst>
            </p:cNvPr>
            <p:cNvSpPr/>
            <p:nvPr/>
          </p:nvSpPr>
          <p:spPr>
            <a:xfrm>
              <a:off x="8823961" y="4346089"/>
              <a:ext cx="3048002" cy="512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담대</a:t>
              </a:r>
              <a:r>
                <a:rPr lang="ko-KR" altLang="en-US" dirty="0">
                  <a:highlight>
                    <a:srgbClr val="000000"/>
                  </a:highlight>
                </a:rPr>
                <a:t>하다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9779665-14EB-244E-64BF-8A0B5AD31E0F}"/>
                </a:ext>
              </a:extLst>
            </p:cNvPr>
            <p:cNvSpPr/>
            <p:nvPr/>
          </p:nvSpPr>
          <p:spPr>
            <a:xfrm>
              <a:off x="8176262" y="3982720"/>
              <a:ext cx="589280" cy="57912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1CBD-9374-1E0D-8250-828E86C0E084}"/>
              </a:ext>
            </a:extLst>
          </p:cNvPr>
          <p:cNvSpPr txBox="1"/>
          <p:nvPr/>
        </p:nvSpPr>
        <p:spPr>
          <a:xfrm>
            <a:off x="7786193" y="393946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학습 데이터 선정 및 수집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46475-1C57-06B7-1CA5-E5C16B7EB424}"/>
              </a:ext>
            </a:extLst>
          </p:cNvPr>
          <p:cNvSpPr txBox="1"/>
          <p:nvPr/>
        </p:nvSpPr>
        <p:spPr>
          <a:xfrm>
            <a:off x="9683212" y="39394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데이터 필터링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FED6F-686D-F095-F896-0FD7F8724E7A}"/>
              </a:ext>
            </a:extLst>
          </p:cNvPr>
          <p:cNvSpPr txBox="1"/>
          <p:nvPr/>
        </p:nvSpPr>
        <p:spPr>
          <a:xfrm>
            <a:off x="10937426" y="3939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파인 튜닝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8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8F406-B6CD-7378-3915-A9655570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데이터 </a:t>
            </a:r>
            <a:r>
              <a:rPr lang="ko-KR" altLang="en-US" dirty="0"/>
              <a:t>필터링 </a:t>
            </a:r>
            <a:r>
              <a:rPr lang="en-US" altLang="ko-KR" dirty="0"/>
              <a:t>: Query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0DDC1-123B-8BC5-4864-3509C75B04A2}"/>
              </a:ext>
            </a:extLst>
          </p:cNvPr>
          <p:cNvGrpSpPr/>
          <p:nvPr/>
        </p:nvGrpSpPr>
        <p:grpSpPr>
          <a:xfrm>
            <a:off x="307341" y="1488044"/>
            <a:ext cx="11577317" cy="4917836"/>
            <a:chOff x="487682" y="1477884"/>
            <a:chExt cx="11577317" cy="4917836"/>
          </a:xfrm>
        </p:grpSpPr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06F99179-8783-D0A4-8B61-849F2CC44015}"/>
                </a:ext>
              </a:extLst>
            </p:cNvPr>
            <p:cNvSpPr/>
            <p:nvPr/>
          </p:nvSpPr>
          <p:spPr>
            <a:xfrm>
              <a:off x="487682" y="1844040"/>
              <a:ext cx="3708398" cy="4551680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AutoShape 2" descr="More Hor Squre SVG Vectors and Icons - SVG Repo">
              <a:extLst>
                <a:ext uri="{FF2B5EF4-FFF2-40B4-BE49-F238E27FC236}">
                  <a16:creationId xmlns:a16="http://schemas.microsoft.com/office/drawing/2014/main" id="{0AD56109-4ED0-2FFC-68E9-0E3CC193F8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24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AutoShape 2" descr="More Hor Squre SVG Vectors and Icons - SVG Repo">
              <a:extLst>
                <a:ext uri="{FF2B5EF4-FFF2-40B4-BE49-F238E27FC236}">
                  <a16:creationId xmlns:a16="http://schemas.microsoft.com/office/drawing/2014/main" id="{4BC02DFC-111B-CBA4-5A0A-9844BE12DC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4002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890415-4F62-BEC1-C4AF-80E502E81F13}"/>
                </a:ext>
              </a:extLst>
            </p:cNvPr>
            <p:cNvSpPr txBox="1"/>
            <p:nvPr/>
          </p:nvSpPr>
          <p:spPr>
            <a:xfrm>
              <a:off x="1480944" y="1519476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NORI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Tokenizer</a:t>
              </a:r>
              <a:endParaRPr lang="ko-KR" altLang="en-US" b="1" dirty="0"/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43AC48AF-FA4E-9D3F-BD66-F3AA3AB5717A}"/>
                </a:ext>
              </a:extLst>
            </p:cNvPr>
            <p:cNvSpPr/>
            <p:nvPr/>
          </p:nvSpPr>
          <p:spPr>
            <a:xfrm>
              <a:off x="4856481" y="3830320"/>
              <a:ext cx="589280" cy="579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875C1F66-4476-D1E5-71D3-53D923C24EA9}"/>
                </a:ext>
              </a:extLst>
            </p:cNvPr>
            <p:cNvSpPr/>
            <p:nvPr/>
          </p:nvSpPr>
          <p:spPr>
            <a:xfrm>
              <a:off x="4495799" y="1785978"/>
              <a:ext cx="7569200" cy="4551680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AutoShape 2" descr="More Hor Squre SVG Vectors and Icons - SVG Repo">
              <a:extLst>
                <a:ext uri="{FF2B5EF4-FFF2-40B4-BE49-F238E27FC236}">
                  <a16:creationId xmlns:a16="http://schemas.microsoft.com/office/drawing/2014/main" id="{8904A89C-7CE4-EF86-C0F9-F81C3FF137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0357" y="321853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AutoShape 2" descr="More Hor Squre SVG Vectors and Icons - SVG Repo">
              <a:extLst>
                <a:ext uri="{FF2B5EF4-FFF2-40B4-BE49-F238E27FC236}">
                  <a16:creationId xmlns:a16="http://schemas.microsoft.com/office/drawing/2014/main" id="{CFE20811-9736-8D3D-95D0-29A01B5C47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84359" y="321853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823AAA-DBC2-D97C-E683-08189FD7FB1A}"/>
                </a:ext>
              </a:extLst>
            </p:cNvPr>
            <p:cNvSpPr txBox="1"/>
            <p:nvPr/>
          </p:nvSpPr>
          <p:spPr>
            <a:xfrm>
              <a:off x="7430941" y="1477884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Elastic Search</a:t>
              </a:r>
              <a:endParaRPr lang="ko-KR" altLang="en-US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F82C25-E56B-BF27-5038-4D3A1340C47C}"/>
                </a:ext>
              </a:extLst>
            </p:cNvPr>
            <p:cNvSpPr/>
            <p:nvPr/>
          </p:nvSpPr>
          <p:spPr>
            <a:xfrm>
              <a:off x="8813800" y="2438400"/>
              <a:ext cx="3053080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Index : 1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97614D-0B47-C6AA-861C-23427CA07DF3}"/>
                </a:ext>
              </a:extLst>
            </p:cNvPr>
            <p:cNvSpPr/>
            <p:nvPr/>
          </p:nvSpPr>
          <p:spPr>
            <a:xfrm>
              <a:off x="8813800" y="2966720"/>
              <a:ext cx="3053080" cy="2103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오늘 엄마가 죽었다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아니 어쩌면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어제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모르겠다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05EA76A-386F-1954-43E4-2164036E463E}"/>
                </a:ext>
              </a:extLst>
            </p:cNvPr>
            <p:cNvCxnSpPr>
              <a:cxnSpLocks/>
            </p:cNvCxnSpPr>
            <p:nvPr/>
          </p:nvCxnSpPr>
          <p:spPr>
            <a:xfrm>
              <a:off x="7791450" y="3830320"/>
              <a:ext cx="1022350" cy="1968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DB75568-CEA4-4B68-9A87-801D25ABD005}"/>
                </a:ext>
              </a:extLst>
            </p:cNvPr>
            <p:cNvCxnSpPr>
              <a:cxnSpLocks/>
              <a:stCxn id="8" idx="3"/>
              <a:endCxn id="38" idx="1"/>
            </p:cNvCxnSpPr>
            <p:nvPr/>
          </p:nvCxnSpPr>
          <p:spPr>
            <a:xfrm>
              <a:off x="7792720" y="3823058"/>
              <a:ext cx="1021080" cy="195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4E196EA-259C-8D7B-F214-46492800DDDD}"/>
                </a:ext>
              </a:extLst>
            </p:cNvPr>
            <p:cNvSpPr/>
            <p:nvPr/>
          </p:nvSpPr>
          <p:spPr>
            <a:xfrm>
              <a:off x="863602" y="355889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죽음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DC4345C-6154-35A5-00D8-92E3ED24A61B}"/>
                </a:ext>
              </a:extLst>
            </p:cNvPr>
            <p:cNvSpPr/>
            <p:nvPr/>
          </p:nvSpPr>
          <p:spPr>
            <a:xfrm>
              <a:off x="863602" y="419897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담대하다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214177-BBEC-2597-195C-EA91521B1A4B}"/>
                </a:ext>
              </a:extLst>
            </p:cNvPr>
            <p:cNvSpPr/>
            <p:nvPr/>
          </p:nvSpPr>
          <p:spPr>
            <a:xfrm>
              <a:off x="4744718" y="355889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죽음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1152ED7-82DE-03E1-5DB7-B71A64BD431F}"/>
                </a:ext>
              </a:extLst>
            </p:cNvPr>
            <p:cNvSpPr/>
            <p:nvPr/>
          </p:nvSpPr>
          <p:spPr>
            <a:xfrm>
              <a:off x="4744718" y="4198978"/>
              <a:ext cx="3048002" cy="52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담대하다</a:t>
              </a:r>
              <a:endParaRPr lang="ko-KR" altLang="en-US" dirty="0"/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693476CF-CDB1-55AF-2918-0CB28B06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54260" y="5453738"/>
              <a:ext cx="772160" cy="77216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D773AD-5E6E-78CE-4C08-67D450ACD4DA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7792720" y="4463138"/>
              <a:ext cx="1021080" cy="1632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66EB82-610C-5A39-57C3-0F08CA1E9EFD}"/>
              </a:ext>
            </a:extLst>
          </p:cNvPr>
          <p:cNvSpPr txBox="1"/>
          <p:nvPr/>
        </p:nvSpPr>
        <p:spPr>
          <a:xfrm>
            <a:off x="7786193" y="393946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학습 데이터 선정 및 수집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058B2-3544-696C-FA1F-9E16B952945E}"/>
              </a:ext>
            </a:extLst>
          </p:cNvPr>
          <p:cNvSpPr txBox="1"/>
          <p:nvPr/>
        </p:nvSpPr>
        <p:spPr>
          <a:xfrm>
            <a:off x="9683212" y="39394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데이터 필터링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CE9C2-8AE4-6D20-6A1E-B551D6ECB0F6}"/>
              </a:ext>
            </a:extLst>
          </p:cNvPr>
          <p:cNvSpPr txBox="1"/>
          <p:nvPr/>
        </p:nvSpPr>
        <p:spPr>
          <a:xfrm>
            <a:off x="10937426" y="3939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파인 튜닝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4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E3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Pretendard SemiBold"/>
        <a:ea typeface="Pretendard Semi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422</Words>
  <Application>Microsoft Office PowerPoint</Application>
  <PresentationFormat>와이드스크린</PresentationFormat>
  <Paragraphs>133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Pretendard Light</vt:lpstr>
      <vt:lpstr>Pretendard SemiBold</vt:lpstr>
      <vt:lpstr>Arial</vt:lpstr>
      <vt:lpstr>Office 테마</vt:lpstr>
      <vt:lpstr>때때로 연골이 아파오지만</vt:lpstr>
      <vt:lpstr>INDEX</vt:lpstr>
      <vt:lpstr>AI 모델 튜닝 </vt:lpstr>
      <vt:lpstr>학습 데이터 선정 및 수집</vt:lpstr>
      <vt:lpstr>데이터 필터링 : 전처리</vt:lpstr>
      <vt:lpstr>데이터 필터링 : Save</vt:lpstr>
      <vt:lpstr>데이터 필터링 : Save</vt:lpstr>
      <vt:lpstr>데이터 필터링 : Query</vt:lpstr>
      <vt:lpstr>데이터 필터링 : Query</vt:lpstr>
      <vt:lpstr>파인 튜닝</vt:lpstr>
      <vt:lpstr>작품 제작</vt:lpstr>
      <vt:lpstr>작품 개요</vt:lpstr>
      <vt:lpstr>작품 작성 방법</vt:lpstr>
      <vt:lpstr>작품 작성 방법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때때로 연골이 아파오지만</dc:title>
  <dc:creator>허가은[ 학부재학 / 전기전자공학부 ]</dc:creator>
  <cp:lastModifiedBy>허가은[ 학부재학 / 전기전자공학부 ]</cp:lastModifiedBy>
  <cp:revision>4</cp:revision>
  <dcterms:created xsi:type="dcterms:W3CDTF">2023-01-17T20:13:21Z</dcterms:created>
  <dcterms:modified xsi:type="dcterms:W3CDTF">2023-01-18T01:57:14Z</dcterms:modified>
</cp:coreProperties>
</file>