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9"/>
    <p:restoredTop sz="94660"/>
  </p:normalViewPr>
  <p:slideViewPr>
    <p:cSldViewPr>
      <p:cViewPr>
        <p:scale>
          <a:sx n="34" d="100"/>
          <a:sy n="34" d="100"/>
        </p:scale>
        <p:origin x="664" y="-413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8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2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2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6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655A-DFC0-4215-8EC2-E3327B05382C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7533-6435-4702-A7B9-74BE079D1D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5139987" y="5706518"/>
            <a:ext cx="0" cy="35499944"/>
          </a:xfrm>
          <a:prstGeom prst="line">
            <a:avLst/>
          </a:prstGeom>
          <a:ln w="88900">
            <a:solidFill>
              <a:srgbClr val="880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" y="1"/>
            <a:ext cx="30279974" cy="5059022"/>
          </a:xfrm>
          <a:prstGeom prst="rect">
            <a:avLst/>
          </a:prstGeom>
          <a:solidFill>
            <a:srgbClr val="880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500" b="1" dirty="0"/>
              <a:t>만능 경찰차</a:t>
            </a:r>
            <a:endParaRPr lang="ko-KR" altLang="en-US" sz="8500" dirty="0"/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57" y="41483952"/>
            <a:ext cx="3586016" cy="116415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86891" y="41206464"/>
            <a:ext cx="29906192" cy="0"/>
          </a:xfrm>
          <a:prstGeom prst="line">
            <a:avLst/>
          </a:prstGeom>
          <a:ln w="88900">
            <a:solidFill>
              <a:srgbClr val="880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82112" y="41494444"/>
            <a:ext cx="2458411" cy="1153667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4274136" y="3590122"/>
            <a:ext cx="2273981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정진욱 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(</a:t>
            </a: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전기전자공학부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) | </a:t>
            </a:r>
            <a:r>
              <a:rPr lang="ko-KR" altLang="en-US" sz="4800" b="1" dirty="0" err="1">
                <a:solidFill>
                  <a:prstClr val="white"/>
                </a:solidFill>
                <a:latin typeface="Calibri"/>
              </a:rPr>
              <a:t>안진모</a:t>
            </a: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(</a:t>
            </a: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물리학과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) | </a:t>
            </a: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홍여빈 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(</a:t>
            </a:r>
            <a:r>
              <a:rPr lang="ko-KR" altLang="en-US" sz="4800" b="1" dirty="0">
                <a:solidFill>
                  <a:prstClr val="white"/>
                </a:solidFill>
                <a:latin typeface="Calibri"/>
              </a:rPr>
              <a:t>식품공학과</a:t>
            </a:r>
            <a:r>
              <a:rPr lang="en-US" altLang="ko-KR" sz="4800" b="1" dirty="0">
                <a:solidFill>
                  <a:prstClr val="white"/>
                </a:solidFill>
                <a:latin typeface="Calibri"/>
              </a:rPr>
              <a:t>)</a:t>
            </a:r>
            <a:endParaRPr lang="ko-KR" altLang="en-US" sz="4800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1073" y="5706518"/>
            <a:ext cx="14247240" cy="1350254"/>
            <a:chOff x="461073" y="6212176"/>
            <a:chExt cx="14247240" cy="1350254"/>
          </a:xfrm>
        </p:grpSpPr>
        <p:sp>
          <p:nvSpPr>
            <p:cNvPr id="191" name="직사각형 190"/>
            <p:cNvSpPr/>
            <p:nvPr/>
          </p:nvSpPr>
          <p:spPr>
            <a:xfrm>
              <a:off x="461073" y="6212176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1093" y="6212176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/>
                <a:t>프로젝트 소개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18391" y="13123342"/>
            <a:ext cx="14247240" cy="1478999"/>
            <a:chOff x="461073" y="14131454"/>
            <a:chExt cx="14247240" cy="1350254"/>
          </a:xfrm>
        </p:grpSpPr>
        <p:sp>
          <p:nvSpPr>
            <p:cNvPr id="195" name="직사각형 194"/>
            <p:cNvSpPr/>
            <p:nvPr/>
          </p:nvSpPr>
          <p:spPr>
            <a:xfrm>
              <a:off x="461073" y="14131454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1093" y="14131454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/>
                <a:t>서론</a:t>
              </a:r>
            </a:p>
          </p:txBody>
        </p:sp>
      </p:grpSp>
      <p:sp>
        <p:nvSpPr>
          <p:cNvPr id="197" name="직사각형 196"/>
          <p:cNvSpPr/>
          <p:nvPr/>
        </p:nvSpPr>
        <p:spPr>
          <a:xfrm>
            <a:off x="461073" y="17181980"/>
            <a:ext cx="14231298" cy="246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14400" lvl="1" indent="-457200">
              <a:buFont typeface="Arial"/>
              <a:buChar char="•"/>
              <a:defRPr/>
            </a:pP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88692" y="26444822"/>
            <a:ext cx="14247240" cy="1350254"/>
            <a:chOff x="515141" y="18250580"/>
            <a:chExt cx="14247240" cy="1350254"/>
          </a:xfrm>
        </p:grpSpPr>
        <p:sp>
          <p:nvSpPr>
            <p:cNvPr id="199" name="직사각형 198"/>
            <p:cNvSpPr/>
            <p:nvPr/>
          </p:nvSpPr>
          <p:spPr>
            <a:xfrm>
              <a:off x="515141" y="18250580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81093" y="18250580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>
                  <a:ea typeface="맑은 고딕"/>
                </a:rPr>
                <a:t>연구 방법 및 과정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644043" y="31053334"/>
            <a:ext cx="14247240" cy="1350254"/>
            <a:chOff x="461073" y="19982276"/>
            <a:chExt cx="14247240" cy="1350254"/>
          </a:xfrm>
        </p:grpSpPr>
        <p:sp>
          <p:nvSpPr>
            <p:cNvPr id="49" name="직사각형 48"/>
            <p:cNvSpPr/>
            <p:nvPr/>
          </p:nvSpPr>
          <p:spPr>
            <a:xfrm>
              <a:off x="461073" y="19982276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1093" y="19982276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/>
                <a:t>결과 및 토의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DB085B-247F-412F-4354-464C39A6C0BD}"/>
              </a:ext>
            </a:extLst>
          </p:cNvPr>
          <p:cNvSpPr/>
          <p:nvPr/>
        </p:nvSpPr>
        <p:spPr>
          <a:xfrm>
            <a:off x="627025" y="28965102"/>
            <a:ext cx="14254775" cy="626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4800" dirty="0">
                <a:solidFill>
                  <a:schemeClr val="tx1"/>
                </a:solidFill>
              </a:rPr>
              <a:t>과속 측정</a:t>
            </a:r>
            <a:r>
              <a:rPr lang="en-US" altLang="ko-KR" sz="4800" dirty="0">
                <a:solidFill>
                  <a:schemeClr val="tx1"/>
                </a:solidFill>
              </a:rPr>
              <a:t>, </a:t>
            </a:r>
            <a:r>
              <a:rPr lang="ko-KR" altLang="en-US" sz="4800" dirty="0">
                <a:solidFill>
                  <a:schemeClr val="tx1"/>
                </a:solidFill>
              </a:rPr>
              <a:t>알코올 농도 탐지</a:t>
            </a:r>
            <a:r>
              <a:rPr lang="en-US" altLang="ko-KR" sz="4800" dirty="0">
                <a:solidFill>
                  <a:schemeClr val="tx1"/>
                </a:solidFill>
              </a:rPr>
              <a:t>, </a:t>
            </a:r>
            <a:r>
              <a:rPr lang="ko-KR" altLang="en-US" sz="4800" dirty="0">
                <a:solidFill>
                  <a:schemeClr val="tx1"/>
                </a:solidFill>
              </a:rPr>
              <a:t>거짓말 탐지기의 </a:t>
            </a:r>
            <a:r>
              <a:rPr lang="en-US" altLang="ko-KR" sz="4800" dirty="0">
                <a:solidFill>
                  <a:schemeClr val="tx1"/>
                </a:solidFill>
              </a:rPr>
              <a:t>3</a:t>
            </a:r>
            <a:r>
              <a:rPr lang="ko-KR" altLang="en-US" sz="4800" dirty="0">
                <a:solidFill>
                  <a:schemeClr val="tx1"/>
                </a:solidFill>
              </a:rPr>
              <a:t>가지 기능을 각각 코딩하고 회로를 설계하였다</a:t>
            </a:r>
            <a:r>
              <a:rPr lang="en-US" altLang="ko-KR" sz="4800" dirty="0">
                <a:solidFill>
                  <a:schemeClr val="tx1"/>
                </a:solidFill>
              </a:rPr>
              <a:t>. </a:t>
            </a:r>
            <a:r>
              <a:rPr lang="ko-KR" altLang="en-US" sz="4800" dirty="0">
                <a:solidFill>
                  <a:schemeClr val="tx1"/>
                </a:solidFill>
              </a:rPr>
              <a:t>적외선 통신이 가능한 </a:t>
            </a:r>
            <a:r>
              <a:rPr lang="en-US" altLang="ko-KR" sz="4800" dirty="0" err="1">
                <a:solidFill>
                  <a:schemeClr val="tx1"/>
                </a:solidFill>
              </a:rPr>
              <a:t>rc</a:t>
            </a:r>
            <a:r>
              <a:rPr lang="ko-KR" altLang="en-US" sz="4800" dirty="0">
                <a:solidFill>
                  <a:schemeClr val="tx1"/>
                </a:solidFill>
              </a:rPr>
              <a:t>카를 제작했다</a:t>
            </a:r>
            <a:r>
              <a:rPr lang="en-US" altLang="ko-KR" sz="4800" dirty="0">
                <a:solidFill>
                  <a:schemeClr val="tx1"/>
                </a:solidFill>
              </a:rPr>
              <a:t>. </a:t>
            </a:r>
            <a:r>
              <a:rPr lang="ko-KR" altLang="en-US" sz="4800" dirty="0">
                <a:solidFill>
                  <a:schemeClr val="tx1"/>
                </a:solidFill>
              </a:rPr>
              <a:t>각각의 기능을 병합하며 </a:t>
            </a:r>
            <a:r>
              <a:rPr lang="ko-KR" altLang="en-US" sz="4800" dirty="0" err="1">
                <a:solidFill>
                  <a:schemeClr val="tx1"/>
                </a:solidFill>
              </a:rPr>
              <a:t>아두이노</a:t>
            </a:r>
            <a:r>
              <a:rPr lang="ko-KR" altLang="en-US" sz="4800" dirty="0">
                <a:solidFill>
                  <a:schemeClr val="tx1"/>
                </a:solidFill>
              </a:rPr>
              <a:t> </a:t>
            </a:r>
            <a:r>
              <a:rPr lang="ko-KR" altLang="en-US" sz="4800" dirty="0" err="1">
                <a:solidFill>
                  <a:schemeClr val="tx1"/>
                </a:solidFill>
              </a:rPr>
              <a:t>우노에서</a:t>
            </a:r>
            <a:r>
              <a:rPr lang="ko-KR" altLang="en-US" sz="4800" dirty="0">
                <a:solidFill>
                  <a:schemeClr val="tx1"/>
                </a:solidFill>
              </a:rPr>
              <a:t> 메가로 변경하였고 코드 및 회로에 변경이 있었다</a:t>
            </a:r>
            <a:r>
              <a:rPr lang="en-US" altLang="ko-KR" sz="4800" dirty="0">
                <a:solidFill>
                  <a:schemeClr val="tx1"/>
                </a:solidFill>
              </a:rPr>
              <a:t>. </a:t>
            </a:r>
            <a:r>
              <a:rPr lang="ko-KR" altLang="en-US" sz="4800" dirty="0">
                <a:solidFill>
                  <a:schemeClr val="tx1"/>
                </a:solidFill>
              </a:rPr>
              <a:t>과속 측정</a:t>
            </a:r>
            <a:r>
              <a:rPr lang="en-US" altLang="ko-KR" sz="4800" dirty="0">
                <a:solidFill>
                  <a:schemeClr val="tx1"/>
                </a:solidFill>
              </a:rPr>
              <a:t>, </a:t>
            </a:r>
            <a:r>
              <a:rPr lang="ko-KR" altLang="en-US" sz="4800" dirty="0">
                <a:solidFill>
                  <a:schemeClr val="tx1"/>
                </a:solidFill>
              </a:rPr>
              <a:t>알코올 농도 측정</a:t>
            </a:r>
            <a:r>
              <a:rPr lang="en-US" altLang="ko-KR" sz="4800" dirty="0">
                <a:solidFill>
                  <a:schemeClr val="tx1"/>
                </a:solidFill>
              </a:rPr>
              <a:t>, </a:t>
            </a:r>
            <a:r>
              <a:rPr lang="ko-KR" altLang="en-US" sz="4800" dirty="0">
                <a:solidFill>
                  <a:schemeClr val="tx1"/>
                </a:solidFill>
              </a:rPr>
              <a:t>거짓말 탐지로 단계별 기준치를 초과하면 다음 단계로 넘어가며 게임이 진행될 수 있도록 구현하였다</a:t>
            </a:r>
            <a:r>
              <a:rPr lang="en-US" altLang="ko-KR" sz="4800" dirty="0">
                <a:solidFill>
                  <a:schemeClr val="tx1"/>
                </a:solidFill>
              </a:rPr>
              <a:t>. </a:t>
            </a:r>
            <a:r>
              <a:rPr lang="ko-KR" altLang="en-US" sz="4800" dirty="0">
                <a:solidFill>
                  <a:schemeClr val="tx1"/>
                </a:solidFill>
              </a:rPr>
              <a:t>단계마다 </a:t>
            </a:r>
            <a:r>
              <a:rPr lang="en-US" altLang="ko-KR" sz="4800" dirty="0">
                <a:solidFill>
                  <a:schemeClr val="tx1"/>
                </a:solidFill>
              </a:rPr>
              <a:t>Led</a:t>
            </a:r>
            <a:r>
              <a:rPr lang="ko-KR" altLang="en-US" sz="4800" dirty="0">
                <a:solidFill>
                  <a:schemeClr val="tx1"/>
                </a:solidFill>
              </a:rPr>
              <a:t>에</a:t>
            </a:r>
            <a:r>
              <a:rPr lang="en-US" altLang="ko-KR" sz="4800" dirty="0">
                <a:solidFill>
                  <a:schemeClr val="tx1"/>
                </a:solidFill>
              </a:rPr>
              <a:t> </a:t>
            </a:r>
            <a:r>
              <a:rPr lang="ko-KR" altLang="en-US" sz="4800" dirty="0">
                <a:solidFill>
                  <a:schemeClr val="tx1"/>
                </a:solidFill>
              </a:rPr>
              <a:t>화면을 표시하고</a:t>
            </a:r>
            <a:r>
              <a:rPr lang="en-US" altLang="ko-KR" sz="4800" dirty="0">
                <a:solidFill>
                  <a:schemeClr val="tx1"/>
                </a:solidFill>
              </a:rPr>
              <a:t>, </a:t>
            </a:r>
            <a:r>
              <a:rPr lang="ko-KR" altLang="en-US" sz="4800" dirty="0" err="1">
                <a:solidFill>
                  <a:schemeClr val="tx1"/>
                </a:solidFill>
              </a:rPr>
              <a:t>부저</a:t>
            </a:r>
            <a:r>
              <a:rPr lang="ko-KR" altLang="en-US" sz="4800" dirty="0">
                <a:solidFill>
                  <a:schemeClr val="tx1"/>
                </a:solidFill>
              </a:rPr>
              <a:t> 소리가 나는 부가 기능을 덧붙여 하나의 회로에 완성하였다</a:t>
            </a:r>
            <a:r>
              <a:rPr lang="en-US" altLang="ko-KR" sz="4800" dirty="0">
                <a:solidFill>
                  <a:schemeClr val="tx1"/>
                </a:solidFill>
              </a:rPr>
              <a:t>. </a:t>
            </a:r>
            <a:r>
              <a:rPr lang="ko-KR" altLang="en-US" sz="4800" dirty="0">
                <a:solidFill>
                  <a:schemeClr val="tx1"/>
                </a:solidFill>
              </a:rPr>
              <a:t>납땜으로 </a:t>
            </a:r>
            <a:r>
              <a:rPr lang="en-US" altLang="ko-KR" sz="4800" dirty="0" err="1">
                <a:solidFill>
                  <a:schemeClr val="tx1"/>
                </a:solidFill>
              </a:rPr>
              <a:t>rc</a:t>
            </a:r>
            <a:r>
              <a:rPr lang="ko-KR" altLang="en-US" sz="4800" dirty="0">
                <a:solidFill>
                  <a:schemeClr val="tx1"/>
                </a:solidFill>
              </a:rPr>
              <a:t>카를 보강하고 차체를 </a:t>
            </a:r>
            <a:r>
              <a:rPr lang="en-US" altLang="ko-KR" sz="4800" dirty="0">
                <a:solidFill>
                  <a:schemeClr val="tx1"/>
                </a:solidFill>
              </a:rPr>
              <a:t>3d </a:t>
            </a:r>
            <a:r>
              <a:rPr lang="ko-KR" altLang="en-US" sz="4800" dirty="0" err="1">
                <a:solidFill>
                  <a:schemeClr val="tx1"/>
                </a:solidFill>
              </a:rPr>
              <a:t>프린팅하여</a:t>
            </a:r>
            <a:r>
              <a:rPr lang="ko-KR" altLang="en-US" sz="4800" dirty="0">
                <a:solidFill>
                  <a:schemeClr val="tx1"/>
                </a:solidFill>
              </a:rPr>
              <a:t> 제작하여 씌웠다</a:t>
            </a:r>
            <a:r>
              <a:rPr lang="en-US" altLang="ko-KR" sz="4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C9C998-5FC5-B522-C695-496802E34770}"/>
              </a:ext>
            </a:extLst>
          </p:cNvPr>
          <p:cNvSpPr/>
          <p:nvPr/>
        </p:nvSpPr>
        <p:spPr>
          <a:xfrm>
            <a:off x="645363" y="17951766"/>
            <a:ext cx="14254775" cy="626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24605-D685-17E2-0770-9F1C87800A1C}"/>
              </a:ext>
            </a:extLst>
          </p:cNvPr>
          <p:cNvSpPr/>
          <p:nvPr/>
        </p:nvSpPr>
        <p:spPr>
          <a:xfrm>
            <a:off x="438581" y="6973817"/>
            <a:ext cx="14254775" cy="626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4400" dirty="0">
                <a:solidFill>
                  <a:schemeClr val="tx1"/>
                </a:solidFill>
              </a:rPr>
              <a:t>음주운전 관련 법률 강화 및 단속 확대에도 불구하고 음주 운전 사고 사망자 비율은 지속적으로 증가하고 있다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>
                <a:solidFill>
                  <a:schemeClr val="tx1"/>
                </a:solidFill>
              </a:rPr>
              <a:t>어린 아이들에게도 음주운전에 대한 경각심을 일깨워 주고자 과속 측정</a:t>
            </a:r>
            <a:r>
              <a:rPr lang="en-US" altLang="ko-KR" sz="4400" dirty="0">
                <a:solidFill>
                  <a:schemeClr val="tx1"/>
                </a:solidFill>
              </a:rPr>
              <a:t>, </a:t>
            </a:r>
            <a:r>
              <a:rPr lang="ko-KR" altLang="en-US" sz="4400" dirty="0">
                <a:solidFill>
                  <a:schemeClr val="tx1"/>
                </a:solidFill>
              </a:rPr>
              <a:t>혈중 알코올 농도 측정 및 거짓말 탐지기 기능을 탑재한 만능 경찰차 장난감을 구상하였다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>
                <a:solidFill>
                  <a:schemeClr val="tx1"/>
                </a:solidFill>
              </a:rPr>
              <a:t>혼자서도 놀 수 있으며 친구와 추격전 놀이를 할 수 도 있어서 활용 가능성이 높다</a:t>
            </a:r>
            <a:r>
              <a:rPr lang="en-US" altLang="ko-KR" sz="4400" dirty="0">
                <a:solidFill>
                  <a:schemeClr val="tx1"/>
                </a:solidFill>
              </a:rPr>
              <a:t>. 3</a:t>
            </a:r>
            <a:r>
              <a:rPr lang="ko-KR" altLang="en-US" sz="4400" dirty="0">
                <a:solidFill>
                  <a:schemeClr val="tx1"/>
                </a:solidFill>
              </a:rPr>
              <a:t>가지 기능 구현</a:t>
            </a:r>
            <a:r>
              <a:rPr lang="en-US" altLang="ko-KR" sz="4400" dirty="0">
                <a:solidFill>
                  <a:schemeClr val="tx1"/>
                </a:solidFill>
              </a:rPr>
              <a:t>, </a:t>
            </a:r>
            <a:r>
              <a:rPr lang="ko-KR" altLang="en-US" sz="4400" dirty="0">
                <a:solidFill>
                  <a:schemeClr val="tx1"/>
                </a:solidFill>
              </a:rPr>
              <a:t>코드 및 회로 병합</a:t>
            </a:r>
            <a:r>
              <a:rPr lang="en-US" altLang="ko-KR" sz="4400" dirty="0">
                <a:solidFill>
                  <a:schemeClr val="tx1"/>
                </a:solidFill>
              </a:rPr>
              <a:t>, </a:t>
            </a:r>
            <a:r>
              <a:rPr lang="en-US" altLang="ko-KR" sz="4400" dirty="0" err="1">
                <a:solidFill>
                  <a:schemeClr val="tx1"/>
                </a:solidFill>
              </a:rPr>
              <a:t>rc</a:t>
            </a:r>
            <a:r>
              <a:rPr lang="ko-KR" altLang="en-US" sz="4400" dirty="0">
                <a:solidFill>
                  <a:schemeClr val="tx1"/>
                </a:solidFill>
              </a:rPr>
              <a:t>카 제작</a:t>
            </a:r>
            <a:r>
              <a:rPr lang="en-US" altLang="ko-KR" sz="4400" dirty="0">
                <a:solidFill>
                  <a:schemeClr val="tx1"/>
                </a:solidFill>
              </a:rPr>
              <a:t>, </a:t>
            </a:r>
            <a:r>
              <a:rPr lang="ko-KR" altLang="en-US" sz="4400" dirty="0">
                <a:solidFill>
                  <a:schemeClr val="tx1"/>
                </a:solidFill>
              </a:rPr>
              <a:t>차체 </a:t>
            </a:r>
            <a:r>
              <a:rPr lang="en-US" altLang="ko-KR" sz="4400" dirty="0">
                <a:solidFill>
                  <a:schemeClr val="tx1"/>
                </a:solidFill>
              </a:rPr>
              <a:t>3d </a:t>
            </a:r>
            <a:r>
              <a:rPr lang="ko-KR" altLang="en-US" sz="4400" dirty="0">
                <a:solidFill>
                  <a:schemeClr val="tx1"/>
                </a:solidFill>
              </a:rPr>
              <a:t>프린팅을 진행하였다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496729-D007-5D34-2DA2-7207F05C7442}"/>
              </a:ext>
            </a:extLst>
          </p:cNvPr>
          <p:cNvSpPr/>
          <p:nvPr/>
        </p:nvSpPr>
        <p:spPr>
          <a:xfrm>
            <a:off x="602883" y="16651734"/>
            <a:ext cx="14254775" cy="626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ko-KR" sz="4400" dirty="0">
                <a:solidFill>
                  <a:schemeClr val="tx1"/>
                </a:solidFill>
              </a:rPr>
              <a:t>- </a:t>
            </a:r>
            <a:r>
              <a:rPr lang="ko-KR" altLang="en-US" sz="4400" dirty="0">
                <a:solidFill>
                  <a:schemeClr val="tx1"/>
                </a:solidFill>
              </a:rPr>
              <a:t>적외선 리모컨</a:t>
            </a:r>
            <a:r>
              <a:rPr lang="en-US" altLang="ko-KR" sz="4400" dirty="0">
                <a:solidFill>
                  <a:schemeClr val="tx1"/>
                </a:solidFill>
              </a:rPr>
              <a:t>, </a:t>
            </a:r>
            <a:r>
              <a:rPr lang="ko-KR" altLang="en-US" sz="4400" dirty="0">
                <a:solidFill>
                  <a:schemeClr val="tx1"/>
                </a:solidFill>
              </a:rPr>
              <a:t>적외선 센서</a:t>
            </a:r>
            <a:r>
              <a:rPr lang="en-US" altLang="ko-KR" sz="4400" dirty="0">
                <a:solidFill>
                  <a:schemeClr val="tx1"/>
                </a:solidFill>
              </a:rPr>
              <a:t>: </a:t>
            </a:r>
            <a:r>
              <a:rPr lang="en-US" altLang="ko-KR" sz="4400" dirty="0" err="1">
                <a:solidFill>
                  <a:schemeClr val="tx1"/>
                </a:solidFill>
              </a:rPr>
              <a:t>rc</a:t>
            </a:r>
            <a:r>
              <a:rPr lang="ko-KR" altLang="en-US" sz="4400" dirty="0">
                <a:solidFill>
                  <a:schemeClr val="tx1"/>
                </a:solidFill>
              </a:rPr>
              <a:t>카를 조종할 때 사용된다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 err="1">
                <a:solidFill>
                  <a:schemeClr val="tx1"/>
                </a:solidFill>
              </a:rPr>
              <a:t>포토트랜지스터인</a:t>
            </a:r>
            <a:r>
              <a:rPr lang="ko-KR" altLang="en-US" sz="4400" dirty="0">
                <a:solidFill>
                  <a:schemeClr val="tx1"/>
                </a:solidFill>
              </a:rPr>
              <a:t> 발광부에서 나온 적외선이 물체에 반사되어 수광부에 들어온다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>
                <a:solidFill>
                  <a:schemeClr val="tx1"/>
                </a:solidFill>
              </a:rPr>
              <a:t>방출된 적외선의 주파수에 따라 수광부에서 빛의 양을 감지해 전류를 변화시킨다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</a:p>
          <a:p>
            <a:pPr algn="just">
              <a:defRPr/>
            </a:pPr>
            <a:r>
              <a:rPr lang="en-US" altLang="ko-KR" sz="4400" dirty="0">
                <a:solidFill>
                  <a:schemeClr val="tx1"/>
                </a:solidFill>
              </a:rPr>
              <a:t>- </a:t>
            </a:r>
            <a:r>
              <a:rPr lang="ko-KR" altLang="en-US" sz="4400" dirty="0">
                <a:solidFill>
                  <a:schemeClr val="tx1"/>
                </a:solidFill>
              </a:rPr>
              <a:t>초음파 센서</a:t>
            </a:r>
            <a:r>
              <a:rPr lang="en-US" altLang="ko-KR" sz="4400" dirty="0">
                <a:solidFill>
                  <a:schemeClr val="tx1"/>
                </a:solidFill>
              </a:rPr>
              <a:t>: </a:t>
            </a:r>
            <a:r>
              <a:rPr lang="ko-KR" altLang="en-US" sz="4400" dirty="0">
                <a:solidFill>
                  <a:schemeClr val="tx1"/>
                </a:solidFill>
              </a:rPr>
              <a:t>과속 측정에 사용된다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>
                <a:solidFill>
                  <a:schemeClr val="tx1"/>
                </a:solidFill>
              </a:rPr>
              <a:t>송신부에서 내보낸 초음파가 물체에 부딪혀 반사되고 이를 다시 수신하는 데까지 걸린 시간을 통해</a:t>
            </a:r>
            <a:r>
              <a:rPr lang="en-US" altLang="ko-KR" sz="4400" dirty="0">
                <a:solidFill>
                  <a:schemeClr val="tx1"/>
                </a:solidFill>
              </a:rPr>
              <a:t>, </a:t>
            </a:r>
            <a:r>
              <a:rPr lang="ko-KR" altLang="en-US" sz="4400" dirty="0">
                <a:solidFill>
                  <a:schemeClr val="tx1"/>
                </a:solidFill>
              </a:rPr>
              <a:t>물체와의 거리를 계산한다</a:t>
            </a:r>
            <a:r>
              <a:rPr lang="en-US" altLang="ko-KR" sz="4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r>
              <a:rPr lang="en-US" altLang="ko-KR" sz="4400" dirty="0">
                <a:solidFill>
                  <a:schemeClr val="tx1"/>
                </a:solidFill>
              </a:rPr>
              <a:t>- MQ-3 </a:t>
            </a:r>
            <a:r>
              <a:rPr lang="ko-KR" altLang="en-US" sz="4400" dirty="0">
                <a:solidFill>
                  <a:schemeClr val="tx1"/>
                </a:solidFill>
              </a:rPr>
              <a:t>센서</a:t>
            </a:r>
            <a:r>
              <a:rPr lang="en-US" altLang="ko-KR" sz="4400" dirty="0">
                <a:solidFill>
                  <a:schemeClr val="tx1"/>
                </a:solidFill>
              </a:rPr>
              <a:t>: </a:t>
            </a:r>
            <a:r>
              <a:rPr lang="ko-KR" altLang="en-US" sz="4400" dirty="0">
                <a:solidFill>
                  <a:schemeClr val="tx1"/>
                </a:solidFill>
              </a:rPr>
              <a:t>알코올 농도 측정에 사용되는 센서이다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>
                <a:solidFill>
                  <a:schemeClr val="tx1"/>
                </a:solidFill>
              </a:rPr>
              <a:t>알코올 분자가 </a:t>
            </a:r>
            <a:r>
              <a:rPr lang="ko-KR" altLang="en-US" sz="4400" dirty="0" err="1">
                <a:solidFill>
                  <a:schemeClr val="tx1"/>
                </a:solidFill>
              </a:rPr>
              <a:t>히팅</a:t>
            </a:r>
            <a:r>
              <a:rPr lang="ko-KR" altLang="en-US" sz="4400" dirty="0">
                <a:solidFill>
                  <a:schemeClr val="tx1"/>
                </a:solidFill>
              </a:rPr>
              <a:t> 코일에 달라붙으면 전자가 발생하여 전류가 흐른다</a:t>
            </a:r>
            <a:r>
              <a:rPr lang="en-US" altLang="ko-KR" sz="4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r>
              <a:rPr lang="en-US" altLang="ko-KR" sz="4400" dirty="0">
                <a:solidFill>
                  <a:schemeClr val="tx1"/>
                </a:solidFill>
              </a:rPr>
              <a:t>- GSR </a:t>
            </a:r>
            <a:r>
              <a:rPr lang="ko-KR" altLang="en-US" sz="4400" dirty="0">
                <a:solidFill>
                  <a:schemeClr val="tx1"/>
                </a:solidFill>
              </a:rPr>
              <a:t>센서</a:t>
            </a:r>
            <a:r>
              <a:rPr lang="en-US" altLang="ko-KR" sz="4400" dirty="0">
                <a:solidFill>
                  <a:schemeClr val="tx1"/>
                </a:solidFill>
              </a:rPr>
              <a:t>: </a:t>
            </a:r>
            <a:r>
              <a:rPr lang="ko-KR" altLang="en-US" sz="4400" dirty="0">
                <a:solidFill>
                  <a:schemeClr val="tx1"/>
                </a:solidFill>
              </a:rPr>
              <a:t>거짓말 탐지기에 이용된다</a:t>
            </a:r>
            <a:r>
              <a:rPr lang="en-US" altLang="ko-KR" sz="4400" dirty="0">
                <a:solidFill>
                  <a:schemeClr val="tx1"/>
                </a:solidFill>
              </a:rPr>
              <a:t>. </a:t>
            </a:r>
            <a:r>
              <a:rPr lang="ko-KR" altLang="en-US" sz="4400" dirty="0">
                <a:solidFill>
                  <a:schemeClr val="tx1"/>
                </a:solidFill>
              </a:rPr>
              <a:t>땀의 나트륨 성분에 의해 피부의 전기전도도 값이 커지는 것을 측정한다</a:t>
            </a:r>
            <a:r>
              <a:rPr lang="en-US" altLang="ko-KR" sz="4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B01E3-D3AB-BEA7-E38F-BC1734CD9EDD}"/>
              </a:ext>
            </a:extLst>
          </p:cNvPr>
          <p:cNvSpPr txBox="1"/>
          <p:nvPr/>
        </p:nvSpPr>
        <p:spPr>
          <a:xfrm>
            <a:off x="15699295" y="5778526"/>
            <a:ext cx="14209191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dirty="0"/>
              <a:t>거리를 측정하는 초음파 센서는 </a:t>
            </a:r>
            <a:r>
              <a:rPr lang="ko-KR" altLang="en-US" sz="4400" dirty="0" err="1"/>
              <a:t>입체각</a:t>
            </a:r>
            <a:r>
              <a:rPr lang="ko-KR" altLang="en-US" sz="4400" dirty="0"/>
              <a:t> </a:t>
            </a:r>
            <a:r>
              <a:rPr lang="en-US" altLang="ko-KR" sz="4400" dirty="0"/>
              <a:t>15</a:t>
            </a:r>
            <a:r>
              <a:rPr lang="ko-KR" altLang="en-US" sz="4400" dirty="0"/>
              <a:t>도 이내에서 </a:t>
            </a:r>
            <a:r>
              <a:rPr lang="en-US" altLang="ko-KR" sz="4400" dirty="0"/>
              <a:t>2cm </a:t>
            </a:r>
            <a:r>
              <a:rPr lang="ko-KR" altLang="en-US" sz="4400" dirty="0"/>
              <a:t>이상 </a:t>
            </a:r>
            <a:r>
              <a:rPr lang="en-US" altLang="ko-KR" sz="4400" dirty="0"/>
              <a:t>400cm</a:t>
            </a:r>
            <a:r>
              <a:rPr lang="ko-KR" altLang="en-US" sz="4400" dirty="0"/>
              <a:t> 이하의 거리에 있는 물체의 거리를 측정한다</a:t>
            </a:r>
            <a:r>
              <a:rPr lang="en-US" altLang="ko-KR" sz="4400" dirty="0"/>
              <a:t>. </a:t>
            </a:r>
            <a:r>
              <a:rPr lang="ko-KR" altLang="en-US" sz="4400" dirty="0"/>
              <a:t>초음파가 물체에 도달하고 되돌아오는 시간을 측정하여 거리를 구하였다</a:t>
            </a:r>
            <a:r>
              <a:rPr lang="en-US" altLang="ko-KR" sz="4400" dirty="0"/>
              <a:t>. </a:t>
            </a:r>
            <a:r>
              <a:rPr lang="en-US" altLang="ko-KR" sz="4400" dirty="0" err="1"/>
              <a:t>Rc</a:t>
            </a:r>
            <a:r>
              <a:rPr lang="ko-KR" altLang="en-US" sz="4400" dirty="0" err="1"/>
              <a:t>카가</a:t>
            </a:r>
            <a:r>
              <a:rPr lang="ko-KR" altLang="en-US" sz="4400" dirty="0"/>
              <a:t> 일정한 속도로 달린다는 점을 이용하여 측정한 거리를 통해 해당 물체의 상대속도를 계산하였다</a:t>
            </a:r>
            <a:r>
              <a:rPr lang="en-US" altLang="ko-KR" sz="4400" dirty="0"/>
              <a:t>.</a:t>
            </a:r>
          </a:p>
          <a:p>
            <a:pPr algn="just"/>
            <a:r>
              <a:rPr lang="ko-KR" altLang="en-US" sz="4400" dirty="0"/>
              <a:t>알코올 센서는 장소에 따라 같은 알코올 농도여도 다르게 측정하는 경우가 있었다</a:t>
            </a:r>
            <a:r>
              <a:rPr lang="en-US" altLang="ko-KR" sz="4400" dirty="0"/>
              <a:t>. </a:t>
            </a:r>
            <a:r>
              <a:rPr lang="ko-KR" altLang="en-US" sz="4400" dirty="0"/>
              <a:t>보편적으로 장난감을 이용할 수 있는 기준치인 </a:t>
            </a:r>
            <a:r>
              <a:rPr lang="en-US" altLang="ko-KR" sz="4400" dirty="0"/>
              <a:t>300mg/L</a:t>
            </a:r>
            <a:r>
              <a:rPr lang="ko-KR" altLang="en-US" sz="4400" dirty="0"/>
              <a:t>라는 값을 사용하였다</a:t>
            </a:r>
            <a:r>
              <a:rPr lang="en-US" altLang="ko-KR" sz="4400" dirty="0"/>
              <a:t>.</a:t>
            </a:r>
          </a:p>
          <a:p>
            <a:pPr algn="just"/>
            <a:r>
              <a:rPr lang="en-US" altLang="ko-KR" sz="4400" dirty="0"/>
              <a:t>GSR</a:t>
            </a:r>
            <a:r>
              <a:rPr lang="ko-KR" altLang="en-US" sz="4400" dirty="0"/>
              <a:t> 센서는 사람에 따라 전기전도도가 다르게 측정되는 문제가 있어 절대적인 기준이 아닌 직전 </a:t>
            </a:r>
            <a:r>
              <a:rPr lang="en-US" altLang="ko-KR" sz="4400" dirty="0"/>
              <a:t>5</a:t>
            </a:r>
            <a:r>
              <a:rPr lang="ko-KR" altLang="en-US" sz="4400" dirty="0"/>
              <a:t>초간 측정값 평균에서 </a:t>
            </a:r>
            <a:r>
              <a:rPr lang="en-US" altLang="ko-KR" sz="4400" dirty="0"/>
              <a:t>5% </a:t>
            </a:r>
            <a:r>
              <a:rPr lang="ko-KR" altLang="en-US" sz="4400" dirty="0"/>
              <a:t>이상 증가할 경우로 상대적인 기준치를 설정하였다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A964C-C436-9CCF-4BCE-4831EA815565}"/>
              </a:ext>
            </a:extLst>
          </p:cNvPr>
          <p:cNvSpPr txBox="1"/>
          <p:nvPr/>
        </p:nvSpPr>
        <p:spPr>
          <a:xfrm>
            <a:off x="15864063" y="32709518"/>
            <a:ext cx="139043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실험을 진행할 때 초음파 측정이 제대로 이루어지지 않는 경우가 있었다</a:t>
            </a:r>
            <a:r>
              <a:rPr lang="en-US" altLang="ko-KR" sz="4400" dirty="0"/>
              <a:t>. </a:t>
            </a:r>
            <a:r>
              <a:rPr lang="ko-KR" altLang="en-US" sz="4400" dirty="0"/>
              <a:t>측정하고자 하는 대상과의 거리가 멀어지거나 입체각을 벗어나면 생기는 문제였다</a:t>
            </a:r>
            <a:r>
              <a:rPr lang="en-US" altLang="ko-KR" sz="4400" dirty="0"/>
              <a:t>. </a:t>
            </a:r>
            <a:r>
              <a:rPr lang="ko-KR" altLang="en-US" sz="4400" dirty="0"/>
              <a:t>초음파가 아닌 전자기파를 이용하거나</a:t>
            </a:r>
            <a:r>
              <a:rPr lang="en-US" altLang="ko-KR" sz="4400" dirty="0"/>
              <a:t>, </a:t>
            </a:r>
            <a:r>
              <a:rPr lang="ko-KR" altLang="en-US" sz="4400" dirty="0"/>
              <a:t>도파관</a:t>
            </a:r>
            <a:r>
              <a:rPr lang="en-US" altLang="ko-KR" sz="4400" dirty="0"/>
              <a:t>(wave guide)</a:t>
            </a:r>
            <a:r>
              <a:rPr lang="ko-KR" altLang="en-US" sz="4400" dirty="0"/>
              <a:t>를 사용하거나</a:t>
            </a:r>
            <a:r>
              <a:rPr lang="en-US" altLang="ko-KR" sz="4400" dirty="0"/>
              <a:t>, </a:t>
            </a:r>
            <a:r>
              <a:rPr lang="ko-KR" altLang="en-US" sz="4400" dirty="0"/>
              <a:t>여러 개의 초음파 센서를 사용하여 이를 개선할 수 있다</a:t>
            </a:r>
            <a:r>
              <a:rPr lang="en-US" altLang="ko-KR" sz="4400" dirty="0"/>
              <a:t>. MQ-3 </a:t>
            </a:r>
            <a:r>
              <a:rPr lang="ko-KR" altLang="en-US" sz="4400" dirty="0"/>
              <a:t>알코올 센서의 경우 정확도가 낮은 문제가 있다</a:t>
            </a:r>
            <a:r>
              <a:rPr lang="en-US" altLang="ko-KR" sz="4400" dirty="0"/>
              <a:t>. </a:t>
            </a:r>
            <a:r>
              <a:rPr lang="ko-KR" altLang="en-US" sz="4400" dirty="0"/>
              <a:t>침습형 디바이스로 센서를 대체하는 방법이 있다</a:t>
            </a:r>
            <a:r>
              <a:rPr lang="en-US" altLang="ko-KR" sz="4400" dirty="0"/>
              <a:t>. </a:t>
            </a:r>
            <a:r>
              <a:rPr lang="ko-KR" altLang="en-US" sz="4400" dirty="0"/>
              <a:t>향후에 정확도를 높여 속도 측정 및 음주 측정 기능을 강화하는 것이 목표이다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pic>
        <p:nvPicPr>
          <p:cNvPr id="16" name="그림 15" descr="전자기기, 스테레오이(가) 표시된 사진&#10;&#10;자동 생성된 설명">
            <a:extLst>
              <a:ext uri="{FF2B5EF4-FFF2-40B4-BE49-F238E27FC236}">
                <a16:creationId xmlns:a16="http://schemas.microsoft.com/office/drawing/2014/main" id="{1F9A76BD-6D7C-E0F0-1CD6-237306F3A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24" y="23780526"/>
            <a:ext cx="2587122" cy="2587122"/>
          </a:xfrm>
          <a:prstGeom prst="rect">
            <a:avLst/>
          </a:prstGeom>
        </p:spPr>
      </p:pic>
      <p:pic>
        <p:nvPicPr>
          <p:cNvPr id="18" name="그림 17" descr="어댑터이(가) 표시된 사진&#10;&#10;자동 생성된 설명">
            <a:extLst>
              <a:ext uri="{FF2B5EF4-FFF2-40B4-BE49-F238E27FC236}">
                <a16:creationId xmlns:a16="http://schemas.microsoft.com/office/drawing/2014/main" id="{8F70574F-F534-8DDA-FB9E-E213466AB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03" y="23996550"/>
            <a:ext cx="4248533" cy="2315450"/>
          </a:xfrm>
          <a:prstGeom prst="rect">
            <a:avLst/>
          </a:prstGeom>
        </p:spPr>
      </p:pic>
      <p:pic>
        <p:nvPicPr>
          <p:cNvPr id="25" name="그림 24" descr="오렌지, 도구이(가) 표시된 사진&#10;&#10;자동 생성된 설명">
            <a:extLst>
              <a:ext uri="{FF2B5EF4-FFF2-40B4-BE49-F238E27FC236}">
                <a16:creationId xmlns:a16="http://schemas.microsoft.com/office/drawing/2014/main" id="{3A248E9B-596D-0759-1A3A-2458F00C8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66" y="23780526"/>
            <a:ext cx="2540000" cy="25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DC57CB5-BC5F-5AC3-8852-CB9F8EF77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4" y="23924542"/>
            <a:ext cx="2540000" cy="2540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2AB37B-AAB7-68E2-E709-7F4674E8A924}"/>
              </a:ext>
            </a:extLst>
          </p:cNvPr>
          <p:cNvGrpSpPr/>
          <p:nvPr/>
        </p:nvGrpSpPr>
        <p:grpSpPr>
          <a:xfrm>
            <a:off x="460699" y="36237910"/>
            <a:ext cx="14247240" cy="1350254"/>
            <a:chOff x="461073" y="19982276"/>
            <a:chExt cx="14247240" cy="13502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209FF1-1988-1641-B03E-23139C13E5BB}"/>
                </a:ext>
              </a:extLst>
            </p:cNvPr>
            <p:cNvSpPr/>
            <p:nvPr/>
          </p:nvSpPr>
          <p:spPr>
            <a:xfrm>
              <a:off x="461073" y="19982276"/>
              <a:ext cx="14247240" cy="1350254"/>
            </a:xfrm>
            <a:prstGeom prst="rect">
              <a:avLst/>
            </a:prstGeom>
            <a:solidFill>
              <a:srgbClr val="C763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8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727135-E380-01B1-DB23-72DD43802A12}"/>
                </a:ext>
              </a:extLst>
            </p:cNvPr>
            <p:cNvSpPr/>
            <p:nvPr/>
          </p:nvSpPr>
          <p:spPr>
            <a:xfrm>
              <a:off x="681093" y="19982276"/>
              <a:ext cx="13807200" cy="1350254"/>
            </a:xfrm>
            <a:prstGeom prst="rect">
              <a:avLst/>
            </a:prstGeom>
            <a:solidFill>
              <a:srgbClr val="880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/>
                <a:t>본론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1EC34E-97D8-E216-3E1B-11EBAD49F47A}"/>
              </a:ext>
            </a:extLst>
          </p:cNvPr>
          <p:cNvSpPr txBox="1"/>
          <p:nvPr/>
        </p:nvSpPr>
        <p:spPr>
          <a:xfrm>
            <a:off x="450355" y="37639145"/>
            <a:ext cx="142091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dirty="0"/>
              <a:t>l298</a:t>
            </a:r>
            <a:r>
              <a:rPr lang="ko-KR" altLang="en-US" sz="4400" dirty="0"/>
              <a:t>드라이버</a:t>
            </a:r>
            <a:r>
              <a:rPr lang="en-US" altLang="ko-KR" sz="4400" dirty="0"/>
              <a:t>, </a:t>
            </a:r>
            <a:r>
              <a:rPr lang="ko-KR" altLang="en-US" sz="4400" dirty="0"/>
              <a:t>적외선 센서 및 </a:t>
            </a:r>
            <a:r>
              <a:rPr lang="en-US" altLang="ko-KR" sz="4400" dirty="0"/>
              <a:t>3-12V DC</a:t>
            </a:r>
            <a:r>
              <a:rPr lang="ko-KR" altLang="en-US" sz="4400" dirty="0"/>
              <a:t>모터를 사용하여 </a:t>
            </a:r>
            <a:r>
              <a:rPr lang="en-US" altLang="ko-KR" sz="4400" dirty="0" err="1"/>
              <a:t>rc</a:t>
            </a:r>
            <a:r>
              <a:rPr lang="ko-KR" altLang="en-US" sz="4400" dirty="0"/>
              <a:t>카를 제작하였다</a:t>
            </a:r>
            <a:r>
              <a:rPr lang="en-US" altLang="ko-KR" sz="4400" dirty="0"/>
              <a:t>. </a:t>
            </a:r>
            <a:r>
              <a:rPr lang="ko-KR" altLang="en-US" sz="4400" dirty="0"/>
              <a:t>구동계에서 드라이버를 이용하여 모터에 구동력을 전달하였다</a:t>
            </a:r>
            <a:r>
              <a:rPr lang="en-US" altLang="ko-KR" sz="4400" dirty="0"/>
              <a:t>. </a:t>
            </a:r>
            <a:r>
              <a:rPr lang="ko-KR" altLang="en-US" sz="4400" dirty="0"/>
              <a:t>또한 적외선 센서와 리모컨 사이 통신을 이용하여 구동계에 전후</a:t>
            </a:r>
            <a:r>
              <a:rPr lang="en-US" altLang="ko-KR" sz="4400" dirty="0"/>
              <a:t>, </a:t>
            </a:r>
            <a:r>
              <a:rPr lang="ko-KR" altLang="en-US" sz="4400" dirty="0"/>
              <a:t>측방 모션에 대한 로직을 구현하였다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039D8-A220-9E7E-BD8E-50826EA171D1}"/>
              </a:ext>
            </a:extLst>
          </p:cNvPr>
          <p:cNvSpPr txBox="1"/>
          <p:nvPr/>
        </p:nvSpPr>
        <p:spPr>
          <a:xfrm>
            <a:off x="7572375" y="20735092"/>
            <a:ext cx="1514475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45AD0B-C0E5-605F-72F8-722780C77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84447" y="14604666"/>
            <a:ext cx="14045172" cy="163496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91B92A8-5139-E684-1900-071F7F5ACC23}"/>
              </a:ext>
            </a:extLst>
          </p:cNvPr>
          <p:cNvSpPr txBox="1"/>
          <p:nvPr/>
        </p:nvSpPr>
        <p:spPr>
          <a:xfrm>
            <a:off x="20756611" y="29685182"/>
            <a:ext cx="526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&lt;</a:t>
            </a:r>
            <a:r>
              <a:rPr kumimoji="1" lang="ko-KR" altLang="en-US" sz="3600" dirty="0"/>
              <a:t>알고리즘 플로우</a:t>
            </a:r>
            <a:r>
              <a:rPr kumimoji="1" lang="en-US" altLang="ko-KR" sz="3600" dirty="0"/>
              <a:t>&gt;</a:t>
            </a:r>
            <a:endParaRPr kumimoji="1" lang="ko-KR" altLang="en-US" sz="3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491</Words>
  <Application>Microsoft Macintosh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jiyong</dc:creator>
  <cp:lastModifiedBy>30616</cp:lastModifiedBy>
  <cp:revision>138</cp:revision>
  <dcterms:created xsi:type="dcterms:W3CDTF">2015-11-16T14:02:05Z</dcterms:created>
  <dcterms:modified xsi:type="dcterms:W3CDTF">2022-09-06T09:47:54Z</dcterms:modified>
  <cp:version>1000.0000.01</cp:version>
</cp:coreProperties>
</file>