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5" r:id="rId2"/>
    <p:sldId id="295" r:id="rId3"/>
    <p:sldId id="294" r:id="rId4"/>
    <p:sldId id="267" r:id="rId5"/>
    <p:sldId id="268" r:id="rId6"/>
    <p:sldId id="269" r:id="rId7"/>
    <p:sldId id="270" r:id="rId8"/>
    <p:sldId id="271" r:id="rId9"/>
    <p:sldId id="273" r:id="rId10"/>
    <p:sldId id="278" r:id="rId11"/>
    <p:sldId id="272" r:id="rId12"/>
    <p:sldId id="274" r:id="rId13"/>
    <p:sldId id="275" r:id="rId14"/>
    <p:sldId id="276" r:id="rId15"/>
    <p:sldId id="279" r:id="rId16"/>
    <p:sldId id="277" r:id="rId17"/>
    <p:sldId id="280" r:id="rId18"/>
    <p:sldId id="281" r:id="rId19"/>
    <p:sldId id="282" r:id="rId20"/>
    <p:sldId id="283" r:id="rId21"/>
    <p:sldId id="284" r:id="rId22"/>
    <p:sldId id="258" r:id="rId23"/>
    <p:sldId id="260" r:id="rId24"/>
    <p:sldId id="285" r:id="rId25"/>
    <p:sldId id="286" r:id="rId26"/>
    <p:sldId id="289" r:id="rId27"/>
    <p:sldId id="292" r:id="rId28"/>
    <p:sldId id="287" r:id="rId29"/>
    <p:sldId id="288" r:id="rId30"/>
    <p:sldId id="290" r:id="rId31"/>
    <p:sldId id="291" r:id="rId32"/>
    <p:sldId id="293" r:id="rId33"/>
    <p:sldId id="264" r:id="rId34"/>
  </p:sldIdLst>
  <p:sldSz cx="18288000" cy="10287000"/>
  <p:notesSz cx="10287000" cy="18288000"/>
  <p:defaultTextStyle>
    <a:defPPr>
      <a:defRPr lang="en-US"/>
    </a:defPPr>
    <a:lvl1pPr marL="0" algn="l" defTabSz="9142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7" algn="l" defTabSz="9142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2" algn="l" defTabSz="9142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8" algn="l" defTabSz="9142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43" algn="l" defTabSz="9142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80" algn="l" defTabSz="9142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15" algn="l" defTabSz="9142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52" algn="l" defTabSz="9142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87" algn="l" defTabSz="9142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FFF"/>
    <a:srgbClr val="3366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>
      <p:cViewPr varScale="1">
        <p:scale>
          <a:sx n="40" d="100"/>
          <a:sy n="40" d="100"/>
        </p:scale>
        <p:origin x="102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3BC2-4AF8-4DC6-9F70-BDDC149FAB3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65E19-184E-4404-9C4A-F6F6BC4E9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3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3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87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07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12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05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31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98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20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52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56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3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660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1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5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79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977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08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74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65E19-184E-4404-9C4A-F6F6BC4E9A4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1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2"/>
            <a:ext cx="2057400" cy="5851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2"/>
            <a:ext cx="6019800" cy="5851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8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2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56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68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8912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614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336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20059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782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3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8" indent="0">
              <a:buNone/>
              <a:defRPr sz="1999" b="1"/>
            </a:lvl2pPr>
            <a:lvl3pPr marL="914456" indent="0">
              <a:buNone/>
              <a:defRPr sz="1800" b="1"/>
            </a:lvl3pPr>
            <a:lvl4pPr marL="1371684" indent="0">
              <a:buNone/>
              <a:defRPr sz="1601" b="1"/>
            </a:lvl4pPr>
            <a:lvl5pPr marL="1828912" indent="0">
              <a:buNone/>
              <a:defRPr sz="1601" b="1"/>
            </a:lvl5pPr>
            <a:lvl6pPr marL="2286140" indent="0">
              <a:buNone/>
              <a:defRPr sz="1601" b="1"/>
            </a:lvl6pPr>
            <a:lvl7pPr marL="2743368" indent="0">
              <a:buNone/>
              <a:defRPr sz="1601" b="1"/>
            </a:lvl7pPr>
            <a:lvl8pPr marL="3200596" indent="0">
              <a:buNone/>
              <a:defRPr sz="1601" b="1"/>
            </a:lvl8pPr>
            <a:lvl9pPr marL="3657826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8" indent="0">
              <a:buNone/>
              <a:defRPr sz="1999" b="1"/>
            </a:lvl2pPr>
            <a:lvl3pPr marL="914456" indent="0">
              <a:buNone/>
              <a:defRPr sz="1800" b="1"/>
            </a:lvl3pPr>
            <a:lvl4pPr marL="1371684" indent="0">
              <a:buNone/>
              <a:defRPr sz="1601" b="1"/>
            </a:lvl4pPr>
            <a:lvl5pPr marL="1828912" indent="0">
              <a:buNone/>
              <a:defRPr sz="1601" b="1"/>
            </a:lvl5pPr>
            <a:lvl6pPr marL="2286140" indent="0">
              <a:buNone/>
              <a:defRPr sz="1601" b="1"/>
            </a:lvl6pPr>
            <a:lvl7pPr marL="2743368" indent="0">
              <a:buNone/>
              <a:defRPr sz="1601" b="1"/>
            </a:lvl7pPr>
            <a:lvl8pPr marL="3200596" indent="0">
              <a:buNone/>
              <a:defRPr sz="1601" b="1"/>
            </a:lvl8pPr>
            <a:lvl9pPr marL="3657826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3"/>
            <a:ext cx="5111751" cy="5853113"/>
          </a:xfrm>
        </p:spPr>
        <p:txBody>
          <a:bodyPr/>
          <a:lstStyle>
            <a:lvl1pPr>
              <a:defRPr sz="3199"/>
            </a:lvl1pPr>
            <a:lvl2pPr>
              <a:defRPr sz="2801"/>
            </a:lvl2pPr>
            <a:lvl3pPr>
              <a:defRPr sz="2400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7228" indent="0">
              <a:buNone/>
              <a:defRPr sz="1200"/>
            </a:lvl2pPr>
            <a:lvl3pPr marL="914456" indent="0">
              <a:buNone/>
              <a:defRPr sz="1001"/>
            </a:lvl3pPr>
            <a:lvl4pPr marL="1371684" indent="0">
              <a:buNone/>
              <a:defRPr sz="901"/>
            </a:lvl4pPr>
            <a:lvl5pPr marL="1828912" indent="0">
              <a:buNone/>
              <a:defRPr sz="901"/>
            </a:lvl5pPr>
            <a:lvl6pPr marL="2286140" indent="0">
              <a:buNone/>
              <a:defRPr sz="901"/>
            </a:lvl6pPr>
            <a:lvl7pPr marL="2743368" indent="0">
              <a:buNone/>
              <a:defRPr sz="901"/>
            </a:lvl7pPr>
            <a:lvl8pPr marL="3200596" indent="0">
              <a:buNone/>
              <a:defRPr sz="901"/>
            </a:lvl8pPr>
            <a:lvl9pPr marL="3657826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228" indent="0">
              <a:buNone/>
              <a:defRPr sz="2801"/>
            </a:lvl2pPr>
            <a:lvl3pPr marL="914456" indent="0">
              <a:buNone/>
              <a:defRPr sz="2400"/>
            </a:lvl3pPr>
            <a:lvl4pPr marL="1371684" indent="0">
              <a:buNone/>
              <a:defRPr sz="1999"/>
            </a:lvl4pPr>
            <a:lvl5pPr marL="1828912" indent="0">
              <a:buNone/>
              <a:defRPr sz="1999"/>
            </a:lvl5pPr>
            <a:lvl6pPr marL="2286140" indent="0">
              <a:buNone/>
              <a:defRPr sz="1999"/>
            </a:lvl6pPr>
            <a:lvl7pPr marL="2743368" indent="0">
              <a:buNone/>
              <a:defRPr sz="1999"/>
            </a:lvl7pPr>
            <a:lvl8pPr marL="3200596" indent="0">
              <a:buNone/>
              <a:defRPr sz="1999"/>
            </a:lvl8pPr>
            <a:lvl9pPr marL="3657826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3"/>
          </a:xfrm>
        </p:spPr>
        <p:txBody>
          <a:bodyPr/>
          <a:lstStyle>
            <a:lvl1pPr marL="0" indent="0">
              <a:buNone/>
              <a:defRPr sz="1399"/>
            </a:lvl1pPr>
            <a:lvl2pPr marL="457228" indent="0">
              <a:buNone/>
              <a:defRPr sz="1200"/>
            </a:lvl2pPr>
            <a:lvl3pPr marL="914456" indent="0">
              <a:buNone/>
              <a:defRPr sz="1001"/>
            </a:lvl3pPr>
            <a:lvl4pPr marL="1371684" indent="0">
              <a:buNone/>
              <a:defRPr sz="901"/>
            </a:lvl4pPr>
            <a:lvl5pPr marL="1828912" indent="0">
              <a:buNone/>
              <a:defRPr sz="901"/>
            </a:lvl5pPr>
            <a:lvl6pPr marL="2286140" indent="0">
              <a:buNone/>
              <a:defRPr sz="901"/>
            </a:lvl6pPr>
            <a:lvl7pPr marL="2743368" indent="0">
              <a:buNone/>
              <a:defRPr sz="901"/>
            </a:lvl7pPr>
            <a:lvl8pPr marL="3200596" indent="0">
              <a:buNone/>
              <a:defRPr sz="901"/>
            </a:lvl8pPr>
            <a:lvl9pPr marL="3657826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56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1" indent="-342921" algn="l" defTabSz="914456" rtl="0" eaLnBrk="1" latinLnBrk="0" hangingPunct="1">
        <a:spcBef>
          <a:spcPct val="20000"/>
        </a:spcBef>
        <a:buFont typeface="Arial" pitchFamily="34" charset="0"/>
        <a:buChar char="�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996" indent="-285770" algn="l" defTabSz="914456" rtl="0" eaLnBrk="1" latinLnBrk="0" hangingPunct="1">
        <a:spcBef>
          <a:spcPct val="20000"/>
        </a:spcBef>
        <a:buFont typeface="Arial" pitchFamily="34" charset="0"/>
        <a:buChar char="�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9" indent="-228613" algn="l" defTabSz="914456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613" algn="l" defTabSz="914456" rtl="0" eaLnBrk="1" latinLnBrk="0" hangingPunct="1">
        <a:spcBef>
          <a:spcPct val="20000"/>
        </a:spcBef>
        <a:buFont typeface="Arial" pitchFamily="34" charset="0"/>
        <a:buChar char="�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527" indent="-228613" algn="l" defTabSz="914456" rtl="0" eaLnBrk="1" latinLnBrk="0" hangingPunct="1">
        <a:spcBef>
          <a:spcPct val="20000"/>
        </a:spcBef>
        <a:buFont typeface="Arial" pitchFamily="34" charset="0"/>
        <a:buChar char="�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755" indent="-228613" algn="l" defTabSz="914456" rtl="0" eaLnBrk="1" latinLnBrk="0" hangingPunct="1">
        <a:spcBef>
          <a:spcPct val="20000"/>
        </a:spcBef>
        <a:buFont typeface="Arial" pitchFamily="34" charset="0"/>
        <a:buChar char="�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983" indent="-228613" algn="l" defTabSz="914456" rtl="0" eaLnBrk="1" latinLnBrk="0" hangingPunct="1">
        <a:spcBef>
          <a:spcPct val="20000"/>
        </a:spcBef>
        <a:buFont typeface="Arial" pitchFamily="34" charset="0"/>
        <a:buChar char="�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9211" indent="-228613" algn="l" defTabSz="914456" rtl="0" eaLnBrk="1" latinLnBrk="0" hangingPunct="1">
        <a:spcBef>
          <a:spcPct val="20000"/>
        </a:spcBef>
        <a:buFont typeface="Arial" pitchFamily="34" charset="0"/>
        <a:buChar char="�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439" indent="-228613" algn="l" defTabSz="914456" rtl="0" eaLnBrk="1" latinLnBrk="0" hangingPunct="1">
        <a:spcBef>
          <a:spcPct val="20000"/>
        </a:spcBef>
        <a:buFont typeface="Arial" pitchFamily="34" charset="0"/>
        <a:buChar char="�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8" algn="l" defTabSz="9144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6" algn="l" defTabSz="9144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4" algn="l" defTabSz="9144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2" algn="l" defTabSz="9144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0" algn="l" defTabSz="9144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68" algn="l" defTabSz="9144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96" algn="l" defTabSz="9144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26" algn="l" defTabSz="9144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7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7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847848" y="7734300"/>
            <a:ext cx="14592299" cy="16002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삼삼한조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20222601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이상엽   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   20222604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최유빈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    20221684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전성빈   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    20221697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한순주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34DF1-0C39-5173-81B7-8AE3542FCF27}"/>
              </a:ext>
            </a:extLst>
          </p:cNvPr>
          <p:cNvSpPr txBox="1"/>
          <p:nvPr/>
        </p:nvSpPr>
        <p:spPr>
          <a:xfrm>
            <a:off x="113321" y="2019300"/>
            <a:ext cx="18061355" cy="347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2" dirty="0">
                <a:latin typeface="Cafe24 Dangdanghae" pitchFamily="2" charset="-127"/>
                <a:ea typeface="Cafe24 Dangdanghae" pitchFamily="2" charset="-127"/>
              </a:rPr>
              <a:t>Apple DB </a:t>
            </a:r>
            <a:r>
              <a:rPr kumimoji="1" lang="ko-KR" altLang="en-US" sz="11002" dirty="0">
                <a:latin typeface="Cafe24 Dangdanghae" pitchFamily="2" charset="-127"/>
                <a:ea typeface="Cafe24 Dangdanghae" pitchFamily="2" charset="-127"/>
              </a:rPr>
              <a:t>구축 및 활용 프로젝트 요약문</a:t>
            </a:r>
            <a:endParaRPr kumimoji="1" lang="ko-Kore-KR" altLang="en-US" sz="11002" dirty="0">
              <a:latin typeface="Cafe24 Dangdanghae" pitchFamily="2" charset="-127"/>
              <a:ea typeface="Cafe24 Dangdanghae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FFE5F-9EB3-B08D-3DE2-C2509B8296A4}"/>
              </a:ext>
            </a:extLst>
          </p:cNvPr>
          <p:cNvSpPr txBox="1"/>
          <p:nvPr/>
        </p:nvSpPr>
        <p:spPr>
          <a:xfrm>
            <a:off x="6743696" y="497542"/>
            <a:ext cx="480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DONGYANGMIRAE. UNIV</a:t>
            </a:r>
            <a:endParaRPr kumimoji="1" lang="ko-Kore-KR" altLang="en-US" sz="24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8" y="3141559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02. ERD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구축</a:t>
            </a:r>
            <a:endParaRPr lang="en-US" sz="36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056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3933219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03. </a:t>
            </a:r>
            <a:r>
              <a:rPr lang="ko-KR" altLang="en-US" sz="2800" dirty="0"/>
              <a:t>테이블 명세서</a:t>
            </a:r>
            <a:endParaRPr lang="en-US" altLang="ko-KR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" name="Object 7">
            <a:extLst>
              <a:ext uri="{FF2B5EF4-FFF2-40B4-BE49-F238E27FC236}">
                <a16:creationId xmlns:a16="http://schemas.microsoft.com/office/drawing/2014/main" id="{3C019258-A6FC-E736-DB4A-7DB474E21D1A}"/>
              </a:ext>
            </a:extLst>
          </p:cNvPr>
          <p:cNvSpPr txBox="1"/>
          <p:nvPr/>
        </p:nvSpPr>
        <p:spPr>
          <a:xfrm>
            <a:off x="589215" y="4686300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04. </a:t>
            </a:r>
            <a:r>
              <a:rPr lang="ko-KR" altLang="en-US" sz="3600" dirty="0">
                <a:solidFill>
                  <a:srgbClr val="3366FF"/>
                </a:solidFill>
              </a:rPr>
              <a:t>테이블 데이터</a:t>
            </a:r>
            <a:r>
              <a:rPr lang="en-US" altLang="ko-KR" sz="3600" dirty="0">
                <a:solidFill>
                  <a:srgbClr val="3366FF"/>
                </a:solidFill>
              </a:rPr>
              <a:t> 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0245DD1-89F7-FD3A-F194-DEC5A9966E69}"/>
              </a:ext>
            </a:extLst>
          </p:cNvPr>
          <p:cNvSpPr txBox="1"/>
          <p:nvPr/>
        </p:nvSpPr>
        <p:spPr>
          <a:xfrm>
            <a:off x="589215" y="5676900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05. </a:t>
            </a:r>
            <a:r>
              <a:rPr lang="ko-KR" altLang="en-US" sz="2800" dirty="0"/>
              <a:t>테이블 생성 </a:t>
            </a:r>
            <a:r>
              <a:rPr lang="en-US" altLang="ko-KR" sz="2800" dirty="0"/>
              <a:t>SQL 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A5A72DB-A870-9CEB-5130-F023A224F3AC}"/>
              </a:ext>
            </a:extLst>
          </p:cNvPr>
          <p:cNvSpPr txBox="1"/>
          <p:nvPr/>
        </p:nvSpPr>
        <p:spPr>
          <a:xfrm>
            <a:off x="589215" y="6517581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06. </a:t>
            </a:r>
            <a:r>
              <a:rPr lang="ko-KR" altLang="en-US" sz="2800" dirty="0"/>
              <a:t>데이터 입력 </a:t>
            </a:r>
            <a:r>
              <a:rPr lang="en-US" altLang="ko-KR" sz="2800" dirty="0"/>
              <a:t>SQL 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5458C90-63ED-5B35-0270-B89BDEDE9B60}"/>
              </a:ext>
            </a:extLst>
          </p:cNvPr>
          <p:cNvSpPr txBox="1"/>
          <p:nvPr/>
        </p:nvSpPr>
        <p:spPr>
          <a:xfrm>
            <a:off x="5378219" y="111709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테이블 데이터 </a:t>
            </a:r>
            <a:r>
              <a:rPr lang="en-US" altLang="ko-KR" sz="5900" dirty="0"/>
              <a:t>– accessories</a:t>
            </a:r>
            <a:r>
              <a:rPr lang="en-US" altLang="ko-KR" sz="4000" dirty="0"/>
              <a:t>(</a:t>
            </a:r>
            <a:r>
              <a:rPr lang="ko-KR" altLang="en-US" sz="4000" dirty="0"/>
              <a:t>액세서리</a:t>
            </a:r>
            <a:r>
              <a:rPr lang="en-US" altLang="ko-KR" sz="4000" dirty="0"/>
              <a:t>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AC89948-3605-09E8-4D36-3A5A3C945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32"/>
          <a:stretch/>
        </p:blipFill>
        <p:spPr bwMode="auto">
          <a:xfrm>
            <a:off x="5382703" y="2470032"/>
            <a:ext cx="12441363" cy="488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0D6653-5006-1124-A7AC-A7C1B3C87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6"/>
          <a:stretch/>
        </p:blipFill>
        <p:spPr bwMode="auto">
          <a:xfrm>
            <a:off x="5378396" y="7959715"/>
            <a:ext cx="12398213" cy="203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65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8" y="3141559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02. ERD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구축</a:t>
            </a:r>
            <a:endParaRPr lang="en-US" sz="36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056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3933219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03. </a:t>
            </a:r>
            <a:r>
              <a:rPr lang="ko-KR" altLang="en-US" sz="2800" dirty="0"/>
              <a:t>테이블 명세서</a:t>
            </a:r>
            <a:endParaRPr lang="en-US" altLang="ko-KR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" name="Object 7">
            <a:extLst>
              <a:ext uri="{FF2B5EF4-FFF2-40B4-BE49-F238E27FC236}">
                <a16:creationId xmlns:a16="http://schemas.microsoft.com/office/drawing/2014/main" id="{3C019258-A6FC-E736-DB4A-7DB474E21D1A}"/>
              </a:ext>
            </a:extLst>
          </p:cNvPr>
          <p:cNvSpPr txBox="1"/>
          <p:nvPr/>
        </p:nvSpPr>
        <p:spPr>
          <a:xfrm>
            <a:off x="589215" y="4686300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04. </a:t>
            </a:r>
            <a:r>
              <a:rPr lang="ko-KR" altLang="en-US" sz="3600" dirty="0">
                <a:solidFill>
                  <a:srgbClr val="3366FF"/>
                </a:solidFill>
              </a:rPr>
              <a:t>테이블 데이터</a:t>
            </a:r>
            <a:r>
              <a:rPr lang="en-US" altLang="ko-KR" sz="3600" dirty="0">
                <a:solidFill>
                  <a:srgbClr val="3366FF"/>
                </a:solidFill>
              </a:rPr>
              <a:t> 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0245DD1-89F7-FD3A-F194-DEC5A9966E69}"/>
              </a:ext>
            </a:extLst>
          </p:cNvPr>
          <p:cNvSpPr txBox="1"/>
          <p:nvPr/>
        </p:nvSpPr>
        <p:spPr>
          <a:xfrm>
            <a:off x="589215" y="5676900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05. </a:t>
            </a:r>
            <a:r>
              <a:rPr lang="ko-KR" altLang="en-US" sz="2800" dirty="0"/>
              <a:t>테이블 생성 </a:t>
            </a:r>
            <a:r>
              <a:rPr lang="en-US" altLang="ko-KR" sz="2800" dirty="0"/>
              <a:t>SQL 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A5A72DB-A870-9CEB-5130-F023A224F3AC}"/>
              </a:ext>
            </a:extLst>
          </p:cNvPr>
          <p:cNvSpPr txBox="1"/>
          <p:nvPr/>
        </p:nvSpPr>
        <p:spPr>
          <a:xfrm>
            <a:off x="589215" y="6517581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06. </a:t>
            </a:r>
            <a:r>
              <a:rPr lang="ko-KR" altLang="en-US" sz="2800" dirty="0"/>
              <a:t>데이터 입력 </a:t>
            </a:r>
            <a:r>
              <a:rPr lang="en-US" altLang="ko-KR" sz="2800" dirty="0"/>
              <a:t>SQL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AA69A65-829F-B52C-861D-0749AB80B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104" y="2668796"/>
            <a:ext cx="11548218" cy="721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bject 7">
            <a:extLst>
              <a:ext uri="{FF2B5EF4-FFF2-40B4-BE49-F238E27FC236}">
                <a16:creationId xmlns:a16="http://schemas.microsoft.com/office/drawing/2014/main" id="{102CA614-9B0C-46B5-E739-4C411813B0B0}"/>
              </a:ext>
            </a:extLst>
          </p:cNvPr>
          <p:cNvSpPr txBox="1"/>
          <p:nvPr/>
        </p:nvSpPr>
        <p:spPr>
          <a:xfrm>
            <a:off x="5378219" y="111709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테이블 데이터 </a:t>
            </a:r>
            <a:r>
              <a:rPr lang="en-US" altLang="ko-KR" sz="5900" dirty="0"/>
              <a:t>– </a:t>
            </a:r>
            <a:r>
              <a:rPr lang="en-US" altLang="ko-KR" sz="5900" dirty="0" err="1"/>
              <a:t>applecareplus</a:t>
            </a:r>
            <a:r>
              <a:rPr lang="en-US" altLang="ko-KR" sz="4000" dirty="0"/>
              <a:t>(</a:t>
            </a:r>
            <a:r>
              <a:rPr lang="ko-KR" altLang="en-US" sz="4000" dirty="0" err="1"/>
              <a:t>애플케어</a:t>
            </a:r>
            <a:r>
              <a:rPr lang="en-US" altLang="ko-KR" sz="4000" dirty="0"/>
              <a:t>+)</a:t>
            </a:r>
          </a:p>
        </p:txBody>
      </p:sp>
    </p:spTree>
    <p:extLst>
      <p:ext uri="{BB962C8B-B14F-4D97-AF65-F5344CB8AC3E}">
        <p14:creationId xmlns:p14="http://schemas.microsoft.com/office/powerpoint/2010/main" val="78722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8" y="3141559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02. ERD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구축</a:t>
            </a:r>
            <a:endParaRPr lang="en-US" sz="36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056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3933219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03. </a:t>
            </a:r>
            <a:r>
              <a:rPr lang="ko-KR" altLang="en-US" sz="2800" dirty="0"/>
              <a:t>테이블 명세서</a:t>
            </a:r>
            <a:endParaRPr lang="en-US" altLang="ko-KR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" name="Object 7">
            <a:extLst>
              <a:ext uri="{FF2B5EF4-FFF2-40B4-BE49-F238E27FC236}">
                <a16:creationId xmlns:a16="http://schemas.microsoft.com/office/drawing/2014/main" id="{3C019258-A6FC-E736-DB4A-7DB474E21D1A}"/>
              </a:ext>
            </a:extLst>
          </p:cNvPr>
          <p:cNvSpPr txBox="1"/>
          <p:nvPr/>
        </p:nvSpPr>
        <p:spPr>
          <a:xfrm>
            <a:off x="560647" y="4660423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04. </a:t>
            </a:r>
            <a:r>
              <a:rPr lang="ko-KR" altLang="en-US" sz="2800" dirty="0"/>
              <a:t>테이블 데이터</a:t>
            </a:r>
            <a:r>
              <a:rPr lang="en-US" altLang="ko-KR" sz="2800" dirty="0"/>
              <a:t> 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0245DD1-89F7-FD3A-F194-DEC5A9966E69}"/>
              </a:ext>
            </a:extLst>
          </p:cNvPr>
          <p:cNvSpPr txBox="1"/>
          <p:nvPr/>
        </p:nvSpPr>
        <p:spPr>
          <a:xfrm>
            <a:off x="589215" y="5504538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05. </a:t>
            </a:r>
            <a:r>
              <a:rPr lang="ko-KR" altLang="en-US" sz="3600" dirty="0">
                <a:solidFill>
                  <a:srgbClr val="3366FF"/>
                </a:solidFill>
              </a:rPr>
              <a:t>테이블 생성 </a:t>
            </a:r>
            <a:r>
              <a:rPr lang="en-US" altLang="ko-KR" sz="3600" dirty="0">
                <a:solidFill>
                  <a:srgbClr val="3366FF"/>
                </a:solidFill>
              </a:rPr>
              <a:t>SQL 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A5A72DB-A870-9CEB-5130-F023A224F3AC}"/>
              </a:ext>
            </a:extLst>
          </p:cNvPr>
          <p:cNvSpPr txBox="1"/>
          <p:nvPr/>
        </p:nvSpPr>
        <p:spPr>
          <a:xfrm>
            <a:off x="589215" y="6517581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06. </a:t>
            </a:r>
            <a:r>
              <a:rPr lang="ko-KR" altLang="en-US" sz="2800" dirty="0"/>
              <a:t>데이터 입력 </a:t>
            </a:r>
            <a:r>
              <a:rPr lang="en-US" altLang="ko-KR" sz="2800" dirty="0"/>
              <a:t>SQL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83D79-54AC-55CA-8DBE-5C4583BAC1E2}"/>
              </a:ext>
            </a:extLst>
          </p:cNvPr>
          <p:cNvSpPr txBox="1"/>
          <p:nvPr/>
        </p:nvSpPr>
        <p:spPr>
          <a:xfrm>
            <a:off x="5500457" y="3266250"/>
            <a:ext cx="1190619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CREATE DATABASE </a:t>
            </a:r>
            <a:r>
              <a:rPr lang="en-US" altLang="ko-KR" sz="2500" b="1" dirty="0" err="1"/>
              <a:t>apple_db</a:t>
            </a:r>
            <a:r>
              <a:rPr lang="en-US" altLang="ko-KR" sz="2500" b="1" dirty="0"/>
              <a:t>;</a:t>
            </a:r>
          </a:p>
          <a:p>
            <a:endParaRPr lang="ko-KR" altLang="en-US" sz="2500" b="1" dirty="0"/>
          </a:p>
          <a:p>
            <a:r>
              <a:rPr lang="en-US" altLang="ko-KR" sz="2500" b="1" dirty="0"/>
              <a:t>USE </a:t>
            </a:r>
            <a:r>
              <a:rPr lang="en-US" altLang="ko-KR" sz="2500" b="1" dirty="0" err="1"/>
              <a:t>apple_db</a:t>
            </a:r>
            <a:r>
              <a:rPr lang="en-US" altLang="ko-KR" sz="2500" b="1" dirty="0"/>
              <a:t>;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CREATE TABLE product</a:t>
            </a:r>
          </a:p>
          <a:p>
            <a:r>
              <a:rPr lang="en-US" altLang="ko-KR" sz="2500" b="1" dirty="0"/>
              <a:t>(</a:t>
            </a:r>
            <a:r>
              <a:rPr lang="en-US" altLang="ko-KR" sz="2500" b="1" dirty="0" err="1"/>
              <a:t>product_number</a:t>
            </a:r>
            <a:r>
              <a:rPr lang="en-US" altLang="ko-KR" sz="2500" b="1" dirty="0"/>
              <a:t>	       INT	        NOT NULL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product_name</a:t>
            </a:r>
            <a:r>
              <a:rPr lang="en-US" altLang="ko-KR" sz="2500" b="1" dirty="0"/>
              <a:t>	       VARCHAR(8)	NOT NULL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system_name</a:t>
            </a:r>
            <a:r>
              <a:rPr lang="en-US" altLang="ko-KR" sz="2500" b="1" dirty="0"/>
              <a:t>                  VARCHAR(8)	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latest_version</a:t>
            </a:r>
            <a:r>
              <a:rPr lang="en-US" altLang="ko-KR" sz="2500" b="1" dirty="0"/>
              <a:t>                  VARCHAR(10)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first_release_date</a:t>
            </a:r>
            <a:r>
              <a:rPr lang="en-US" altLang="ko-KR" sz="2500" b="1" dirty="0"/>
              <a:t>          DATE	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bottom_price</a:t>
            </a:r>
            <a:r>
              <a:rPr lang="en-US" altLang="ko-KR" sz="2500" b="1" dirty="0"/>
              <a:t>                  INT	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top_price</a:t>
            </a:r>
            <a:r>
              <a:rPr lang="en-US" altLang="ko-KR" sz="2500" b="1" dirty="0"/>
              <a:t>                          INT	</a:t>
            </a:r>
          </a:p>
          <a:p>
            <a:r>
              <a:rPr lang="en-US" altLang="ko-KR" sz="2500" b="1" dirty="0"/>
              <a:t>,PRIMARY KEY(</a:t>
            </a:r>
            <a:r>
              <a:rPr lang="en-US" altLang="ko-KR" sz="2500" b="1" dirty="0" err="1"/>
              <a:t>product_number</a:t>
            </a:r>
            <a:r>
              <a:rPr lang="en-US" altLang="ko-KR" sz="2500" b="1" dirty="0"/>
              <a:t>)</a:t>
            </a:r>
          </a:p>
          <a:p>
            <a:r>
              <a:rPr lang="en-US" altLang="ko-KR" sz="2500" b="1" dirty="0"/>
              <a:t>);</a:t>
            </a:r>
            <a:r>
              <a:rPr lang="en-US" altLang="ko-KR" sz="2500" dirty="0"/>
              <a:t>);</a:t>
            </a:r>
            <a:endParaRPr lang="ko-KR" altLang="en-US" sz="2500" dirty="0"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475879A3-E5FA-2305-5C86-F12411474A5A}"/>
              </a:ext>
            </a:extLst>
          </p:cNvPr>
          <p:cNvSpPr txBox="1"/>
          <p:nvPr/>
        </p:nvSpPr>
        <p:spPr>
          <a:xfrm>
            <a:off x="5378219" y="111676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테이블 생성 </a:t>
            </a:r>
            <a:r>
              <a:rPr lang="en-US" altLang="ko-KR" sz="5900" dirty="0"/>
              <a:t>SQL – product</a:t>
            </a:r>
            <a:r>
              <a:rPr lang="en-US" altLang="ko-KR" sz="4000" dirty="0"/>
              <a:t>(</a:t>
            </a:r>
            <a:r>
              <a:rPr lang="ko-KR" altLang="en-US" sz="4000" dirty="0"/>
              <a:t>제품</a:t>
            </a:r>
            <a:r>
              <a:rPr lang="en-US" altLang="ko-K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980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8" y="3141559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02. ERD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구축</a:t>
            </a:r>
            <a:endParaRPr lang="en-US" sz="36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056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3933219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03. </a:t>
            </a:r>
            <a:r>
              <a:rPr lang="ko-KR" altLang="en-US" sz="2800" dirty="0"/>
              <a:t>테이블 명세서</a:t>
            </a:r>
            <a:endParaRPr lang="en-US" altLang="ko-KR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" name="Object 7">
            <a:extLst>
              <a:ext uri="{FF2B5EF4-FFF2-40B4-BE49-F238E27FC236}">
                <a16:creationId xmlns:a16="http://schemas.microsoft.com/office/drawing/2014/main" id="{3C019258-A6FC-E736-DB4A-7DB474E21D1A}"/>
              </a:ext>
            </a:extLst>
          </p:cNvPr>
          <p:cNvSpPr txBox="1"/>
          <p:nvPr/>
        </p:nvSpPr>
        <p:spPr>
          <a:xfrm>
            <a:off x="560647" y="4660423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04. </a:t>
            </a:r>
            <a:r>
              <a:rPr lang="ko-KR" altLang="en-US" sz="2800" dirty="0"/>
              <a:t>테이블 데이터</a:t>
            </a:r>
            <a:r>
              <a:rPr lang="en-US" altLang="ko-KR" sz="2800" dirty="0"/>
              <a:t> 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0245DD1-89F7-FD3A-F194-DEC5A9966E69}"/>
              </a:ext>
            </a:extLst>
          </p:cNvPr>
          <p:cNvSpPr txBox="1"/>
          <p:nvPr/>
        </p:nvSpPr>
        <p:spPr>
          <a:xfrm>
            <a:off x="589215" y="5504538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05. </a:t>
            </a:r>
            <a:r>
              <a:rPr lang="ko-KR" altLang="en-US" sz="3600" dirty="0">
                <a:solidFill>
                  <a:srgbClr val="3366FF"/>
                </a:solidFill>
              </a:rPr>
              <a:t>테이블 생성 </a:t>
            </a:r>
            <a:r>
              <a:rPr lang="en-US" altLang="ko-KR" sz="3600" dirty="0">
                <a:solidFill>
                  <a:srgbClr val="3366FF"/>
                </a:solidFill>
              </a:rPr>
              <a:t>SQL 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A5A72DB-A870-9CEB-5130-F023A224F3AC}"/>
              </a:ext>
            </a:extLst>
          </p:cNvPr>
          <p:cNvSpPr txBox="1"/>
          <p:nvPr/>
        </p:nvSpPr>
        <p:spPr>
          <a:xfrm>
            <a:off x="589215" y="6517581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06. </a:t>
            </a:r>
            <a:r>
              <a:rPr lang="ko-KR" altLang="en-US" sz="2800" dirty="0"/>
              <a:t>데이터 입력 </a:t>
            </a:r>
            <a:r>
              <a:rPr lang="en-US" altLang="ko-KR" sz="2800" dirty="0"/>
              <a:t>SQL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83D79-54AC-55CA-8DBE-5C4583BAC1E2}"/>
              </a:ext>
            </a:extLst>
          </p:cNvPr>
          <p:cNvSpPr txBox="1"/>
          <p:nvPr/>
        </p:nvSpPr>
        <p:spPr>
          <a:xfrm>
            <a:off x="5500458" y="3767174"/>
            <a:ext cx="1190619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CREATE TABLE </a:t>
            </a:r>
            <a:r>
              <a:rPr lang="en-US" altLang="ko-KR" sz="2500" b="1" dirty="0" err="1"/>
              <a:t>applesilicon</a:t>
            </a:r>
            <a:r>
              <a:rPr lang="en-US" altLang="ko-KR" sz="2500" b="1" dirty="0"/>
              <a:t>	</a:t>
            </a:r>
          </a:p>
          <a:p>
            <a:r>
              <a:rPr lang="en-US" altLang="ko-KR" sz="2500" b="1" dirty="0"/>
              <a:t>(</a:t>
            </a:r>
            <a:r>
              <a:rPr lang="en-US" altLang="ko-KR" sz="2500" b="1" dirty="0" err="1"/>
              <a:t>applesilicon_number</a:t>
            </a:r>
            <a:r>
              <a:rPr lang="en-US" altLang="ko-KR" sz="2500" b="1" dirty="0"/>
              <a:t>   INT                       NOT NULL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applesilicon_name</a:t>
            </a:r>
            <a:r>
              <a:rPr lang="en-US" altLang="ko-KR" sz="2500" b="1" dirty="0"/>
              <a:t>       VARCHAR(15)    NOT NULL</a:t>
            </a:r>
          </a:p>
          <a:p>
            <a:r>
              <a:rPr lang="en-US" altLang="ko-KR" sz="2500" b="1" dirty="0"/>
              <a:t>,series	                              CHAR(2)	        NOT NULL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product_number</a:t>
            </a:r>
            <a:r>
              <a:rPr lang="en-US" altLang="ko-KR" sz="2500" b="1" dirty="0"/>
              <a:t>	     INT                       NOT NULL</a:t>
            </a:r>
          </a:p>
          <a:p>
            <a:r>
              <a:rPr lang="en-US" altLang="ko-KR" sz="2500" b="1" dirty="0"/>
              <a:t>,CPU                                  VARCHAR(85)</a:t>
            </a:r>
          </a:p>
          <a:p>
            <a:r>
              <a:rPr lang="en-US" altLang="ko-KR" sz="2500" b="1" dirty="0"/>
              <a:t>,GPU                                 VARCHAR(40)</a:t>
            </a:r>
          </a:p>
          <a:p>
            <a:r>
              <a:rPr lang="en-US" altLang="ko-KR" sz="2500" b="1" dirty="0"/>
              <a:t>,NPU                                 VARCHAR(40)</a:t>
            </a:r>
          </a:p>
          <a:p>
            <a:r>
              <a:rPr lang="en-US" altLang="ko-KR" sz="2500" b="1" dirty="0"/>
              <a:t>,memory	                VARCHAR(55)</a:t>
            </a:r>
          </a:p>
          <a:p>
            <a:r>
              <a:rPr lang="en-US" altLang="ko-KR" sz="2500" b="1" dirty="0"/>
              <a:t>,PRIMARY KEY(</a:t>
            </a:r>
            <a:r>
              <a:rPr lang="en-US" altLang="ko-KR" sz="2500" b="1" dirty="0" err="1"/>
              <a:t>applesilicon_number</a:t>
            </a:r>
            <a:r>
              <a:rPr lang="en-US" altLang="ko-KR" sz="2500" b="1" dirty="0"/>
              <a:t>)</a:t>
            </a:r>
          </a:p>
          <a:p>
            <a:r>
              <a:rPr lang="en-US" altLang="ko-KR" sz="2500" b="1" dirty="0"/>
              <a:t>,FOREIGN KEY(</a:t>
            </a:r>
            <a:r>
              <a:rPr lang="en-US" altLang="ko-KR" sz="2500" b="1" dirty="0" err="1"/>
              <a:t>product_number</a:t>
            </a:r>
            <a:r>
              <a:rPr lang="en-US" altLang="ko-KR" sz="2500" b="1" dirty="0"/>
              <a:t>) REFERENCES product(</a:t>
            </a:r>
            <a:r>
              <a:rPr lang="en-US" altLang="ko-KR" sz="2500" b="1" dirty="0" err="1"/>
              <a:t>product_number</a:t>
            </a:r>
            <a:r>
              <a:rPr lang="en-US" altLang="ko-KR" sz="2500" b="1" dirty="0"/>
              <a:t>)</a:t>
            </a:r>
          </a:p>
          <a:p>
            <a:r>
              <a:rPr lang="en-US" altLang="ko-KR" sz="2500" b="1" dirty="0"/>
              <a:t>);</a:t>
            </a:r>
            <a:endParaRPr lang="ko-KR" altLang="en-US" sz="2500" b="1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F17EF62-FFAE-CA57-9560-F7C9DC6F28D6}"/>
              </a:ext>
            </a:extLst>
          </p:cNvPr>
          <p:cNvSpPr txBox="1"/>
          <p:nvPr/>
        </p:nvSpPr>
        <p:spPr>
          <a:xfrm>
            <a:off x="5378219" y="111676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테이블 생성 </a:t>
            </a:r>
            <a:r>
              <a:rPr lang="en-US" altLang="ko-KR" sz="5900" dirty="0"/>
              <a:t>SQL – </a:t>
            </a:r>
            <a:r>
              <a:rPr lang="en-US" altLang="ko-KR" sz="5900" dirty="0" err="1"/>
              <a:t>applesilicon</a:t>
            </a:r>
            <a:r>
              <a:rPr lang="en-US" altLang="ko-KR" sz="4000" dirty="0"/>
              <a:t>(</a:t>
            </a:r>
            <a:r>
              <a:rPr lang="ko-KR" altLang="en-US" sz="4000" dirty="0" err="1"/>
              <a:t>애플실리콘</a:t>
            </a:r>
            <a:r>
              <a:rPr lang="en-US" altLang="ko-K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013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8" y="3141559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02. ERD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구축</a:t>
            </a:r>
            <a:endParaRPr lang="en-US" sz="36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056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3933219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03. </a:t>
            </a:r>
            <a:r>
              <a:rPr lang="ko-KR" altLang="en-US" sz="2800" dirty="0"/>
              <a:t>테이블 명세서</a:t>
            </a:r>
            <a:endParaRPr lang="en-US" altLang="ko-KR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" name="Object 7">
            <a:extLst>
              <a:ext uri="{FF2B5EF4-FFF2-40B4-BE49-F238E27FC236}">
                <a16:creationId xmlns:a16="http://schemas.microsoft.com/office/drawing/2014/main" id="{3C019258-A6FC-E736-DB4A-7DB474E21D1A}"/>
              </a:ext>
            </a:extLst>
          </p:cNvPr>
          <p:cNvSpPr txBox="1"/>
          <p:nvPr/>
        </p:nvSpPr>
        <p:spPr>
          <a:xfrm>
            <a:off x="560647" y="4660423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04. </a:t>
            </a:r>
            <a:r>
              <a:rPr lang="ko-KR" altLang="en-US" sz="2800" dirty="0"/>
              <a:t>테이블 데이터</a:t>
            </a:r>
            <a:r>
              <a:rPr lang="en-US" altLang="ko-KR" sz="2800" dirty="0"/>
              <a:t> 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0245DD1-89F7-FD3A-F194-DEC5A9966E69}"/>
              </a:ext>
            </a:extLst>
          </p:cNvPr>
          <p:cNvSpPr txBox="1"/>
          <p:nvPr/>
        </p:nvSpPr>
        <p:spPr>
          <a:xfrm>
            <a:off x="589215" y="5504538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05. </a:t>
            </a:r>
            <a:r>
              <a:rPr lang="ko-KR" altLang="en-US" sz="3600" dirty="0">
                <a:solidFill>
                  <a:srgbClr val="3366FF"/>
                </a:solidFill>
              </a:rPr>
              <a:t>테이블 생성 </a:t>
            </a:r>
            <a:r>
              <a:rPr lang="en-US" altLang="ko-KR" sz="3600" dirty="0">
                <a:solidFill>
                  <a:srgbClr val="3366FF"/>
                </a:solidFill>
              </a:rPr>
              <a:t>SQL 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A5A72DB-A870-9CEB-5130-F023A224F3AC}"/>
              </a:ext>
            </a:extLst>
          </p:cNvPr>
          <p:cNvSpPr txBox="1"/>
          <p:nvPr/>
        </p:nvSpPr>
        <p:spPr>
          <a:xfrm>
            <a:off x="589215" y="6517581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06. </a:t>
            </a:r>
            <a:r>
              <a:rPr lang="ko-KR" altLang="en-US" sz="2800" dirty="0"/>
              <a:t>데이터 입력 </a:t>
            </a:r>
            <a:r>
              <a:rPr lang="en-US" altLang="ko-KR" sz="2800" dirty="0"/>
              <a:t>SQL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83D79-54AC-55CA-8DBE-5C4583BAC1E2}"/>
              </a:ext>
            </a:extLst>
          </p:cNvPr>
          <p:cNvSpPr txBox="1"/>
          <p:nvPr/>
        </p:nvSpPr>
        <p:spPr>
          <a:xfrm>
            <a:off x="5500458" y="3382453"/>
            <a:ext cx="1190619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CREATE TABLE model</a:t>
            </a:r>
          </a:p>
          <a:p>
            <a:r>
              <a:rPr lang="en-US" altLang="ko-KR" sz="2500" b="1" dirty="0"/>
              <a:t>(</a:t>
            </a:r>
            <a:r>
              <a:rPr lang="en-US" altLang="ko-KR" sz="2500" b="1" dirty="0" err="1"/>
              <a:t>model_number</a:t>
            </a:r>
            <a:r>
              <a:rPr lang="en-US" altLang="ko-KR" sz="2500" b="1" dirty="0"/>
              <a:t>          INT                       NOT NULL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model_name</a:t>
            </a:r>
            <a:r>
              <a:rPr lang="en-US" altLang="ko-KR" sz="2500" b="1" dirty="0"/>
              <a:t>              VARCHAR(44)     NOT NULL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product_number</a:t>
            </a:r>
            <a:r>
              <a:rPr lang="en-US" altLang="ko-KR" sz="2500" b="1" dirty="0"/>
              <a:t>	  INT                       NOT NULL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minimum_capacity</a:t>
            </a:r>
            <a:r>
              <a:rPr lang="en-US" altLang="ko-KR" sz="2500" b="1" dirty="0"/>
              <a:t>    VARCHAR(6)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minimum_price</a:t>
            </a:r>
            <a:r>
              <a:rPr lang="en-US" altLang="ko-KR" sz="2500" b="1" dirty="0"/>
              <a:t>          INT	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maximum_capacity</a:t>
            </a:r>
            <a:r>
              <a:rPr lang="en-US" altLang="ko-KR" sz="2500" b="1" dirty="0"/>
              <a:t>   VARCHAR(6)	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maximum_price</a:t>
            </a:r>
            <a:r>
              <a:rPr lang="en-US" altLang="ko-KR" sz="2500" b="1" dirty="0"/>
              <a:t>         INT	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first_release_date</a:t>
            </a:r>
            <a:r>
              <a:rPr lang="en-US" altLang="ko-KR" sz="2500" b="1" dirty="0"/>
              <a:t>      DATE	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last_release_year</a:t>
            </a:r>
            <a:r>
              <a:rPr lang="en-US" altLang="ko-KR" sz="2500" b="1" dirty="0"/>
              <a:t>       INT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latest_version_compatibility</a:t>
            </a:r>
            <a:r>
              <a:rPr lang="en-US" altLang="ko-KR" sz="2500" b="1" dirty="0"/>
              <a:t>  CHAR(1)	</a:t>
            </a:r>
          </a:p>
          <a:p>
            <a:r>
              <a:rPr lang="en-US" altLang="ko-KR" sz="2500" b="1" dirty="0"/>
              <a:t>,PRIMARY KEY(</a:t>
            </a:r>
            <a:r>
              <a:rPr lang="en-US" altLang="ko-KR" sz="2500" b="1" dirty="0" err="1"/>
              <a:t>model_number</a:t>
            </a:r>
            <a:r>
              <a:rPr lang="en-US" altLang="ko-KR" sz="2500" b="1" dirty="0"/>
              <a:t>)</a:t>
            </a:r>
          </a:p>
          <a:p>
            <a:r>
              <a:rPr lang="en-US" altLang="ko-KR" sz="2500" b="1" dirty="0"/>
              <a:t>,FOREIGN KEY(</a:t>
            </a:r>
            <a:r>
              <a:rPr lang="en-US" altLang="ko-KR" sz="2500" b="1" dirty="0" err="1"/>
              <a:t>product_number</a:t>
            </a:r>
            <a:r>
              <a:rPr lang="en-US" altLang="ko-KR" sz="2500" b="1" dirty="0"/>
              <a:t>) REFERENCES product(</a:t>
            </a:r>
            <a:r>
              <a:rPr lang="en-US" altLang="ko-KR" sz="2500" b="1" dirty="0" err="1"/>
              <a:t>product_number</a:t>
            </a:r>
            <a:r>
              <a:rPr lang="en-US" altLang="ko-KR" sz="2500" b="1" dirty="0"/>
              <a:t>)</a:t>
            </a:r>
          </a:p>
          <a:p>
            <a:r>
              <a:rPr lang="en-US" altLang="ko-KR" sz="2500" b="1" dirty="0"/>
              <a:t>);</a:t>
            </a:r>
            <a:endParaRPr lang="ko-KR" altLang="en-US" sz="2500" b="1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3D7828EF-5773-6A20-BEAA-AE2AC840910A}"/>
              </a:ext>
            </a:extLst>
          </p:cNvPr>
          <p:cNvSpPr txBox="1"/>
          <p:nvPr/>
        </p:nvSpPr>
        <p:spPr>
          <a:xfrm>
            <a:off x="5378219" y="111676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테이블 생성 </a:t>
            </a:r>
            <a:r>
              <a:rPr lang="en-US" altLang="ko-KR" sz="5900" dirty="0"/>
              <a:t>SQL – model</a:t>
            </a:r>
            <a:r>
              <a:rPr lang="en-US" altLang="ko-KR" sz="4000" dirty="0"/>
              <a:t>(</a:t>
            </a:r>
            <a:r>
              <a:rPr lang="ko-KR" altLang="en-US" sz="4000" dirty="0"/>
              <a:t>모델</a:t>
            </a:r>
            <a:r>
              <a:rPr lang="en-US" altLang="ko-K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096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8" y="3141559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02. ERD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구축</a:t>
            </a:r>
            <a:endParaRPr lang="en-US" sz="36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056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3933219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03. </a:t>
            </a:r>
            <a:r>
              <a:rPr lang="ko-KR" altLang="en-US" sz="2800" dirty="0"/>
              <a:t>테이블 명세서</a:t>
            </a:r>
            <a:endParaRPr lang="en-US" altLang="ko-KR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" name="Object 7">
            <a:extLst>
              <a:ext uri="{FF2B5EF4-FFF2-40B4-BE49-F238E27FC236}">
                <a16:creationId xmlns:a16="http://schemas.microsoft.com/office/drawing/2014/main" id="{3C019258-A6FC-E736-DB4A-7DB474E21D1A}"/>
              </a:ext>
            </a:extLst>
          </p:cNvPr>
          <p:cNvSpPr txBox="1"/>
          <p:nvPr/>
        </p:nvSpPr>
        <p:spPr>
          <a:xfrm>
            <a:off x="560647" y="4660423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04. </a:t>
            </a:r>
            <a:r>
              <a:rPr lang="ko-KR" altLang="en-US" sz="2800" dirty="0"/>
              <a:t>테이블 데이터</a:t>
            </a:r>
            <a:r>
              <a:rPr lang="en-US" altLang="ko-KR" sz="2800" dirty="0"/>
              <a:t> 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0245DD1-89F7-FD3A-F194-DEC5A9966E69}"/>
              </a:ext>
            </a:extLst>
          </p:cNvPr>
          <p:cNvSpPr txBox="1"/>
          <p:nvPr/>
        </p:nvSpPr>
        <p:spPr>
          <a:xfrm>
            <a:off x="589215" y="5504538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05. </a:t>
            </a:r>
            <a:r>
              <a:rPr lang="ko-KR" altLang="en-US" sz="3600" dirty="0">
                <a:solidFill>
                  <a:srgbClr val="3366FF"/>
                </a:solidFill>
              </a:rPr>
              <a:t>테이블 생성 </a:t>
            </a:r>
            <a:r>
              <a:rPr lang="en-US" altLang="ko-KR" sz="3600" dirty="0">
                <a:solidFill>
                  <a:srgbClr val="3366FF"/>
                </a:solidFill>
              </a:rPr>
              <a:t>SQL 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A5A72DB-A870-9CEB-5130-F023A224F3AC}"/>
              </a:ext>
            </a:extLst>
          </p:cNvPr>
          <p:cNvSpPr txBox="1"/>
          <p:nvPr/>
        </p:nvSpPr>
        <p:spPr>
          <a:xfrm>
            <a:off x="589215" y="6517581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06. </a:t>
            </a:r>
            <a:r>
              <a:rPr lang="ko-KR" altLang="en-US" sz="2800" dirty="0"/>
              <a:t>데이터 입력 </a:t>
            </a:r>
            <a:r>
              <a:rPr lang="en-US" altLang="ko-KR" sz="2800" dirty="0"/>
              <a:t>SQL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83D79-54AC-55CA-8DBE-5C4583BAC1E2}"/>
              </a:ext>
            </a:extLst>
          </p:cNvPr>
          <p:cNvSpPr txBox="1"/>
          <p:nvPr/>
        </p:nvSpPr>
        <p:spPr>
          <a:xfrm>
            <a:off x="5500458" y="4041485"/>
            <a:ext cx="1190619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CREATE TABLE accessories</a:t>
            </a:r>
          </a:p>
          <a:p>
            <a:r>
              <a:rPr lang="en-US" altLang="ko-KR" sz="2500" b="1" dirty="0"/>
              <a:t>(</a:t>
            </a:r>
            <a:r>
              <a:rPr lang="en-US" altLang="ko-KR" sz="2500" b="1" dirty="0" err="1"/>
              <a:t>accessories_number</a:t>
            </a:r>
            <a:r>
              <a:rPr lang="en-US" altLang="ko-KR" sz="2500" b="1" dirty="0"/>
              <a:t>    INT             NOT NULL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accessories_name</a:t>
            </a:r>
            <a:r>
              <a:rPr lang="en-US" altLang="ko-KR" sz="2500" b="1" dirty="0"/>
              <a:t>      VARCHAR(65)     NOT NULL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product_number</a:t>
            </a:r>
            <a:r>
              <a:rPr lang="en-US" altLang="ko-KR" sz="2500" b="1" dirty="0"/>
              <a:t>	       INT             NOT NULL</a:t>
            </a:r>
          </a:p>
          <a:p>
            <a:r>
              <a:rPr lang="en-US" altLang="ko-KR" sz="2500" b="1" dirty="0"/>
              <a:t>,price                 INT	</a:t>
            </a:r>
          </a:p>
          <a:p>
            <a:r>
              <a:rPr lang="en-US" altLang="ko-KR" sz="2500" b="1" dirty="0"/>
              <a:t>,kind                  VARCHAR(6)</a:t>
            </a:r>
          </a:p>
          <a:p>
            <a:r>
              <a:rPr lang="en-US" altLang="ko-KR" sz="2500" b="1" dirty="0"/>
              <a:t>,PRIMARY KEY(</a:t>
            </a:r>
            <a:r>
              <a:rPr lang="en-US" altLang="ko-KR" sz="2500" b="1" dirty="0" err="1"/>
              <a:t>accessories_number</a:t>
            </a:r>
            <a:r>
              <a:rPr lang="en-US" altLang="ko-KR" sz="2500" b="1" dirty="0"/>
              <a:t>)</a:t>
            </a:r>
          </a:p>
          <a:p>
            <a:r>
              <a:rPr lang="en-US" altLang="ko-KR" sz="2500" b="1" dirty="0"/>
              <a:t>,FOREIGN KEY(</a:t>
            </a:r>
            <a:r>
              <a:rPr lang="en-US" altLang="ko-KR" sz="2500" b="1" dirty="0" err="1"/>
              <a:t>product_number</a:t>
            </a:r>
            <a:r>
              <a:rPr lang="en-US" altLang="ko-KR" sz="2500" b="1" dirty="0"/>
              <a:t>) REFERENCES product(</a:t>
            </a:r>
            <a:r>
              <a:rPr lang="en-US" altLang="ko-KR" sz="2500" b="1" dirty="0" err="1"/>
              <a:t>product_number</a:t>
            </a:r>
            <a:r>
              <a:rPr lang="en-US" altLang="ko-KR" sz="2500" b="1" dirty="0"/>
              <a:t>)</a:t>
            </a:r>
          </a:p>
          <a:p>
            <a:r>
              <a:rPr lang="en-US" altLang="ko-KR" sz="2500" b="1" dirty="0"/>
              <a:t>);</a:t>
            </a:r>
            <a:endParaRPr lang="ko-KR" altLang="en-US" sz="2500" b="1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3D7828EF-5773-6A20-BEAA-AE2AC840910A}"/>
              </a:ext>
            </a:extLst>
          </p:cNvPr>
          <p:cNvSpPr txBox="1"/>
          <p:nvPr/>
        </p:nvSpPr>
        <p:spPr>
          <a:xfrm>
            <a:off x="5378219" y="111676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테이블 생성 </a:t>
            </a:r>
            <a:r>
              <a:rPr lang="en-US" altLang="ko-KR" sz="5900" dirty="0"/>
              <a:t>SQL – accessories</a:t>
            </a:r>
            <a:r>
              <a:rPr lang="en-US" altLang="ko-KR" sz="4000" dirty="0"/>
              <a:t>(</a:t>
            </a:r>
            <a:r>
              <a:rPr lang="ko-KR" altLang="en-US" sz="4000" dirty="0"/>
              <a:t>액세서리</a:t>
            </a:r>
            <a:r>
              <a:rPr lang="en-US" altLang="ko-K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236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8" y="3141559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02. ERD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구축</a:t>
            </a:r>
            <a:endParaRPr lang="en-US" sz="36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056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3933219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03. </a:t>
            </a:r>
            <a:r>
              <a:rPr lang="ko-KR" altLang="en-US" sz="2800" dirty="0"/>
              <a:t>테이블 명세서</a:t>
            </a:r>
            <a:endParaRPr lang="en-US" altLang="ko-KR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" name="Object 7">
            <a:extLst>
              <a:ext uri="{FF2B5EF4-FFF2-40B4-BE49-F238E27FC236}">
                <a16:creationId xmlns:a16="http://schemas.microsoft.com/office/drawing/2014/main" id="{3C019258-A6FC-E736-DB4A-7DB474E21D1A}"/>
              </a:ext>
            </a:extLst>
          </p:cNvPr>
          <p:cNvSpPr txBox="1"/>
          <p:nvPr/>
        </p:nvSpPr>
        <p:spPr>
          <a:xfrm>
            <a:off x="560647" y="4660423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04. </a:t>
            </a:r>
            <a:r>
              <a:rPr lang="ko-KR" altLang="en-US" sz="2800" dirty="0"/>
              <a:t>테이블 데이터</a:t>
            </a:r>
            <a:r>
              <a:rPr lang="en-US" altLang="ko-KR" sz="2800" dirty="0"/>
              <a:t> 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0245DD1-89F7-FD3A-F194-DEC5A9966E69}"/>
              </a:ext>
            </a:extLst>
          </p:cNvPr>
          <p:cNvSpPr txBox="1"/>
          <p:nvPr/>
        </p:nvSpPr>
        <p:spPr>
          <a:xfrm>
            <a:off x="589215" y="5504538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05. </a:t>
            </a:r>
            <a:r>
              <a:rPr lang="ko-KR" altLang="en-US" sz="3600" dirty="0">
                <a:solidFill>
                  <a:srgbClr val="3366FF"/>
                </a:solidFill>
              </a:rPr>
              <a:t>테이블 생성 </a:t>
            </a:r>
            <a:r>
              <a:rPr lang="en-US" altLang="ko-KR" sz="3600" dirty="0">
                <a:solidFill>
                  <a:srgbClr val="3366FF"/>
                </a:solidFill>
              </a:rPr>
              <a:t>SQL 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A5A72DB-A870-9CEB-5130-F023A224F3AC}"/>
              </a:ext>
            </a:extLst>
          </p:cNvPr>
          <p:cNvSpPr txBox="1"/>
          <p:nvPr/>
        </p:nvSpPr>
        <p:spPr>
          <a:xfrm>
            <a:off x="589215" y="6517581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06. </a:t>
            </a:r>
            <a:r>
              <a:rPr lang="ko-KR" altLang="en-US" sz="2800" dirty="0"/>
              <a:t>데이터 입력 </a:t>
            </a:r>
            <a:r>
              <a:rPr lang="en-US" altLang="ko-KR" sz="2800" dirty="0"/>
              <a:t>SQL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83D79-54AC-55CA-8DBE-5C4583BAC1E2}"/>
              </a:ext>
            </a:extLst>
          </p:cNvPr>
          <p:cNvSpPr txBox="1"/>
          <p:nvPr/>
        </p:nvSpPr>
        <p:spPr>
          <a:xfrm>
            <a:off x="5500458" y="3843331"/>
            <a:ext cx="1190619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CREATE TABLE </a:t>
            </a:r>
            <a:r>
              <a:rPr lang="en-US" altLang="ko-KR" sz="2500" b="1" dirty="0" err="1"/>
              <a:t>applecareplus</a:t>
            </a:r>
            <a:endParaRPr lang="en-US" altLang="ko-KR" sz="2500" b="1" dirty="0"/>
          </a:p>
          <a:p>
            <a:r>
              <a:rPr lang="en-US" altLang="ko-KR" sz="2500" b="1" dirty="0"/>
              <a:t>(</a:t>
            </a:r>
            <a:r>
              <a:rPr lang="en-US" altLang="ko-KR" sz="2500" b="1" dirty="0" err="1"/>
              <a:t>applecareplus_number</a:t>
            </a:r>
            <a:r>
              <a:rPr lang="en-US" altLang="ko-KR" sz="2500" b="1" dirty="0"/>
              <a:t>  INT                       NOT NULL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applecareplus_name</a:t>
            </a:r>
            <a:r>
              <a:rPr lang="en-US" altLang="ko-KR" sz="2500" b="1" dirty="0"/>
              <a:t>      VARCHAR(50)     NOT NULL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product_number</a:t>
            </a:r>
            <a:r>
              <a:rPr lang="en-US" altLang="ko-KR" sz="2500" b="1" dirty="0"/>
              <a:t>             INT                        NOT NULL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warranty_period</a:t>
            </a:r>
            <a:r>
              <a:rPr lang="en-US" altLang="ko-KR" sz="2500" b="1" dirty="0"/>
              <a:t>             CHAR(2)	</a:t>
            </a:r>
          </a:p>
          <a:p>
            <a:r>
              <a:rPr lang="en-US" altLang="ko-KR" sz="2500" b="1" dirty="0"/>
              <a:t>,</a:t>
            </a:r>
            <a:r>
              <a:rPr lang="en-US" altLang="ko-KR" sz="2500" b="1" dirty="0" err="1"/>
              <a:t>subscribable_model</a:t>
            </a:r>
            <a:r>
              <a:rPr lang="en-US" altLang="ko-KR" sz="2500" b="1" dirty="0"/>
              <a:t>       VARCHAR(25)	</a:t>
            </a:r>
          </a:p>
          <a:p>
            <a:r>
              <a:rPr lang="en-US" altLang="ko-KR" sz="2500" b="1" dirty="0"/>
              <a:t>,price	                                 INT</a:t>
            </a:r>
          </a:p>
          <a:p>
            <a:r>
              <a:rPr lang="en-US" altLang="ko-KR" sz="2500" b="1" dirty="0"/>
              <a:t>,PRIMARY KEY(</a:t>
            </a:r>
            <a:r>
              <a:rPr lang="en-US" altLang="ko-KR" sz="2500" b="1" dirty="0" err="1"/>
              <a:t>applecareplus_number</a:t>
            </a:r>
            <a:r>
              <a:rPr lang="en-US" altLang="ko-KR" sz="2500" b="1" dirty="0"/>
              <a:t>)</a:t>
            </a:r>
          </a:p>
          <a:p>
            <a:r>
              <a:rPr lang="en-US" altLang="ko-KR" sz="2500" b="1" dirty="0"/>
              <a:t>,FOREIGN KEY(</a:t>
            </a:r>
            <a:r>
              <a:rPr lang="en-US" altLang="ko-KR" sz="2500" b="1" dirty="0" err="1"/>
              <a:t>product_number</a:t>
            </a:r>
            <a:r>
              <a:rPr lang="en-US" altLang="ko-KR" sz="2500" b="1" dirty="0"/>
              <a:t>) REFERENCES product(</a:t>
            </a:r>
            <a:r>
              <a:rPr lang="en-US" altLang="ko-KR" sz="2500" b="1" dirty="0" err="1"/>
              <a:t>product_number</a:t>
            </a:r>
            <a:r>
              <a:rPr lang="en-US" altLang="ko-KR" sz="2500" b="1" dirty="0"/>
              <a:t>)</a:t>
            </a:r>
          </a:p>
          <a:p>
            <a:r>
              <a:rPr lang="en-US" altLang="ko-KR" sz="2500" b="1" dirty="0"/>
              <a:t>);</a:t>
            </a:r>
            <a:endParaRPr lang="ko-KR" altLang="en-US" sz="2500" b="1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E749E3C-6B80-B90C-E036-2AC8ED8BAFB1}"/>
              </a:ext>
            </a:extLst>
          </p:cNvPr>
          <p:cNvSpPr txBox="1"/>
          <p:nvPr/>
        </p:nvSpPr>
        <p:spPr>
          <a:xfrm>
            <a:off x="5308164" y="112492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테이블 생성 </a:t>
            </a:r>
            <a:r>
              <a:rPr lang="en-US" altLang="ko-KR" sz="5900" dirty="0"/>
              <a:t>SQL – </a:t>
            </a:r>
            <a:r>
              <a:rPr lang="en-US" altLang="ko-KR" sz="5900" dirty="0" err="1"/>
              <a:t>applecareplus</a:t>
            </a:r>
            <a:r>
              <a:rPr lang="en-US" altLang="ko-KR" sz="3200" dirty="0"/>
              <a:t>(</a:t>
            </a:r>
            <a:r>
              <a:rPr lang="ko-KR" altLang="en-US" sz="3200" dirty="0" err="1"/>
              <a:t>애플케어</a:t>
            </a:r>
            <a:r>
              <a:rPr lang="en-US" altLang="ko-KR" sz="3200" dirty="0"/>
              <a:t>+)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02054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8" y="3141559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02. ERD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구축</a:t>
            </a:r>
            <a:endParaRPr lang="en-US" sz="36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056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3933219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03. </a:t>
            </a:r>
            <a:r>
              <a:rPr lang="ko-KR" altLang="en-US" sz="2800" dirty="0"/>
              <a:t>테이블 명세서</a:t>
            </a:r>
            <a:endParaRPr lang="en-US" altLang="ko-KR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" name="Object 7">
            <a:extLst>
              <a:ext uri="{FF2B5EF4-FFF2-40B4-BE49-F238E27FC236}">
                <a16:creationId xmlns:a16="http://schemas.microsoft.com/office/drawing/2014/main" id="{3C019258-A6FC-E736-DB4A-7DB474E21D1A}"/>
              </a:ext>
            </a:extLst>
          </p:cNvPr>
          <p:cNvSpPr txBox="1"/>
          <p:nvPr/>
        </p:nvSpPr>
        <p:spPr>
          <a:xfrm>
            <a:off x="560647" y="4660423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04. </a:t>
            </a:r>
            <a:r>
              <a:rPr lang="ko-KR" altLang="en-US" sz="2800" dirty="0"/>
              <a:t>테이블 데이터</a:t>
            </a:r>
            <a:r>
              <a:rPr lang="en-US" altLang="ko-KR" sz="2800" dirty="0"/>
              <a:t> 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0245DD1-89F7-FD3A-F194-DEC5A9966E69}"/>
              </a:ext>
            </a:extLst>
          </p:cNvPr>
          <p:cNvSpPr txBox="1"/>
          <p:nvPr/>
        </p:nvSpPr>
        <p:spPr>
          <a:xfrm>
            <a:off x="589215" y="5448300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05. </a:t>
            </a:r>
            <a:r>
              <a:rPr lang="ko-KR" altLang="en-US" sz="2800" dirty="0"/>
              <a:t>테이블 생성 </a:t>
            </a:r>
            <a:r>
              <a:rPr lang="en-US" altLang="ko-KR" sz="2800" dirty="0"/>
              <a:t>SQL 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A5A72DB-A870-9CEB-5130-F023A224F3AC}"/>
              </a:ext>
            </a:extLst>
          </p:cNvPr>
          <p:cNvSpPr txBox="1"/>
          <p:nvPr/>
        </p:nvSpPr>
        <p:spPr>
          <a:xfrm>
            <a:off x="589215" y="6259165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06. </a:t>
            </a:r>
            <a:r>
              <a:rPr lang="ko-KR" altLang="en-US" sz="3600" dirty="0">
                <a:solidFill>
                  <a:srgbClr val="3366FF"/>
                </a:solidFill>
              </a:rPr>
              <a:t>데이터 입력 </a:t>
            </a:r>
            <a:r>
              <a:rPr lang="en-US" altLang="ko-KR" sz="3600" dirty="0">
                <a:solidFill>
                  <a:srgbClr val="3366FF"/>
                </a:solidFill>
              </a:rPr>
              <a:t>SQL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83D79-54AC-55CA-8DBE-5C4583BAC1E2}"/>
              </a:ext>
            </a:extLst>
          </p:cNvPr>
          <p:cNvSpPr txBox="1"/>
          <p:nvPr/>
        </p:nvSpPr>
        <p:spPr>
          <a:xfrm>
            <a:off x="5500458" y="4077221"/>
            <a:ext cx="119061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INSERT INTO product values(1,'iPhone','iOS','16.1.1','2007-06-29',550000 ,2500000 );</a:t>
            </a:r>
          </a:p>
          <a:p>
            <a:r>
              <a:rPr lang="en-US" altLang="ko-KR" sz="2500" b="1" dirty="0"/>
              <a:t>INSERT INTO product values(2,'iPad','iPadOS','16.1','2010-04-03',420000 ,3379000 );</a:t>
            </a:r>
          </a:p>
          <a:p>
            <a:r>
              <a:rPr lang="en-US" altLang="ko-KR" sz="2500" b="1" dirty="0"/>
              <a:t>INSERT INTO product values(3,'Mac','macOS','13.0','1998-08-15',1690000 ,11139000 );</a:t>
            </a:r>
          </a:p>
          <a:p>
            <a:r>
              <a:rPr lang="en-US" altLang="ko-KR" sz="2500" b="1" dirty="0"/>
              <a:t>INSERT INTO product values(4,'MacBook','macOS','13.0','2006-01-10',1250000 ,4710000 );</a:t>
            </a:r>
          </a:p>
          <a:p>
            <a:r>
              <a:rPr lang="en-US" altLang="ko-KR" sz="2500" b="1" dirty="0"/>
              <a:t>INSERT INTO product values(5,'Watch','watchOS','9.0.2','2015-04-24',359000 ,1149000 );</a:t>
            </a:r>
          </a:p>
          <a:p>
            <a:r>
              <a:rPr lang="en-US" altLang="ko-KR" sz="2500" b="1" dirty="0"/>
              <a:t>INSERT INTO product values(6,'AirPods','','','2016-09-07',199000 ,769000 );</a:t>
            </a:r>
            <a:endParaRPr lang="ko-KR" altLang="en-US" sz="2500" b="1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E749E3C-6B80-B90C-E036-2AC8ED8BAFB1}"/>
              </a:ext>
            </a:extLst>
          </p:cNvPr>
          <p:cNvSpPr txBox="1"/>
          <p:nvPr/>
        </p:nvSpPr>
        <p:spPr>
          <a:xfrm>
            <a:off x="5308164" y="112492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데이터 입력 </a:t>
            </a:r>
            <a:r>
              <a:rPr lang="en-US" altLang="ko-KR" sz="5900" dirty="0"/>
              <a:t>SQL – product</a:t>
            </a:r>
            <a:r>
              <a:rPr lang="en-US" altLang="ko-KR" sz="4000" dirty="0"/>
              <a:t>(</a:t>
            </a:r>
            <a:r>
              <a:rPr lang="ko-KR" altLang="en-US" sz="4000" dirty="0"/>
              <a:t>제품</a:t>
            </a:r>
            <a:r>
              <a:rPr lang="en-US" altLang="ko-K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1355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구축</a:t>
            </a:r>
            <a:endParaRPr lang="en-US" sz="36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056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AC83D79-54AC-55CA-8DBE-5C4583BAC1E2}"/>
              </a:ext>
            </a:extLst>
          </p:cNvPr>
          <p:cNvSpPr txBox="1"/>
          <p:nvPr/>
        </p:nvSpPr>
        <p:spPr>
          <a:xfrm>
            <a:off x="5487631" y="2805372"/>
            <a:ext cx="11906193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INSERT INTO </a:t>
            </a:r>
            <a:r>
              <a:rPr lang="en-US" altLang="ko-KR" sz="2500" b="1" dirty="0" err="1"/>
              <a:t>applesilicon</a:t>
            </a:r>
            <a:r>
              <a:rPr lang="en-US" altLang="ko-KR" sz="2500" b="1" dirty="0"/>
              <a:t> values(1,'M1','M',4,'4</a:t>
            </a:r>
            <a:r>
              <a:rPr lang="ko-KR" altLang="en-US" sz="2500" b="1" dirty="0"/>
              <a:t>코어 </a:t>
            </a:r>
            <a:r>
              <a:rPr lang="en-US" altLang="ko-KR" sz="2500" b="1" dirty="0"/>
              <a:t>Apple Firestorm 0.6 ~ 3.2 GHz + 4</a:t>
            </a:r>
            <a:r>
              <a:rPr lang="ko-KR" altLang="en-US" sz="2500" b="1" dirty="0"/>
              <a:t>코어 </a:t>
            </a:r>
            <a:r>
              <a:rPr lang="en-US" altLang="ko-KR" sz="2500" b="1" dirty="0"/>
              <a:t>Apple </a:t>
            </a:r>
            <a:r>
              <a:rPr lang="en-US" altLang="ko-KR" sz="2500" b="1" dirty="0" err="1"/>
              <a:t>Icestorm</a:t>
            </a:r>
            <a:r>
              <a:rPr lang="en-US" altLang="ko-KR" sz="2500" b="1" dirty="0"/>
              <a:t> 0.6 ~ 2.06 GHz','7/8</a:t>
            </a:r>
            <a:r>
              <a:rPr lang="ko-KR" altLang="en-US" sz="2500" b="1" dirty="0"/>
              <a:t>코어 </a:t>
            </a:r>
            <a:r>
              <a:rPr lang="en-US" altLang="ko-KR" sz="2500" b="1" dirty="0"/>
              <a:t>Apple G13G 1.28 GHz','16</a:t>
            </a:r>
            <a:r>
              <a:rPr lang="ko-KR" altLang="en-US" sz="2500" b="1" dirty="0"/>
              <a:t>코어 </a:t>
            </a:r>
            <a:r>
              <a:rPr lang="en-US" altLang="ko-KR" sz="2500" b="1" dirty="0"/>
              <a:t>4</a:t>
            </a:r>
            <a:r>
              <a:rPr lang="ko-KR" altLang="en-US" sz="2500" b="1" dirty="0"/>
              <a:t>세대 </a:t>
            </a:r>
            <a:r>
              <a:rPr lang="en-US" altLang="ko-KR" sz="2500" b="1" dirty="0"/>
              <a:t>Apple Neural Engine','16-bit 8 </a:t>
            </a:r>
            <a:r>
              <a:rPr lang="ko-KR" altLang="en-US" sz="2500" b="1" dirty="0"/>
              <a:t>채널</a:t>
            </a:r>
            <a:r>
              <a:rPr lang="en-US" altLang="ko-KR" sz="2500" b="1" dirty="0"/>
              <a:t>(128-bit) LPDDR4X 8/16 GB 2,133MHz');</a:t>
            </a:r>
          </a:p>
          <a:p>
            <a:r>
              <a:rPr lang="en-US" altLang="ko-KR" sz="2500" b="1" dirty="0"/>
              <a:t>INSERT INTO </a:t>
            </a:r>
            <a:r>
              <a:rPr lang="en-US" altLang="ko-KR" sz="2500" b="1" dirty="0" err="1"/>
              <a:t>applesilicon</a:t>
            </a:r>
            <a:r>
              <a:rPr lang="en-US" altLang="ko-KR" sz="2500" b="1" dirty="0"/>
              <a:t> values(2,'M1 Pro','M',4,'6/8</a:t>
            </a:r>
            <a:r>
              <a:rPr lang="ko-KR" altLang="en-US" sz="2500" b="1" dirty="0"/>
              <a:t>코어 </a:t>
            </a:r>
            <a:r>
              <a:rPr lang="en-US" altLang="ko-KR" sz="2500" b="1" dirty="0"/>
              <a:t>Apple Firestorm 0.6 ~ 3.23 GHz + 2</a:t>
            </a:r>
            <a:r>
              <a:rPr lang="ko-KR" altLang="en-US" sz="2500" b="1" dirty="0"/>
              <a:t>코어 </a:t>
            </a:r>
            <a:r>
              <a:rPr lang="en-US" altLang="ko-KR" sz="2500" b="1" dirty="0"/>
              <a:t>Apple </a:t>
            </a:r>
            <a:r>
              <a:rPr lang="en-US" altLang="ko-KR" sz="2500" b="1" dirty="0" err="1"/>
              <a:t>Icestorm</a:t>
            </a:r>
            <a:r>
              <a:rPr lang="en-US" altLang="ko-KR" sz="2500" b="1" dirty="0"/>
              <a:t> 0.6 ~ 2.06 GHz','14/16</a:t>
            </a:r>
            <a:r>
              <a:rPr lang="ko-KR" altLang="en-US" sz="2500" b="1" dirty="0"/>
              <a:t>코어 </a:t>
            </a:r>
            <a:r>
              <a:rPr lang="en-US" altLang="ko-KR" sz="2500" b="1" dirty="0"/>
              <a:t>Apple G13X 1.3 GHz','16</a:t>
            </a:r>
            <a:r>
              <a:rPr lang="ko-KR" altLang="en-US" sz="2500" b="1" dirty="0"/>
              <a:t>코어 </a:t>
            </a:r>
            <a:r>
              <a:rPr lang="en-US" altLang="ko-KR" sz="2500" b="1" dirty="0"/>
              <a:t>4</a:t>
            </a:r>
            <a:r>
              <a:rPr lang="ko-KR" altLang="en-US" sz="2500" b="1" dirty="0"/>
              <a:t>세대 </a:t>
            </a:r>
            <a:r>
              <a:rPr lang="en-US" altLang="ko-KR" sz="2500" b="1" dirty="0"/>
              <a:t>Apple Neural Engine','16-bit 16 </a:t>
            </a:r>
            <a:r>
              <a:rPr lang="ko-KR" altLang="en-US" sz="2500" b="1" dirty="0"/>
              <a:t>채널</a:t>
            </a:r>
            <a:r>
              <a:rPr lang="en-US" altLang="ko-KR" sz="2500" b="1" dirty="0"/>
              <a:t>(256-bit) LPDDR5 16/32 GB 3,200 MHz’);</a:t>
            </a:r>
          </a:p>
          <a:p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INSERT INTO </a:t>
            </a:r>
            <a:r>
              <a:rPr lang="en-US" altLang="ko-KR" sz="2500" b="1" dirty="0" err="1"/>
              <a:t>applesilicon</a:t>
            </a:r>
            <a:r>
              <a:rPr lang="en-US" altLang="ko-KR" sz="2500" b="1" dirty="0"/>
              <a:t> values(34,'W1','W',6,'ARM </a:t>
            </a:r>
            <a:r>
              <a:rPr lang="ko-KR" altLang="en-US" sz="2500" b="1" dirty="0"/>
              <a:t>호환 아키텍처</a:t>
            </a:r>
            <a:r>
              <a:rPr lang="en-US" altLang="ko-KR" sz="2500" b="1" dirty="0"/>
              <a:t>','','','');</a:t>
            </a:r>
          </a:p>
          <a:p>
            <a:r>
              <a:rPr lang="en-US" altLang="ko-KR" sz="2500" b="1" dirty="0"/>
              <a:t>INSERT INTO </a:t>
            </a:r>
            <a:r>
              <a:rPr lang="en-US" altLang="ko-KR" sz="2500" b="1" dirty="0" err="1"/>
              <a:t>applesilicon</a:t>
            </a:r>
            <a:r>
              <a:rPr lang="en-US" altLang="ko-KR" sz="2500" b="1" dirty="0"/>
              <a:t> values(35,'W2','W',5,'ARM </a:t>
            </a:r>
            <a:r>
              <a:rPr lang="ko-KR" altLang="en-US" sz="2500" b="1" dirty="0"/>
              <a:t>호환 아키텍처</a:t>
            </a:r>
            <a:r>
              <a:rPr lang="en-US" altLang="ko-KR" sz="2500" b="1" dirty="0"/>
              <a:t>','','','');</a:t>
            </a:r>
          </a:p>
          <a:p>
            <a:r>
              <a:rPr lang="en-US" altLang="ko-KR" sz="2500" b="1" dirty="0"/>
              <a:t>INSERT INTO </a:t>
            </a:r>
            <a:r>
              <a:rPr lang="en-US" altLang="ko-KR" sz="2500" b="1" dirty="0" err="1"/>
              <a:t>applesilicon</a:t>
            </a:r>
            <a:r>
              <a:rPr lang="en-US" altLang="ko-KR" sz="2500" b="1" dirty="0"/>
              <a:t> values(36,'W3','W',5,'ARM </a:t>
            </a:r>
            <a:r>
              <a:rPr lang="ko-KR" altLang="en-US" sz="2500" b="1" dirty="0"/>
              <a:t>호환 아키텍처</a:t>
            </a:r>
            <a:r>
              <a:rPr lang="en-US" altLang="ko-KR" sz="2500" b="1" dirty="0"/>
              <a:t>','','','');</a:t>
            </a:r>
          </a:p>
          <a:p>
            <a:r>
              <a:rPr lang="en-US" altLang="ko-KR" sz="2500" b="1" dirty="0"/>
              <a:t>INSERT INTO </a:t>
            </a:r>
            <a:r>
              <a:rPr lang="en-US" altLang="ko-KR" sz="2500" b="1" dirty="0" err="1"/>
              <a:t>applesilicon</a:t>
            </a:r>
            <a:r>
              <a:rPr lang="en-US" altLang="ko-KR" sz="2500" b="1" dirty="0"/>
              <a:t> values(37,'H1','H',6,'ARM </a:t>
            </a:r>
            <a:r>
              <a:rPr lang="ko-KR" altLang="en-US" sz="2500" b="1" dirty="0"/>
              <a:t>호환 아키텍처</a:t>
            </a:r>
            <a:r>
              <a:rPr lang="en-US" altLang="ko-KR" sz="2500" b="1" dirty="0"/>
              <a:t>','','','');</a:t>
            </a:r>
          </a:p>
          <a:p>
            <a:r>
              <a:rPr lang="en-US" altLang="ko-KR" sz="2500" b="1" dirty="0"/>
              <a:t>INSERT INTO </a:t>
            </a:r>
            <a:r>
              <a:rPr lang="en-US" altLang="ko-KR" sz="2500" b="1" dirty="0" err="1"/>
              <a:t>applesilicon</a:t>
            </a:r>
            <a:r>
              <a:rPr lang="en-US" altLang="ko-KR" sz="2500" b="1" dirty="0"/>
              <a:t> values(38,'H2','H',6,'ARM </a:t>
            </a:r>
            <a:r>
              <a:rPr lang="ko-KR" altLang="en-US" sz="2500" b="1" dirty="0"/>
              <a:t>호환 아키텍처</a:t>
            </a:r>
            <a:r>
              <a:rPr lang="en-US" altLang="ko-KR" sz="2500" b="1" dirty="0"/>
              <a:t>','','','');</a:t>
            </a:r>
          </a:p>
          <a:p>
            <a:r>
              <a:rPr lang="en-US" altLang="ko-KR" sz="2500" b="1" dirty="0"/>
              <a:t>INSERT INTO </a:t>
            </a:r>
            <a:r>
              <a:rPr lang="en-US" altLang="ko-KR" sz="2500" b="1" dirty="0" err="1"/>
              <a:t>applesilicon</a:t>
            </a:r>
            <a:r>
              <a:rPr lang="en-US" altLang="ko-KR" sz="2500" b="1" dirty="0"/>
              <a:t> values(39,'T1','T',4,'ARMv7 </a:t>
            </a:r>
            <a:r>
              <a:rPr lang="ko-KR" altLang="en-US" sz="2500" b="1" dirty="0"/>
              <a:t>호환 아키텍처</a:t>
            </a:r>
            <a:r>
              <a:rPr lang="en-US" altLang="ko-KR" sz="2500" b="1" dirty="0"/>
              <a:t>','','','');</a:t>
            </a:r>
          </a:p>
          <a:p>
            <a:r>
              <a:rPr lang="en-US" altLang="ko-KR" sz="2500" b="1" dirty="0"/>
              <a:t>INSERT INTO </a:t>
            </a:r>
            <a:r>
              <a:rPr lang="en-US" altLang="ko-KR" sz="2500" b="1" dirty="0" err="1"/>
              <a:t>applesilicon</a:t>
            </a:r>
            <a:r>
              <a:rPr lang="en-US" altLang="ko-KR" sz="2500" b="1" dirty="0"/>
              <a:t> values(40,'T2','T',3,'2</a:t>
            </a:r>
            <a:r>
              <a:rPr lang="ko-KR" altLang="en-US" sz="2500" b="1" dirty="0"/>
              <a:t>코어 </a:t>
            </a:r>
            <a:r>
              <a:rPr lang="en-US" altLang="ko-KR" sz="2500" b="1" dirty="0"/>
              <a:t>Apple Hurricane ??GHz + 2</a:t>
            </a:r>
            <a:r>
              <a:rPr lang="ko-KR" altLang="en-US" sz="2500" b="1" dirty="0"/>
              <a:t>코어 </a:t>
            </a:r>
            <a:r>
              <a:rPr lang="en-US" altLang="ko-KR" sz="2500" b="1" dirty="0"/>
              <a:t>Apple Zephyr --GHz','3</a:t>
            </a:r>
            <a:r>
              <a:rPr lang="ko-KR" altLang="en-US" sz="2500" b="1" dirty="0"/>
              <a:t>코어 자체 디자인 아키텍처 </a:t>
            </a:r>
            <a:r>
              <a:rPr lang="en-US" altLang="ko-KR" sz="2500" b="1" dirty="0"/>
              <a:t>--GHz','','LPDDR4 2GB');</a:t>
            </a:r>
            <a:endParaRPr lang="ko-KR" altLang="en-US" sz="2500" b="1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F17EF62-FFAE-CA57-9560-F7C9DC6F28D6}"/>
              </a:ext>
            </a:extLst>
          </p:cNvPr>
          <p:cNvSpPr txBox="1"/>
          <p:nvPr/>
        </p:nvSpPr>
        <p:spPr>
          <a:xfrm>
            <a:off x="5378219" y="111676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데이터 입력 </a:t>
            </a:r>
            <a:r>
              <a:rPr lang="en-US" altLang="ko-KR" sz="5900" dirty="0"/>
              <a:t>SQL – </a:t>
            </a:r>
            <a:r>
              <a:rPr lang="en-US" altLang="ko-KR" sz="5900" dirty="0" err="1"/>
              <a:t>applesilicon</a:t>
            </a:r>
            <a:r>
              <a:rPr lang="en-US" altLang="ko-KR" sz="4000" dirty="0"/>
              <a:t>(</a:t>
            </a:r>
            <a:r>
              <a:rPr lang="ko-KR" altLang="en-US" sz="4000" dirty="0" err="1"/>
              <a:t>애플실리콘</a:t>
            </a:r>
            <a:r>
              <a:rPr lang="en-US" altLang="ko-KR" sz="4000" dirty="0"/>
              <a:t>)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7645F95-D9EF-07C7-71DB-4FC57E7559B3}"/>
              </a:ext>
            </a:extLst>
          </p:cNvPr>
          <p:cNvSpPr txBox="1"/>
          <p:nvPr/>
        </p:nvSpPr>
        <p:spPr>
          <a:xfrm>
            <a:off x="589218" y="3141559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02. ERD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74BABDF-6796-EE5F-AF61-979320DD1E5A}"/>
              </a:ext>
            </a:extLst>
          </p:cNvPr>
          <p:cNvSpPr txBox="1"/>
          <p:nvPr/>
        </p:nvSpPr>
        <p:spPr>
          <a:xfrm>
            <a:off x="589215" y="3933219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03. </a:t>
            </a:r>
            <a:r>
              <a:rPr lang="ko-KR" altLang="en-US" sz="2800" dirty="0"/>
              <a:t>테이블 명세서</a:t>
            </a:r>
            <a:endParaRPr lang="en-US" altLang="ko-KR" sz="2800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4266FAB-7E55-8549-4164-013755E9BA24}"/>
              </a:ext>
            </a:extLst>
          </p:cNvPr>
          <p:cNvSpPr txBox="1"/>
          <p:nvPr/>
        </p:nvSpPr>
        <p:spPr>
          <a:xfrm>
            <a:off x="560647" y="4660423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04. </a:t>
            </a:r>
            <a:r>
              <a:rPr lang="ko-KR" altLang="en-US" sz="2800" dirty="0"/>
              <a:t>테이블 데이터</a:t>
            </a:r>
            <a:r>
              <a:rPr lang="en-US" altLang="ko-KR" sz="2800" dirty="0"/>
              <a:t> 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2F1E1032-F2B0-8B87-6359-B28625BBDC19}"/>
              </a:ext>
            </a:extLst>
          </p:cNvPr>
          <p:cNvSpPr txBox="1"/>
          <p:nvPr/>
        </p:nvSpPr>
        <p:spPr>
          <a:xfrm>
            <a:off x="589215" y="5448300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05. </a:t>
            </a:r>
            <a:r>
              <a:rPr lang="ko-KR" altLang="en-US" sz="2800" dirty="0"/>
              <a:t>테이블 생성 </a:t>
            </a:r>
            <a:r>
              <a:rPr lang="en-US" altLang="ko-KR" sz="2800" dirty="0"/>
              <a:t>SQL 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0A9F6CFF-9023-4335-C327-BFB579DB1A95}"/>
              </a:ext>
            </a:extLst>
          </p:cNvPr>
          <p:cNvSpPr txBox="1"/>
          <p:nvPr/>
        </p:nvSpPr>
        <p:spPr>
          <a:xfrm>
            <a:off x="589215" y="6259165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06. </a:t>
            </a:r>
            <a:r>
              <a:rPr lang="ko-KR" altLang="en-US" sz="3600" dirty="0">
                <a:solidFill>
                  <a:srgbClr val="3366FF"/>
                </a:solidFill>
              </a:rPr>
              <a:t>데이터 입력 </a:t>
            </a:r>
            <a:r>
              <a:rPr lang="en-US" altLang="ko-KR" sz="3600" dirty="0">
                <a:solidFill>
                  <a:srgbClr val="3366FF"/>
                </a:solidFill>
              </a:rPr>
              <a:t>SQL </a:t>
            </a:r>
          </a:p>
        </p:txBody>
      </p:sp>
    </p:spTree>
    <p:extLst>
      <p:ext uri="{BB962C8B-B14F-4D97-AF65-F5344CB8AC3E}">
        <p14:creationId xmlns:p14="http://schemas.microsoft.com/office/powerpoint/2010/main" val="414833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구축</a:t>
            </a:r>
            <a:endParaRPr lang="en-US" sz="36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056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AC83D79-54AC-55CA-8DBE-5C4583BAC1E2}"/>
              </a:ext>
            </a:extLst>
          </p:cNvPr>
          <p:cNvSpPr txBox="1"/>
          <p:nvPr/>
        </p:nvSpPr>
        <p:spPr>
          <a:xfrm>
            <a:off x="5487631" y="2805372"/>
            <a:ext cx="1234092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INSERT INTO model values(1,'iPhone1',1,'4GB',550000,'16GB',650000,'2007-06-29',2008,‘’);</a:t>
            </a:r>
          </a:p>
          <a:p>
            <a:r>
              <a:rPr lang="en-US" altLang="ko-KR" sz="2500" b="1" dirty="0"/>
              <a:t>INSERT INTO model values(2,'iPhone 3G',1,'8GB',682000,'16GB',880000,'2008-07-11',2010,‘’);</a:t>
            </a:r>
          </a:p>
          <a:p>
            <a:r>
              <a:rPr lang="en-US" altLang="ko-KR" sz="2500" b="1" dirty="0"/>
              <a:t>INSERT INTO model values(3,'iPhone 3GS',1,'8GB',682000,'32GB',946000,'2009-06-19',2012,‘’);</a:t>
            </a:r>
          </a:p>
          <a:p>
            <a:r>
              <a:rPr lang="en-US" altLang="ko-KR" sz="2500" b="1" dirty="0"/>
              <a:t>INSERT INTO model values(4,'iPhone 4',1,'8GB',null,'32GB',946000,'2010-06-21',2013,‘’);</a:t>
            </a:r>
          </a:p>
          <a:p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INSERT INTO model values(143,'Apple Watch Se(2</a:t>
            </a:r>
            <a:r>
              <a:rPr lang="ko-KR" altLang="en-US" sz="2500" b="1" dirty="0"/>
              <a:t>세대</a:t>
            </a:r>
            <a:r>
              <a:rPr lang="en-US" altLang="ko-KR" sz="2500" b="1" dirty="0"/>
              <a:t>)',5,'32GB',359000,null,null,'2022-10-07',null,'O’);</a:t>
            </a:r>
          </a:p>
          <a:p>
            <a:r>
              <a:rPr lang="en-US" altLang="ko-KR" sz="2500" b="1" dirty="0"/>
              <a:t>INSERT INTO model values(144,'Apple Watch Ultra',5,'32GB',1149000,null,null,'2022-09-23',null,'O');INSERT INTO model values(145,'AirPods(1</a:t>
            </a:r>
            <a:r>
              <a:rPr lang="ko-KR" altLang="en-US" sz="2500" b="1" dirty="0"/>
              <a:t>세대</a:t>
            </a:r>
            <a:r>
              <a:rPr lang="en-US" altLang="ko-KR" sz="2500" b="1" dirty="0"/>
              <a:t>)',6,null,219000,null,null,'2016-12-13',2022,‘’);</a:t>
            </a:r>
          </a:p>
          <a:p>
            <a:r>
              <a:rPr lang="en-US" altLang="ko-KR" sz="2500" b="1" dirty="0"/>
              <a:t>INSERT INTO model values(146,'AirPods(2</a:t>
            </a:r>
            <a:r>
              <a:rPr lang="ko-KR" altLang="en-US" sz="2500" b="1" dirty="0"/>
              <a:t>세대</a:t>
            </a:r>
            <a:r>
              <a:rPr lang="en-US" altLang="ko-KR" sz="2500" b="1" dirty="0"/>
              <a:t>)',6,null,199000,null,null,'2019-03-20',null,‘’);</a:t>
            </a:r>
          </a:p>
          <a:p>
            <a:r>
              <a:rPr lang="en-US" altLang="ko-KR" sz="2500" b="1" dirty="0"/>
              <a:t>INSERT INTO model values(147,'AirPods(3</a:t>
            </a:r>
            <a:r>
              <a:rPr lang="ko-KR" altLang="en-US" sz="2500" b="1" dirty="0"/>
              <a:t>세대</a:t>
            </a:r>
            <a:r>
              <a:rPr lang="en-US" altLang="ko-KR" sz="2500" b="1" dirty="0"/>
              <a:t>)',6,'null',269000,'null',null,'2021-10-18',null,‘’);</a:t>
            </a:r>
          </a:p>
          <a:p>
            <a:r>
              <a:rPr lang="en-US" altLang="ko-KR" sz="2500" b="1" dirty="0"/>
              <a:t>INSERT INTO model values(148,'AirPods Pro(1</a:t>
            </a:r>
            <a:r>
              <a:rPr lang="ko-KR" altLang="en-US" sz="2500" b="1" dirty="0"/>
              <a:t>세대</a:t>
            </a:r>
            <a:r>
              <a:rPr lang="en-US" altLang="ko-KR" sz="2500" b="1" dirty="0"/>
              <a:t>)',6,null,329000,null,null,'2019-11-11',2022,'');</a:t>
            </a:r>
            <a:endParaRPr lang="ko-KR" altLang="en-US" sz="2500" b="1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F17EF62-FFAE-CA57-9560-F7C9DC6F28D6}"/>
              </a:ext>
            </a:extLst>
          </p:cNvPr>
          <p:cNvSpPr txBox="1"/>
          <p:nvPr/>
        </p:nvSpPr>
        <p:spPr>
          <a:xfrm>
            <a:off x="5378219" y="111676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데이터 입력 </a:t>
            </a:r>
            <a:r>
              <a:rPr lang="en-US" altLang="ko-KR" sz="5900" dirty="0"/>
              <a:t>SQL – model</a:t>
            </a:r>
            <a:r>
              <a:rPr lang="en-US" altLang="ko-KR" sz="4000" dirty="0"/>
              <a:t>(</a:t>
            </a:r>
            <a:r>
              <a:rPr lang="ko-KR" altLang="en-US" sz="4000" dirty="0"/>
              <a:t>모델</a:t>
            </a:r>
            <a:r>
              <a:rPr lang="en-US" altLang="ko-KR" sz="4000" dirty="0"/>
              <a:t>)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7645F95-D9EF-07C7-71DB-4FC57E7559B3}"/>
              </a:ext>
            </a:extLst>
          </p:cNvPr>
          <p:cNvSpPr txBox="1"/>
          <p:nvPr/>
        </p:nvSpPr>
        <p:spPr>
          <a:xfrm>
            <a:off x="589218" y="3141559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02. ERD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74BABDF-6796-EE5F-AF61-979320DD1E5A}"/>
              </a:ext>
            </a:extLst>
          </p:cNvPr>
          <p:cNvSpPr txBox="1"/>
          <p:nvPr/>
        </p:nvSpPr>
        <p:spPr>
          <a:xfrm>
            <a:off x="589215" y="3933219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03. </a:t>
            </a:r>
            <a:r>
              <a:rPr lang="ko-KR" altLang="en-US" sz="2800" dirty="0"/>
              <a:t>테이블 명세서</a:t>
            </a:r>
            <a:endParaRPr lang="en-US" altLang="ko-KR" sz="2800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4266FAB-7E55-8549-4164-013755E9BA24}"/>
              </a:ext>
            </a:extLst>
          </p:cNvPr>
          <p:cNvSpPr txBox="1"/>
          <p:nvPr/>
        </p:nvSpPr>
        <p:spPr>
          <a:xfrm>
            <a:off x="560647" y="4660423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04. </a:t>
            </a:r>
            <a:r>
              <a:rPr lang="ko-KR" altLang="en-US" sz="2800" dirty="0"/>
              <a:t>테이블 데이터</a:t>
            </a:r>
            <a:r>
              <a:rPr lang="en-US" altLang="ko-KR" sz="2800" dirty="0"/>
              <a:t> 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2F1E1032-F2B0-8B87-6359-B28625BBDC19}"/>
              </a:ext>
            </a:extLst>
          </p:cNvPr>
          <p:cNvSpPr txBox="1"/>
          <p:nvPr/>
        </p:nvSpPr>
        <p:spPr>
          <a:xfrm>
            <a:off x="589215" y="5448300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05. </a:t>
            </a:r>
            <a:r>
              <a:rPr lang="ko-KR" altLang="en-US" sz="2800" dirty="0"/>
              <a:t>테이블 생성 </a:t>
            </a:r>
            <a:r>
              <a:rPr lang="en-US" altLang="ko-KR" sz="2800" dirty="0"/>
              <a:t>SQL 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0A9F6CFF-9023-4335-C327-BFB579DB1A95}"/>
              </a:ext>
            </a:extLst>
          </p:cNvPr>
          <p:cNvSpPr txBox="1"/>
          <p:nvPr/>
        </p:nvSpPr>
        <p:spPr>
          <a:xfrm>
            <a:off x="589215" y="6259165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06. </a:t>
            </a:r>
            <a:r>
              <a:rPr lang="ko-KR" altLang="en-US" sz="3600" dirty="0">
                <a:solidFill>
                  <a:srgbClr val="3366FF"/>
                </a:solidFill>
              </a:rPr>
              <a:t>데이터 입력 </a:t>
            </a:r>
            <a:r>
              <a:rPr lang="en-US" altLang="ko-KR" sz="3600" dirty="0">
                <a:solidFill>
                  <a:srgbClr val="3366FF"/>
                </a:solidFill>
              </a:rPr>
              <a:t>SQL </a:t>
            </a:r>
          </a:p>
        </p:txBody>
      </p:sp>
    </p:spTree>
    <p:extLst>
      <p:ext uri="{BB962C8B-B14F-4D97-AF65-F5344CB8AC3E}">
        <p14:creationId xmlns:p14="http://schemas.microsoft.com/office/powerpoint/2010/main" val="277620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423354" y="1507320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493039" y="5222545"/>
            <a:ext cx="9271840" cy="431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A538E5-278C-CD78-ED1A-6E2256AED5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3" y="3606278"/>
            <a:ext cx="4445000" cy="4445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D7C90BD-23E0-F608-5FFA-30039B51E392}"/>
              </a:ext>
            </a:extLst>
          </p:cNvPr>
          <p:cNvSpPr txBox="1"/>
          <p:nvPr/>
        </p:nvSpPr>
        <p:spPr>
          <a:xfrm>
            <a:off x="378220" y="542935"/>
            <a:ext cx="47271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0" b="1" dirty="0"/>
              <a:t>프로젝트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497C0A-377C-1E80-3E00-3FA0CB21F89E}"/>
              </a:ext>
            </a:extLst>
          </p:cNvPr>
          <p:cNvSpPr txBox="1"/>
          <p:nvPr/>
        </p:nvSpPr>
        <p:spPr>
          <a:xfrm>
            <a:off x="5427057" y="1810516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분석 대상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87D93-E2D8-0677-43EC-C1678C7F10CB}"/>
              </a:ext>
            </a:extLst>
          </p:cNvPr>
          <p:cNvSpPr txBox="1"/>
          <p:nvPr/>
        </p:nvSpPr>
        <p:spPr>
          <a:xfrm>
            <a:off x="5427056" y="298968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Apple</a:t>
            </a:r>
            <a:endParaRPr lang="ko-KR" altLang="en-US" sz="40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8C565D7-8EB4-96D7-B81D-379DBEEF9A4F}"/>
              </a:ext>
            </a:extLst>
          </p:cNvPr>
          <p:cNvCxnSpPr>
            <a:cxnSpLocks/>
          </p:cNvCxnSpPr>
          <p:nvPr/>
        </p:nvCxnSpPr>
        <p:spPr>
          <a:xfrm>
            <a:off x="5427057" y="2718411"/>
            <a:ext cx="5698143" cy="0"/>
          </a:xfrm>
          <a:prstGeom prst="line">
            <a:avLst/>
          </a:prstGeom>
          <a:ln w="15875">
            <a:solidFill>
              <a:srgbClr val="3E5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24D70A-34D7-0B65-DC42-A03B0A77F821}"/>
              </a:ext>
            </a:extLst>
          </p:cNvPr>
          <p:cNvSpPr txBox="1"/>
          <p:nvPr/>
        </p:nvSpPr>
        <p:spPr>
          <a:xfrm>
            <a:off x="5427057" y="4789557"/>
            <a:ext cx="4557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사용 프로그램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BA571A-3BB4-0BE2-462E-A5D5A548F74B}"/>
              </a:ext>
            </a:extLst>
          </p:cNvPr>
          <p:cNvSpPr txBox="1"/>
          <p:nvPr/>
        </p:nvSpPr>
        <p:spPr>
          <a:xfrm>
            <a:off x="5444746" y="5968724"/>
            <a:ext cx="1183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SQL</a:t>
            </a:r>
            <a:endParaRPr lang="ko-KR" altLang="en-US" sz="4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1DBB01-3A76-B4C1-EEBA-0AEAC3AC4D38}"/>
              </a:ext>
            </a:extLst>
          </p:cNvPr>
          <p:cNvSpPr txBox="1"/>
          <p:nvPr/>
        </p:nvSpPr>
        <p:spPr>
          <a:xfrm>
            <a:off x="5427057" y="7697335"/>
            <a:ext cx="4557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프로젝트 목적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987D0EB-CABB-4DF1-EA01-9EDDD0E66DCC}"/>
              </a:ext>
            </a:extLst>
          </p:cNvPr>
          <p:cNvCxnSpPr>
            <a:cxnSpLocks/>
          </p:cNvCxnSpPr>
          <p:nvPr/>
        </p:nvCxnSpPr>
        <p:spPr>
          <a:xfrm>
            <a:off x="5427057" y="5697452"/>
            <a:ext cx="5698143" cy="0"/>
          </a:xfrm>
          <a:prstGeom prst="line">
            <a:avLst/>
          </a:prstGeom>
          <a:ln w="15875">
            <a:solidFill>
              <a:srgbClr val="3E5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E89CCE9-66ED-AB29-68D7-80C77DC1B0BC}"/>
              </a:ext>
            </a:extLst>
          </p:cNvPr>
          <p:cNvCxnSpPr>
            <a:cxnSpLocks/>
          </p:cNvCxnSpPr>
          <p:nvPr/>
        </p:nvCxnSpPr>
        <p:spPr>
          <a:xfrm>
            <a:off x="5427057" y="8618243"/>
            <a:ext cx="5698143" cy="0"/>
          </a:xfrm>
          <a:prstGeom prst="line">
            <a:avLst/>
          </a:prstGeom>
          <a:ln w="15875">
            <a:solidFill>
              <a:srgbClr val="3E5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30FFB40-6879-DE02-E294-0B66EFC0C341}"/>
              </a:ext>
            </a:extLst>
          </p:cNvPr>
          <p:cNvSpPr txBox="1"/>
          <p:nvPr/>
        </p:nvSpPr>
        <p:spPr>
          <a:xfrm>
            <a:off x="5427056" y="8846816"/>
            <a:ext cx="6079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Apple</a:t>
            </a:r>
            <a:r>
              <a:rPr lang="ko-KR" altLang="en-US" sz="4000" dirty="0"/>
              <a:t> 제품 및 서비스 비교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60F50C-DC9B-ED32-402F-CD4D713A1236}"/>
              </a:ext>
            </a:extLst>
          </p:cNvPr>
          <p:cNvSpPr txBox="1"/>
          <p:nvPr/>
        </p:nvSpPr>
        <p:spPr>
          <a:xfrm>
            <a:off x="12058545" y="1810516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팀 구성원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BC5744C-76FA-0716-F161-452F3E36F3BB}"/>
              </a:ext>
            </a:extLst>
          </p:cNvPr>
          <p:cNvCxnSpPr>
            <a:cxnSpLocks/>
          </p:cNvCxnSpPr>
          <p:nvPr/>
        </p:nvCxnSpPr>
        <p:spPr>
          <a:xfrm>
            <a:off x="12058545" y="2718411"/>
            <a:ext cx="5698143" cy="0"/>
          </a:xfrm>
          <a:prstGeom prst="line">
            <a:avLst/>
          </a:prstGeom>
          <a:ln w="15875">
            <a:solidFill>
              <a:srgbClr val="3E5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9F3175-1C91-7924-C227-9C24A449CD12}"/>
              </a:ext>
            </a:extLst>
          </p:cNvPr>
          <p:cNvSpPr txBox="1"/>
          <p:nvPr/>
        </p:nvSpPr>
        <p:spPr>
          <a:xfrm>
            <a:off x="12058544" y="3190156"/>
            <a:ext cx="302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20222601 </a:t>
            </a:r>
            <a:r>
              <a:rPr lang="ko-KR" altLang="en-US" sz="2000" dirty="0"/>
              <a:t>이상엽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00233F-2C31-5585-2EE6-D2D58228D5AD}"/>
              </a:ext>
            </a:extLst>
          </p:cNvPr>
          <p:cNvSpPr txBox="1"/>
          <p:nvPr/>
        </p:nvSpPr>
        <p:spPr>
          <a:xfrm>
            <a:off x="12038491" y="3663995"/>
            <a:ext cx="5957705" cy="74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테이블 명세서</a:t>
            </a:r>
            <a:r>
              <a:rPr lang="en-US" altLang="ko-KR" sz="1500" dirty="0"/>
              <a:t>, </a:t>
            </a:r>
            <a:r>
              <a:rPr lang="ko-KR" altLang="en-US" sz="1500" dirty="0"/>
              <a:t>데이터 작성 </a:t>
            </a:r>
            <a:r>
              <a:rPr lang="en-US" altLang="ko-KR" sz="1500" dirty="0"/>
              <a:t>/ DB </a:t>
            </a:r>
            <a:r>
              <a:rPr lang="ko-KR" altLang="en-US" sz="1500" dirty="0"/>
              <a:t>구축</a:t>
            </a:r>
            <a:r>
              <a:rPr lang="en-US" altLang="ko-KR" sz="1500" dirty="0"/>
              <a:t>, </a:t>
            </a:r>
            <a:r>
              <a:rPr lang="ko-KR" altLang="en-US" sz="1500" dirty="0"/>
              <a:t>데이터 입력</a:t>
            </a:r>
            <a:r>
              <a:rPr lang="en-US" altLang="ko-KR" sz="1500" dirty="0"/>
              <a:t>, </a:t>
            </a:r>
            <a:r>
              <a:rPr lang="ko-KR" altLang="en-US" sz="1500" dirty="0"/>
              <a:t>조회 </a:t>
            </a:r>
            <a:r>
              <a:rPr lang="en-US" altLang="ko-KR" sz="1500" dirty="0"/>
              <a:t>SQL </a:t>
            </a:r>
            <a:r>
              <a:rPr lang="ko-KR" altLang="en-US" sz="1500" dirty="0"/>
              <a:t>작성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PPT</a:t>
            </a:r>
            <a:r>
              <a:rPr lang="ko-KR" altLang="en-US" sz="1500" dirty="0"/>
              <a:t>작성</a:t>
            </a:r>
            <a:r>
              <a:rPr lang="en-US" altLang="ko-KR" sz="1500" dirty="0"/>
              <a:t> &amp; </a:t>
            </a:r>
            <a:r>
              <a:rPr lang="ko-KR" altLang="en-US" sz="1500" dirty="0"/>
              <a:t>발표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91BE43-E754-65C0-EDF4-D41E39DE50C0}"/>
              </a:ext>
            </a:extLst>
          </p:cNvPr>
          <p:cNvSpPr txBox="1"/>
          <p:nvPr/>
        </p:nvSpPr>
        <p:spPr>
          <a:xfrm>
            <a:off x="12058544" y="4888915"/>
            <a:ext cx="302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20222604 </a:t>
            </a:r>
            <a:r>
              <a:rPr lang="ko-KR" altLang="en-US" sz="2000" dirty="0" err="1"/>
              <a:t>최유빈</a:t>
            </a:r>
            <a:endParaRPr lang="ko-KR" alt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7F34A-1E6D-6167-9B06-9D392101BE48}"/>
              </a:ext>
            </a:extLst>
          </p:cNvPr>
          <p:cNvSpPr txBox="1"/>
          <p:nvPr/>
        </p:nvSpPr>
        <p:spPr>
          <a:xfrm>
            <a:off x="12058544" y="5384955"/>
            <a:ext cx="5957705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테이블 명세서</a:t>
            </a:r>
            <a:r>
              <a:rPr lang="en-US" altLang="ko-KR" sz="1500" dirty="0"/>
              <a:t>, </a:t>
            </a:r>
            <a:r>
              <a:rPr lang="ko-KR" altLang="en-US" sz="1500" dirty="0"/>
              <a:t>데이터 작성 </a:t>
            </a:r>
            <a:r>
              <a:rPr lang="en-US" altLang="ko-KR" sz="1500" dirty="0"/>
              <a:t>/ DB </a:t>
            </a:r>
            <a:r>
              <a:rPr lang="ko-KR" altLang="en-US" sz="1500" dirty="0"/>
              <a:t>구축</a:t>
            </a:r>
            <a:r>
              <a:rPr lang="en-US" altLang="ko-KR" sz="1500" dirty="0"/>
              <a:t>, </a:t>
            </a:r>
            <a:r>
              <a:rPr lang="ko-KR" altLang="en-US" sz="1500" dirty="0"/>
              <a:t>데이터 입력</a:t>
            </a:r>
            <a:r>
              <a:rPr lang="en-US" altLang="ko-KR" sz="1500" dirty="0"/>
              <a:t>, </a:t>
            </a:r>
            <a:r>
              <a:rPr lang="ko-KR" altLang="en-US" sz="1500" dirty="0"/>
              <a:t>조회 </a:t>
            </a:r>
            <a:r>
              <a:rPr lang="en-US" altLang="ko-KR" sz="1500" dirty="0"/>
              <a:t>SQL </a:t>
            </a:r>
            <a:r>
              <a:rPr lang="ko-KR" altLang="en-US" sz="1500" dirty="0"/>
              <a:t>작성</a:t>
            </a:r>
            <a:endParaRPr lang="en-US" altLang="ko-KR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A686BA-BA34-FB91-183F-DC4031696474}"/>
              </a:ext>
            </a:extLst>
          </p:cNvPr>
          <p:cNvSpPr txBox="1"/>
          <p:nvPr/>
        </p:nvSpPr>
        <p:spPr>
          <a:xfrm>
            <a:off x="12058544" y="6587674"/>
            <a:ext cx="302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20221684 </a:t>
            </a:r>
            <a:r>
              <a:rPr lang="ko-KR" altLang="en-US" sz="2000" dirty="0"/>
              <a:t>전성빈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FA657B-6565-B616-3BD6-2AB0A95D2A46}"/>
              </a:ext>
            </a:extLst>
          </p:cNvPr>
          <p:cNvSpPr txBox="1"/>
          <p:nvPr/>
        </p:nvSpPr>
        <p:spPr>
          <a:xfrm>
            <a:off x="12038491" y="7072242"/>
            <a:ext cx="5957705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테이블 명세서</a:t>
            </a:r>
            <a:r>
              <a:rPr lang="en-US" altLang="ko-KR" sz="1500" dirty="0"/>
              <a:t>, </a:t>
            </a:r>
            <a:r>
              <a:rPr lang="ko-KR" altLang="en-US" sz="1500" dirty="0"/>
              <a:t>데이터 작성 </a:t>
            </a:r>
            <a:r>
              <a:rPr lang="en-US" altLang="ko-KR" sz="1500" dirty="0"/>
              <a:t>/ DB </a:t>
            </a:r>
            <a:r>
              <a:rPr lang="ko-KR" altLang="en-US" sz="1500" dirty="0"/>
              <a:t>구축</a:t>
            </a:r>
            <a:r>
              <a:rPr lang="en-US" altLang="ko-KR" sz="1500" dirty="0"/>
              <a:t>, </a:t>
            </a:r>
            <a:r>
              <a:rPr lang="ko-KR" altLang="en-US" sz="1500" dirty="0"/>
              <a:t>데이터 입력</a:t>
            </a:r>
            <a:r>
              <a:rPr lang="en-US" altLang="ko-KR" sz="1500" dirty="0"/>
              <a:t>, </a:t>
            </a:r>
            <a:r>
              <a:rPr lang="ko-KR" altLang="en-US" sz="1500" dirty="0"/>
              <a:t>조회 </a:t>
            </a:r>
            <a:r>
              <a:rPr lang="en-US" altLang="ko-KR" sz="1500" dirty="0"/>
              <a:t>SQL </a:t>
            </a:r>
            <a:r>
              <a:rPr lang="ko-KR" altLang="en-US" sz="1500" dirty="0"/>
              <a:t>작성</a:t>
            </a:r>
            <a:endParaRPr lang="en-US" altLang="ko-KR" sz="1500" dirty="0"/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46409D88-804E-F23B-DA59-D64CAC9DD270}"/>
              </a:ext>
            </a:extLst>
          </p:cNvPr>
          <p:cNvSpPr txBox="1"/>
          <p:nvPr/>
        </p:nvSpPr>
        <p:spPr>
          <a:xfrm>
            <a:off x="12058544" y="8350874"/>
            <a:ext cx="302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20221697 </a:t>
            </a:r>
            <a:r>
              <a:rPr lang="ko-KR" altLang="en-US" sz="2000" dirty="0"/>
              <a:t>한순주</a:t>
            </a: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6E1A4D4D-E3F6-4598-F928-6FAD7881F926}"/>
              </a:ext>
            </a:extLst>
          </p:cNvPr>
          <p:cNvSpPr txBox="1"/>
          <p:nvPr/>
        </p:nvSpPr>
        <p:spPr>
          <a:xfrm>
            <a:off x="12038491" y="8846816"/>
            <a:ext cx="5957705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테이블 명세서</a:t>
            </a:r>
            <a:r>
              <a:rPr lang="en-US" altLang="ko-KR" sz="1500" dirty="0"/>
              <a:t>, </a:t>
            </a:r>
            <a:r>
              <a:rPr lang="ko-KR" altLang="en-US" sz="1500" dirty="0"/>
              <a:t>데이터 작성 </a:t>
            </a:r>
            <a:r>
              <a:rPr lang="en-US" altLang="ko-KR" sz="1500" dirty="0"/>
              <a:t>/ DB </a:t>
            </a:r>
            <a:r>
              <a:rPr lang="ko-KR" altLang="en-US" sz="1500" dirty="0"/>
              <a:t>구축</a:t>
            </a:r>
            <a:r>
              <a:rPr lang="en-US" altLang="ko-KR" sz="1500" dirty="0"/>
              <a:t>, </a:t>
            </a:r>
            <a:r>
              <a:rPr lang="ko-KR" altLang="en-US" sz="1500" dirty="0"/>
              <a:t>데이터 입력</a:t>
            </a:r>
            <a:r>
              <a:rPr lang="en-US" altLang="ko-KR" sz="1500" dirty="0"/>
              <a:t>, </a:t>
            </a:r>
            <a:r>
              <a:rPr lang="ko-KR" altLang="en-US" sz="1500" dirty="0"/>
              <a:t>조회 </a:t>
            </a:r>
            <a:r>
              <a:rPr lang="en-US" altLang="ko-KR" sz="1500" dirty="0"/>
              <a:t>SQL </a:t>
            </a:r>
            <a:r>
              <a:rPr lang="ko-KR" altLang="en-US" sz="1500" dirty="0"/>
              <a:t>작성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64574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구축</a:t>
            </a:r>
            <a:endParaRPr lang="en-US" sz="36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056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AC83D79-54AC-55CA-8DBE-5C4583BAC1E2}"/>
              </a:ext>
            </a:extLst>
          </p:cNvPr>
          <p:cNvSpPr txBox="1"/>
          <p:nvPr/>
        </p:nvSpPr>
        <p:spPr>
          <a:xfrm>
            <a:off x="5201996" y="2805372"/>
            <a:ext cx="12696610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INSERT INTO accessories values(1 ,'</a:t>
            </a:r>
            <a:r>
              <a:rPr lang="en-US" altLang="ko-KR" sz="2500" b="1" dirty="0" err="1"/>
              <a:t>MagSafe</a:t>
            </a:r>
            <a:r>
              <a:rPr lang="ko-KR" altLang="en-US" sz="2500" b="1" dirty="0"/>
              <a:t>형 </a:t>
            </a:r>
            <a:r>
              <a:rPr lang="en-US" altLang="ko-KR" sz="2500" b="1" dirty="0"/>
              <a:t>iPhone 14 </a:t>
            </a:r>
            <a:r>
              <a:rPr lang="ko-KR" altLang="en-US" sz="2500" b="1" dirty="0"/>
              <a:t>투명 케이스 </a:t>
            </a:r>
            <a:r>
              <a:rPr lang="en-US" altLang="ko-KR" sz="2500" b="1" dirty="0"/>
              <a:t>',1 ,69000 ,'</a:t>
            </a:r>
            <a:r>
              <a:rPr lang="ko-KR" altLang="en-US" sz="2500" b="1" dirty="0"/>
              <a:t>케이스</a:t>
            </a:r>
            <a:r>
              <a:rPr lang="en-US" altLang="ko-KR" sz="2500" b="1" dirty="0"/>
              <a:t>'); </a:t>
            </a:r>
          </a:p>
          <a:p>
            <a:r>
              <a:rPr lang="en-US" altLang="ko-KR" sz="2500" b="1" dirty="0"/>
              <a:t>INSERT INTO accessories values(2 ,'</a:t>
            </a:r>
            <a:r>
              <a:rPr lang="en-US" altLang="ko-KR" sz="2500" b="1" dirty="0" err="1"/>
              <a:t>MagSafe</a:t>
            </a:r>
            <a:r>
              <a:rPr lang="ko-KR" altLang="en-US" sz="2500" b="1" dirty="0"/>
              <a:t>형 </a:t>
            </a:r>
            <a:r>
              <a:rPr lang="en-US" altLang="ko-KR" sz="2500" b="1" dirty="0"/>
              <a:t>iPhone 14 Pro </a:t>
            </a:r>
            <a:r>
              <a:rPr lang="ko-KR" altLang="en-US" sz="2500" b="1" dirty="0"/>
              <a:t>투명 케이스 </a:t>
            </a:r>
            <a:r>
              <a:rPr lang="en-US" altLang="ko-KR" sz="2500" b="1" dirty="0"/>
              <a:t>',1 ,69000 ,'</a:t>
            </a:r>
            <a:r>
              <a:rPr lang="ko-KR" altLang="en-US" sz="2500" b="1" dirty="0"/>
              <a:t>케이스</a:t>
            </a:r>
            <a:r>
              <a:rPr lang="en-US" altLang="ko-KR" sz="2500" b="1" dirty="0"/>
              <a:t>'); </a:t>
            </a:r>
          </a:p>
          <a:p>
            <a:r>
              <a:rPr lang="en-US" altLang="ko-KR" sz="2500" b="1" dirty="0"/>
              <a:t>INSERT INTO accessories values(3 ,'</a:t>
            </a:r>
            <a:r>
              <a:rPr lang="en-US" altLang="ko-KR" sz="2500" b="1" dirty="0" err="1"/>
              <a:t>MagSafe</a:t>
            </a:r>
            <a:r>
              <a:rPr lang="ko-KR" altLang="en-US" sz="2500" b="1" dirty="0"/>
              <a:t>형 </a:t>
            </a:r>
            <a:r>
              <a:rPr lang="en-US" altLang="ko-KR" sz="2500" b="1" dirty="0"/>
              <a:t>iPhone 14 Pro Max </a:t>
            </a:r>
            <a:r>
              <a:rPr lang="ko-KR" altLang="en-US" sz="2500" b="1" dirty="0"/>
              <a:t>투명 케이스 </a:t>
            </a:r>
            <a:r>
              <a:rPr lang="en-US" altLang="ko-KR" sz="2500" b="1" dirty="0"/>
              <a:t>',1 ,69000 ,'</a:t>
            </a:r>
            <a:r>
              <a:rPr lang="ko-KR" altLang="en-US" sz="2500" b="1" dirty="0"/>
              <a:t>케이스</a:t>
            </a:r>
            <a:r>
              <a:rPr lang="en-US" altLang="ko-KR" sz="2500" b="1" dirty="0"/>
              <a:t>'); </a:t>
            </a:r>
          </a:p>
          <a:p>
            <a:r>
              <a:rPr lang="en-US" altLang="ko-KR" sz="2500" b="1" dirty="0"/>
              <a:t>INSERT INTO accessories values(4 ,'</a:t>
            </a:r>
            <a:r>
              <a:rPr lang="en-US" altLang="ko-KR" sz="2500" b="1" dirty="0" err="1"/>
              <a:t>MagSafe</a:t>
            </a:r>
            <a:r>
              <a:rPr lang="ko-KR" altLang="en-US" sz="2500" b="1" dirty="0"/>
              <a:t>형 </a:t>
            </a:r>
            <a:r>
              <a:rPr lang="en-US" altLang="ko-KR" sz="2500" b="1" dirty="0"/>
              <a:t>iPhone 14 Plus </a:t>
            </a:r>
            <a:r>
              <a:rPr lang="ko-KR" altLang="en-US" sz="2500" b="1" dirty="0"/>
              <a:t>투명 케이스 </a:t>
            </a:r>
            <a:r>
              <a:rPr lang="en-US" altLang="ko-KR" sz="2500" b="1" dirty="0"/>
              <a:t>',1 ,69000 ,'</a:t>
            </a:r>
            <a:r>
              <a:rPr lang="ko-KR" altLang="en-US" sz="2500" b="1" dirty="0"/>
              <a:t>케이스</a:t>
            </a:r>
            <a:r>
              <a:rPr lang="en-US" altLang="ko-KR" sz="2500" b="1" dirty="0"/>
              <a:t>’); </a:t>
            </a:r>
          </a:p>
          <a:p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INSERT INTO accessories values(77 ,'Apple Watch Hermès </a:t>
            </a:r>
            <a:r>
              <a:rPr lang="ko-KR" altLang="en-US" sz="2500" b="1" dirty="0"/>
              <a:t>싱글 투어 </a:t>
            </a:r>
            <a:r>
              <a:rPr lang="en-US" altLang="ko-KR" sz="2500" b="1" dirty="0"/>
              <a:t>',5 ,479000 ,'</a:t>
            </a:r>
            <a:r>
              <a:rPr lang="ko-KR" altLang="en-US" sz="2500" b="1" dirty="0"/>
              <a:t>밴드</a:t>
            </a:r>
            <a:r>
              <a:rPr lang="en-US" altLang="ko-KR" sz="2500" b="1" dirty="0"/>
              <a:t>'); </a:t>
            </a:r>
          </a:p>
          <a:p>
            <a:r>
              <a:rPr lang="en-US" altLang="ko-KR" sz="2500" b="1" dirty="0"/>
              <a:t>INSERT INTO accessories values(78 ,'Apple Watch Hermès </a:t>
            </a:r>
            <a:r>
              <a:rPr lang="ko-KR" altLang="en-US" sz="2500" b="1" dirty="0"/>
              <a:t>싱글 투어 </a:t>
            </a:r>
            <a:r>
              <a:rPr lang="ko-KR" altLang="en-US" sz="2500" b="1" dirty="0" err="1"/>
              <a:t>디플로이먼트</a:t>
            </a:r>
            <a:r>
              <a:rPr lang="ko-KR" altLang="en-US" sz="2500" b="1" dirty="0"/>
              <a:t> 버클</a:t>
            </a:r>
            <a:r>
              <a:rPr lang="en-US" altLang="ko-KR" sz="2500" b="1" dirty="0"/>
              <a:t>’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,5 ,719000 ,'</a:t>
            </a:r>
            <a:r>
              <a:rPr lang="ko-KR" altLang="en-US" sz="2500" b="1" dirty="0"/>
              <a:t>밴드</a:t>
            </a:r>
            <a:r>
              <a:rPr lang="en-US" altLang="ko-KR" sz="2500" b="1" dirty="0"/>
              <a:t>'); </a:t>
            </a:r>
          </a:p>
          <a:p>
            <a:r>
              <a:rPr lang="en-US" altLang="ko-KR" sz="2500" b="1" dirty="0"/>
              <a:t>INSERT INTO accessories values(79 ,'</a:t>
            </a:r>
            <a:r>
              <a:rPr lang="ko-KR" altLang="en-US" sz="2500" b="1" dirty="0" err="1"/>
              <a:t>밀레니즈</a:t>
            </a:r>
            <a:r>
              <a:rPr lang="ko-KR" altLang="en-US" sz="2500" b="1" dirty="0"/>
              <a:t> 루프 </a:t>
            </a:r>
            <a:r>
              <a:rPr lang="en-US" altLang="ko-KR" sz="2500" b="1" dirty="0"/>
              <a:t>',5 ,135000 ,'</a:t>
            </a:r>
            <a:r>
              <a:rPr lang="ko-KR" altLang="en-US" sz="2500" b="1" dirty="0"/>
              <a:t>밴드</a:t>
            </a:r>
            <a:r>
              <a:rPr lang="en-US" altLang="ko-KR" sz="2500" b="1" dirty="0"/>
              <a:t>'); </a:t>
            </a:r>
          </a:p>
          <a:p>
            <a:r>
              <a:rPr lang="en-US" altLang="ko-KR" sz="2500" b="1" dirty="0"/>
              <a:t>INSERT INTO accessories values(80 ,'</a:t>
            </a:r>
            <a:r>
              <a:rPr lang="ko-KR" altLang="en-US" sz="2500" b="1" dirty="0"/>
              <a:t>링크 </a:t>
            </a:r>
            <a:r>
              <a:rPr lang="ko-KR" altLang="en-US" sz="2500" b="1" dirty="0" err="1"/>
              <a:t>브레이슬릿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',5 ,675000 ,'</a:t>
            </a:r>
            <a:r>
              <a:rPr lang="ko-KR" altLang="en-US" sz="2500" b="1" dirty="0"/>
              <a:t>밴드</a:t>
            </a:r>
            <a:r>
              <a:rPr lang="en-US" altLang="ko-KR" sz="2500" b="1" dirty="0"/>
              <a:t>'); </a:t>
            </a:r>
          </a:p>
          <a:p>
            <a:r>
              <a:rPr lang="en-US" altLang="ko-KR" sz="2500" b="1" dirty="0"/>
              <a:t>INSERT INTO accessories values(81 ,'</a:t>
            </a:r>
            <a:r>
              <a:rPr lang="ko-KR" altLang="en-US" sz="2500" b="1" dirty="0" err="1"/>
              <a:t>트레일</a:t>
            </a:r>
            <a:r>
              <a:rPr lang="ko-KR" altLang="en-US" sz="2500" b="1" dirty="0"/>
              <a:t> 루프 </a:t>
            </a:r>
            <a:r>
              <a:rPr lang="en-US" altLang="ko-KR" sz="2500" b="1" dirty="0"/>
              <a:t>',5 ,135000 ,'</a:t>
            </a:r>
            <a:r>
              <a:rPr lang="ko-KR" altLang="en-US" sz="2500" b="1" dirty="0"/>
              <a:t>밴드</a:t>
            </a:r>
            <a:r>
              <a:rPr lang="en-US" altLang="ko-KR" sz="2500" b="1" dirty="0"/>
              <a:t>'); </a:t>
            </a:r>
          </a:p>
          <a:p>
            <a:r>
              <a:rPr lang="en-US" altLang="ko-KR" sz="2500" b="1" dirty="0"/>
              <a:t>INSERT INTO accessories values(82 ,'</a:t>
            </a:r>
            <a:r>
              <a:rPr lang="ko-KR" altLang="en-US" sz="2500" b="1" dirty="0"/>
              <a:t>알파인 루프 </a:t>
            </a:r>
            <a:r>
              <a:rPr lang="en-US" altLang="ko-KR" sz="2500" b="1" dirty="0"/>
              <a:t>',5 ,135000 ,'</a:t>
            </a:r>
            <a:r>
              <a:rPr lang="ko-KR" altLang="en-US" sz="2500" b="1" dirty="0"/>
              <a:t>밴드</a:t>
            </a:r>
            <a:r>
              <a:rPr lang="en-US" altLang="ko-KR" sz="2500" b="1" dirty="0"/>
              <a:t>'); </a:t>
            </a:r>
          </a:p>
          <a:p>
            <a:r>
              <a:rPr lang="en-US" altLang="ko-KR" sz="2500" b="1" dirty="0"/>
              <a:t>INSERT INTO accessories values(83 ,'</a:t>
            </a:r>
            <a:r>
              <a:rPr lang="ko-KR" altLang="en-US" sz="2500" b="1" dirty="0" err="1"/>
              <a:t>오션</a:t>
            </a:r>
            <a:r>
              <a:rPr lang="ko-KR" altLang="en-US" sz="2500" b="1" dirty="0"/>
              <a:t> 밴드 </a:t>
            </a:r>
            <a:r>
              <a:rPr lang="en-US" altLang="ko-KR" sz="2500" b="1" dirty="0"/>
              <a:t>',5 ,135000 ,'</a:t>
            </a:r>
            <a:r>
              <a:rPr lang="ko-KR" altLang="en-US" sz="2500" b="1" dirty="0"/>
              <a:t>밴드</a:t>
            </a:r>
            <a:r>
              <a:rPr lang="en-US" altLang="ko-KR" sz="2500" b="1" dirty="0"/>
              <a:t>’); 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F17EF62-FFAE-CA57-9560-F7C9DC6F28D6}"/>
              </a:ext>
            </a:extLst>
          </p:cNvPr>
          <p:cNvSpPr txBox="1"/>
          <p:nvPr/>
        </p:nvSpPr>
        <p:spPr>
          <a:xfrm>
            <a:off x="5378219" y="111676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데이터 입력 </a:t>
            </a:r>
            <a:r>
              <a:rPr lang="en-US" altLang="ko-KR" sz="5900" dirty="0"/>
              <a:t>SQL – accessories</a:t>
            </a:r>
            <a:r>
              <a:rPr lang="en-US" altLang="ko-KR" sz="4000" dirty="0"/>
              <a:t>(</a:t>
            </a:r>
            <a:r>
              <a:rPr lang="ko-KR" altLang="en-US" sz="4000" dirty="0"/>
              <a:t>액세서리</a:t>
            </a:r>
            <a:r>
              <a:rPr lang="en-US" altLang="ko-KR" sz="4000" dirty="0"/>
              <a:t>)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7645F95-D9EF-07C7-71DB-4FC57E7559B3}"/>
              </a:ext>
            </a:extLst>
          </p:cNvPr>
          <p:cNvSpPr txBox="1"/>
          <p:nvPr/>
        </p:nvSpPr>
        <p:spPr>
          <a:xfrm>
            <a:off x="589218" y="3141559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02. ERD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74BABDF-6796-EE5F-AF61-979320DD1E5A}"/>
              </a:ext>
            </a:extLst>
          </p:cNvPr>
          <p:cNvSpPr txBox="1"/>
          <p:nvPr/>
        </p:nvSpPr>
        <p:spPr>
          <a:xfrm>
            <a:off x="589215" y="3933219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03. </a:t>
            </a:r>
            <a:r>
              <a:rPr lang="ko-KR" altLang="en-US" sz="2800" dirty="0"/>
              <a:t>테이블 명세서</a:t>
            </a:r>
            <a:endParaRPr lang="en-US" altLang="ko-KR" sz="2800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4266FAB-7E55-8549-4164-013755E9BA24}"/>
              </a:ext>
            </a:extLst>
          </p:cNvPr>
          <p:cNvSpPr txBox="1"/>
          <p:nvPr/>
        </p:nvSpPr>
        <p:spPr>
          <a:xfrm>
            <a:off x="560647" y="4660423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04. </a:t>
            </a:r>
            <a:r>
              <a:rPr lang="ko-KR" altLang="en-US" sz="2800" dirty="0"/>
              <a:t>테이블 데이터</a:t>
            </a:r>
            <a:r>
              <a:rPr lang="en-US" altLang="ko-KR" sz="2800" dirty="0"/>
              <a:t> 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2F1E1032-F2B0-8B87-6359-B28625BBDC19}"/>
              </a:ext>
            </a:extLst>
          </p:cNvPr>
          <p:cNvSpPr txBox="1"/>
          <p:nvPr/>
        </p:nvSpPr>
        <p:spPr>
          <a:xfrm>
            <a:off x="589215" y="5448300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05. </a:t>
            </a:r>
            <a:r>
              <a:rPr lang="ko-KR" altLang="en-US" sz="2800" dirty="0"/>
              <a:t>테이블 생성 </a:t>
            </a:r>
            <a:r>
              <a:rPr lang="en-US" altLang="ko-KR" sz="2800" dirty="0"/>
              <a:t>SQL 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0A9F6CFF-9023-4335-C327-BFB579DB1A95}"/>
              </a:ext>
            </a:extLst>
          </p:cNvPr>
          <p:cNvSpPr txBox="1"/>
          <p:nvPr/>
        </p:nvSpPr>
        <p:spPr>
          <a:xfrm>
            <a:off x="589215" y="6259165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06. </a:t>
            </a:r>
            <a:r>
              <a:rPr lang="ko-KR" altLang="en-US" sz="3600" dirty="0">
                <a:solidFill>
                  <a:srgbClr val="3366FF"/>
                </a:solidFill>
              </a:rPr>
              <a:t>데이터 입력 </a:t>
            </a:r>
            <a:r>
              <a:rPr lang="en-US" altLang="ko-KR" sz="3600" dirty="0">
                <a:solidFill>
                  <a:srgbClr val="3366FF"/>
                </a:solidFill>
              </a:rPr>
              <a:t>SQL </a:t>
            </a:r>
          </a:p>
        </p:txBody>
      </p:sp>
    </p:spTree>
    <p:extLst>
      <p:ext uri="{BB962C8B-B14F-4D97-AF65-F5344CB8AC3E}">
        <p14:creationId xmlns:p14="http://schemas.microsoft.com/office/powerpoint/2010/main" val="1588232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구축</a:t>
            </a:r>
            <a:endParaRPr lang="en-US" sz="36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056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AC83D79-54AC-55CA-8DBE-5C4583BAC1E2}"/>
              </a:ext>
            </a:extLst>
          </p:cNvPr>
          <p:cNvSpPr txBox="1"/>
          <p:nvPr/>
        </p:nvSpPr>
        <p:spPr>
          <a:xfrm>
            <a:off x="5201995" y="2805372"/>
            <a:ext cx="12725057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INSERT INTO </a:t>
            </a:r>
            <a:r>
              <a:rPr lang="en-US" altLang="ko-KR" sz="2500" b="1" dirty="0" err="1"/>
              <a:t>applecareplus</a:t>
            </a:r>
            <a:r>
              <a:rPr lang="en-US" altLang="ko-KR" sz="2500" b="1" dirty="0"/>
              <a:t> values(1,'applecareplus_MacBook Air(M1)_for_MacBook',4,'3</a:t>
            </a:r>
            <a:r>
              <a:rPr lang="ko-KR" altLang="en-US" sz="2500" b="1" dirty="0"/>
              <a:t>년</a:t>
            </a:r>
            <a:r>
              <a:rPr lang="en-US" altLang="ko-KR" sz="2500" b="1" dirty="0"/>
              <a:t>','MacBook Air(M1)',249000);</a:t>
            </a:r>
          </a:p>
          <a:p>
            <a:r>
              <a:rPr lang="en-US" altLang="ko-KR" sz="2500" b="1" dirty="0"/>
              <a:t>INSERT INTO </a:t>
            </a:r>
            <a:r>
              <a:rPr lang="en-US" altLang="ko-KR" sz="2500" b="1" dirty="0" err="1"/>
              <a:t>applecareplus</a:t>
            </a:r>
            <a:r>
              <a:rPr lang="en-US" altLang="ko-KR" sz="2500" b="1" dirty="0"/>
              <a:t> values(2,'applecareplus_MacBook Air(M2)_for_MacBook',4,'3</a:t>
            </a:r>
            <a:r>
              <a:rPr lang="ko-KR" altLang="en-US" sz="2500" b="1" dirty="0"/>
              <a:t>년</a:t>
            </a:r>
            <a:r>
              <a:rPr lang="en-US" altLang="ko-KR" sz="2500" b="1" dirty="0"/>
              <a:t>','MacBook Air(M2)',279000);</a:t>
            </a:r>
          </a:p>
          <a:p>
            <a:r>
              <a:rPr lang="en-US" altLang="ko-KR" sz="2500" b="1" dirty="0"/>
              <a:t>INSERT INTO </a:t>
            </a:r>
            <a:r>
              <a:rPr lang="en-US" altLang="ko-KR" sz="2500" b="1" dirty="0" err="1"/>
              <a:t>applecareplus</a:t>
            </a:r>
            <a:r>
              <a:rPr lang="en-US" altLang="ko-KR" sz="2500" b="1" dirty="0"/>
              <a:t> values(3,'applecareplus_MacBook Pro 13_for_MacBook',4,'3</a:t>
            </a:r>
            <a:r>
              <a:rPr lang="ko-KR" altLang="en-US" sz="2500" b="1" dirty="0"/>
              <a:t>년</a:t>
            </a:r>
            <a:r>
              <a:rPr lang="en-US" altLang="ko-KR" sz="2500" b="1" dirty="0"/>
              <a:t>','MacBook Pro 13',299000);</a:t>
            </a:r>
          </a:p>
          <a:p>
            <a:r>
              <a:rPr lang="en-US" altLang="ko-KR" sz="2500" b="1" dirty="0"/>
              <a:t>INSERT INTO </a:t>
            </a:r>
            <a:r>
              <a:rPr lang="en-US" altLang="ko-KR" sz="2500" b="1" dirty="0" err="1"/>
              <a:t>applecareplus</a:t>
            </a:r>
            <a:r>
              <a:rPr lang="en-US" altLang="ko-KR" sz="2500" b="1" dirty="0"/>
              <a:t> values(4,'applecareplus_MacBook Pro 14_for_MacBook',4,'3</a:t>
            </a:r>
            <a:r>
              <a:rPr lang="ko-KR" altLang="en-US" sz="2500" b="1" dirty="0"/>
              <a:t>년</a:t>
            </a:r>
            <a:r>
              <a:rPr lang="en-US" altLang="ko-KR" sz="2500" b="1" dirty="0"/>
              <a:t>','MacBook Pro 14 ',319000);INSERT INTO </a:t>
            </a:r>
            <a:r>
              <a:rPr lang="en-US" altLang="ko-KR" sz="2500" b="1" dirty="0" err="1"/>
              <a:t>applecareplus</a:t>
            </a:r>
            <a:endParaRPr lang="en-US" altLang="ko-KR" sz="2500" b="1" dirty="0"/>
          </a:p>
          <a:p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.</a:t>
            </a:r>
          </a:p>
          <a:p>
            <a:r>
              <a:rPr lang="en-US" altLang="ko-KR" sz="2500" b="1" dirty="0"/>
              <a:t>INSERT INTO </a:t>
            </a:r>
            <a:r>
              <a:rPr lang="en-US" altLang="ko-KR" sz="2500" b="1" dirty="0" err="1"/>
              <a:t>applecareplus</a:t>
            </a:r>
            <a:r>
              <a:rPr lang="en-US" altLang="ko-KR" sz="2500" b="1" dirty="0"/>
              <a:t> values(28,'applecareplus_Apple Watch Series 8_for_Watch',5,'2</a:t>
            </a:r>
            <a:r>
              <a:rPr lang="ko-KR" altLang="en-US" sz="2500" b="1" dirty="0"/>
              <a:t>년</a:t>
            </a:r>
            <a:r>
              <a:rPr lang="en-US" altLang="ko-KR" sz="2500" b="1" dirty="0"/>
              <a:t>','Apple Watch Series 8 ',129000);</a:t>
            </a:r>
          </a:p>
          <a:p>
            <a:r>
              <a:rPr lang="en-US" altLang="ko-KR" sz="2500" b="1" dirty="0"/>
              <a:t>INSERT INTO </a:t>
            </a:r>
            <a:r>
              <a:rPr lang="en-US" altLang="ko-KR" sz="2500" b="1" dirty="0" err="1"/>
              <a:t>applecareplus</a:t>
            </a:r>
            <a:r>
              <a:rPr lang="en-US" altLang="ko-KR" sz="2500" b="1" dirty="0"/>
              <a:t> values(29,'applecareplus_Apple Watch SE_for_Watch',5,'2</a:t>
            </a:r>
            <a:r>
              <a:rPr lang="ko-KR" altLang="en-US" sz="2500" b="1" dirty="0"/>
              <a:t>년</a:t>
            </a:r>
            <a:r>
              <a:rPr lang="en-US" altLang="ko-KR" sz="2500" b="1" dirty="0"/>
              <a:t>','Apple Watch SE   ',89000);</a:t>
            </a:r>
          </a:p>
          <a:p>
            <a:r>
              <a:rPr lang="en-US" altLang="ko-KR" sz="2500" b="1" dirty="0"/>
              <a:t>INSERT INTO </a:t>
            </a:r>
            <a:r>
              <a:rPr lang="en-US" altLang="ko-KR" sz="2500" b="1" dirty="0" err="1"/>
              <a:t>applecareplus</a:t>
            </a:r>
            <a:r>
              <a:rPr lang="en-US" altLang="ko-KR" sz="2500" b="1" dirty="0"/>
              <a:t> values(30,'applecareplus_Apple Watch Hermès_for_Watch',5,'3</a:t>
            </a:r>
            <a:r>
              <a:rPr lang="ko-KR" altLang="en-US" sz="2500" b="1" dirty="0"/>
              <a:t>년</a:t>
            </a:r>
            <a:r>
              <a:rPr lang="en-US" altLang="ko-KR" sz="2500" b="1" dirty="0"/>
              <a:t>','Apple Watch Hermès ',249000); 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F17EF62-FFAE-CA57-9560-F7C9DC6F28D6}"/>
              </a:ext>
            </a:extLst>
          </p:cNvPr>
          <p:cNvSpPr txBox="1"/>
          <p:nvPr/>
        </p:nvSpPr>
        <p:spPr>
          <a:xfrm>
            <a:off x="5378219" y="111676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데이터 입력 </a:t>
            </a:r>
            <a:r>
              <a:rPr lang="en-US" altLang="ko-KR" sz="5900" dirty="0"/>
              <a:t>SQL – </a:t>
            </a:r>
            <a:r>
              <a:rPr lang="en-US" altLang="ko-KR" sz="5900" dirty="0" err="1"/>
              <a:t>applecareplus</a:t>
            </a:r>
            <a:r>
              <a:rPr lang="en-US" altLang="ko-KR" sz="3200" dirty="0"/>
              <a:t>(</a:t>
            </a:r>
            <a:r>
              <a:rPr lang="ko-KR" altLang="en-US" sz="3200" dirty="0" err="1"/>
              <a:t>애플케어</a:t>
            </a:r>
            <a:r>
              <a:rPr lang="en-US" altLang="ko-KR" sz="3200" dirty="0"/>
              <a:t>+)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7645F95-D9EF-07C7-71DB-4FC57E7559B3}"/>
              </a:ext>
            </a:extLst>
          </p:cNvPr>
          <p:cNvSpPr txBox="1"/>
          <p:nvPr/>
        </p:nvSpPr>
        <p:spPr>
          <a:xfrm>
            <a:off x="589218" y="3141559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02. ERD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74BABDF-6796-EE5F-AF61-979320DD1E5A}"/>
              </a:ext>
            </a:extLst>
          </p:cNvPr>
          <p:cNvSpPr txBox="1"/>
          <p:nvPr/>
        </p:nvSpPr>
        <p:spPr>
          <a:xfrm>
            <a:off x="589215" y="3933219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03. </a:t>
            </a:r>
            <a:r>
              <a:rPr lang="ko-KR" altLang="en-US" sz="2800" dirty="0"/>
              <a:t>테이블 명세서</a:t>
            </a:r>
            <a:endParaRPr lang="en-US" altLang="ko-KR" sz="2800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4266FAB-7E55-8549-4164-013755E9BA24}"/>
              </a:ext>
            </a:extLst>
          </p:cNvPr>
          <p:cNvSpPr txBox="1"/>
          <p:nvPr/>
        </p:nvSpPr>
        <p:spPr>
          <a:xfrm>
            <a:off x="560647" y="4660423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04. </a:t>
            </a:r>
            <a:r>
              <a:rPr lang="ko-KR" altLang="en-US" sz="2800" dirty="0"/>
              <a:t>테이블 데이터</a:t>
            </a:r>
            <a:r>
              <a:rPr lang="en-US" altLang="ko-KR" sz="2800" dirty="0"/>
              <a:t> 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2F1E1032-F2B0-8B87-6359-B28625BBDC19}"/>
              </a:ext>
            </a:extLst>
          </p:cNvPr>
          <p:cNvSpPr txBox="1"/>
          <p:nvPr/>
        </p:nvSpPr>
        <p:spPr>
          <a:xfrm>
            <a:off x="589215" y="5448300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05. </a:t>
            </a:r>
            <a:r>
              <a:rPr lang="ko-KR" altLang="en-US" sz="2800" dirty="0"/>
              <a:t>테이블 생성 </a:t>
            </a:r>
            <a:r>
              <a:rPr lang="en-US" altLang="ko-KR" sz="2800" dirty="0"/>
              <a:t>SQL 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0A9F6CFF-9023-4335-C327-BFB579DB1A95}"/>
              </a:ext>
            </a:extLst>
          </p:cNvPr>
          <p:cNvSpPr txBox="1"/>
          <p:nvPr/>
        </p:nvSpPr>
        <p:spPr>
          <a:xfrm>
            <a:off x="589215" y="6259165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06. </a:t>
            </a:r>
            <a:r>
              <a:rPr lang="ko-KR" altLang="en-US" sz="3600" dirty="0">
                <a:solidFill>
                  <a:srgbClr val="3366FF"/>
                </a:solidFill>
              </a:rPr>
              <a:t>데이터 입력 </a:t>
            </a:r>
            <a:r>
              <a:rPr lang="en-US" altLang="ko-KR" sz="3600" dirty="0">
                <a:solidFill>
                  <a:srgbClr val="3366FF"/>
                </a:solidFill>
              </a:rPr>
              <a:t>SQL </a:t>
            </a:r>
          </a:p>
        </p:txBody>
      </p:sp>
    </p:spTree>
    <p:extLst>
      <p:ext uri="{BB962C8B-B14F-4D97-AF65-F5344CB8AC3E}">
        <p14:creationId xmlns:p14="http://schemas.microsoft.com/office/powerpoint/2010/main" val="137696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9" y="3360090"/>
            <a:ext cx="4198650" cy="53704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500" kern="0" spc="199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</a:t>
            </a:r>
            <a:r>
              <a:rPr lang="en-US" altLang="ko-KR" sz="23500" kern="0" spc="199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2</a:t>
            </a:r>
            <a:endParaRPr lang="en-US" sz="1056" dirty="0"/>
          </a:p>
        </p:txBody>
      </p:sp>
      <p:sp>
        <p:nvSpPr>
          <p:cNvPr id="3" name="Object 3"/>
          <p:cNvSpPr txBox="1"/>
          <p:nvPr/>
        </p:nvSpPr>
        <p:spPr>
          <a:xfrm>
            <a:off x="6382116" y="4129806"/>
            <a:ext cx="4303739" cy="20273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Apple DB </a:t>
            </a:r>
            <a:r>
              <a:rPr lang="ko-KR" altLang="en-US" sz="6000" dirty="0">
                <a:solidFill>
                  <a:schemeClr val="bg1"/>
                </a:solidFill>
              </a:rPr>
              <a:t>활용</a:t>
            </a:r>
            <a:endParaRPr lang="en-US" sz="6000" dirty="0">
              <a:solidFill>
                <a:schemeClr val="bg1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7" y="5106870"/>
            <a:ext cx="2853358" cy="457422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9" y="5272539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4" name="Object 10">
            <a:extLst>
              <a:ext uri="{FF2B5EF4-FFF2-40B4-BE49-F238E27FC236}">
                <a16:creationId xmlns:a16="http://schemas.microsoft.com/office/drawing/2014/main" id="{7F3FB046-EF18-71A2-BB7E-7518006FD09A}"/>
              </a:ext>
            </a:extLst>
          </p:cNvPr>
          <p:cNvSpPr txBox="1"/>
          <p:nvPr/>
        </p:nvSpPr>
        <p:spPr>
          <a:xfrm>
            <a:off x="12115800" y="3904582"/>
            <a:ext cx="5912049" cy="261051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ko-KR" sz="2400" dirty="0">
                <a:solidFill>
                  <a:schemeClr val="bg1"/>
                </a:solidFill>
              </a:rPr>
              <a:t>07. </a:t>
            </a:r>
            <a:r>
              <a:rPr lang="ko-KR" altLang="en-US" sz="2400" dirty="0">
                <a:solidFill>
                  <a:schemeClr val="bg1"/>
                </a:solidFill>
              </a:rPr>
              <a:t>데이터 조회  </a:t>
            </a:r>
            <a:r>
              <a:rPr lang="en-US" altLang="ko-KR" sz="2400" dirty="0">
                <a:solidFill>
                  <a:schemeClr val="bg1"/>
                </a:solidFill>
              </a:rPr>
              <a:t>SQL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02</a:t>
            </a:r>
            <a:endParaRPr lang="en-US" sz="1056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81FEF84F-9DF6-9F44-B0F2-8DE66861DC4C}"/>
              </a:ext>
            </a:extLst>
          </p:cNvPr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활용</a:t>
            </a:r>
            <a:endParaRPr lang="en-US" sz="3600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4125EEF-8513-38A9-F9C8-F4CF3D4F83EE}"/>
              </a:ext>
            </a:extLst>
          </p:cNvPr>
          <p:cNvSpPr txBox="1"/>
          <p:nvPr/>
        </p:nvSpPr>
        <p:spPr>
          <a:xfrm>
            <a:off x="589218" y="3054557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07. </a:t>
            </a:r>
            <a:r>
              <a:rPr lang="ko-KR" altLang="en-US" sz="3600" dirty="0">
                <a:solidFill>
                  <a:srgbClr val="3366FF"/>
                </a:solidFill>
              </a:rPr>
              <a:t>데이터 조회 </a:t>
            </a:r>
            <a:r>
              <a:rPr lang="en-US" altLang="ko-KR" sz="3600" dirty="0">
                <a:solidFill>
                  <a:srgbClr val="3366FF"/>
                </a:solidFill>
              </a:rPr>
              <a:t>SQL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8B4C647-082B-3828-FF77-D712D07F574E}"/>
              </a:ext>
            </a:extLst>
          </p:cNvPr>
          <p:cNvSpPr txBox="1"/>
          <p:nvPr/>
        </p:nvSpPr>
        <p:spPr>
          <a:xfrm>
            <a:off x="5378219" y="111676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문제 </a:t>
            </a:r>
            <a:r>
              <a:rPr lang="en-US" altLang="ko-KR" sz="5900" dirty="0"/>
              <a:t>- 01</a:t>
            </a:r>
            <a:r>
              <a:rPr lang="ko-KR" altLang="en-US" sz="5900" dirty="0"/>
              <a:t>번</a:t>
            </a:r>
            <a:endParaRPr lang="en-US" altLang="ko-KR" sz="3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A0FC8E-3558-5E22-905A-B8595E8C6E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15" y="3373471"/>
            <a:ext cx="6414942" cy="3850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EE400E-4CF1-3B68-C2C4-3A67E1626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2646" y="5687896"/>
            <a:ext cx="6180868" cy="15751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5B90F5-F97E-6A82-7BB5-49056D5FD0D7}"/>
              </a:ext>
            </a:extLst>
          </p:cNvPr>
          <p:cNvSpPr txBox="1"/>
          <p:nvPr/>
        </p:nvSpPr>
        <p:spPr>
          <a:xfrm>
            <a:off x="5214439" y="2433655"/>
            <a:ext cx="12254938" cy="709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u="sng" dirty="0" err="1">
                <a:highlight>
                  <a:srgbClr val="FFFF99"/>
                </a:highlight>
              </a:rPr>
              <a:t>applesilicon</a:t>
            </a:r>
            <a:r>
              <a:rPr lang="ko-KR" altLang="en-US" sz="3000" b="1" u="sng" dirty="0">
                <a:highlight>
                  <a:srgbClr val="FFFF99"/>
                </a:highlight>
              </a:rPr>
              <a:t>의 모든 정보를 출력하는 </a:t>
            </a:r>
            <a:r>
              <a:rPr lang="en-US" altLang="ko-KR" sz="3000" b="1" u="sng" dirty="0">
                <a:highlight>
                  <a:srgbClr val="FFFF99"/>
                </a:highlight>
              </a:rPr>
              <a:t>SQL</a:t>
            </a:r>
            <a:r>
              <a:rPr lang="ko-KR" altLang="en-US" sz="3000" b="1" u="sng" dirty="0">
                <a:highlight>
                  <a:srgbClr val="FFFF99"/>
                </a:highlight>
              </a:rPr>
              <a:t>문을 </a:t>
            </a:r>
            <a:r>
              <a:rPr lang="ko-KR" altLang="en-US" sz="3000" b="1" u="sng" dirty="0" err="1">
                <a:highlight>
                  <a:srgbClr val="FFFF99"/>
                </a:highlight>
              </a:rPr>
              <a:t>작성하시오</a:t>
            </a:r>
            <a:r>
              <a:rPr lang="en-US" altLang="ko-KR" sz="3000" b="1" u="sng" dirty="0">
                <a:highlight>
                  <a:srgbClr val="FFFF99"/>
                </a:highlight>
              </a:rPr>
              <a:t>.</a:t>
            </a:r>
            <a:endParaRPr lang="ko-KR" altLang="en-US" sz="3000" b="1" u="sng" dirty="0">
              <a:highlight>
                <a:srgbClr val="FFFF99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90316B-9894-169C-6F2F-63271687751F}"/>
              </a:ext>
            </a:extLst>
          </p:cNvPr>
          <p:cNvSpPr/>
          <p:nvPr/>
        </p:nvSpPr>
        <p:spPr>
          <a:xfrm>
            <a:off x="5417574" y="8039244"/>
            <a:ext cx="12481032" cy="1983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</a:rPr>
              <a:t>select * </a:t>
            </a:r>
          </a:p>
          <a:p>
            <a:r>
              <a:rPr lang="en-US" altLang="ko-KR" sz="3600" dirty="0">
                <a:solidFill>
                  <a:schemeClr val="tx1"/>
                </a:solidFill>
              </a:rPr>
              <a:t>from </a:t>
            </a:r>
            <a:r>
              <a:rPr lang="en-US" altLang="ko-KR" sz="3600" dirty="0" err="1">
                <a:solidFill>
                  <a:schemeClr val="tx1"/>
                </a:solidFill>
              </a:rPr>
              <a:t>applesilicon</a:t>
            </a:r>
            <a:r>
              <a:rPr lang="en-US" altLang="ko-KR" sz="3600" dirty="0">
                <a:solidFill>
                  <a:schemeClr val="tx1"/>
                </a:solidFill>
              </a:rPr>
              <a:t>;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02</a:t>
            </a:r>
            <a:endParaRPr lang="en-US" sz="1056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81FEF84F-9DF6-9F44-B0F2-8DE66861DC4C}"/>
              </a:ext>
            </a:extLst>
          </p:cNvPr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활용</a:t>
            </a:r>
            <a:endParaRPr lang="en-US" sz="3600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4125EEF-8513-38A9-F9C8-F4CF3D4F83EE}"/>
              </a:ext>
            </a:extLst>
          </p:cNvPr>
          <p:cNvSpPr txBox="1"/>
          <p:nvPr/>
        </p:nvSpPr>
        <p:spPr>
          <a:xfrm>
            <a:off x="589218" y="3054557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07. </a:t>
            </a:r>
            <a:r>
              <a:rPr lang="ko-KR" altLang="en-US" sz="3600" dirty="0">
                <a:solidFill>
                  <a:srgbClr val="3366FF"/>
                </a:solidFill>
              </a:rPr>
              <a:t>데이터 조회 </a:t>
            </a:r>
            <a:r>
              <a:rPr lang="en-US" altLang="ko-KR" sz="3600" dirty="0">
                <a:solidFill>
                  <a:srgbClr val="3366FF"/>
                </a:solidFill>
              </a:rPr>
              <a:t>SQL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8B4C647-082B-3828-FF77-D712D07F574E}"/>
              </a:ext>
            </a:extLst>
          </p:cNvPr>
          <p:cNvSpPr txBox="1"/>
          <p:nvPr/>
        </p:nvSpPr>
        <p:spPr>
          <a:xfrm>
            <a:off x="5378219" y="111676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문제 </a:t>
            </a:r>
            <a:r>
              <a:rPr lang="en-US" altLang="ko-KR" sz="5900" dirty="0"/>
              <a:t>- 02</a:t>
            </a:r>
            <a:r>
              <a:rPr lang="ko-KR" altLang="en-US" sz="5900" dirty="0"/>
              <a:t>번</a:t>
            </a:r>
            <a:endParaRPr lang="en-US" altLang="ko-KR" sz="3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90316B-9894-169C-6F2F-63271687751F}"/>
              </a:ext>
            </a:extLst>
          </p:cNvPr>
          <p:cNvSpPr/>
          <p:nvPr/>
        </p:nvSpPr>
        <p:spPr>
          <a:xfrm>
            <a:off x="5417574" y="8039244"/>
            <a:ext cx="12481032" cy="1983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</a:rPr>
              <a:t>select </a:t>
            </a:r>
            <a:r>
              <a:rPr lang="en-US" altLang="ko-KR" sz="3600" dirty="0" err="1">
                <a:solidFill>
                  <a:schemeClr val="tx1"/>
                </a:solidFill>
              </a:rPr>
              <a:t>applecareplus_name</a:t>
            </a:r>
            <a:r>
              <a:rPr lang="en-US" altLang="ko-KR" sz="3600" dirty="0">
                <a:solidFill>
                  <a:schemeClr val="tx1"/>
                </a:solidFill>
              </a:rPr>
              <a:t>, </a:t>
            </a:r>
            <a:r>
              <a:rPr lang="en-US" altLang="ko-KR" sz="3600" dirty="0" err="1">
                <a:solidFill>
                  <a:schemeClr val="tx1"/>
                </a:solidFill>
              </a:rPr>
              <a:t>warranty_period</a:t>
            </a:r>
            <a:r>
              <a:rPr lang="en-US" altLang="ko-KR" sz="3600" dirty="0">
                <a:solidFill>
                  <a:schemeClr val="tx1"/>
                </a:solidFill>
              </a:rPr>
              <a:t>, price</a:t>
            </a:r>
          </a:p>
          <a:p>
            <a:r>
              <a:rPr lang="en-US" altLang="ko-KR" sz="3600" dirty="0">
                <a:solidFill>
                  <a:schemeClr val="tx1"/>
                </a:solidFill>
              </a:rPr>
              <a:t>from </a:t>
            </a:r>
            <a:r>
              <a:rPr lang="en-US" altLang="ko-KR" sz="3600" dirty="0" err="1">
                <a:solidFill>
                  <a:schemeClr val="tx1"/>
                </a:solidFill>
              </a:rPr>
              <a:t>applecareplus</a:t>
            </a:r>
            <a:endParaRPr lang="en-US" altLang="ko-KR" sz="3600" dirty="0">
              <a:solidFill>
                <a:schemeClr val="tx1"/>
              </a:solidFill>
            </a:endParaRPr>
          </a:p>
          <a:p>
            <a:r>
              <a:rPr lang="en-US" altLang="ko-KR" sz="3600" dirty="0">
                <a:solidFill>
                  <a:schemeClr val="tx1"/>
                </a:solidFill>
              </a:rPr>
              <a:t>where </a:t>
            </a:r>
            <a:r>
              <a:rPr lang="en-US" altLang="ko-KR" sz="3600" dirty="0" err="1">
                <a:solidFill>
                  <a:schemeClr val="tx1"/>
                </a:solidFill>
              </a:rPr>
              <a:t>subscribable_model</a:t>
            </a:r>
            <a:r>
              <a:rPr lang="en-US" altLang="ko-KR" sz="3600" dirty="0">
                <a:solidFill>
                  <a:schemeClr val="tx1"/>
                </a:solidFill>
              </a:rPr>
              <a:t> = 'iPhone 13 mini';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5101FEE-18EF-D990-1881-DCD229E7E7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1"/>
          <a:stretch/>
        </p:blipFill>
        <p:spPr>
          <a:xfrm>
            <a:off x="5427057" y="3870303"/>
            <a:ext cx="7334339" cy="31722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8961CD-D946-0808-8142-AE9EED9EB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3776" y="6880644"/>
            <a:ext cx="7868748" cy="9386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5B90F5-F97E-6A82-7BB5-49056D5FD0D7}"/>
              </a:ext>
            </a:extLst>
          </p:cNvPr>
          <p:cNvSpPr txBox="1"/>
          <p:nvPr/>
        </p:nvSpPr>
        <p:spPr>
          <a:xfrm>
            <a:off x="5358344" y="2468253"/>
            <a:ext cx="12254938" cy="1402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 err="1">
                <a:highlight>
                  <a:srgbClr val="FFFF99"/>
                </a:highlight>
              </a:rPr>
              <a:t>에플케어플러스명과</a:t>
            </a:r>
            <a:r>
              <a:rPr lang="ko-KR" altLang="en-US" sz="3000" b="1" dirty="0">
                <a:highlight>
                  <a:srgbClr val="FFFF99"/>
                </a:highlight>
              </a:rPr>
              <a:t> 보증기간</a:t>
            </a:r>
            <a:r>
              <a:rPr lang="en-US" altLang="ko-KR" sz="3000" b="1" dirty="0">
                <a:highlight>
                  <a:srgbClr val="FFFF99"/>
                </a:highlight>
              </a:rPr>
              <a:t>, </a:t>
            </a:r>
            <a:r>
              <a:rPr lang="ko-KR" altLang="en-US" sz="3000" b="1" dirty="0">
                <a:highlight>
                  <a:srgbClr val="FFFF99"/>
                </a:highlight>
              </a:rPr>
              <a:t>가격을 조회하되</a:t>
            </a:r>
            <a:r>
              <a:rPr lang="en-US" altLang="ko-KR" sz="3000" b="1" dirty="0">
                <a:highlight>
                  <a:srgbClr val="FFFF99"/>
                </a:highlight>
              </a:rPr>
              <a:t>, </a:t>
            </a:r>
            <a:r>
              <a:rPr lang="ko-KR" altLang="en-US" sz="3000" b="1" dirty="0">
                <a:highlight>
                  <a:srgbClr val="FFFF99"/>
                </a:highlight>
              </a:rPr>
              <a:t>가입 가능 모델이 </a:t>
            </a:r>
            <a:r>
              <a:rPr lang="en-US" altLang="ko-KR" sz="3000" b="1" dirty="0">
                <a:highlight>
                  <a:srgbClr val="FFFF99"/>
                </a:highlight>
              </a:rPr>
              <a:t>iPhone 13 mini</a:t>
            </a:r>
            <a:r>
              <a:rPr lang="ko-KR" altLang="en-US" sz="3000" b="1" dirty="0">
                <a:highlight>
                  <a:srgbClr val="FFFF99"/>
                </a:highlight>
              </a:rPr>
              <a:t>인 정보를 출력하는 </a:t>
            </a:r>
            <a:r>
              <a:rPr lang="en-US" altLang="ko-KR" sz="3000" b="1" dirty="0">
                <a:highlight>
                  <a:srgbClr val="FFFF99"/>
                </a:highlight>
              </a:rPr>
              <a:t>SQL</a:t>
            </a:r>
            <a:r>
              <a:rPr lang="ko-KR" altLang="en-US" sz="3000" b="1" dirty="0">
                <a:highlight>
                  <a:srgbClr val="FFFF99"/>
                </a:highlight>
              </a:rPr>
              <a:t>문을 </a:t>
            </a:r>
            <a:r>
              <a:rPr lang="ko-KR" altLang="en-US" sz="3000" b="1" dirty="0" err="1">
                <a:highlight>
                  <a:srgbClr val="FFFF99"/>
                </a:highlight>
              </a:rPr>
              <a:t>작성하시오</a:t>
            </a:r>
            <a:r>
              <a:rPr lang="en-US" altLang="ko-KR" sz="3000" b="1" dirty="0">
                <a:highlight>
                  <a:srgbClr val="FFFF99"/>
                </a:highlight>
              </a:rPr>
              <a:t>.</a:t>
            </a:r>
            <a:endParaRPr lang="ko-KR" altLang="en-US" sz="3000" b="1" dirty="0">
              <a:highlight>
                <a:srgbClr val="FFFF99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80615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02</a:t>
            </a:r>
            <a:endParaRPr lang="en-US" sz="1056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81FEF84F-9DF6-9F44-B0F2-8DE66861DC4C}"/>
              </a:ext>
            </a:extLst>
          </p:cNvPr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활용</a:t>
            </a:r>
            <a:endParaRPr lang="en-US" sz="3600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4125EEF-8513-38A9-F9C8-F4CF3D4F83EE}"/>
              </a:ext>
            </a:extLst>
          </p:cNvPr>
          <p:cNvSpPr txBox="1"/>
          <p:nvPr/>
        </p:nvSpPr>
        <p:spPr>
          <a:xfrm>
            <a:off x="589218" y="3054557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07. </a:t>
            </a:r>
            <a:r>
              <a:rPr lang="ko-KR" altLang="en-US" sz="3600" dirty="0">
                <a:solidFill>
                  <a:srgbClr val="3366FF"/>
                </a:solidFill>
              </a:rPr>
              <a:t>데이터 조회 </a:t>
            </a:r>
            <a:r>
              <a:rPr lang="en-US" altLang="ko-KR" sz="3600" dirty="0">
                <a:solidFill>
                  <a:srgbClr val="3366FF"/>
                </a:solidFill>
              </a:rPr>
              <a:t>SQL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8B4C647-082B-3828-FF77-D712D07F574E}"/>
              </a:ext>
            </a:extLst>
          </p:cNvPr>
          <p:cNvSpPr txBox="1"/>
          <p:nvPr/>
        </p:nvSpPr>
        <p:spPr>
          <a:xfrm>
            <a:off x="5378219" y="111676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문제 </a:t>
            </a:r>
            <a:r>
              <a:rPr lang="en-US" altLang="ko-KR" sz="5900" dirty="0"/>
              <a:t>- 03</a:t>
            </a:r>
            <a:r>
              <a:rPr lang="ko-KR" altLang="en-US" sz="5900" dirty="0"/>
              <a:t>번</a:t>
            </a:r>
            <a:endParaRPr lang="en-US" altLang="ko-KR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B90F5-F97E-6A82-7BB5-49056D5FD0D7}"/>
              </a:ext>
            </a:extLst>
          </p:cNvPr>
          <p:cNvSpPr txBox="1"/>
          <p:nvPr/>
        </p:nvSpPr>
        <p:spPr>
          <a:xfrm>
            <a:off x="5358344" y="2539636"/>
            <a:ext cx="12254938" cy="1402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 err="1">
                <a:highlight>
                  <a:srgbClr val="FFFF99"/>
                </a:highlight>
              </a:rPr>
              <a:t>에플케어플러스명과</a:t>
            </a:r>
            <a:r>
              <a:rPr lang="ko-KR" altLang="en-US" sz="3000" b="1" dirty="0">
                <a:highlight>
                  <a:srgbClr val="FFFF99"/>
                </a:highlight>
              </a:rPr>
              <a:t> 가격을 조회하되</a:t>
            </a:r>
            <a:r>
              <a:rPr lang="en-US" altLang="ko-KR" sz="3000" b="1" dirty="0">
                <a:highlight>
                  <a:srgbClr val="FFFF99"/>
                </a:highlight>
              </a:rPr>
              <a:t>, </a:t>
            </a:r>
            <a:r>
              <a:rPr lang="ko-KR" altLang="en-US" sz="3000" b="1" dirty="0">
                <a:highlight>
                  <a:srgbClr val="FFFF99"/>
                </a:highlight>
              </a:rPr>
              <a:t>가입 가능 모델이 </a:t>
            </a:r>
            <a:endParaRPr lang="en-US" altLang="ko-KR" sz="3000" b="1" dirty="0">
              <a:highlight>
                <a:srgbClr val="FFFF99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3000" b="1" dirty="0">
                <a:highlight>
                  <a:srgbClr val="FFFF99"/>
                </a:highlight>
              </a:rPr>
              <a:t>apple watch</a:t>
            </a:r>
            <a:r>
              <a:rPr lang="ko-KR" altLang="en-US" sz="3000" b="1" dirty="0">
                <a:highlight>
                  <a:srgbClr val="FFFF99"/>
                </a:highlight>
              </a:rPr>
              <a:t>인 정보를 출력하는 </a:t>
            </a:r>
            <a:r>
              <a:rPr lang="en-US" altLang="ko-KR" sz="3000" b="1" dirty="0">
                <a:highlight>
                  <a:srgbClr val="FFFF99"/>
                </a:highlight>
              </a:rPr>
              <a:t>SQL</a:t>
            </a:r>
            <a:r>
              <a:rPr lang="ko-KR" altLang="en-US" sz="3000" b="1" dirty="0">
                <a:highlight>
                  <a:srgbClr val="FFFF99"/>
                </a:highlight>
              </a:rPr>
              <a:t>문을 </a:t>
            </a:r>
            <a:r>
              <a:rPr lang="ko-KR" altLang="en-US" sz="3000" b="1" dirty="0" err="1">
                <a:highlight>
                  <a:srgbClr val="FFFF99"/>
                </a:highlight>
              </a:rPr>
              <a:t>작성하시오</a:t>
            </a:r>
            <a:r>
              <a:rPr lang="en-US" altLang="ko-KR" sz="3000" b="1" dirty="0">
                <a:highlight>
                  <a:srgbClr val="FFFF99"/>
                </a:highlight>
              </a:rPr>
              <a:t>.</a:t>
            </a:r>
            <a:endParaRPr lang="ko-KR" altLang="en-US" sz="3000" b="1" dirty="0">
              <a:highlight>
                <a:srgbClr val="FFFF99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90316B-9894-169C-6F2F-63271687751F}"/>
              </a:ext>
            </a:extLst>
          </p:cNvPr>
          <p:cNvSpPr/>
          <p:nvPr/>
        </p:nvSpPr>
        <p:spPr>
          <a:xfrm>
            <a:off x="5417574" y="8039244"/>
            <a:ext cx="12481032" cy="1983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</a:rPr>
              <a:t>select </a:t>
            </a:r>
            <a:r>
              <a:rPr lang="en-US" altLang="ko-KR" sz="3600" dirty="0" err="1">
                <a:solidFill>
                  <a:schemeClr val="tx1"/>
                </a:solidFill>
              </a:rPr>
              <a:t>applecareplus_name</a:t>
            </a:r>
            <a:r>
              <a:rPr lang="en-US" altLang="ko-KR" sz="3600" dirty="0">
                <a:solidFill>
                  <a:schemeClr val="tx1"/>
                </a:solidFill>
              </a:rPr>
              <a:t>, price</a:t>
            </a:r>
          </a:p>
          <a:p>
            <a:r>
              <a:rPr lang="en-US" altLang="ko-KR" sz="3600" dirty="0">
                <a:solidFill>
                  <a:schemeClr val="tx1"/>
                </a:solidFill>
              </a:rPr>
              <a:t>from </a:t>
            </a:r>
            <a:r>
              <a:rPr lang="en-US" altLang="ko-KR" sz="3600" dirty="0" err="1">
                <a:solidFill>
                  <a:schemeClr val="tx1"/>
                </a:solidFill>
              </a:rPr>
              <a:t>applecareplus</a:t>
            </a:r>
            <a:endParaRPr lang="en-US" altLang="ko-KR" sz="3600" dirty="0">
              <a:solidFill>
                <a:schemeClr val="tx1"/>
              </a:solidFill>
            </a:endParaRPr>
          </a:p>
          <a:p>
            <a:r>
              <a:rPr lang="en-US" altLang="ko-KR" sz="3600" dirty="0">
                <a:solidFill>
                  <a:schemeClr val="tx1"/>
                </a:solidFill>
              </a:rPr>
              <a:t>where </a:t>
            </a:r>
            <a:r>
              <a:rPr lang="en-US" altLang="ko-KR" sz="3600" dirty="0" err="1">
                <a:solidFill>
                  <a:schemeClr val="tx1"/>
                </a:solidFill>
              </a:rPr>
              <a:t>subscribable_model</a:t>
            </a:r>
            <a:r>
              <a:rPr lang="en-US" altLang="ko-KR" sz="3600" dirty="0">
                <a:solidFill>
                  <a:schemeClr val="tx1"/>
                </a:solidFill>
              </a:rPr>
              <a:t> like 'Apple Watch%’;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57464D-8935-8913-FC8B-54029EBC5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631" y="4081498"/>
            <a:ext cx="6477000" cy="35528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E61A2AB-7028-DEFF-F998-D37E2DCE5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4631" y="6307215"/>
            <a:ext cx="6100188" cy="13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84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02</a:t>
            </a:r>
            <a:endParaRPr lang="en-US" sz="1056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81FEF84F-9DF6-9F44-B0F2-8DE66861DC4C}"/>
              </a:ext>
            </a:extLst>
          </p:cNvPr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활용</a:t>
            </a:r>
            <a:endParaRPr lang="en-US" sz="3600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4125EEF-8513-38A9-F9C8-F4CF3D4F83EE}"/>
              </a:ext>
            </a:extLst>
          </p:cNvPr>
          <p:cNvSpPr txBox="1"/>
          <p:nvPr/>
        </p:nvSpPr>
        <p:spPr>
          <a:xfrm>
            <a:off x="589218" y="3054557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07. </a:t>
            </a:r>
            <a:r>
              <a:rPr lang="ko-KR" altLang="en-US" sz="3600" dirty="0">
                <a:solidFill>
                  <a:srgbClr val="3366FF"/>
                </a:solidFill>
              </a:rPr>
              <a:t>데이터 조회 </a:t>
            </a:r>
            <a:r>
              <a:rPr lang="en-US" altLang="ko-KR" sz="3600" dirty="0">
                <a:solidFill>
                  <a:srgbClr val="3366FF"/>
                </a:solidFill>
              </a:rPr>
              <a:t>SQL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8B4C647-082B-3828-FF77-D712D07F574E}"/>
              </a:ext>
            </a:extLst>
          </p:cNvPr>
          <p:cNvSpPr txBox="1"/>
          <p:nvPr/>
        </p:nvSpPr>
        <p:spPr>
          <a:xfrm>
            <a:off x="5378219" y="111676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문제 </a:t>
            </a:r>
            <a:r>
              <a:rPr lang="en-US" altLang="ko-KR" sz="5900" dirty="0"/>
              <a:t>- 04</a:t>
            </a:r>
            <a:r>
              <a:rPr lang="ko-KR" altLang="en-US" sz="5900" dirty="0"/>
              <a:t>번</a:t>
            </a:r>
            <a:endParaRPr lang="en-US" altLang="ko-KR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B90F5-F97E-6A82-7BB5-49056D5FD0D7}"/>
              </a:ext>
            </a:extLst>
          </p:cNvPr>
          <p:cNvSpPr txBox="1"/>
          <p:nvPr/>
        </p:nvSpPr>
        <p:spPr>
          <a:xfrm>
            <a:off x="5358344" y="2529245"/>
            <a:ext cx="12254938" cy="1402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highlight>
                  <a:srgbClr val="FFFF99"/>
                </a:highlight>
              </a:rPr>
              <a:t>애플 실리콘의 모든 정보를 조회하되</a:t>
            </a:r>
            <a:r>
              <a:rPr lang="en-US" altLang="ko-KR" sz="3000" b="1" dirty="0">
                <a:highlight>
                  <a:srgbClr val="FFFF99"/>
                </a:highlight>
              </a:rPr>
              <a:t>, </a:t>
            </a:r>
            <a:r>
              <a:rPr lang="ko-KR" altLang="en-US" sz="3000" b="1" dirty="0" err="1">
                <a:highlight>
                  <a:srgbClr val="FFFF99"/>
                </a:highlight>
              </a:rPr>
              <a:t>애플실리콘명이</a:t>
            </a:r>
            <a:r>
              <a:rPr lang="ko-KR" altLang="en-US" sz="3000" b="1" dirty="0">
                <a:highlight>
                  <a:srgbClr val="FFFF99"/>
                </a:highlight>
              </a:rPr>
              <a:t> </a:t>
            </a:r>
            <a:r>
              <a:rPr lang="en-US" altLang="ko-KR" sz="3000" b="1" dirty="0">
                <a:highlight>
                  <a:srgbClr val="FFFF99"/>
                </a:highlight>
              </a:rPr>
              <a:t>M1</a:t>
            </a:r>
            <a:r>
              <a:rPr lang="ko-KR" altLang="en-US" sz="3000" b="1" dirty="0">
                <a:highlight>
                  <a:srgbClr val="FFFF99"/>
                </a:highlight>
              </a:rPr>
              <a:t>인 정보를 출력하는 </a:t>
            </a:r>
            <a:r>
              <a:rPr lang="en-US" altLang="ko-KR" sz="3000" b="1" dirty="0">
                <a:highlight>
                  <a:srgbClr val="FFFF99"/>
                </a:highlight>
              </a:rPr>
              <a:t>SQL</a:t>
            </a:r>
            <a:r>
              <a:rPr lang="ko-KR" altLang="en-US" sz="3000" b="1" dirty="0">
                <a:highlight>
                  <a:srgbClr val="FFFF99"/>
                </a:highlight>
              </a:rPr>
              <a:t>문을 </a:t>
            </a:r>
            <a:r>
              <a:rPr lang="ko-KR" altLang="en-US" sz="3000" b="1" dirty="0" err="1">
                <a:highlight>
                  <a:srgbClr val="FFFF99"/>
                </a:highlight>
              </a:rPr>
              <a:t>작성하시오</a:t>
            </a:r>
            <a:r>
              <a:rPr lang="en-US" altLang="ko-KR" sz="3000" b="1" dirty="0">
                <a:highlight>
                  <a:srgbClr val="FFFF99"/>
                </a:highlight>
              </a:rPr>
              <a:t>.</a:t>
            </a:r>
            <a:endParaRPr lang="ko-KR" altLang="en-US" sz="3000" b="1" dirty="0">
              <a:highlight>
                <a:srgbClr val="FFFF99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90316B-9894-169C-6F2F-63271687751F}"/>
              </a:ext>
            </a:extLst>
          </p:cNvPr>
          <p:cNvSpPr/>
          <p:nvPr/>
        </p:nvSpPr>
        <p:spPr>
          <a:xfrm>
            <a:off x="5417574" y="8039244"/>
            <a:ext cx="12481032" cy="1983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</a:rPr>
              <a:t>select *</a:t>
            </a:r>
          </a:p>
          <a:p>
            <a:r>
              <a:rPr lang="en-US" altLang="ko-KR" sz="3600" dirty="0">
                <a:solidFill>
                  <a:schemeClr val="tx1"/>
                </a:solidFill>
              </a:rPr>
              <a:t>from </a:t>
            </a:r>
            <a:r>
              <a:rPr lang="en-US" altLang="ko-KR" sz="3600" dirty="0" err="1">
                <a:solidFill>
                  <a:schemeClr val="tx1"/>
                </a:solidFill>
              </a:rPr>
              <a:t>applesilicon</a:t>
            </a:r>
            <a:endParaRPr lang="en-US" altLang="ko-KR" sz="3600" dirty="0">
              <a:solidFill>
                <a:schemeClr val="tx1"/>
              </a:solidFill>
            </a:endParaRPr>
          </a:p>
          <a:p>
            <a:r>
              <a:rPr lang="en-US" altLang="ko-KR" sz="3600" dirty="0">
                <a:solidFill>
                  <a:schemeClr val="tx1"/>
                </a:solidFill>
              </a:rPr>
              <a:t>where </a:t>
            </a:r>
            <a:r>
              <a:rPr lang="en-US" altLang="ko-KR" sz="3600" dirty="0" err="1">
                <a:solidFill>
                  <a:schemeClr val="tx1"/>
                </a:solidFill>
              </a:rPr>
              <a:t>applesilicon_name</a:t>
            </a:r>
            <a:r>
              <a:rPr lang="en-US" altLang="ko-KR" sz="3600" dirty="0">
                <a:solidFill>
                  <a:schemeClr val="tx1"/>
                </a:solidFill>
              </a:rPr>
              <a:t> = ‘M1’;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3BA0DCE-3DCC-C965-FFBD-4D59F6537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693" y="4277789"/>
            <a:ext cx="7048500" cy="2314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63B437-48C8-7297-961B-007DE0DD1A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6792" y="7000776"/>
            <a:ext cx="12333993" cy="5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2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02</a:t>
            </a:r>
            <a:endParaRPr lang="en-US" sz="1056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81FEF84F-9DF6-9F44-B0F2-8DE66861DC4C}"/>
              </a:ext>
            </a:extLst>
          </p:cNvPr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활용</a:t>
            </a:r>
            <a:endParaRPr lang="en-US" sz="3600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4125EEF-8513-38A9-F9C8-F4CF3D4F83EE}"/>
              </a:ext>
            </a:extLst>
          </p:cNvPr>
          <p:cNvSpPr txBox="1"/>
          <p:nvPr/>
        </p:nvSpPr>
        <p:spPr>
          <a:xfrm>
            <a:off x="589218" y="3054557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07. </a:t>
            </a:r>
            <a:r>
              <a:rPr lang="ko-KR" altLang="en-US" sz="3600" dirty="0">
                <a:solidFill>
                  <a:srgbClr val="3366FF"/>
                </a:solidFill>
              </a:rPr>
              <a:t>데이터 조회 </a:t>
            </a:r>
            <a:r>
              <a:rPr lang="en-US" altLang="ko-KR" sz="3600" dirty="0">
                <a:solidFill>
                  <a:srgbClr val="3366FF"/>
                </a:solidFill>
              </a:rPr>
              <a:t>SQL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8B4C647-082B-3828-FF77-D712D07F574E}"/>
              </a:ext>
            </a:extLst>
          </p:cNvPr>
          <p:cNvSpPr txBox="1"/>
          <p:nvPr/>
        </p:nvSpPr>
        <p:spPr>
          <a:xfrm>
            <a:off x="5378219" y="111676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문제 </a:t>
            </a:r>
            <a:r>
              <a:rPr lang="en-US" altLang="ko-KR" sz="5900" dirty="0"/>
              <a:t>- 06</a:t>
            </a:r>
            <a:r>
              <a:rPr lang="ko-KR" altLang="en-US" sz="5900" dirty="0"/>
              <a:t>번</a:t>
            </a:r>
            <a:endParaRPr lang="en-US" altLang="ko-KR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B90F5-F97E-6A82-7BB5-49056D5FD0D7}"/>
              </a:ext>
            </a:extLst>
          </p:cNvPr>
          <p:cNvSpPr txBox="1"/>
          <p:nvPr/>
        </p:nvSpPr>
        <p:spPr>
          <a:xfrm>
            <a:off x="5358344" y="2567082"/>
            <a:ext cx="12254938" cy="1402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highlight>
                  <a:srgbClr val="FFFF99"/>
                </a:highlight>
              </a:rPr>
              <a:t>제품명</a:t>
            </a:r>
            <a:r>
              <a:rPr lang="en-US" altLang="ko-KR" sz="3000" b="1" dirty="0">
                <a:highlight>
                  <a:srgbClr val="FFFF99"/>
                </a:highlight>
              </a:rPr>
              <a:t>, </a:t>
            </a:r>
            <a:r>
              <a:rPr lang="ko-KR" altLang="en-US" sz="3000" b="1" dirty="0">
                <a:highlight>
                  <a:srgbClr val="FFFF99"/>
                </a:highlight>
              </a:rPr>
              <a:t>운영체제</a:t>
            </a:r>
            <a:r>
              <a:rPr lang="en-US" altLang="ko-KR" sz="3000" b="1" dirty="0">
                <a:highlight>
                  <a:srgbClr val="FFFF99"/>
                </a:highlight>
              </a:rPr>
              <a:t>, </a:t>
            </a:r>
            <a:r>
              <a:rPr lang="ko-KR" altLang="en-US" sz="3000" b="1" dirty="0">
                <a:highlight>
                  <a:srgbClr val="FFFF99"/>
                </a:highlight>
              </a:rPr>
              <a:t>최신 버전을 조회하되</a:t>
            </a:r>
            <a:r>
              <a:rPr lang="en-US" altLang="ko-KR" sz="3000" b="1" dirty="0">
                <a:highlight>
                  <a:srgbClr val="FFFF99"/>
                </a:highlight>
              </a:rPr>
              <a:t>, </a:t>
            </a:r>
            <a:r>
              <a:rPr lang="ko-KR" altLang="en-US" sz="3000" b="1" dirty="0">
                <a:highlight>
                  <a:srgbClr val="FFFF99"/>
                </a:highlight>
              </a:rPr>
              <a:t>제품명이 </a:t>
            </a:r>
            <a:r>
              <a:rPr lang="en-US" altLang="ko-KR" sz="3000" b="1" dirty="0">
                <a:highlight>
                  <a:srgbClr val="FFFF99"/>
                </a:highlight>
              </a:rPr>
              <a:t>iPhone</a:t>
            </a:r>
            <a:r>
              <a:rPr lang="ko-KR" altLang="en-US" sz="3000" b="1" dirty="0">
                <a:highlight>
                  <a:srgbClr val="FFFF99"/>
                </a:highlight>
              </a:rPr>
              <a:t>과 </a:t>
            </a:r>
            <a:r>
              <a:rPr lang="en-US" altLang="ko-KR" sz="3000" b="1" dirty="0">
                <a:highlight>
                  <a:srgbClr val="FFFF99"/>
                </a:highlight>
              </a:rPr>
              <a:t>iPad</a:t>
            </a:r>
            <a:r>
              <a:rPr lang="ko-KR" altLang="en-US" sz="3000" b="1" dirty="0">
                <a:highlight>
                  <a:srgbClr val="FFFF99"/>
                </a:highlight>
              </a:rPr>
              <a:t>인 정보를 출력하는 </a:t>
            </a:r>
            <a:r>
              <a:rPr lang="en-US" altLang="ko-KR" sz="3000" b="1" dirty="0">
                <a:highlight>
                  <a:srgbClr val="FFFF99"/>
                </a:highlight>
              </a:rPr>
              <a:t>SQL</a:t>
            </a:r>
            <a:r>
              <a:rPr lang="ko-KR" altLang="en-US" sz="3000" b="1" dirty="0">
                <a:highlight>
                  <a:srgbClr val="FFFF99"/>
                </a:highlight>
              </a:rPr>
              <a:t>문을 </a:t>
            </a:r>
            <a:r>
              <a:rPr lang="ko-KR" altLang="en-US" sz="3000" b="1" dirty="0" err="1">
                <a:highlight>
                  <a:srgbClr val="FFFF99"/>
                </a:highlight>
              </a:rPr>
              <a:t>작성하시오</a:t>
            </a:r>
            <a:r>
              <a:rPr lang="en-US" altLang="ko-KR" sz="3000" b="1" dirty="0">
                <a:highlight>
                  <a:srgbClr val="FFFF99"/>
                </a:highlight>
              </a:rPr>
              <a:t>.</a:t>
            </a:r>
            <a:endParaRPr lang="ko-KR" altLang="en-US" sz="3000" b="1" dirty="0">
              <a:highlight>
                <a:srgbClr val="FFFF99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90316B-9894-169C-6F2F-63271687751F}"/>
              </a:ext>
            </a:extLst>
          </p:cNvPr>
          <p:cNvSpPr/>
          <p:nvPr/>
        </p:nvSpPr>
        <p:spPr>
          <a:xfrm>
            <a:off x="5417574" y="8039244"/>
            <a:ext cx="12481032" cy="1983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</a:rPr>
              <a:t>select </a:t>
            </a:r>
            <a:r>
              <a:rPr lang="en-US" altLang="ko-KR" sz="3600" dirty="0" err="1">
                <a:solidFill>
                  <a:schemeClr val="tx1"/>
                </a:solidFill>
              </a:rPr>
              <a:t>product_name</a:t>
            </a:r>
            <a:r>
              <a:rPr lang="en-US" altLang="ko-KR" sz="3600" dirty="0">
                <a:solidFill>
                  <a:schemeClr val="tx1"/>
                </a:solidFill>
              </a:rPr>
              <a:t>, </a:t>
            </a:r>
            <a:r>
              <a:rPr lang="en-US" altLang="ko-KR" sz="3600" dirty="0" err="1">
                <a:solidFill>
                  <a:schemeClr val="tx1"/>
                </a:solidFill>
              </a:rPr>
              <a:t>system_name</a:t>
            </a:r>
            <a:r>
              <a:rPr lang="en-US" altLang="ko-KR" sz="3600" dirty="0">
                <a:solidFill>
                  <a:schemeClr val="tx1"/>
                </a:solidFill>
              </a:rPr>
              <a:t>, </a:t>
            </a:r>
            <a:r>
              <a:rPr lang="en-US" altLang="ko-KR" sz="3600" dirty="0" err="1">
                <a:solidFill>
                  <a:schemeClr val="tx1"/>
                </a:solidFill>
              </a:rPr>
              <a:t>latest_version</a:t>
            </a:r>
            <a:endParaRPr lang="en-US" altLang="ko-KR" sz="3600" dirty="0">
              <a:solidFill>
                <a:schemeClr val="tx1"/>
              </a:solidFill>
            </a:endParaRPr>
          </a:p>
          <a:p>
            <a:r>
              <a:rPr lang="en-US" altLang="ko-KR" sz="3600" dirty="0">
                <a:solidFill>
                  <a:schemeClr val="tx1"/>
                </a:solidFill>
              </a:rPr>
              <a:t>from product</a:t>
            </a:r>
          </a:p>
          <a:p>
            <a:r>
              <a:rPr lang="en-US" altLang="ko-KR" sz="3600" dirty="0">
                <a:solidFill>
                  <a:schemeClr val="tx1"/>
                </a:solidFill>
              </a:rPr>
              <a:t>where </a:t>
            </a:r>
            <a:r>
              <a:rPr lang="en-US" altLang="ko-KR" sz="3600" dirty="0" err="1">
                <a:solidFill>
                  <a:schemeClr val="tx1"/>
                </a:solidFill>
              </a:rPr>
              <a:t>product_name</a:t>
            </a:r>
            <a:r>
              <a:rPr lang="en-US" altLang="ko-KR" sz="3600" dirty="0">
                <a:solidFill>
                  <a:schemeClr val="tx1"/>
                </a:solidFill>
              </a:rPr>
              <a:t> in('iPhone', 'iPad’);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7BE313-3351-DD19-0C11-7D17F1467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476" y="4137562"/>
            <a:ext cx="6172200" cy="1666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F0ECF0-064C-B09E-138F-1D59E4488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2995" y="6318816"/>
            <a:ext cx="6538476" cy="14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07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02</a:t>
            </a:r>
            <a:endParaRPr lang="en-US" sz="1056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81FEF84F-9DF6-9F44-B0F2-8DE66861DC4C}"/>
              </a:ext>
            </a:extLst>
          </p:cNvPr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활용</a:t>
            </a:r>
            <a:endParaRPr lang="en-US" sz="3600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4125EEF-8513-38A9-F9C8-F4CF3D4F83EE}"/>
              </a:ext>
            </a:extLst>
          </p:cNvPr>
          <p:cNvSpPr txBox="1"/>
          <p:nvPr/>
        </p:nvSpPr>
        <p:spPr>
          <a:xfrm>
            <a:off x="589218" y="3054557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07. </a:t>
            </a:r>
            <a:r>
              <a:rPr lang="ko-KR" altLang="en-US" sz="3600" dirty="0">
                <a:solidFill>
                  <a:srgbClr val="3366FF"/>
                </a:solidFill>
              </a:rPr>
              <a:t>데이터 조회 </a:t>
            </a:r>
            <a:r>
              <a:rPr lang="en-US" altLang="ko-KR" sz="3600" dirty="0">
                <a:solidFill>
                  <a:srgbClr val="3366FF"/>
                </a:solidFill>
              </a:rPr>
              <a:t>SQL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8B4C647-082B-3828-FF77-D712D07F574E}"/>
              </a:ext>
            </a:extLst>
          </p:cNvPr>
          <p:cNvSpPr txBox="1"/>
          <p:nvPr/>
        </p:nvSpPr>
        <p:spPr>
          <a:xfrm>
            <a:off x="5378219" y="111676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문제 </a:t>
            </a:r>
            <a:r>
              <a:rPr lang="en-US" altLang="ko-KR" sz="5900" dirty="0"/>
              <a:t>- 07</a:t>
            </a:r>
            <a:r>
              <a:rPr lang="ko-KR" altLang="en-US" sz="5900" dirty="0"/>
              <a:t>번</a:t>
            </a:r>
            <a:endParaRPr lang="en-US" altLang="ko-KR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B90F5-F97E-6A82-7BB5-49056D5FD0D7}"/>
              </a:ext>
            </a:extLst>
          </p:cNvPr>
          <p:cNvSpPr txBox="1"/>
          <p:nvPr/>
        </p:nvSpPr>
        <p:spPr>
          <a:xfrm>
            <a:off x="5358344" y="2573374"/>
            <a:ext cx="12254938" cy="1402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highlight>
                  <a:srgbClr val="FFFF99"/>
                </a:highlight>
              </a:rPr>
              <a:t>액세서리명이 </a:t>
            </a:r>
            <a:r>
              <a:rPr lang="en-US" altLang="ko-KR" sz="3000" b="1" dirty="0">
                <a:highlight>
                  <a:srgbClr val="FFFF99"/>
                </a:highlight>
              </a:rPr>
              <a:t>'</a:t>
            </a:r>
            <a:r>
              <a:rPr lang="en-US" altLang="ko-KR" sz="3000" b="1" dirty="0" err="1">
                <a:highlight>
                  <a:srgbClr val="FFFF99"/>
                </a:highlight>
              </a:rPr>
              <a:t>MagSafe</a:t>
            </a:r>
            <a:r>
              <a:rPr lang="ko-KR" altLang="en-US" sz="3000" b="1" dirty="0">
                <a:highlight>
                  <a:srgbClr val="FFFF99"/>
                </a:highlight>
              </a:rPr>
              <a:t>형</a:t>
            </a:r>
            <a:r>
              <a:rPr lang="en-US" altLang="ko-KR" sz="3000" b="1" dirty="0">
                <a:highlight>
                  <a:srgbClr val="FFFF99"/>
                </a:highlight>
              </a:rPr>
              <a:t>' </a:t>
            </a:r>
            <a:r>
              <a:rPr lang="ko-KR" altLang="en-US" sz="3000" b="1" dirty="0">
                <a:highlight>
                  <a:srgbClr val="FFFF99"/>
                </a:highlight>
              </a:rPr>
              <a:t>으로 시작되는 액세서리의 명과 가격과 </a:t>
            </a:r>
            <a:endParaRPr lang="en-US" altLang="ko-KR" sz="3000" b="1" dirty="0">
              <a:highlight>
                <a:srgbClr val="FFFF99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3000" b="1" dirty="0">
                <a:highlight>
                  <a:srgbClr val="FFFF99"/>
                </a:highlight>
              </a:rPr>
              <a:t>종류를 </a:t>
            </a:r>
            <a:r>
              <a:rPr lang="ko-KR" altLang="en-US" sz="3000" b="1" dirty="0" err="1">
                <a:highlight>
                  <a:srgbClr val="FFFF99"/>
                </a:highlight>
              </a:rPr>
              <a:t>출력하시오</a:t>
            </a:r>
            <a:r>
              <a:rPr lang="en-US" altLang="ko-KR" sz="3000" b="1" dirty="0">
                <a:highlight>
                  <a:srgbClr val="FFFF99"/>
                </a:highlight>
              </a:rPr>
              <a:t>. </a:t>
            </a:r>
            <a:endParaRPr lang="ko-KR" altLang="en-US" sz="3000" b="1" dirty="0">
              <a:highlight>
                <a:srgbClr val="FFFF99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90316B-9894-169C-6F2F-63271687751F}"/>
              </a:ext>
            </a:extLst>
          </p:cNvPr>
          <p:cNvSpPr/>
          <p:nvPr/>
        </p:nvSpPr>
        <p:spPr>
          <a:xfrm>
            <a:off x="5417574" y="8039244"/>
            <a:ext cx="12481032" cy="1983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</a:rPr>
              <a:t>select </a:t>
            </a:r>
            <a:r>
              <a:rPr lang="en-US" altLang="ko-KR" sz="3600" dirty="0" err="1">
                <a:solidFill>
                  <a:schemeClr val="tx1"/>
                </a:solidFill>
              </a:rPr>
              <a:t>accessories_name,price,kind</a:t>
            </a:r>
            <a:endParaRPr lang="en-US" altLang="ko-KR" sz="3600" dirty="0">
              <a:solidFill>
                <a:schemeClr val="tx1"/>
              </a:solidFill>
            </a:endParaRPr>
          </a:p>
          <a:p>
            <a:r>
              <a:rPr lang="en-US" altLang="ko-KR" sz="3600" dirty="0">
                <a:solidFill>
                  <a:schemeClr val="tx1"/>
                </a:solidFill>
              </a:rPr>
              <a:t>from accessories</a:t>
            </a:r>
          </a:p>
          <a:p>
            <a:r>
              <a:rPr lang="en-US" altLang="ko-KR" sz="3600" dirty="0">
                <a:solidFill>
                  <a:schemeClr val="tx1"/>
                </a:solidFill>
              </a:rPr>
              <a:t>where </a:t>
            </a:r>
            <a:r>
              <a:rPr lang="en-US" altLang="ko-KR" sz="3600" dirty="0" err="1">
                <a:solidFill>
                  <a:schemeClr val="tx1"/>
                </a:solidFill>
              </a:rPr>
              <a:t>accessories_name</a:t>
            </a:r>
            <a:r>
              <a:rPr lang="en-US" altLang="ko-KR" sz="3600" dirty="0">
                <a:solidFill>
                  <a:schemeClr val="tx1"/>
                </a:solidFill>
              </a:rPr>
              <a:t> like '</a:t>
            </a:r>
            <a:r>
              <a:rPr lang="en-US" altLang="ko-KR" sz="3600" dirty="0" err="1">
                <a:solidFill>
                  <a:schemeClr val="tx1"/>
                </a:solidFill>
              </a:rPr>
              <a:t>MagSafe</a:t>
            </a:r>
            <a:r>
              <a:rPr lang="ko-KR" altLang="en-US" sz="3600" dirty="0">
                <a:solidFill>
                  <a:schemeClr val="tx1"/>
                </a:solidFill>
              </a:rPr>
              <a:t>형</a:t>
            </a:r>
            <a:r>
              <a:rPr lang="en-US" altLang="ko-KR" sz="3600" dirty="0">
                <a:solidFill>
                  <a:schemeClr val="tx1"/>
                </a:solidFill>
              </a:rPr>
              <a:t>%';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0D8CDF-4DB5-8AFC-F999-3E46B902A6ED}"/>
              </a:ext>
            </a:extLst>
          </p:cNvPr>
          <p:cNvGrpSpPr/>
          <p:nvPr/>
        </p:nvGrpSpPr>
        <p:grpSpPr>
          <a:xfrm>
            <a:off x="5487631" y="4020085"/>
            <a:ext cx="5986920" cy="3541749"/>
            <a:chOff x="7569999" y="2548106"/>
            <a:chExt cx="5986920" cy="354174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67626D9A-0D73-6369-560D-908528587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118"/>
            <a:stretch/>
          </p:blipFill>
          <p:spPr bwMode="auto">
            <a:xfrm>
              <a:off x="7569999" y="2548106"/>
              <a:ext cx="5986920" cy="1057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51B4228-3D74-F2E3-345E-A0BA05F141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43"/>
            <a:stretch/>
          </p:blipFill>
          <p:spPr bwMode="auto">
            <a:xfrm>
              <a:off x="7582031" y="3357804"/>
              <a:ext cx="5901424" cy="2732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67F8C4A-EC66-4781-B62F-CD3C217F7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74452" y="5823085"/>
            <a:ext cx="6124154" cy="17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01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02</a:t>
            </a:r>
            <a:endParaRPr lang="en-US" sz="1056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81FEF84F-9DF6-9F44-B0F2-8DE66861DC4C}"/>
              </a:ext>
            </a:extLst>
          </p:cNvPr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활용</a:t>
            </a:r>
            <a:endParaRPr lang="en-US" sz="3600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4125EEF-8513-38A9-F9C8-F4CF3D4F83EE}"/>
              </a:ext>
            </a:extLst>
          </p:cNvPr>
          <p:cNvSpPr txBox="1"/>
          <p:nvPr/>
        </p:nvSpPr>
        <p:spPr>
          <a:xfrm>
            <a:off x="589218" y="3054557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07. </a:t>
            </a:r>
            <a:r>
              <a:rPr lang="ko-KR" altLang="en-US" sz="3600" dirty="0">
                <a:solidFill>
                  <a:srgbClr val="3366FF"/>
                </a:solidFill>
              </a:rPr>
              <a:t>데이터 조회 </a:t>
            </a:r>
            <a:r>
              <a:rPr lang="en-US" altLang="ko-KR" sz="3600" dirty="0">
                <a:solidFill>
                  <a:srgbClr val="3366FF"/>
                </a:solidFill>
              </a:rPr>
              <a:t>SQL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8B4C647-082B-3828-FF77-D712D07F574E}"/>
              </a:ext>
            </a:extLst>
          </p:cNvPr>
          <p:cNvSpPr txBox="1"/>
          <p:nvPr/>
        </p:nvSpPr>
        <p:spPr>
          <a:xfrm>
            <a:off x="5378219" y="111676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문제 </a:t>
            </a:r>
            <a:r>
              <a:rPr lang="en-US" altLang="ko-KR" sz="5900" dirty="0"/>
              <a:t>- 08</a:t>
            </a:r>
            <a:r>
              <a:rPr lang="ko-KR" altLang="en-US" sz="5900" dirty="0"/>
              <a:t>번</a:t>
            </a:r>
            <a:endParaRPr lang="en-US" altLang="ko-KR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B90F5-F97E-6A82-7BB5-49056D5FD0D7}"/>
              </a:ext>
            </a:extLst>
          </p:cNvPr>
          <p:cNvSpPr txBox="1"/>
          <p:nvPr/>
        </p:nvSpPr>
        <p:spPr>
          <a:xfrm>
            <a:off x="5358344" y="2687078"/>
            <a:ext cx="12254938" cy="1402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highlight>
                  <a:srgbClr val="FFFF99"/>
                </a:highlight>
              </a:rPr>
              <a:t>모델의 모든 정보를 조회하되</a:t>
            </a:r>
            <a:r>
              <a:rPr lang="en-US" altLang="ko-KR" sz="3000" b="1" dirty="0">
                <a:highlight>
                  <a:srgbClr val="FFFF99"/>
                </a:highlight>
              </a:rPr>
              <a:t>, </a:t>
            </a:r>
            <a:r>
              <a:rPr lang="ko-KR" altLang="en-US" sz="3000" b="1" dirty="0">
                <a:highlight>
                  <a:srgbClr val="FFFF99"/>
                </a:highlight>
              </a:rPr>
              <a:t>단종되지 않은 아이폰의 정보를</a:t>
            </a:r>
            <a:endParaRPr lang="en-US" altLang="ko-KR" sz="3000" b="1" dirty="0">
              <a:highlight>
                <a:srgbClr val="FFFF99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3000" b="1" dirty="0">
                <a:highlight>
                  <a:srgbClr val="FFFF99"/>
                </a:highlight>
              </a:rPr>
              <a:t>출력하는 </a:t>
            </a:r>
            <a:r>
              <a:rPr lang="en-US" altLang="ko-KR" sz="3000" b="1" dirty="0">
                <a:highlight>
                  <a:srgbClr val="FFFF99"/>
                </a:highlight>
              </a:rPr>
              <a:t>SQL</a:t>
            </a:r>
            <a:r>
              <a:rPr lang="ko-KR" altLang="en-US" sz="3000" b="1" dirty="0">
                <a:highlight>
                  <a:srgbClr val="FFFF99"/>
                </a:highlight>
              </a:rPr>
              <a:t>문을 </a:t>
            </a:r>
            <a:r>
              <a:rPr lang="ko-KR" altLang="en-US" sz="3000" b="1" dirty="0" err="1">
                <a:highlight>
                  <a:srgbClr val="FFFF99"/>
                </a:highlight>
              </a:rPr>
              <a:t>작성하시오</a:t>
            </a:r>
            <a:r>
              <a:rPr lang="en-US" altLang="ko-KR" sz="3000" b="1" dirty="0">
                <a:highlight>
                  <a:srgbClr val="FFFF99"/>
                </a:highlight>
              </a:rPr>
              <a:t>.</a:t>
            </a:r>
            <a:endParaRPr lang="ko-KR" altLang="en-US" sz="3000" b="1" dirty="0">
              <a:highlight>
                <a:srgbClr val="FFFF99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90316B-9894-169C-6F2F-63271687751F}"/>
              </a:ext>
            </a:extLst>
          </p:cNvPr>
          <p:cNvSpPr/>
          <p:nvPr/>
        </p:nvSpPr>
        <p:spPr>
          <a:xfrm>
            <a:off x="5417574" y="8039244"/>
            <a:ext cx="12481032" cy="1983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</a:rPr>
              <a:t>select *</a:t>
            </a:r>
          </a:p>
          <a:p>
            <a:r>
              <a:rPr lang="en-US" altLang="ko-KR" sz="3600" dirty="0">
                <a:solidFill>
                  <a:schemeClr val="tx1"/>
                </a:solidFill>
              </a:rPr>
              <a:t>from model</a:t>
            </a:r>
          </a:p>
          <a:p>
            <a:r>
              <a:rPr lang="en-US" altLang="ko-KR" sz="3600" dirty="0">
                <a:solidFill>
                  <a:schemeClr val="tx1"/>
                </a:solidFill>
              </a:rPr>
              <a:t>where </a:t>
            </a:r>
            <a:r>
              <a:rPr lang="en-US" altLang="ko-KR" sz="3600" dirty="0" err="1">
                <a:solidFill>
                  <a:schemeClr val="tx1"/>
                </a:solidFill>
              </a:rPr>
              <a:t>model_name</a:t>
            </a:r>
            <a:r>
              <a:rPr lang="en-US" altLang="ko-KR" sz="3600" dirty="0">
                <a:solidFill>
                  <a:schemeClr val="tx1"/>
                </a:solidFill>
              </a:rPr>
              <a:t> like "iPhone%" and </a:t>
            </a:r>
            <a:r>
              <a:rPr lang="en-US" altLang="ko-KR" sz="3600" dirty="0" err="1">
                <a:solidFill>
                  <a:schemeClr val="tx1"/>
                </a:solidFill>
              </a:rPr>
              <a:t>last_release_year</a:t>
            </a:r>
            <a:r>
              <a:rPr lang="en-US" altLang="ko-KR" sz="3600" dirty="0">
                <a:solidFill>
                  <a:schemeClr val="tx1"/>
                </a:solidFill>
              </a:rPr>
              <a:t> is null;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3B9C7B-13AB-D801-321D-DF4F91724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2855" y="4318315"/>
            <a:ext cx="6896100" cy="1571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C64B0C-4EF6-C979-320D-C68F93535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7631" y="6093781"/>
            <a:ext cx="8128736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9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63729" y="2603575"/>
            <a:ext cx="6796770" cy="5028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dirty="0"/>
              <a:t>02. ERD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2522542" y="3605106"/>
            <a:ext cx="4216109" cy="325120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5"/>
            <a:ext cx="9271841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7" name="Object 4">
            <a:extLst>
              <a:ext uri="{FF2B5EF4-FFF2-40B4-BE49-F238E27FC236}">
                <a16:creationId xmlns:a16="http://schemas.microsoft.com/office/drawing/2014/main" id="{9ADFE396-C0A2-380D-5F88-286498710A84}"/>
              </a:ext>
            </a:extLst>
          </p:cNvPr>
          <p:cNvSpPr txBox="1"/>
          <p:nvPr/>
        </p:nvSpPr>
        <p:spPr>
          <a:xfrm>
            <a:off x="9963729" y="3427382"/>
            <a:ext cx="6796770" cy="5028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dirty="0"/>
              <a:t>03. </a:t>
            </a:r>
            <a:r>
              <a:rPr lang="ko-KR" altLang="en-US" sz="3200" dirty="0"/>
              <a:t>테이블 명세서</a:t>
            </a:r>
            <a:endParaRPr lang="en-US" sz="32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1908724-925C-E506-5C31-0C10EE61F30D}"/>
              </a:ext>
            </a:extLst>
          </p:cNvPr>
          <p:cNvSpPr txBox="1"/>
          <p:nvPr/>
        </p:nvSpPr>
        <p:spPr>
          <a:xfrm>
            <a:off x="9963729" y="4243684"/>
            <a:ext cx="6796770" cy="5028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dirty="0"/>
              <a:t>04. </a:t>
            </a:r>
            <a:r>
              <a:rPr lang="ko-KR" altLang="en-US" sz="3200" dirty="0"/>
              <a:t>테이블 데이터</a:t>
            </a:r>
            <a:r>
              <a:rPr lang="en-US" sz="3200" dirty="0"/>
              <a:t> 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9EB792BB-7EB0-2265-6379-BDBEB174F249}"/>
              </a:ext>
            </a:extLst>
          </p:cNvPr>
          <p:cNvSpPr txBox="1"/>
          <p:nvPr/>
        </p:nvSpPr>
        <p:spPr>
          <a:xfrm>
            <a:off x="9939666" y="1503441"/>
            <a:ext cx="6796770" cy="7065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b="1" dirty="0"/>
              <a:t>Apple DB </a:t>
            </a:r>
            <a:r>
              <a:rPr lang="ko-KR" altLang="en-US" sz="4400" b="1" dirty="0"/>
              <a:t>구축</a:t>
            </a:r>
            <a:endParaRPr lang="en-US" sz="4400" b="1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13F666A-903B-423A-F5E9-D4AE578C58A5}"/>
              </a:ext>
            </a:extLst>
          </p:cNvPr>
          <p:cNvSpPr txBox="1"/>
          <p:nvPr/>
        </p:nvSpPr>
        <p:spPr>
          <a:xfrm>
            <a:off x="9963729" y="5059986"/>
            <a:ext cx="6796770" cy="5028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dirty="0"/>
              <a:t>05. </a:t>
            </a:r>
            <a:r>
              <a:rPr lang="ko-KR" altLang="en-US" sz="3200" dirty="0"/>
              <a:t>테이블 생성 </a:t>
            </a:r>
            <a:r>
              <a:rPr lang="en-US" altLang="ko-KR" sz="3200" dirty="0"/>
              <a:t>SQL</a:t>
            </a:r>
            <a:r>
              <a:rPr lang="en-US" sz="3200" dirty="0"/>
              <a:t> 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6CEA1B9D-6F0E-CCAD-4D77-62A0F9F95560}"/>
              </a:ext>
            </a:extLst>
          </p:cNvPr>
          <p:cNvSpPr txBox="1"/>
          <p:nvPr/>
        </p:nvSpPr>
        <p:spPr>
          <a:xfrm>
            <a:off x="9963729" y="5876288"/>
            <a:ext cx="6796770" cy="5028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dirty="0"/>
              <a:t>06. </a:t>
            </a:r>
            <a:r>
              <a:rPr lang="ko-KR" altLang="en-US" sz="3200" dirty="0"/>
              <a:t>데이터 입력 </a:t>
            </a:r>
            <a:r>
              <a:rPr lang="en-US" altLang="ko-KR" sz="3200" dirty="0"/>
              <a:t>SQL</a:t>
            </a:r>
            <a:r>
              <a:rPr lang="en-US" sz="3200" dirty="0"/>
              <a:t> 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F1916064-5CBB-E387-2951-03A750CB32A6}"/>
              </a:ext>
            </a:extLst>
          </p:cNvPr>
          <p:cNvSpPr txBox="1"/>
          <p:nvPr/>
        </p:nvSpPr>
        <p:spPr>
          <a:xfrm>
            <a:off x="9939666" y="7559619"/>
            <a:ext cx="6796770" cy="7065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b="1" dirty="0"/>
              <a:t>Apple DB </a:t>
            </a:r>
            <a:r>
              <a:rPr lang="ko-KR" altLang="en-US" sz="4400" b="1" dirty="0"/>
              <a:t>활용</a:t>
            </a:r>
            <a:endParaRPr lang="en-US" sz="4400" b="1"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899A1858-5E40-32E6-6D66-D3495F5F33CD}"/>
              </a:ext>
            </a:extLst>
          </p:cNvPr>
          <p:cNvSpPr txBox="1"/>
          <p:nvPr/>
        </p:nvSpPr>
        <p:spPr>
          <a:xfrm>
            <a:off x="9963729" y="8696884"/>
            <a:ext cx="6796770" cy="5028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dirty="0"/>
              <a:t>07. </a:t>
            </a:r>
            <a:r>
              <a:rPr lang="ko-KR" altLang="en-US" sz="3200" dirty="0"/>
              <a:t>데이터 조회 </a:t>
            </a:r>
            <a:r>
              <a:rPr lang="en-US" altLang="ko-KR" sz="3200" dirty="0"/>
              <a:t>SQL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8B8F7-575F-B659-2F2F-15A0779F599E}"/>
              </a:ext>
            </a:extLst>
          </p:cNvPr>
          <p:cNvSpPr txBox="1"/>
          <p:nvPr/>
        </p:nvSpPr>
        <p:spPr>
          <a:xfrm>
            <a:off x="2376772" y="2603575"/>
            <a:ext cx="4786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kern="0" spc="30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bas Neue" pitchFamily="34" charset="0"/>
              </a:rPr>
              <a:t>CONTENTS</a:t>
            </a:r>
            <a:endParaRPr lang="en-US" altLang="ko-KR" sz="6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BCFDA-1BA7-5818-CA71-CAEC44C5560D}"/>
              </a:ext>
            </a:extLst>
          </p:cNvPr>
          <p:cNvSpPr txBox="1"/>
          <p:nvPr/>
        </p:nvSpPr>
        <p:spPr>
          <a:xfrm>
            <a:off x="8077200" y="608200"/>
            <a:ext cx="2057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kern="0" spc="30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bas Neue" pitchFamily="34" charset="0"/>
              </a:rPr>
              <a:t>01</a:t>
            </a:r>
            <a:endParaRPr lang="en-US" altLang="ko-KR" sz="1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B81E3-F3B6-37F0-24FD-AA4631500F2B}"/>
              </a:ext>
            </a:extLst>
          </p:cNvPr>
          <p:cNvSpPr txBox="1"/>
          <p:nvPr/>
        </p:nvSpPr>
        <p:spPr>
          <a:xfrm>
            <a:off x="8077200" y="6692590"/>
            <a:ext cx="2057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kern="0" spc="30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ebas Neue" pitchFamily="34" charset="0"/>
              </a:rPr>
              <a:t>02</a:t>
            </a:r>
            <a:endParaRPr lang="en-US" altLang="ko-KR" sz="1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905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02</a:t>
            </a:r>
            <a:endParaRPr lang="en-US" sz="1056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81FEF84F-9DF6-9F44-B0F2-8DE66861DC4C}"/>
              </a:ext>
            </a:extLst>
          </p:cNvPr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활용</a:t>
            </a:r>
            <a:endParaRPr lang="en-US" sz="3600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4125EEF-8513-38A9-F9C8-F4CF3D4F83EE}"/>
              </a:ext>
            </a:extLst>
          </p:cNvPr>
          <p:cNvSpPr txBox="1"/>
          <p:nvPr/>
        </p:nvSpPr>
        <p:spPr>
          <a:xfrm>
            <a:off x="589218" y="3054557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07. </a:t>
            </a:r>
            <a:r>
              <a:rPr lang="ko-KR" altLang="en-US" sz="3600" dirty="0">
                <a:solidFill>
                  <a:srgbClr val="3366FF"/>
                </a:solidFill>
              </a:rPr>
              <a:t>데이터 조회 </a:t>
            </a:r>
            <a:r>
              <a:rPr lang="en-US" altLang="ko-KR" sz="3600" dirty="0">
                <a:solidFill>
                  <a:srgbClr val="3366FF"/>
                </a:solidFill>
              </a:rPr>
              <a:t>SQL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8B4C647-082B-3828-FF77-D712D07F574E}"/>
              </a:ext>
            </a:extLst>
          </p:cNvPr>
          <p:cNvSpPr txBox="1"/>
          <p:nvPr/>
        </p:nvSpPr>
        <p:spPr>
          <a:xfrm>
            <a:off x="5378219" y="111676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문제 </a:t>
            </a:r>
            <a:r>
              <a:rPr lang="en-US" altLang="ko-KR" sz="5900" dirty="0"/>
              <a:t>- 11</a:t>
            </a:r>
            <a:r>
              <a:rPr lang="ko-KR" altLang="en-US" sz="5900" dirty="0"/>
              <a:t>번</a:t>
            </a:r>
            <a:endParaRPr lang="en-US" altLang="ko-KR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B90F5-F97E-6A82-7BB5-49056D5FD0D7}"/>
              </a:ext>
            </a:extLst>
          </p:cNvPr>
          <p:cNvSpPr txBox="1"/>
          <p:nvPr/>
        </p:nvSpPr>
        <p:spPr>
          <a:xfrm>
            <a:off x="5358344" y="2378250"/>
            <a:ext cx="12254938" cy="1402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highlight>
                  <a:srgbClr val="FFFF99"/>
                </a:highlight>
              </a:rPr>
              <a:t>모델명이 </a:t>
            </a:r>
            <a:r>
              <a:rPr lang="en-US" altLang="ko-KR" sz="3000" b="1" dirty="0">
                <a:highlight>
                  <a:srgbClr val="FFFF99"/>
                </a:highlight>
              </a:rPr>
              <a:t>'Mac Book Pro'</a:t>
            </a:r>
            <a:r>
              <a:rPr lang="ko-KR" altLang="en-US" sz="3000" b="1" dirty="0">
                <a:highlight>
                  <a:srgbClr val="FFFF99"/>
                </a:highlight>
              </a:rPr>
              <a:t>로 시작하는 모델의 모든 정보를 조회하되</a:t>
            </a:r>
            <a:r>
              <a:rPr lang="en-US" altLang="ko-KR" sz="3000" b="1" dirty="0">
                <a:highlight>
                  <a:srgbClr val="FFFF99"/>
                </a:highlight>
              </a:rPr>
              <a:t>, </a:t>
            </a:r>
            <a:r>
              <a:rPr lang="ko-KR" altLang="en-US" sz="3000" b="1" dirty="0">
                <a:highlight>
                  <a:srgbClr val="FFFF99"/>
                </a:highlight>
              </a:rPr>
              <a:t>출시일이 가장 최근인 것 부터 정렬되도록 출력하는 </a:t>
            </a:r>
            <a:r>
              <a:rPr lang="en-US" altLang="ko-KR" sz="3000" b="1" dirty="0">
                <a:highlight>
                  <a:srgbClr val="FFFF99"/>
                </a:highlight>
              </a:rPr>
              <a:t>SQL</a:t>
            </a:r>
            <a:r>
              <a:rPr lang="ko-KR" altLang="en-US" sz="3000" b="1" dirty="0">
                <a:highlight>
                  <a:srgbClr val="FFFF99"/>
                </a:highlight>
              </a:rPr>
              <a:t>문을 </a:t>
            </a:r>
            <a:r>
              <a:rPr lang="ko-KR" altLang="en-US" sz="3000" b="1" dirty="0" err="1">
                <a:highlight>
                  <a:srgbClr val="FFFF99"/>
                </a:highlight>
              </a:rPr>
              <a:t>작성하시오</a:t>
            </a:r>
            <a:r>
              <a:rPr lang="en-US" altLang="ko-KR" sz="3000" b="1" dirty="0">
                <a:highlight>
                  <a:srgbClr val="FFFF99"/>
                </a:highlight>
              </a:rPr>
              <a:t>.</a:t>
            </a:r>
            <a:endParaRPr lang="ko-KR" altLang="en-US" sz="3000" b="1" dirty="0">
              <a:highlight>
                <a:srgbClr val="FFFF99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90316B-9894-169C-6F2F-63271687751F}"/>
              </a:ext>
            </a:extLst>
          </p:cNvPr>
          <p:cNvSpPr/>
          <p:nvPr/>
        </p:nvSpPr>
        <p:spPr>
          <a:xfrm>
            <a:off x="5417574" y="7658100"/>
            <a:ext cx="12481032" cy="236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</a:rPr>
              <a:t>select *</a:t>
            </a:r>
          </a:p>
          <a:p>
            <a:r>
              <a:rPr lang="en-US" altLang="ko-KR" sz="3600" dirty="0">
                <a:solidFill>
                  <a:schemeClr val="tx1"/>
                </a:solidFill>
              </a:rPr>
              <a:t>from model</a:t>
            </a:r>
          </a:p>
          <a:p>
            <a:r>
              <a:rPr lang="en-US" altLang="ko-KR" sz="3600" dirty="0">
                <a:solidFill>
                  <a:schemeClr val="tx1"/>
                </a:solidFill>
              </a:rPr>
              <a:t>where </a:t>
            </a:r>
            <a:r>
              <a:rPr lang="en-US" altLang="ko-KR" sz="3600" dirty="0" err="1">
                <a:solidFill>
                  <a:schemeClr val="tx1"/>
                </a:solidFill>
              </a:rPr>
              <a:t>model_name</a:t>
            </a:r>
            <a:r>
              <a:rPr lang="en-US" altLang="ko-KR" sz="3600" dirty="0">
                <a:solidFill>
                  <a:schemeClr val="tx1"/>
                </a:solidFill>
              </a:rPr>
              <a:t> like 'MacBook Pro%'</a:t>
            </a:r>
          </a:p>
          <a:p>
            <a:r>
              <a:rPr lang="en-US" altLang="ko-KR" sz="3600" dirty="0">
                <a:solidFill>
                  <a:schemeClr val="tx1"/>
                </a:solidFill>
              </a:rPr>
              <a:t>order by </a:t>
            </a:r>
            <a:r>
              <a:rPr lang="en-US" altLang="ko-KR" sz="3600" dirty="0" err="1">
                <a:solidFill>
                  <a:schemeClr val="tx1"/>
                </a:solidFill>
              </a:rPr>
              <a:t>first_release_date</a:t>
            </a:r>
            <a:r>
              <a:rPr lang="en-US" altLang="ko-KR" sz="3600" dirty="0">
                <a:solidFill>
                  <a:schemeClr val="tx1"/>
                </a:solidFill>
              </a:rPr>
              <a:t> desc;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C8CE6B-0180-896A-6400-26BC375865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7631" y="3910102"/>
            <a:ext cx="6848475" cy="1390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30EB6C-2381-C3A7-5F0D-8C86C99468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7631" y="5582416"/>
            <a:ext cx="9915950" cy="17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65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02</a:t>
            </a:r>
            <a:endParaRPr lang="en-US" sz="1056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81FEF84F-9DF6-9F44-B0F2-8DE66861DC4C}"/>
              </a:ext>
            </a:extLst>
          </p:cNvPr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활용</a:t>
            </a:r>
            <a:endParaRPr lang="en-US" sz="3600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4125EEF-8513-38A9-F9C8-F4CF3D4F83EE}"/>
              </a:ext>
            </a:extLst>
          </p:cNvPr>
          <p:cNvSpPr txBox="1"/>
          <p:nvPr/>
        </p:nvSpPr>
        <p:spPr>
          <a:xfrm>
            <a:off x="589218" y="3054557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07. </a:t>
            </a:r>
            <a:r>
              <a:rPr lang="ko-KR" altLang="en-US" sz="3600" dirty="0">
                <a:solidFill>
                  <a:srgbClr val="3366FF"/>
                </a:solidFill>
              </a:rPr>
              <a:t>데이터 조회 </a:t>
            </a:r>
            <a:r>
              <a:rPr lang="en-US" altLang="ko-KR" sz="3600" dirty="0">
                <a:solidFill>
                  <a:srgbClr val="3366FF"/>
                </a:solidFill>
              </a:rPr>
              <a:t>SQL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8B4C647-082B-3828-FF77-D712D07F574E}"/>
              </a:ext>
            </a:extLst>
          </p:cNvPr>
          <p:cNvSpPr txBox="1"/>
          <p:nvPr/>
        </p:nvSpPr>
        <p:spPr>
          <a:xfrm>
            <a:off x="5378219" y="111676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문제 </a:t>
            </a:r>
            <a:r>
              <a:rPr lang="en-US" altLang="ko-KR" sz="5900" dirty="0"/>
              <a:t>- 19</a:t>
            </a:r>
            <a:r>
              <a:rPr lang="ko-KR" altLang="en-US" sz="5900" dirty="0"/>
              <a:t>번</a:t>
            </a:r>
            <a:endParaRPr lang="en-US" altLang="ko-KR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B90F5-F97E-6A82-7BB5-49056D5FD0D7}"/>
              </a:ext>
            </a:extLst>
          </p:cNvPr>
          <p:cNvSpPr txBox="1"/>
          <p:nvPr/>
        </p:nvSpPr>
        <p:spPr>
          <a:xfrm>
            <a:off x="5358344" y="7047230"/>
            <a:ext cx="12254938" cy="709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highlight>
                  <a:srgbClr val="FFFF99"/>
                </a:highlight>
              </a:rPr>
              <a:t>제품명</a:t>
            </a:r>
            <a:r>
              <a:rPr lang="en-US" altLang="ko-KR" sz="3000" b="1" dirty="0">
                <a:highlight>
                  <a:srgbClr val="FFFF99"/>
                </a:highlight>
              </a:rPr>
              <a:t>,</a:t>
            </a:r>
            <a:r>
              <a:rPr lang="ko-KR" altLang="en-US" sz="3000" b="1" dirty="0">
                <a:highlight>
                  <a:srgbClr val="FFFF99"/>
                </a:highlight>
              </a:rPr>
              <a:t>액세서리명</a:t>
            </a:r>
            <a:r>
              <a:rPr lang="en-US" altLang="ko-KR" sz="3000" b="1" dirty="0">
                <a:highlight>
                  <a:srgbClr val="FFFF99"/>
                </a:highlight>
              </a:rPr>
              <a:t>,</a:t>
            </a:r>
            <a:r>
              <a:rPr lang="ko-KR" altLang="en-US" sz="3000" b="1" dirty="0">
                <a:highlight>
                  <a:srgbClr val="FFFF99"/>
                </a:highlight>
              </a:rPr>
              <a:t>액세서리 가격을 검색하는 </a:t>
            </a:r>
            <a:r>
              <a:rPr lang="en-US" altLang="ko-KR" sz="3000" b="1" dirty="0">
                <a:highlight>
                  <a:srgbClr val="FFFF99"/>
                </a:highlight>
              </a:rPr>
              <a:t>SQL</a:t>
            </a:r>
            <a:r>
              <a:rPr lang="ko-KR" altLang="en-US" sz="3000" b="1" dirty="0">
                <a:highlight>
                  <a:srgbClr val="FFFF99"/>
                </a:highlight>
              </a:rPr>
              <a:t>문을 </a:t>
            </a:r>
            <a:r>
              <a:rPr lang="ko-KR" altLang="en-US" sz="3000" b="1" dirty="0" err="1">
                <a:highlight>
                  <a:srgbClr val="FFFF99"/>
                </a:highlight>
              </a:rPr>
              <a:t>작성하시오</a:t>
            </a:r>
            <a:r>
              <a:rPr lang="en-US" altLang="ko-KR" sz="3000" b="1" dirty="0">
                <a:highlight>
                  <a:srgbClr val="FFFF99"/>
                </a:highlight>
              </a:rPr>
              <a:t>.</a:t>
            </a:r>
            <a:endParaRPr lang="ko-KR" altLang="en-US" sz="3000" b="1" dirty="0">
              <a:highlight>
                <a:srgbClr val="FFFF99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90316B-9894-169C-6F2F-63271687751F}"/>
              </a:ext>
            </a:extLst>
          </p:cNvPr>
          <p:cNvSpPr/>
          <p:nvPr/>
        </p:nvSpPr>
        <p:spPr>
          <a:xfrm>
            <a:off x="5417574" y="8039244"/>
            <a:ext cx="12481032" cy="1983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</a:rPr>
              <a:t>select </a:t>
            </a:r>
            <a:r>
              <a:rPr lang="en-US" altLang="ko-KR" sz="3600" dirty="0" err="1">
                <a:solidFill>
                  <a:schemeClr val="tx1"/>
                </a:solidFill>
              </a:rPr>
              <a:t>product_name,accessories_name,price</a:t>
            </a:r>
            <a:endParaRPr lang="en-US" altLang="ko-KR" sz="3600" dirty="0">
              <a:solidFill>
                <a:schemeClr val="tx1"/>
              </a:solidFill>
            </a:endParaRPr>
          </a:p>
          <a:p>
            <a:r>
              <a:rPr lang="en-US" altLang="ko-KR" sz="3600" dirty="0">
                <a:solidFill>
                  <a:schemeClr val="tx1"/>
                </a:solidFill>
              </a:rPr>
              <a:t>from </a:t>
            </a:r>
            <a:r>
              <a:rPr lang="en-US" altLang="ko-KR" sz="3600" dirty="0" err="1">
                <a:solidFill>
                  <a:schemeClr val="tx1"/>
                </a:solidFill>
              </a:rPr>
              <a:t>product,accessories</a:t>
            </a:r>
            <a:endParaRPr lang="en-US" altLang="ko-KR" sz="3600" dirty="0">
              <a:solidFill>
                <a:schemeClr val="tx1"/>
              </a:solidFill>
            </a:endParaRPr>
          </a:p>
          <a:p>
            <a:r>
              <a:rPr lang="en-US" altLang="ko-KR" sz="3600" dirty="0">
                <a:solidFill>
                  <a:schemeClr val="tx1"/>
                </a:solidFill>
              </a:rPr>
              <a:t>where </a:t>
            </a:r>
            <a:r>
              <a:rPr lang="en-US" altLang="ko-KR" sz="3600" dirty="0" err="1">
                <a:solidFill>
                  <a:schemeClr val="tx1"/>
                </a:solidFill>
              </a:rPr>
              <a:t>product.product_number</a:t>
            </a:r>
            <a:r>
              <a:rPr lang="en-US" altLang="ko-KR" sz="3600" dirty="0">
                <a:solidFill>
                  <a:schemeClr val="tx1"/>
                </a:solidFill>
              </a:rPr>
              <a:t> = </a:t>
            </a:r>
            <a:r>
              <a:rPr lang="en-US" altLang="ko-KR" sz="3600" dirty="0" err="1">
                <a:solidFill>
                  <a:schemeClr val="tx1"/>
                </a:solidFill>
              </a:rPr>
              <a:t>accessories.product_number</a:t>
            </a:r>
            <a:r>
              <a:rPr lang="en-US" altLang="ko-KR" sz="36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37B47C-5A42-B1F6-F6DC-67EFF56C4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1298" y="2610147"/>
            <a:ext cx="6381750" cy="1990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CA9C67-8052-5585-D326-A812F2EC32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8219" y="4883333"/>
            <a:ext cx="6338600" cy="18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08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02</a:t>
            </a:r>
            <a:endParaRPr lang="en-US" sz="1056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81FEF84F-9DF6-9F44-B0F2-8DE66861DC4C}"/>
              </a:ext>
            </a:extLst>
          </p:cNvPr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활용</a:t>
            </a:r>
            <a:endParaRPr lang="en-US" sz="3600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4125EEF-8513-38A9-F9C8-F4CF3D4F83EE}"/>
              </a:ext>
            </a:extLst>
          </p:cNvPr>
          <p:cNvSpPr txBox="1"/>
          <p:nvPr/>
        </p:nvSpPr>
        <p:spPr>
          <a:xfrm>
            <a:off x="589218" y="3054557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07. </a:t>
            </a:r>
            <a:r>
              <a:rPr lang="ko-KR" altLang="en-US" sz="3600" dirty="0">
                <a:solidFill>
                  <a:srgbClr val="3366FF"/>
                </a:solidFill>
              </a:rPr>
              <a:t>데이터 조회 </a:t>
            </a:r>
            <a:r>
              <a:rPr lang="en-US" altLang="ko-KR" sz="3600" dirty="0">
                <a:solidFill>
                  <a:srgbClr val="3366FF"/>
                </a:solidFill>
              </a:rPr>
              <a:t>SQL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8B4C647-082B-3828-FF77-D712D07F574E}"/>
              </a:ext>
            </a:extLst>
          </p:cNvPr>
          <p:cNvSpPr txBox="1"/>
          <p:nvPr/>
        </p:nvSpPr>
        <p:spPr>
          <a:xfrm>
            <a:off x="5378219" y="111676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문제 </a:t>
            </a:r>
            <a:r>
              <a:rPr lang="en-US" altLang="ko-KR" sz="5900" dirty="0"/>
              <a:t>- 20</a:t>
            </a:r>
            <a:r>
              <a:rPr lang="ko-KR" altLang="en-US" sz="5900" dirty="0"/>
              <a:t>번</a:t>
            </a:r>
            <a:endParaRPr lang="en-US" altLang="ko-KR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B90F5-F97E-6A82-7BB5-49056D5FD0D7}"/>
              </a:ext>
            </a:extLst>
          </p:cNvPr>
          <p:cNvSpPr txBox="1"/>
          <p:nvPr/>
        </p:nvSpPr>
        <p:spPr>
          <a:xfrm>
            <a:off x="5358344" y="2478255"/>
            <a:ext cx="12254938" cy="1402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highlight>
                  <a:srgbClr val="FFFF99"/>
                </a:highlight>
              </a:rPr>
              <a:t>제품명</a:t>
            </a:r>
            <a:r>
              <a:rPr lang="en-US" altLang="ko-KR" sz="3000" b="1" dirty="0">
                <a:highlight>
                  <a:srgbClr val="FFFF99"/>
                </a:highlight>
              </a:rPr>
              <a:t>, </a:t>
            </a:r>
            <a:r>
              <a:rPr lang="ko-KR" altLang="en-US" sz="3000" b="1" dirty="0" err="1">
                <a:highlight>
                  <a:srgbClr val="FFFF99"/>
                </a:highlight>
              </a:rPr>
              <a:t>애플실리콘명</a:t>
            </a:r>
            <a:r>
              <a:rPr lang="en-US" altLang="ko-KR" sz="3000" b="1" dirty="0">
                <a:highlight>
                  <a:srgbClr val="FFFF99"/>
                </a:highlight>
              </a:rPr>
              <a:t>, CPU, GPU, NPU, memory</a:t>
            </a:r>
            <a:r>
              <a:rPr lang="ko-KR" altLang="en-US" sz="3000" b="1" dirty="0">
                <a:highlight>
                  <a:srgbClr val="FFFF99"/>
                </a:highlight>
              </a:rPr>
              <a:t>를 검색하는 </a:t>
            </a:r>
            <a:r>
              <a:rPr lang="en-US" altLang="ko-KR" sz="3000" b="1" dirty="0">
                <a:highlight>
                  <a:srgbClr val="FFFF99"/>
                </a:highlight>
              </a:rPr>
              <a:t>SQL</a:t>
            </a:r>
            <a:r>
              <a:rPr lang="ko-KR" altLang="en-US" sz="3000" b="1" dirty="0">
                <a:highlight>
                  <a:srgbClr val="FFFF99"/>
                </a:highlight>
              </a:rPr>
              <a:t>문을 </a:t>
            </a:r>
            <a:r>
              <a:rPr lang="ko-KR" altLang="en-US" sz="3000" b="1" dirty="0" err="1">
                <a:highlight>
                  <a:srgbClr val="FFFF99"/>
                </a:highlight>
              </a:rPr>
              <a:t>작성하시오</a:t>
            </a:r>
            <a:r>
              <a:rPr lang="en-US" altLang="ko-KR" sz="3000" b="1" dirty="0">
                <a:highlight>
                  <a:srgbClr val="FFFF99"/>
                </a:highlight>
              </a:rPr>
              <a:t>.</a:t>
            </a:r>
            <a:endParaRPr lang="ko-KR" altLang="en-US" sz="3000" b="1" dirty="0">
              <a:highlight>
                <a:srgbClr val="FFFF99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90316B-9894-169C-6F2F-63271687751F}"/>
              </a:ext>
            </a:extLst>
          </p:cNvPr>
          <p:cNvSpPr/>
          <p:nvPr/>
        </p:nvSpPr>
        <p:spPr>
          <a:xfrm>
            <a:off x="5417574" y="7652006"/>
            <a:ext cx="12481032" cy="2370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</a:rPr>
              <a:t>select </a:t>
            </a:r>
            <a:r>
              <a:rPr lang="en-US" altLang="ko-KR" sz="3600" dirty="0" err="1">
                <a:solidFill>
                  <a:schemeClr val="tx1"/>
                </a:solidFill>
              </a:rPr>
              <a:t>product_name</a:t>
            </a:r>
            <a:r>
              <a:rPr lang="en-US" altLang="ko-KR" sz="3600" dirty="0">
                <a:solidFill>
                  <a:schemeClr val="tx1"/>
                </a:solidFill>
              </a:rPr>
              <a:t>, </a:t>
            </a:r>
            <a:r>
              <a:rPr lang="en-US" altLang="ko-KR" sz="3600" dirty="0" err="1">
                <a:solidFill>
                  <a:schemeClr val="tx1"/>
                </a:solidFill>
              </a:rPr>
              <a:t>applesilicon_name</a:t>
            </a:r>
            <a:r>
              <a:rPr lang="en-US" altLang="ko-KR" sz="3600" dirty="0">
                <a:solidFill>
                  <a:schemeClr val="tx1"/>
                </a:solidFill>
              </a:rPr>
              <a:t>, CPU, GPU, NPU, memory</a:t>
            </a:r>
          </a:p>
          <a:p>
            <a:r>
              <a:rPr lang="en-US" altLang="ko-KR" sz="3600" dirty="0">
                <a:solidFill>
                  <a:schemeClr val="tx1"/>
                </a:solidFill>
              </a:rPr>
              <a:t>from product, </a:t>
            </a:r>
            <a:r>
              <a:rPr lang="en-US" altLang="ko-KR" sz="3600" dirty="0" err="1">
                <a:solidFill>
                  <a:schemeClr val="tx1"/>
                </a:solidFill>
              </a:rPr>
              <a:t>applesilicon</a:t>
            </a:r>
            <a:endParaRPr lang="en-US" altLang="ko-KR" sz="3600" dirty="0">
              <a:solidFill>
                <a:schemeClr val="tx1"/>
              </a:solidFill>
            </a:endParaRPr>
          </a:p>
          <a:p>
            <a:r>
              <a:rPr lang="en-US" altLang="ko-KR" sz="3600" dirty="0">
                <a:solidFill>
                  <a:schemeClr val="tx1"/>
                </a:solidFill>
              </a:rPr>
              <a:t>where </a:t>
            </a:r>
            <a:r>
              <a:rPr lang="en-US" altLang="ko-KR" sz="3600" dirty="0" err="1">
                <a:solidFill>
                  <a:schemeClr val="tx1"/>
                </a:solidFill>
              </a:rPr>
              <a:t>product.product_number</a:t>
            </a:r>
            <a:r>
              <a:rPr lang="en-US" altLang="ko-KR" sz="3600" dirty="0">
                <a:solidFill>
                  <a:schemeClr val="tx1"/>
                </a:solidFill>
              </a:rPr>
              <a:t> = </a:t>
            </a:r>
            <a:r>
              <a:rPr lang="en-US" altLang="ko-KR" sz="3600" dirty="0" err="1">
                <a:solidFill>
                  <a:schemeClr val="tx1"/>
                </a:solidFill>
              </a:rPr>
              <a:t>applesilicon.product_number</a:t>
            </a:r>
            <a:r>
              <a:rPr lang="en-US" altLang="ko-KR" sz="36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5" name="그림 4" descr="텍스트, 다른, 선이(가) 표시된 사진&#10;&#10;자동 생성된 설명">
            <a:extLst>
              <a:ext uri="{FF2B5EF4-FFF2-40B4-BE49-F238E27FC236}">
                <a16:creationId xmlns:a16="http://schemas.microsoft.com/office/drawing/2014/main" id="{303112FE-B96C-F9FA-F5CB-EFB2388E341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38"/>
          <a:stretch/>
        </p:blipFill>
        <p:spPr>
          <a:xfrm>
            <a:off x="5447839" y="4422519"/>
            <a:ext cx="5680776" cy="23708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3B88D8-1976-F5D4-E58B-21CD4907B6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2900" y="5534136"/>
            <a:ext cx="6469685" cy="12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3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7"/>
            <a:ext cx="11873790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19200" y="3575148"/>
            <a:ext cx="15166460" cy="49372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601" kern="0" spc="-36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감사합니다</a:t>
            </a:r>
            <a:endParaRPr lang="en-US" sz="1056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205962" y="3261690"/>
            <a:ext cx="11873790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4DDEB0-6C47-96AC-761D-49DF5871A81D}"/>
              </a:ext>
            </a:extLst>
          </p:cNvPr>
          <p:cNvSpPr txBox="1"/>
          <p:nvPr/>
        </p:nvSpPr>
        <p:spPr>
          <a:xfrm>
            <a:off x="5638800" y="9329989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DONGYANGMIRAE. UNIV</a:t>
            </a:r>
            <a:endParaRPr kumimoji="1" lang="ko-Kore-KR" altLang="en-US" sz="24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9" y="3360090"/>
            <a:ext cx="4198650" cy="53704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500" kern="0" spc="199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01</a:t>
            </a:r>
            <a:endParaRPr lang="en-US" sz="1056" dirty="0"/>
          </a:p>
        </p:txBody>
      </p:sp>
      <p:sp>
        <p:nvSpPr>
          <p:cNvPr id="3" name="Object 3"/>
          <p:cNvSpPr txBox="1"/>
          <p:nvPr/>
        </p:nvSpPr>
        <p:spPr>
          <a:xfrm>
            <a:off x="6381076" y="4129806"/>
            <a:ext cx="4303739" cy="20273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Apple DB </a:t>
            </a:r>
            <a:r>
              <a:rPr lang="ko-KR" altLang="en-US" sz="6000" b="1" dirty="0">
                <a:solidFill>
                  <a:schemeClr val="bg1"/>
                </a:solidFill>
              </a:rPr>
              <a:t>구축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7" y="5106870"/>
            <a:ext cx="2853358" cy="457422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9" y="5272539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115800" y="3904582"/>
            <a:ext cx="5912049" cy="261051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ko-KR" sz="2400" dirty="0">
                <a:solidFill>
                  <a:schemeClr val="bg1"/>
                </a:solidFill>
              </a:rPr>
              <a:t>02. ERD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03. </a:t>
            </a:r>
            <a:r>
              <a:rPr lang="ko-KR" altLang="en-US" sz="2400" dirty="0">
                <a:solidFill>
                  <a:schemeClr val="bg1"/>
                </a:solidFill>
              </a:rPr>
              <a:t>테이블 명세서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04. </a:t>
            </a:r>
            <a:r>
              <a:rPr lang="ko-KR" altLang="en-US" sz="2400" dirty="0">
                <a:solidFill>
                  <a:schemeClr val="bg1"/>
                </a:solidFill>
              </a:rPr>
              <a:t>테이블 데이터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05. </a:t>
            </a:r>
            <a:r>
              <a:rPr lang="ko-KR" altLang="en-US" sz="2400" dirty="0">
                <a:solidFill>
                  <a:schemeClr val="bg1"/>
                </a:solidFill>
              </a:rPr>
              <a:t>테이블 생성 </a:t>
            </a:r>
            <a:r>
              <a:rPr lang="en-US" altLang="ko-KR" sz="2400" dirty="0">
                <a:solidFill>
                  <a:schemeClr val="bg1"/>
                </a:solidFill>
              </a:rPr>
              <a:t>SQL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06. </a:t>
            </a:r>
            <a:r>
              <a:rPr lang="ko-KR" altLang="en-US" sz="2400" dirty="0">
                <a:solidFill>
                  <a:schemeClr val="bg1"/>
                </a:solidFill>
              </a:rPr>
              <a:t>데이터 입력 </a:t>
            </a:r>
            <a:r>
              <a:rPr lang="en-US" altLang="ko-KR" sz="2400" dirty="0">
                <a:solidFill>
                  <a:schemeClr val="bg1"/>
                </a:solidFill>
              </a:rPr>
              <a:t>SQL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8" y="3054557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02. ERD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구축</a:t>
            </a:r>
            <a:endParaRPr lang="en-US" sz="36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056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4069772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03. </a:t>
            </a:r>
            <a:r>
              <a:rPr lang="ko-KR" altLang="en-US" sz="2800" dirty="0"/>
              <a:t>테이블 명세서</a:t>
            </a:r>
            <a:endParaRPr lang="en-US" altLang="ko-KR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" name="Object 7">
            <a:extLst>
              <a:ext uri="{FF2B5EF4-FFF2-40B4-BE49-F238E27FC236}">
                <a16:creationId xmlns:a16="http://schemas.microsoft.com/office/drawing/2014/main" id="{3C019258-A6FC-E736-DB4A-7DB474E21D1A}"/>
              </a:ext>
            </a:extLst>
          </p:cNvPr>
          <p:cNvSpPr txBox="1"/>
          <p:nvPr/>
        </p:nvSpPr>
        <p:spPr>
          <a:xfrm>
            <a:off x="589215" y="4910453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04. </a:t>
            </a:r>
            <a:r>
              <a:rPr lang="ko-KR" altLang="en-US" sz="2800" dirty="0"/>
              <a:t>테이블 데이터</a:t>
            </a:r>
            <a:r>
              <a:rPr lang="en-US" altLang="ko-KR" sz="2800" dirty="0"/>
              <a:t> 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0245DD1-89F7-FD3A-F194-DEC5A9966E69}"/>
              </a:ext>
            </a:extLst>
          </p:cNvPr>
          <p:cNvSpPr txBox="1"/>
          <p:nvPr/>
        </p:nvSpPr>
        <p:spPr>
          <a:xfrm>
            <a:off x="589215" y="5676900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05. </a:t>
            </a:r>
            <a:r>
              <a:rPr lang="ko-KR" altLang="en-US" sz="2800" dirty="0"/>
              <a:t>테이블 생성 </a:t>
            </a:r>
            <a:r>
              <a:rPr lang="en-US" altLang="ko-KR" sz="2800" dirty="0"/>
              <a:t>SQL 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A5A72DB-A870-9CEB-5130-F023A224F3AC}"/>
              </a:ext>
            </a:extLst>
          </p:cNvPr>
          <p:cNvSpPr txBox="1"/>
          <p:nvPr/>
        </p:nvSpPr>
        <p:spPr>
          <a:xfrm>
            <a:off x="589215" y="6517581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06. </a:t>
            </a:r>
            <a:r>
              <a:rPr lang="ko-KR" altLang="en-US" sz="2800" dirty="0"/>
              <a:t>데이터 입력 </a:t>
            </a:r>
            <a:r>
              <a:rPr lang="en-US" altLang="ko-KR" sz="2800" dirty="0"/>
              <a:t>SQL </a:t>
            </a: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9EF74DFE-17D9-3012-7D9D-ACF437E5E50D}"/>
              </a:ext>
            </a:extLst>
          </p:cNvPr>
          <p:cNvSpPr txBox="1"/>
          <p:nvPr/>
        </p:nvSpPr>
        <p:spPr>
          <a:xfrm>
            <a:off x="5378219" y="111709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900" dirty="0"/>
              <a:t>ERD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77F1204-BB90-7C30-F11E-CBD0A5F71B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640"/>
          <a:stretch/>
        </p:blipFill>
        <p:spPr>
          <a:xfrm>
            <a:off x="5875178" y="2638771"/>
            <a:ext cx="11212146" cy="72412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8" y="3054557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02. ERD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구축</a:t>
            </a:r>
            <a:endParaRPr lang="en-US" sz="36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056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3933219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03. </a:t>
            </a:r>
            <a:r>
              <a:rPr lang="ko-KR" altLang="en-US" sz="3600" dirty="0">
                <a:solidFill>
                  <a:srgbClr val="3366FF"/>
                </a:solidFill>
              </a:rPr>
              <a:t>테이블 명세서</a:t>
            </a:r>
            <a:endParaRPr lang="en-US" altLang="ko-KR" sz="3600" dirty="0">
              <a:solidFill>
                <a:srgbClr val="3366FF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" name="Object 7">
            <a:extLst>
              <a:ext uri="{FF2B5EF4-FFF2-40B4-BE49-F238E27FC236}">
                <a16:creationId xmlns:a16="http://schemas.microsoft.com/office/drawing/2014/main" id="{3C019258-A6FC-E736-DB4A-7DB474E21D1A}"/>
              </a:ext>
            </a:extLst>
          </p:cNvPr>
          <p:cNvSpPr txBox="1"/>
          <p:nvPr/>
        </p:nvSpPr>
        <p:spPr>
          <a:xfrm>
            <a:off x="589215" y="4910453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04. </a:t>
            </a:r>
            <a:r>
              <a:rPr lang="ko-KR" altLang="en-US" sz="2800" dirty="0"/>
              <a:t>테이블 데이터</a:t>
            </a:r>
            <a:r>
              <a:rPr lang="en-US" altLang="ko-KR" sz="2800" dirty="0"/>
              <a:t> 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0245DD1-89F7-FD3A-F194-DEC5A9966E69}"/>
              </a:ext>
            </a:extLst>
          </p:cNvPr>
          <p:cNvSpPr txBox="1"/>
          <p:nvPr/>
        </p:nvSpPr>
        <p:spPr>
          <a:xfrm>
            <a:off x="589215" y="5676900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05. </a:t>
            </a:r>
            <a:r>
              <a:rPr lang="ko-KR" altLang="en-US" sz="2800" dirty="0"/>
              <a:t>테이블 생성 </a:t>
            </a:r>
            <a:r>
              <a:rPr lang="en-US" altLang="ko-KR" sz="2800" dirty="0"/>
              <a:t>SQL 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A5A72DB-A870-9CEB-5130-F023A224F3AC}"/>
              </a:ext>
            </a:extLst>
          </p:cNvPr>
          <p:cNvSpPr txBox="1"/>
          <p:nvPr/>
        </p:nvSpPr>
        <p:spPr>
          <a:xfrm>
            <a:off x="589215" y="6517581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06. </a:t>
            </a:r>
            <a:r>
              <a:rPr lang="ko-KR" altLang="en-US" sz="2800" dirty="0"/>
              <a:t>데이터 입력 </a:t>
            </a:r>
            <a:r>
              <a:rPr lang="en-US" altLang="ko-KR" sz="2800" dirty="0"/>
              <a:t>SQL 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9083706-D25E-901F-AF24-A2E4A59EC382}"/>
              </a:ext>
            </a:extLst>
          </p:cNvPr>
          <p:cNvSpPr txBox="1"/>
          <p:nvPr/>
        </p:nvSpPr>
        <p:spPr>
          <a:xfrm>
            <a:off x="5378219" y="111709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테이블 명세서</a:t>
            </a:r>
            <a:endParaRPr lang="en-US" altLang="ko-KR" sz="5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D9F305-5CA2-F728-9AF8-29919DBB6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795" y="2529905"/>
            <a:ext cx="10233180" cy="76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99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8" y="3141559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02. ERD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구축</a:t>
            </a:r>
            <a:endParaRPr lang="en-US" sz="36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056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3933219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03. </a:t>
            </a:r>
            <a:r>
              <a:rPr lang="ko-KR" altLang="en-US" sz="2800" dirty="0"/>
              <a:t>테이블 명세서</a:t>
            </a:r>
            <a:endParaRPr lang="en-US" altLang="ko-KR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" name="Object 7">
            <a:extLst>
              <a:ext uri="{FF2B5EF4-FFF2-40B4-BE49-F238E27FC236}">
                <a16:creationId xmlns:a16="http://schemas.microsoft.com/office/drawing/2014/main" id="{3C019258-A6FC-E736-DB4A-7DB474E21D1A}"/>
              </a:ext>
            </a:extLst>
          </p:cNvPr>
          <p:cNvSpPr txBox="1"/>
          <p:nvPr/>
        </p:nvSpPr>
        <p:spPr>
          <a:xfrm>
            <a:off x="589215" y="4686300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04. </a:t>
            </a:r>
            <a:r>
              <a:rPr lang="ko-KR" altLang="en-US" sz="3600" dirty="0">
                <a:solidFill>
                  <a:srgbClr val="3366FF"/>
                </a:solidFill>
              </a:rPr>
              <a:t>테이블 데이터</a:t>
            </a:r>
            <a:r>
              <a:rPr lang="en-US" altLang="ko-KR" sz="3600" dirty="0">
                <a:solidFill>
                  <a:srgbClr val="3366FF"/>
                </a:solidFill>
              </a:rPr>
              <a:t> 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0245DD1-89F7-FD3A-F194-DEC5A9966E69}"/>
              </a:ext>
            </a:extLst>
          </p:cNvPr>
          <p:cNvSpPr txBox="1"/>
          <p:nvPr/>
        </p:nvSpPr>
        <p:spPr>
          <a:xfrm>
            <a:off x="589215" y="5676900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05. </a:t>
            </a:r>
            <a:r>
              <a:rPr lang="ko-KR" altLang="en-US" sz="2800" dirty="0"/>
              <a:t>테이블 생성 </a:t>
            </a:r>
            <a:r>
              <a:rPr lang="en-US" altLang="ko-KR" sz="2800" dirty="0"/>
              <a:t>SQL 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A5A72DB-A870-9CEB-5130-F023A224F3AC}"/>
              </a:ext>
            </a:extLst>
          </p:cNvPr>
          <p:cNvSpPr txBox="1"/>
          <p:nvPr/>
        </p:nvSpPr>
        <p:spPr>
          <a:xfrm>
            <a:off x="589215" y="6517581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06. </a:t>
            </a:r>
            <a:r>
              <a:rPr lang="ko-KR" altLang="en-US" sz="2800" dirty="0"/>
              <a:t>데이터 입력 </a:t>
            </a:r>
            <a:r>
              <a:rPr lang="en-US" altLang="ko-KR" sz="2800" dirty="0"/>
              <a:t>SQL 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0168B86-0C34-76A2-53A1-E793A5A32A55}"/>
              </a:ext>
            </a:extLst>
          </p:cNvPr>
          <p:cNvSpPr txBox="1"/>
          <p:nvPr/>
        </p:nvSpPr>
        <p:spPr>
          <a:xfrm>
            <a:off x="5378219" y="111709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테이블 데이터 </a:t>
            </a:r>
            <a:r>
              <a:rPr lang="en-US" altLang="ko-KR" sz="5900" dirty="0"/>
              <a:t>– product</a:t>
            </a:r>
            <a:r>
              <a:rPr lang="en-US" altLang="ko-KR" sz="4000" dirty="0"/>
              <a:t>(</a:t>
            </a:r>
            <a:r>
              <a:rPr lang="ko-KR" altLang="en-US" sz="4000" dirty="0"/>
              <a:t>제품</a:t>
            </a:r>
            <a:r>
              <a:rPr lang="en-US" altLang="ko-KR" sz="4000" dirty="0"/>
              <a:t>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F41B174-D888-AF56-67B9-D549331C8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7" y="4933184"/>
            <a:ext cx="12377481" cy="283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44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8" y="3141559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02. ERD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구축</a:t>
            </a:r>
            <a:endParaRPr lang="en-US" sz="36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056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3933219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03. </a:t>
            </a:r>
            <a:r>
              <a:rPr lang="ko-KR" altLang="en-US" sz="2800" dirty="0"/>
              <a:t>테이블 명세서</a:t>
            </a:r>
            <a:endParaRPr lang="en-US" altLang="ko-KR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" name="Object 7">
            <a:extLst>
              <a:ext uri="{FF2B5EF4-FFF2-40B4-BE49-F238E27FC236}">
                <a16:creationId xmlns:a16="http://schemas.microsoft.com/office/drawing/2014/main" id="{3C019258-A6FC-E736-DB4A-7DB474E21D1A}"/>
              </a:ext>
            </a:extLst>
          </p:cNvPr>
          <p:cNvSpPr txBox="1"/>
          <p:nvPr/>
        </p:nvSpPr>
        <p:spPr>
          <a:xfrm>
            <a:off x="589215" y="4686300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04. </a:t>
            </a:r>
            <a:r>
              <a:rPr lang="ko-KR" altLang="en-US" sz="3600" dirty="0">
                <a:solidFill>
                  <a:srgbClr val="3366FF"/>
                </a:solidFill>
              </a:rPr>
              <a:t>테이블 데이터</a:t>
            </a:r>
            <a:r>
              <a:rPr lang="en-US" altLang="ko-KR" sz="3600" dirty="0">
                <a:solidFill>
                  <a:srgbClr val="3366FF"/>
                </a:solidFill>
              </a:rPr>
              <a:t> 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0245DD1-89F7-FD3A-F194-DEC5A9966E69}"/>
              </a:ext>
            </a:extLst>
          </p:cNvPr>
          <p:cNvSpPr txBox="1"/>
          <p:nvPr/>
        </p:nvSpPr>
        <p:spPr>
          <a:xfrm>
            <a:off x="589215" y="5676900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05. </a:t>
            </a:r>
            <a:r>
              <a:rPr lang="ko-KR" altLang="en-US" sz="2800" dirty="0"/>
              <a:t>테이블 생성 </a:t>
            </a:r>
            <a:r>
              <a:rPr lang="en-US" altLang="ko-KR" sz="2800" dirty="0"/>
              <a:t>SQL 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A5A72DB-A870-9CEB-5130-F023A224F3AC}"/>
              </a:ext>
            </a:extLst>
          </p:cNvPr>
          <p:cNvSpPr txBox="1"/>
          <p:nvPr/>
        </p:nvSpPr>
        <p:spPr>
          <a:xfrm>
            <a:off x="589215" y="6479305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06. </a:t>
            </a:r>
            <a:r>
              <a:rPr lang="ko-KR" altLang="en-US" sz="2800" dirty="0"/>
              <a:t>데이터 입력 </a:t>
            </a:r>
            <a:r>
              <a:rPr lang="en-US" altLang="ko-KR" sz="2800" dirty="0"/>
              <a:t>SQL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E13D66-C6D7-8767-881A-586573B61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473" y="3826733"/>
            <a:ext cx="12527318" cy="468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7">
            <a:extLst>
              <a:ext uri="{FF2B5EF4-FFF2-40B4-BE49-F238E27FC236}">
                <a16:creationId xmlns:a16="http://schemas.microsoft.com/office/drawing/2014/main" id="{39CF4B1E-4BCD-DE69-248C-EF36B5115135}"/>
              </a:ext>
            </a:extLst>
          </p:cNvPr>
          <p:cNvSpPr txBox="1"/>
          <p:nvPr/>
        </p:nvSpPr>
        <p:spPr>
          <a:xfrm>
            <a:off x="5378219" y="111709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테이블 데이터 </a:t>
            </a:r>
            <a:r>
              <a:rPr lang="en-US" altLang="ko-KR" sz="5900" dirty="0"/>
              <a:t>– </a:t>
            </a:r>
            <a:r>
              <a:rPr lang="en-US" altLang="ko-KR" sz="5900" dirty="0" err="1"/>
              <a:t>applesilicon</a:t>
            </a:r>
            <a:r>
              <a:rPr lang="en-US" altLang="ko-KR" sz="4000" dirty="0"/>
              <a:t>(</a:t>
            </a:r>
            <a:r>
              <a:rPr lang="ko-KR" altLang="en-US" sz="4000" dirty="0" err="1"/>
              <a:t>애플실리콘</a:t>
            </a:r>
            <a:r>
              <a:rPr lang="en-US" altLang="ko-K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226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8" y="3141559"/>
            <a:ext cx="4898413" cy="791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02. ERD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3914" y="1324441"/>
            <a:ext cx="3109566" cy="6593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/>
              <a:t>Apple DB </a:t>
            </a:r>
            <a:r>
              <a:rPr lang="ko-KR" altLang="en-US" sz="3600" b="1" dirty="0"/>
              <a:t>구축</a:t>
            </a:r>
            <a:endParaRPr lang="en-US" sz="36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60647" y="779473"/>
            <a:ext cx="2000276" cy="1923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400" kern="0" spc="-1001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1056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3933219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03. </a:t>
            </a:r>
            <a:r>
              <a:rPr lang="ko-KR" altLang="en-US" sz="2800" dirty="0"/>
              <a:t>테이블 명세서</a:t>
            </a:r>
            <a:endParaRPr lang="en-US" altLang="ko-KR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6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4" y="639655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5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8" y="5222545"/>
            <a:ext cx="9271841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" name="Object 7">
            <a:extLst>
              <a:ext uri="{FF2B5EF4-FFF2-40B4-BE49-F238E27FC236}">
                <a16:creationId xmlns:a16="http://schemas.microsoft.com/office/drawing/2014/main" id="{3C019258-A6FC-E736-DB4A-7DB474E21D1A}"/>
              </a:ext>
            </a:extLst>
          </p:cNvPr>
          <p:cNvSpPr txBox="1"/>
          <p:nvPr/>
        </p:nvSpPr>
        <p:spPr>
          <a:xfrm>
            <a:off x="589215" y="4686300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3366FF"/>
                </a:solidFill>
              </a:rPr>
              <a:t>04. </a:t>
            </a:r>
            <a:r>
              <a:rPr lang="ko-KR" altLang="en-US" sz="3600" dirty="0">
                <a:solidFill>
                  <a:srgbClr val="3366FF"/>
                </a:solidFill>
              </a:rPr>
              <a:t>테이블 데이터</a:t>
            </a:r>
            <a:r>
              <a:rPr lang="en-US" altLang="ko-KR" sz="3600" dirty="0">
                <a:solidFill>
                  <a:srgbClr val="3366FF"/>
                </a:solidFill>
              </a:rPr>
              <a:t> 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0245DD1-89F7-FD3A-F194-DEC5A9966E69}"/>
              </a:ext>
            </a:extLst>
          </p:cNvPr>
          <p:cNvSpPr txBox="1"/>
          <p:nvPr/>
        </p:nvSpPr>
        <p:spPr>
          <a:xfrm>
            <a:off x="589215" y="5676900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05. </a:t>
            </a:r>
            <a:r>
              <a:rPr lang="ko-KR" altLang="en-US" sz="2800" dirty="0"/>
              <a:t>테이블 생성 </a:t>
            </a:r>
            <a:r>
              <a:rPr lang="en-US" altLang="ko-KR" sz="2800" dirty="0"/>
              <a:t>SQL 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A5A72DB-A870-9CEB-5130-F023A224F3AC}"/>
              </a:ext>
            </a:extLst>
          </p:cNvPr>
          <p:cNvSpPr txBox="1"/>
          <p:nvPr/>
        </p:nvSpPr>
        <p:spPr>
          <a:xfrm>
            <a:off x="589215" y="6517581"/>
            <a:ext cx="5285963" cy="6171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/>
              <a:t>06. </a:t>
            </a:r>
            <a:r>
              <a:rPr lang="ko-KR" altLang="en-US" sz="2800" dirty="0"/>
              <a:t>데이터 입력 </a:t>
            </a:r>
            <a:r>
              <a:rPr lang="en-US" altLang="ko-KR" sz="2800" dirty="0"/>
              <a:t>SQL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56D32C-3F33-C0E9-CAB0-0BF7F63D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484" y="2637917"/>
            <a:ext cx="12487246" cy="487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4B1FF0-FD48-28A4-9B37-DEFEA7407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8"/>
          <a:stretch/>
        </p:blipFill>
        <p:spPr bwMode="auto">
          <a:xfrm>
            <a:off x="5358344" y="8013024"/>
            <a:ext cx="12520385" cy="198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7">
            <a:extLst>
              <a:ext uri="{FF2B5EF4-FFF2-40B4-BE49-F238E27FC236}">
                <a16:creationId xmlns:a16="http://schemas.microsoft.com/office/drawing/2014/main" id="{1430558B-7C64-4295-354B-7A43554EB867}"/>
              </a:ext>
            </a:extLst>
          </p:cNvPr>
          <p:cNvSpPr txBox="1"/>
          <p:nvPr/>
        </p:nvSpPr>
        <p:spPr>
          <a:xfrm>
            <a:off x="5378219" y="1117092"/>
            <a:ext cx="12520387" cy="12488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dirty="0"/>
              <a:t>테이블 데이터 </a:t>
            </a:r>
            <a:r>
              <a:rPr lang="en-US" altLang="ko-KR" sz="5900" dirty="0"/>
              <a:t>– model</a:t>
            </a:r>
            <a:r>
              <a:rPr lang="en-US" altLang="ko-KR" sz="4000" dirty="0"/>
              <a:t>(</a:t>
            </a:r>
            <a:r>
              <a:rPr lang="ko-KR" altLang="en-US" sz="4000" dirty="0"/>
              <a:t>모델</a:t>
            </a:r>
            <a:r>
              <a:rPr lang="en-US" altLang="ko-K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03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2699</Words>
  <Application>Microsoft Office PowerPoint</Application>
  <PresentationFormat>사용자 지정</PresentationFormat>
  <Paragraphs>397</Paragraphs>
  <Slides>33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Apple SD Gothic Neo Thin</vt:lpstr>
      <vt:lpstr>Cafe24 Dangdanghae</vt:lpstr>
      <vt:lpstr>맑은 고딕</vt:lpstr>
      <vt:lpstr>에스코어 드림 5 Medium</vt:lpstr>
      <vt:lpstr>에스코어 드림 8 Heavy</vt:lpstr>
      <vt:lpstr>Arial</vt:lpstr>
      <vt:lpstr>Bebas Neue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이상엽</cp:lastModifiedBy>
  <cp:revision>23</cp:revision>
  <cp:lastPrinted>2022-11-15T12:03:50Z</cp:lastPrinted>
  <dcterms:created xsi:type="dcterms:W3CDTF">2021-06-04T15:26:56Z</dcterms:created>
  <dcterms:modified xsi:type="dcterms:W3CDTF">2022-11-30T14:25:16Z</dcterms:modified>
</cp:coreProperties>
</file>