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62" r:id="rId4"/>
    <p:sldId id="263" r:id="rId5"/>
    <p:sldId id="265" r:id="rId6"/>
    <p:sldId id="266" r:id="rId7"/>
    <p:sldId id="267" r:id="rId8"/>
    <p:sldId id="268" r:id="rId9"/>
    <p:sldId id="258" r:id="rId10"/>
    <p:sldId id="259" r:id="rId11"/>
    <p:sldId id="261" r:id="rId12"/>
    <p:sldId id="260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91" r:id="rId25"/>
    <p:sldId id="282" r:id="rId26"/>
    <p:sldId id="283" r:id="rId27"/>
    <p:sldId id="284" r:id="rId28"/>
    <p:sldId id="285" r:id="rId29"/>
    <p:sldId id="287" r:id="rId30"/>
    <p:sldId id="288" r:id="rId31"/>
    <p:sldId id="290" r:id="rId32"/>
    <p:sldId id="292" r:id="rId33"/>
    <p:sldId id="289" r:id="rId34"/>
    <p:sldId id="300" r:id="rId35"/>
    <p:sldId id="301" r:id="rId36"/>
    <p:sldId id="302" r:id="rId37"/>
    <p:sldId id="304" r:id="rId38"/>
    <p:sldId id="293" r:id="rId39"/>
    <p:sldId id="296" r:id="rId40"/>
    <p:sldId id="299" r:id="rId41"/>
    <p:sldId id="298" r:id="rId42"/>
    <p:sldId id="295" r:id="rId43"/>
    <p:sldId id="318" r:id="rId44"/>
    <p:sldId id="305" r:id="rId45"/>
    <p:sldId id="306" r:id="rId46"/>
    <p:sldId id="307" r:id="rId47"/>
    <p:sldId id="308" r:id="rId48"/>
    <p:sldId id="309" r:id="rId49"/>
    <p:sldId id="310" r:id="rId50"/>
    <p:sldId id="312" r:id="rId51"/>
    <p:sldId id="313" r:id="rId52"/>
    <p:sldId id="314" r:id="rId53"/>
    <p:sldId id="315" r:id="rId54"/>
    <p:sldId id="311" r:id="rId55"/>
    <p:sldId id="316" r:id="rId56"/>
    <p:sldId id="317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3" autoAdjust="0"/>
    <p:restoredTop sz="94660"/>
  </p:normalViewPr>
  <p:slideViewPr>
    <p:cSldViewPr snapToGrid="0">
      <p:cViewPr varScale="1">
        <p:scale>
          <a:sx n="82" d="100"/>
          <a:sy n="82" d="100"/>
        </p:scale>
        <p:origin x="8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113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E6ACC-2BC2-4696-B17F-58B7A0A446DF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C8931-3F30-4438-BEDA-F2EA4798D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89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C8931-3F30-4438-BEDA-F2EA4798D55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878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C8931-3F30-4438-BEDA-F2EA4798D55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60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4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69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54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9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85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76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50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55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3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3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94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86E34-028A-43C2-8D62-DB379F692A64}" type="datetimeFigureOut">
              <a:rPr lang="ko-KR" altLang="en-US" smtClean="0"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39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BB%B4%ED%93%A8%ED%84%B0_%EC%A0%80%EC%9E%A5%EC%9E%A5%EC%B9%98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A%B3%B5%ED%95%99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BB%B4%ED%93%A8%ED%84%B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namu.wiki/w/FP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BB%B4%ED%93%A8%ED%84%B0_%ED%94%84%EB%A1%9C%EA%B7%B8%EB%9E%A8" TargetMode="External"/><Relationship Id="rId2" Type="http://schemas.openxmlformats.org/officeDocument/2006/relationships/hyperlink" Target="https://ko.wikipedia.org/wiki/%EC%BB%B4%ED%93%A8%ED%84%B0_%EC%A0%80%EC%9E%A5%EC%9E%A5%EC%B9%9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 소프트웨어 공학</a:t>
            </a:r>
            <a:br>
              <a:rPr lang="en-US" altLang="ko-KR" dirty="0"/>
            </a:br>
            <a:r>
              <a:rPr lang="en-US" altLang="ko-KR" dirty="0"/>
              <a:t>Lecture 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산업기술대학교</a:t>
            </a:r>
            <a:endParaRPr lang="en-US" altLang="ko-KR" dirty="0"/>
          </a:p>
          <a:p>
            <a:r>
              <a:rPr lang="ko-KR" altLang="en-US" dirty="0"/>
              <a:t>게임공학부</a:t>
            </a:r>
            <a:endParaRPr lang="en-US" altLang="ko-KR" dirty="0"/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887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  <a:r>
              <a:rPr lang="en-US" altLang="ko-KR" dirty="0"/>
              <a:t>(</a:t>
            </a:r>
            <a:r>
              <a:rPr lang="ko-KR" altLang="en-US" dirty="0"/>
              <a:t>확대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hlinkClick r:id="rId2" tooltip="컴퓨터 저장장치"/>
              </a:rPr>
              <a:t>저장장치</a:t>
            </a:r>
            <a:r>
              <a:rPr lang="ko-KR" altLang="en-US" dirty="0"/>
              <a:t>에 저장된 특정한 목적의 하나 또는 다수의 데이터 및 </a:t>
            </a:r>
            <a:r>
              <a:rPr lang="en-US" altLang="ko-KR" dirty="0"/>
              <a:t>Instructions.</a:t>
            </a:r>
          </a:p>
          <a:p>
            <a:pPr lvl="1"/>
            <a:r>
              <a:rPr lang="ko-KR" altLang="en-US" dirty="0"/>
              <a:t>컴퓨터 프로그램 및 라이브러리</a:t>
            </a:r>
            <a:endParaRPr lang="en-US" altLang="ko-KR" dirty="0"/>
          </a:p>
          <a:p>
            <a:pPr lvl="1"/>
            <a:r>
              <a:rPr lang="ko-KR" altLang="en-US" dirty="0"/>
              <a:t>온라인 문서 및 디지털 미디어</a:t>
            </a:r>
            <a:endParaRPr lang="en-US" altLang="ko-KR" dirty="0"/>
          </a:p>
          <a:p>
            <a:pPr lvl="1"/>
            <a:r>
              <a:rPr lang="en-US" altLang="ko-KR" dirty="0"/>
              <a:t>…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1034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분류 </a:t>
            </a:r>
            <a:r>
              <a:rPr lang="en-US" altLang="ko-KR" dirty="0"/>
              <a:t>: </a:t>
            </a:r>
            <a:r>
              <a:rPr lang="ko-KR" altLang="en-US" dirty="0"/>
              <a:t>응용 및 시스템 소프트웨어 </a:t>
            </a:r>
            <a:r>
              <a:rPr lang="en-US" altLang="ko-KR" dirty="0"/>
              <a:t>(</a:t>
            </a:r>
            <a:r>
              <a:rPr lang="ko-KR" altLang="en-US" dirty="0"/>
              <a:t>목적에 따른 분류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대표적인 두 가지 소프트웨어 분야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643497" y="3707712"/>
            <a:ext cx="3713017" cy="731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응용</a:t>
            </a:r>
            <a:endParaRPr lang="en-US" altLang="ko-KR" sz="2400" dirty="0"/>
          </a:p>
          <a:p>
            <a:pPr algn="ctr"/>
            <a:r>
              <a:rPr lang="ko-KR" altLang="en-US" sz="2400" dirty="0"/>
              <a:t>소프트웨어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750626" y="3707710"/>
            <a:ext cx="3728605" cy="7310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시스템 </a:t>
            </a:r>
            <a:endParaRPr lang="en-US" altLang="ko-KR" sz="2400" dirty="0"/>
          </a:p>
          <a:p>
            <a:pPr algn="ctr"/>
            <a:r>
              <a:rPr lang="ko-KR" altLang="en-US" sz="2400" dirty="0"/>
              <a:t>소프트웨어</a:t>
            </a:r>
            <a:endParaRPr lang="en-US" altLang="ko-K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806286" y="5015346"/>
            <a:ext cx="3435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오피스</a:t>
            </a:r>
            <a:endParaRPr lang="en-US" altLang="ko-KR" sz="2400" dirty="0"/>
          </a:p>
          <a:p>
            <a:r>
              <a:rPr lang="ko-KR" altLang="en-US" sz="2400" dirty="0"/>
              <a:t>게임</a:t>
            </a:r>
            <a:endParaRPr lang="en-US" altLang="ko-KR" sz="2400" dirty="0"/>
          </a:p>
          <a:p>
            <a:r>
              <a:rPr lang="ko-KR" altLang="en-US" sz="2400" dirty="0"/>
              <a:t>미디어 플레이어</a:t>
            </a:r>
            <a:endParaRPr lang="en-US" altLang="ko-KR" sz="2400" dirty="0"/>
          </a:p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1764723" y="4438754"/>
            <a:ext cx="3477491" cy="20451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6918614" y="5015346"/>
            <a:ext cx="3435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디바이스 드라이버</a:t>
            </a:r>
            <a:endParaRPr lang="en-US" altLang="ko-KR" sz="2400" dirty="0"/>
          </a:p>
          <a:p>
            <a:r>
              <a:rPr lang="ko-KR" altLang="en-US" sz="2400" dirty="0"/>
              <a:t>운영체제</a:t>
            </a:r>
            <a:endParaRPr lang="en-US" altLang="ko-KR" sz="2400" dirty="0"/>
          </a:p>
          <a:p>
            <a:r>
              <a:rPr lang="ko-KR" altLang="en-US" sz="2400" dirty="0"/>
              <a:t>유틸리티</a:t>
            </a:r>
            <a:endParaRPr lang="en-US" altLang="ko-KR" sz="2400" dirty="0"/>
          </a:p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6877051" y="4438754"/>
            <a:ext cx="3477491" cy="20451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717254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분류 </a:t>
            </a:r>
            <a:r>
              <a:rPr lang="en-US" altLang="ko-KR" dirty="0"/>
              <a:t>: </a:t>
            </a:r>
            <a:r>
              <a:rPr lang="ko-KR" altLang="en-US" dirty="0"/>
              <a:t>사용자 작성 및 응용</a:t>
            </a:r>
            <a:r>
              <a:rPr lang="en-US" altLang="ko-KR" dirty="0"/>
              <a:t>, </a:t>
            </a:r>
            <a:r>
              <a:rPr lang="ko-KR" altLang="en-US" dirty="0"/>
              <a:t>플랫폼 소프트웨어 </a:t>
            </a:r>
            <a:r>
              <a:rPr lang="en-US" altLang="ko-KR" dirty="0"/>
              <a:t>(</a:t>
            </a:r>
            <a:r>
              <a:rPr lang="ko-KR" altLang="en-US" dirty="0"/>
              <a:t>계층적 분류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446943" y="5133504"/>
            <a:ext cx="3467967" cy="7198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플랫폼</a:t>
            </a:r>
            <a:endParaRPr lang="en-US" altLang="ko-KR" sz="2000" dirty="0"/>
          </a:p>
          <a:p>
            <a:pPr algn="ctr"/>
            <a:r>
              <a:rPr lang="ko-KR" altLang="en-US" sz="2000" dirty="0"/>
              <a:t>소프트웨어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71946" y="3059443"/>
            <a:ext cx="3793983" cy="77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사용자 작성 소프트웨어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99343" y="5853328"/>
            <a:ext cx="3204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/>
              <a:t>컴퓨터와</a:t>
            </a:r>
            <a:r>
              <a:rPr lang="en-US" altLang="ko-KR" sz="2000" dirty="0"/>
              <a:t> </a:t>
            </a:r>
            <a:r>
              <a:rPr lang="ko-KR" altLang="en-US" sz="2000" dirty="0"/>
              <a:t>주변기기 제어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en-US" altLang="ko-KR" sz="2000" dirty="0"/>
              <a:t>BIOS, Drivers, OS, GUI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/>
              <a:t>Graphic Libraries</a:t>
            </a:r>
            <a:endParaRPr lang="ko-KR" altLang="en-US" sz="2000" dirty="0"/>
          </a:p>
        </p:txBody>
      </p:sp>
      <p:sp>
        <p:nvSpPr>
          <p:cNvPr id="9" name="위로 굽은 화살표 8"/>
          <p:cNvSpPr/>
          <p:nvPr/>
        </p:nvSpPr>
        <p:spPr>
          <a:xfrm flipH="1">
            <a:off x="7832580" y="4828704"/>
            <a:ext cx="609599" cy="609600"/>
          </a:xfrm>
          <a:prstGeom prst="bentUpArrow">
            <a:avLst>
              <a:gd name="adj1" fmla="val 6818"/>
              <a:gd name="adj2" fmla="val 31818"/>
              <a:gd name="adj3" fmla="val 3181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0" name="위로 굽은 화살표 9"/>
          <p:cNvSpPr/>
          <p:nvPr/>
        </p:nvSpPr>
        <p:spPr>
          <a:xfrm flipH="1">
            <a:off x="3879272" y="3833208"/>
            <a:ext cx="609599" cy="609600"/>
          </a:xfrm>
          <a:prstGeom prst="bentUpArrow">
            <a:avLst>
              <a:gd name="adj1" fmla="val 6818"/>
              <a:gd name="adj2" fmla="val 31818"/>
              <a:gd name="adj3" fmla="val 3181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1" name="TextBox 10"/>
          <p:cNvSpPr txBox="1"/>
          <p:nvPr/>
        </p:nvSpPr>
        <p:spPr>
          <a:xfrm>
            <a:off x="4488871" y="4878299"/>
            <a:ext cx="2892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/>
              <a:t>가장 일반적인 의미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오피스</a:t>
            </a:r>
            <a:r>
              <a:rPr lang="en-US" altLang="ko-KR" sz="2000" dirty="0"/>
              <a:t>, </a:t>
            </a:r>
            <a:r>
              <a:rPr lang="ko-KR" altLang="en-US" sz="2000" dirty="0"/>
              <a:t>게임 등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479784" y="4132328"/>
            <a:ext cx="3735962" cy="689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응용</a:t>
            </a:r>
            <a:endParaRPr lang="en-US" altLang="ko-KR" sz="2000" dirty="0"/>
          </a:p>
          <a:p>
            <a:pPr algn="ctr"/>
            <a:r>
              <a:rPr lang="ko-KR" altLang="en-US" sz="2000" dirty="0"/>
              <a:t>소프트웨어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6880" y="3833208"/>
            <a:ext cx="28921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/>
              <a:t>사용자가 응용 소프트 </a:t>
            </a:r>
            <a:r>
              <a:rPr lang="ko-KR" altLang="en-US" sz="2000" dirty="0" err="1"/>
              <a:t>웨어</a:t>
            </a:r>
            <a:r>
              <a:rPr lang="ko-KR" altLang="en-US" sz="2000" dirty="0"/>
              <a:t> 상위에 작성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스프레드시트 템플릿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매크로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스크립트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744173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</a:t>
            </a:r>
            <a:r>
              <a:rPr lang="en-US" altLang="ko-KR" dirty="0"/>
              <a:t> </a:t>
            </a:r>
            <a:r>
              <a:rPr lang="ko-KR" altLang="en-US" dirty="0"/>
              <a:t>엔진의 분류는</a:t>
            </a:r>
            <a:r>
              <a:rPr lang="en-US" altLang="ko-KR" dirty="0"/>
              <a:t>?(</a:t>
            </a:r>
            <a:r>
              <a:rPr lang="ko-KR" altLang="en-US" dirty="0"/>
              <a:t>조사해오기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응용 소프트웨어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플랫폼 소프트웨어</a:t>
            </a:r>
            <a:r>
              <a:rPr lang="en-US" altLang="ko-KR" dirty="0"/>
              <a:t>?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게임 엔진 활용에 대한 의견 논의 필요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어느 분야의 개발자 대우가 가장 좋을까</a:t>
            </a:r>
            <a:r>
              <a:rPr lang="en-US" altLang="ko-KR" dirty="0"/>
              <a:t>?</a:t>
            </a:r>
          </a:p>
        </p:txBody>
      </p:sp>
      <p:pic>
        <p:nvPicPr>
          <p:cNvPr id="5124" name="Picture 4" descr="달러 이미지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0" y="4529930"/>
            <a:ext cx="19431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619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upload.wikimedia.org/wikipedia/commons/thumb/8/8a/H96566k.jpg/260px-H96566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166" y="1709738"/>
            <a:ext cx="5828834" cy="4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것은 버그로부터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758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소프트웨어의 개발</a:t>
            </a:r>
            <a:r>
              <a:rPr lang="en-US" altLang="ko-KR" dirty="0"/>
              <a:t>, </a:t>
            </a:r>
            <a:r>
              <a:rPr lang="ko-KR" altLang="en-US" dirty="0"/>
              <a:t>운용</a:t>
            </a:r>
            <a:r>
              <a:rPr lang="en-US" altLang="ko-KR" dirty="0"/>
              <a:t>, </a:t>
            </a:r>
            <a:r>
              <a:rPr lang="ko-KR" altLang="en-US" dirty="0"/>
              <a:t>유지보수 등의 생명 주기 전반을 체계적이고 서술적이며 정량적으로 다루는 학문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hlinkClick r:id="rId2" tooltip="공학"/>
              </a:rPr>
              <a:t>공학</a:t>
            </a:r>
            <a:r>
              <a:rPr lang="ko-KR" altLang="en-US" dirty="0"/>
              <a:t>을 소프트웨어에 적용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488668"/>
            <a:ext cx="5508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 : https://ko.wikipedia.org/wiki/</a:t>
            </a:r>
            <a:r>
              <a:rPr lang="ko-KR" altLang="en-US" dirty="0"/>
              <a:t>소프트웨어공학</a:t>
            </a:r>
          </a:p>
        </p:txBody>
      </p:sp>
    </p:spTree>
    <p:extLst>
      <p:ext uri="{BB962C8B-B14F-4D97-AF65-F5344CB8AC3E}">
        <p14:creationId xmlns:p14="http://schemas.microsoft.com/office/powerpoint/2010/main" val="2876824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1941</a:t>
            </a:r>
            <a:r>
              <a:rPr lang="ko-KR" altLang="en-US" dirty="0"/>
              <a:t>년 최초 디지털 </a:t>
            </a:r>
            <a:r>
              <a:rPr lang="ko-KR" altLang="en-US" dirty="0">
                <a:hlinkClick r:id="rId2" tooltip="컴퓨터"/>
              </a:rPr>
              <a:t>컴퓨터</a:t>
            </a:r>
            <a:r>
              <a:rPr lang="ko-KR" altLang="en-US" dirty="0"/>
              <a:t>의 연산 명령은 배선으로 주어짐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유연하지 못한 방식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프로그램 내장 방식으로 발전 </a:t>
            </a:r>
            <a:r>
              <a:rPr lang="en-US" altLang="ko-KR" dirty="0"/>
              <a:t>(</a:t>
            </a:r>
            <a:r>
              <a:rPr lang="ko-KR" altLang="en-US" dirty="0"/>
              <a:t>폰 </a:t>
            </a:r>
            <a:r>
              <a:rPr lang="ko-KR" altLang="en-US" dirty="0" err="1"/>
              <a:t>노이만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88668"/>
            <a:ext cx="5508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 : https://ko.wikipedia.org/wiki/</a:t>
            </a:r>
            <a:r>
              <a:rPr lang="ko-KR" altLang="en-US" dirty="0"/>
              <a:t>소프트웨어공학</a:t>
            </a:r>
          </a:p>
        </p:txBody>
      </p:sp>
    </p:spTree>
    <p:extLst>
      <p:ext uri="{BB962C8B-B14F-4D97-AF65-F5344CB8AC3E}">
        <p14:creationId xmlns:p14="http://schemas.microsoft.com/office/powerpoint/2010/main" val="2637974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현재의 소프트웨어 공학의 정의</a:t>
            </a:r>
            <a:endParaRPr lang="en-US" altLang="ko-KR" dirty="0"/>
          </a:p>
          <a:p>
            <a:pPr lvl="1"/>
            <a:r>
              <a:rPr lang="ko-KR" altLang="en-US" dirty="0"/>
              <a:t>실무종사자들이 수많은 어려움을 뚫고 전진하는 과정 중</a:t>
            </a:r>
            <a:endParaRPr lang="en-US" altLang="ko-KR" dirty="0"/>
          </a:p>
          <a:p>
            <a:pPr lvl="1"/>
            <a:r>
              <a:rPr lang="ko-KR" altLang="en-US" dirty="0"/>
              <a:t>여전히 그 정의에 대해 논쟁 중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6488668"/>
            <a:ext cx="5508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 : https://ko.wikipedia.org/wiki/</a:t>
            </a:r>
            <a:r>
              <a:rPr lang="ko-KR" altLang="en-US" dirty="0"/>
              <a:t>소프트웨어공학</a:t>
            </a:r>
          </a:p>
        </p:txBody>
      </p:sp>
    </p:spTree>
    <p:extLst>
      <p:ext uri="{BB962C8B-B14F-4D97-AF65-F5344CB8AC3E}">
        <p14:creationId xmlns:p14="http://schemas.microsoft.com/office/powerpoint/2010/main" val="129839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왜 필요한가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빠른 버그 해결</a:t>
            </a:r>
            <a:r>
              <a:rPr lang="en-US" altLang="ko-KR" dirty="0"/>
              <a:t>!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단순한 메모리 관리 잘못으로 인한 출시 연기</a:t>
            </a:r>
            <a:endParaRPr lang="en-US" altLang="ko-KR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90525" y="3829050"/>
            <a:ext cx="1885950" cy="1047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개발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프로그래밍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45669" y="3829050"/>
            <a:ext cx="1885950" cy="1047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디버깅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95563" y="3891260"/>
            <a:ext cx="738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검증 문제발생</a:t>
            </a:r>
          </a:p>
        </p:txBody>
      </p:sp>
      <p:sp>
        <p:nvSpPr>
          <p:cNvPr id="11" name="오른쪽 화살표 10"/>
          <p:cNvSpPr/>
          <p:nvPr/>
        </p:nvSpPr>
        <p:spPr>
          <a:xfrm>
            <a:off x="2276475" y="3524250"/>
            <a:ext cx="1169194" cy="3048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00813" y="3829050"/>
            <a:ext cx="1885950" cy="1047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디버깅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50707" y="3891260"/>
            <a:ext cx="738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검증 문제발생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5331619" y="3524250"/>
            <a:ext cx="1169194" cy="3048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555957" y="3829050"/>
            <a:ext cx="1885950" cy="1047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디버깅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05851" y="3891260"/>
            <a:ext cx="738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검증 문제발생</a:t>
            </a:r>
          </a:p>
        </p:txBody>
      </p:sp>
      <p:sp>
        <p:nvSpPr>
          <p:cNvPr id="17" name="오른쪽 화살표 16"/>
          <p:cNvSpPr/>
          <p:nvPr/>
        </p:nvSpPr>
        <p:spPr>
          <a:xfrm>
            <a:off x="8386763" y="3524250"/>
            <a:ext cx="1169194" cy="3048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90525" y="4876800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기간</a:t>
            </a:r>
            <a:r>
              <a:rPr lang="en-US" altLang="ko-KR" dirty="0"/>
              <a:t>: 1</a:t>
            </a:r>
            <a:r>
              <a:rPr lang="ko-KR" altLang="en-US" dirty="0"/>
              <a:t>개월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19476" y="4880709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기간</a:t>
            </a:r>
            <a:r>
              <a:rPr lang="en-US" altLang="ko-KR" dirty="0"/>
              <a:t>: 3</a:t>
            </a:r>
            <a:r>
              <a:rPr lang="ko-KR" altLang="en-US" dirty="0"/>
              <a:t>개월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48427" y="4876800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기간</a:t>
            </a:r>
            <a:r>
              <a:rPr lang="en-US" altLang="ko-KR" dirty="0"/>
              <a:t>: 3</a:t>
            </a:r>
            <a:r>
              <a:rPr lang="ko-KR" altLang="en-US" dirty="0"/>
              <a:t>개월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32136" y="4876800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기간</a:t>
            </a:r>
            <a:r>
              <a:rPr lang="en-US" altLang="ko-KR" dirty="0"/>
              <a:t>: 3</a:t>
            </a:r>
            <a:r>
              <a:rPr lang="ko-KR" altLang="en-US" dirty="0"/>
              <a:t>개월</a:t>
            </a:r>
          </a:p>
        </p:txBody>
      </p:sp>
      <p:sp>
        <p:nvSpPr>
          <p:cNvPr id="22" name="타원 21"/>
          <p:cNvSpPr/>
          <p:nvPr/>
        </p:nvSpPr>
        <p:spPr>
          <a:xfrm>
            <a:off x="11527628" y="4283075"/>
            <a:ext cx="103585" cy="1555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1737178" y="4283075"/>
            <a:ext cx="103585" cy="1555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1946728" y="4283075"/>
            <a:ext cx="103585" cy="1555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29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19200" y="1866900"/>
            <a:ext cx="3086100" cy="44005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90650" y="2000250"/>
            <a:ext cx="2743200" cy="365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266950" y="5810250"/>
            <a:ext cx="971550" cy="3238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 descr="클래시 로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2018843"/>
            <a:ext cx="2743200" cy="365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648200" y="1866900"/>
            <a:ext cx="3086100" cy="44005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19650" y="2000250"/>
            <a:ext cx="2743200" cy="365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695950" y="5810250"/>
            <a:ext cx="971550" cy="3238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클래시 로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2018843"/>
            <a:ext cx="2743200" cy="365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8077200" y="1866900"/>
            <a:ext cx="3086100" cy="44005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248650" y="2000250"/>
            <a:ext cx="2743200" cy="365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9124950" y="5810250"/>
            <a:ext cx="971550" cy="3238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클래시 로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50" y="2018843"/>
            <a:ext cx="2743200" cy="365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143500" y="3048000"/>
            <a:ext cx="2286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97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소프트웨어</a:t>
            </a:r>
            <a:endParaRPr lang="en-US" altLang="ko-KR" dirty="0"/>
          </a:p>
          <a:p>
            <a:r>
              <a:rPr lang="ko-KR" altLang="en-US" dirty="0"/>
              <a:t>소프트웨어 공학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7996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결국 문제는 개발 프로세스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핵심 소프트웨어의 외주 개발</a:t>
            </a:r>
            <a:endParaRPr lang="en-US" altLang="ko-KR" dirty="0"/>
          </a:p>
          <a:p>
            <a:pPr lvl="2"/>
            <a:r>
              <a:rPr lang="ko-KR" altLang="en-US" dirty="0"/>
              <a:t>관리 부족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관련된 전문 인력 부족</a:t>
            </a:r>
            <a:endParaRPr lang="en-US" altLang="ko-KR" dirty="0"/>
          </a:p>
          <a:p>
            <a:pPr lvl="2"/>
            <a:r>
              <a:rPr lang="ko-KR" altLang="en-US" dirty="0"/>
              <a:t>문제 해결 어려움</a:t>
            </a:r>
          </a:p>
        </p:txBody>
      </p:sp>
    </p:spTree>
    <p:extLst>
      <p:ext uri="{BB962C8B-B14F-4D97-AF65-F5344CB8AC3E}">
        <p14:creationId xmlns:p14="http://schemas.microsoft.com/office/powerpoint/2010/main" val="3160209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소프트웨어 개발에 있어 체계적이며 공학적인 프로세스가 확립 되어야 함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4460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게임</a:t>
            </a:r>
            <a:r>
              <a:rPr lang="ko-KR" altLang="en-US" dirty="0"/>
              <a:t> 소프트웨어 공학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/>
              <a:t> </a:t>
            </a:r>
            <a:r>
              <a:rPr lang="ko-KR" altLang="en-US" dirty="0">
                <a:solidFill>
                  <a:srgbClr val="C00000"/>
                </a:solidFill>
              </a:rPr>
              <a:t>게임</a:t>
            </a:r>
            <a:r>
              <a:rPr lang="ko-KR" altLang="en-US" dirty="0"/>
              <a:t> 소프트웨어의 개발</a:t>
            </a:r>
            <a:r>
              <a:rPr lang="en-US" altLang="ko-KR" dirty="0"/>
              <a:t>, </a:t>
            </a:r>
            <a:r>
              <a:rPr lang="ko-KR" altLang="en-US" dirty="0"/>
              <a:t>운용</a:t>
            </a:r>
            <a:r>
              <a:rPr lang="en-US" altLang="ko-KR" dirty="0"/>
              <a:t>, </a:t>
            </a:r>
            <a:r>
              <a:rPr lang="ko-KR" altLang="en-US" dirty="0"/>
              <a:t>유지보수 등의 생명 주기 전반을 체계적이고 서술적이며 정량적으로 다루는 학문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게임 개발 프로세스는 상당히 오랜 기간 소프트웨어 공학의 변화를 이끌었음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 자체가 가지는 특성을 이해해야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 모델을 그대로 적용한다면</a:t>
            </a:r>
            <a:r>
              <a:rPr lang="en-US" altLang="ko-KR" dirty="0"/>
              <a:t>…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5846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47650" y="1709738"/>
            <a:ext cx="11715750" cy="2852737"/>
          </a:xfrm>
        </p:spPr>
        <p:txBody>
          <a:bodyPr/>
          <a:lstStyle/>
          <a:p>
            <a:r>
              <a:rPr lang="ko-KR" altLang="en-US" dirty="0"/>
              <a:t>대표적 개발 모델 </a:t>
            </a:r>
            <a:r>
              <a:rPr lang="en-US" altLang="ko-KR" dirty="0"/>
              <a:t>(</a:t>
            </a:r>
            <a:r>
              <a:rPr lang="ko-KR" altLang="en-US" dirty="0"/>
              <a:t>폭포수 모델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429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순차적 모델 </a:t>
            </a:r>
            <a:r>
              <a:rPr lang="en-US" altLang="ko-KR" dirty="0"/>
              <a:t>(Sequential Model)</a:t>
            </a:r>
          </a:p>
          <a:p>
            <a:endParaRPr lang="en-US" altLang="ko-KR" dirty="0"/>
          </a:p>
          <a:p>
            <a:r>
              <a:rPr lang="ko-KR" altLang="en-US" dirty="0"/>
              <a:t>고전적</a:t>
            </a:r>
            <a:r>
              <a:rPr lang="en-US" altLang="ko-KR" dirty="0"/>
              <a:t> </a:t>
            </a:r>
            <a:r>
              <a:rPr lang="ko-KR" altLang="en-US" dirty="0"/>
              <a:t>생명주기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이전 단계의 완벽한 작업 완료를 가정</a:t>
            </a:r>
          </a:p>
        </p:txBody>
      </p:sp>
    </p:spTree>
    <p:extLst>
      <p:ext uri="{BB962C8B-B14F-4D97-AF65-F5344CB8AC3E}">
        <p14:creationId xmlns:p14="http://schemas.microsoft.com/office/powerpoint/2010/main" val="2346973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가장 높은 폭포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01" y="2625725"/>
            <a:ext cx="10992747" cy="423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 </a:t>
            </a:r>
            <a:r>
              <a:rPr lang="en-US" altLang="ko-KR" dirty="0"/>
              <a:t>(Waterfall model)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742501" y="1455340"/>
            <a:ext cx="10515600" cy="4351338"/>
          </a:xfrm>
        </p:spPr>
        <p:txBody>
          <a:bodyPr/>
          <a:lstStyle/>
          <a:p>
            <a:r>
              <a:rPr lang="en-US" altLang="ko-KR" dirty="0"/>
              <a:t>1970</a:t>
            </a:r>
            <a:r>
              <a:rPr lang="ko-KR" altLang="en-US" dirty="0"/>
              <a:t>년 </a:t>
            </a:r>
            <a:r>
              <a:rPr lang="ko-KR" altLang="en-US" dirty="0" err="1"/>
              <a:t>윈스턴</a:t>
            </a:r>
            <a:r>
              <a:rPr lang="ko-KR" altLang="en-US" dirty="0"/>
              <a:t> </a:t>
            </a:r>
            <a:r>
              <a:rPr lang="en-US" altLang="ko-KR" dirty="0"/>
              <a:t>W. </a:t>
            </a:r>
            <a:r>
              <a:rPr lang="ko-KR" altLang="en-US" dirty="0" err="1"/>
              <a:t>로이스</a:t>
            </a:r>
            <a:r>
              <a:rPr lang="ko-KR" altLang="en-US" dirty="0"/>
              <a:t> </a:t>
            </a:r>
            <a:r>
              <a:rPr lang="en-US" altLang="ko-KR" dirty="0"/>
              <a:t>(1929–1995)</a:t>
            </a:r>
          </a:p>
          <a:p>
            <a:pPr lvl="1"/>
            <a:r>
              <a:rPr lang="en-US" altLang="ko-KR" sz="2400" b="1" dirty="0"/>
              <a:t>"Managing the Development of Large Software Systems"</a:t>
            </a:r>
            <a:endParaRPr lang="ko-KR" altLang="en-US" sz="2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123950" y="2941639"/>
            <a:ext cx="2590800" cy="4945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요구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2914650" y="3689349"/>
            <a:ext cx="2724150" cy="493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/>
              <a:t>설계</a:t>
            </a:r>
            <a:endParaRPr lang="ko-KR" altLang="en-US" sz="3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876800" y="4436268"/>
            <a:ext cx="2724150" cy="493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구현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6762750" y="5183187"/>
            <a:ext cx="2724150" cy="493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검증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8629650" y="5936454"/>
            <a:ext cx="2724150" cy="493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유지보수</a:t>
            </a:r>
          </a:p>
        </p:txBody>
      </p:sp>
      <p:sp>
        <p:nvSpPr>
          <p:cNvPr id="11" name="위로 굽은 화살표 10"/>
          <p:cNvSpPr/>
          <p:nvPr/>
        </p:nvSpPr>
        <p:spPr>
          <a:xfrm flipV="1">
            <a:off x="3810449" y="3049983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위로 굽은 화살표 12"/>
          <p:cNvSpPr/>
          <p:nvPr/>
        </p:nvSpPr>
        <p:spPr>
          <a:xfrm flipV="1">
            <a:off x="5734499" y="3796902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위로 굽은 화살표 13"/>
          <p:cNvSpPr/>
          <p:nvPr/>
        </p:nvSpPr>
        <p:spPr>
          <a:xfrm flipV="1">
            <a:off x="7696649" y="4543821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위로 굽은 화살표 14"/>
          <p:cNvSpPr/>
          <p:nvPr/>
        </p:nvSpPr>
        <p:spPr>
          <a:xfrm flipV="1">
            <a:off x="9582599" y="5297088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59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 </a:t>
            </a:r>
            <a:r>
              <a:rPr lang="en-US" altLang="ko-KR" dirty="0"/>
              <a:t>(Waterfall model)</a:t>
            </a:r>
            <a:endParaRPr lang="ko-KR" altLang="en-US" dirty="0"/>
          </a:p>
        </p:txBody>
      </p:sp>
      <p:pic>
        <p:nvPicPr>
          <p:cNvPr id="12290" name="Picture 2" descr="http://www.informatik.uni-bremen.de/uniform/vm97/images/Royce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373122"/>
            <a:ext cx="5848350" cy="511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7150" y="6488668"/>
            <a:ext cx="8801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http://www.informatik.uni-bremen.de/uniform/vm97/def/def_w/WATERFALL.htm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441282" y="1373122"/>
            <a:ext cx="560546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 most of the publications, the waterfall model is claimed to be inefficient because of the lack of feedback loops. Surprisingly, they were explicitly considered in the original model of Royce.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94041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 </a:t>
            </a:r>
            <a:r>
              <a:rPr lang="en-US" altLang="ko-KR" dirty="0"/>
              <a:t>(Waterfall model)</a:t>
            </a:r>
            <a:endParaRPr lang="ko-KR" altLang="en-US" dirty="0"/>
          </a:p>
        </p:txBody>
      </p:sp>
      <p:pic>
        <p:nvPicPr>
          <p:cNvPr id="3" name="Picture 2" descr="가장 높은 폭포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01" y="2625725"/>
            <a:ext cx="10992747" cy="423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1123950" y="2941639"/>
            <a:ext cx="2590800" cy="4945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요구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914650" y="3689349"/>
            <a:ext cx="2724150" cy="493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/>
              <a:t>설계</a:t>
            </a:r>
            <a:endParaRPr lang="ko-KR" altLang="en-US" sz="32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876800" y="4436268"/>
            <a:ext cx="2724150" cy="493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구현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762750" y="5183187"/>
            <a:ext cx="2724150" cy="493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검증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8629650" y="5936454"/>
            <a:ext cx="2724150" cy="493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유지보수</a:t>
            </a:r>
          </a:p>
        </p:txBody>
      </p:sp>
      <p:sp>
        <p:nvSpPr>
          <p:cNvPr id="9" name="위로 굽은 화살표 8"/>
          <p:cNvSpPr/>
          <p:nvPr/>
        </p:nvSpPr>
        <p:spPr>
          <a:xfrm flipV="1">
            <a:off x="3810449" y="3049983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위로 굽은 화살표 9"/>
          <p:cNvSpPr/>
          <p:nvPr/>
        </p:nvSpPr>
        <p:spPr>
          <a:xfrm flipV="1">
            <a:off x="5734499" y="3796902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위로 굽은 화살표 10"/>
          <p:cNvSpPr/>
          <p:nvPr/>
        </p:nvSpPr>
        <p:spPr>
          <a:xfrm flipV="1">
            <a:off x="7696649" y="4543821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위로 굽은 화살표 11"/>
          <p:cNvSpPr/>
          <p:nvPr/>
        </p:nvSpPr>
        <p:spPr>
          <a:xfrm flipV="1">
            <a:off x="9582599" y="5297088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위로 굽은 화살표 12"/>
          <p:cNvSpPr/>
          <p:nvPr/>
        </p:nvSpPr>
        <p:spPr>
          <a:xfrm rot="10800000" flipV="1">
            <a:off x="2095276" y="3450628"/>
            <a:ext cx="781050" cy="639366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위로 굽은 화살표 13"/>
          <p:cNvSpPr/>
          <p:nvPr/>
        </p:nvSpPr>
        <p:spPr>
          <a:xfrm rot="10800000" flipV="1">
            <a:off x="4057426" y="4212431"/>
            <a:ext cx="781050" cy="639366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위로 굽은 화살표 14"/>
          <p:cNvSpPr/>
          <p:nvPr/>
        </p:nvSpPr>
        <p:spPr>
          <a:xfrm rot="10800000" flipV="1">
            <a:off x="5962538" y="4929982"/>
            <a:ext cx="781050" cy="639366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위로 굽은 화살표 15"/>
          <p:cNvSpPr/>
          <p:nvPr/>
        </p:nvSpPr>
        <p:spPr>
          <a:xfrm rot="10800000" flipV="1">
            <a:off x="7811398" y="5678487"/>
            <a:ext cx="781050" cy="639366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239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위로 굽은 화살표 10"/>
          <p:cNvSpPr/>
          <p:nvPr/>
        </p:nvSpPr>
        <p:spPr>
          <a:xfrm flipV="1">
            <a:off x="3286125" y="224353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위로 굽은 화살표 11"/>
          <p:cNvSpPr/>
          <p:nvPr/>
        </p:nvSpPr>
        <p:spPr>
          <a:xfrm flipV="1">
            <a:off x="4762500" y="3623420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위로 굽은 화살표 12"/>
          <p:cNvSpPr/>
          <p:nvPr/>
        </p:nvSpPr>
        <p:spPr>
          <a:xfrm flipV="1">
            <a:off x="6515100" y="500330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 </a:t>
            </a:r>
            <a:r>
              <a:rPr lang="en-US" altLang="ko-KR" dirty="0"/>
              <a:t>(Waterfall model) : </a:t>
            </a:r>
            <a:r>
              <a:rPr lang="ko-KR" altLang="en-US" dirty="0"/>
              <a:t>실제 예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381000" y="1557338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어플리케이션 팀 개발 요청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695450" y="288290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tx1"/>
                </a:solidFill>
              </a:rPr>
              <a:t>플랫폼 설계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5750" y="1572475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Image Viewer </a:t>
            </a:r>
            <a:r>
              <a:rPr lang="ko-KR" altLang="en-US" sz="3200" dirty="0"/>
              <a:t>개발을</a:t>
            </a:r>
            <a:r>
              <a:rPr lang="en-US" altLang="ko-KR" sz="3200" dirty="0"/>
              <a:t> </a:t>
            </a:r>
            <a:r>
              <a:rPr lang="ko-KR" altLang="en-US" sz="3200" dirty="0"/>
              <a:t>위한 윈도우 </a:t>
            </a:r>
            <a:r>
              <a:rPr lang="ko-KR" altLang="en-US" sz="3200" dirty="0" err="1"/>
              <a:t>플래폼</a:t>
            </a:r>
            <a:r>
              <a:rPr lang="ko-KR" altLang="en-US" sz="3200" dirty="0"/>
              <a:t> 요구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24500" y="2949532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OpenGL </a:t>
            </a:r>
            <a:r>
              <a:rPr lang="ko-KR" altLang="en-US" sz="3200" dirty="0"/>
              <a:t>사용</a:t>
            </a:r>
            <a:endParaRPr lang="en-US" altLang="ko-KR" sz="3200" dirty="0"/>
          </a:p>
          <a:p>
            <a:r>
              <a:rPr lang="ko-KR" altLang="en-US" sz="3200" dirty="0"/>
              <a:t>핀치 줌 </a:t>
            </a:r>
            <a:r>
              <a:rPr lang="en-US" altLang="ko-KR" sz="3200" dirty="0"/>
              <a:t>In/Out </a:t>
            </a:r>
            <a:r>
              <a:rPr lang="ko-KR" altLang="en-US" sz="3200" dirty="0"/>
              <a:t>구현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562350" y="4262786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Image Viewer </a:t>
            </a:r>
            <a:r>
              <a:rPr lang="ko-KR" altLang="en-US" sz="2800" dirty="0">
                <a:solidFill>
                  <a:schemeClr val="tx1"/>
                </a:solidFill>
              </a:rPr>
              <a:t>윈도우 플랫폼 구현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876800" y="564267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유지 보수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96150" y="4563329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설계대로 구현 완료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58150" y="5943214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다수의 문제 발생</a:t>
            </a:r>
            <a:r>
              <a:rPr lang="en-US" altLang="ko-KR" sz="3200" dirty="0"/>
              <a:t>!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54581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위로 굽은 화살표 10"/>
          <p:cNvSpPr/>
          <p:nvPr/>
        </p:nvSpPr>
        <p:spPr>
          <a:xfrm flipV="1">
            <a:off x="3286125" y="224353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위로 굽은 화살표 11"/>
          <p:cNvSpPr/>
          <p:nvPr/>
        </p:nvSpPr>
        <p:spPr>
          <a:xfrm flipV="1">
            <a:off x="4762500" y="3623420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위로 굽은 화살표 12"/>
          <p:cNvSpPr/>
          <p:nvPr/>
        </p:nvSpPr>
        <p:spPr>
          <a:xfrm flipV="1">
            <a:off x="6515100" y="500330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 </a:t>
            </a:r>
            <a:r>
              <a:rPr lang="en-US" altLang="ko-KR" dirty="0"/>
              <a:t>(Waterfall model) : </a:t>
            </a:r>
            <a:r>
              <a:rPr lang="ko-KR" altLang="en-US" dirty="0"/>
              <a:t>실제 예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381000" y="1557338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어플리케이션 팀 개발 요청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695450" y="288290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tx1"/>
                </a:solidFill>
              </a:rPr>
              <a:t>플랫폼 설계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5750" y="1572475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Image Viewer </a:t>
            </a:r>
            <a:r>
              <a:rPr lang="ko-KR" altLang="en-US" sz="3200" dirty="0"/>
              <a:t>개발을</a:t>
            </a:r>
            <a:r>
              <a:rPr lang="en-US" altLang="ko-KR" sz="3200" dirty="0"/>
              <a:t> </a:t>
            </a:r>
            <a:r>
              <a:rPr lang="ko-KR" altLang="en-US" sz="3200" dirty="0"/>
              <a:t>위한 윈도우 </a:t>
            </a:r>
            <a:r>
              <a:rPr lang="ko-KR" altLang="en-US" sz="3200" dirty="0" err="1"/>
              <a:t>플래폼</a:t>
            </a:r>
            <a:r>
              <a:rPr lang="ko-KR" altLang="en-US" sz="3200" dirty="0"/>
              <a:t> 요구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24500" y="2949532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OpenGL </a:t>
            </a:r>
            <a:r>
              <a:rPr lang="ko-KR" altLang="en-US" sz="3200" dirty="0"/>
              <a:t>사용</a:t>
            </a:r>
            <a:endParaRPr lang="en-US" altLang="ko-KR" sz="3200" dirty="0"/>
          </a:p>
          <a:p>
            <a:r>
              <a:rPr lang="ko-KR" altLang="en-US" sz="3200" dirty="0"/>
              <a:t>핀치 줌 </a:t>
            </a:r>
            <a:r>
              <a:rPr lang="en-US" altLang="ko-KR" sz="3200" dirty="0"/>
              <a:t>In/Out </a:t>
            </a:r>
            <a:r>
              <a:rPr lang="ko-KR" altLang="en-US" sz="3200" dirty="0"/>
              <a:t>구현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562350" y="4262786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Image Viewer </a:t>
            </a:r>
            <a:r>
              <a:rPr lang="ko-KR" altLang="en-US" sz="2800" dirty="0">
                <a:solidFill>
                  <a:schemeClr val="tx1"/>
                </a:solidFill>
              </a:rPr>
              <a:t>윈도우 플랫폼 구현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876800" y="564267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유지 보수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96150" y="4563329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설계대로 구현 완료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58150" y="5943214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다수의 문제 발생</a:t>
            </a:r>
            <a:r>
              <a:rPr lang="en-US" altLang="ko-KR" sz="3200" dirty="0"/>
              <a:t>!</a:t>
            </a:r>
            <a:endParaRPr lang="ko-KR" altLang="en-US" sz="3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424113" y="1572475"/>
            <a:ext cx="8086725" cy="45850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b="1" dirty="0" err="1">
                <a:solidFill>
                  <a:srgbClr val="FF0000"/>
                </a:solidFill>
              </a:rPr>
              <a:t>엇</a:t>
            </a:r>
            <a:r>
              <a:rPr lang="en-US" altLang="ko-KR" sz="4400" b="1" dirty="0">
                <a:solidFill>
                  <a:srgbClr val="FF0000"/>
                </a:solidFill>
              </a:rPr>
              <a:t>, </a:t>
            </a:r>
            <a:r>
              <a:rPr lang="ko-KR" altLang="en-US" sz="4400" b="1" dirty="0">
                <a:solidFill>
                  <a:srgbClr val="FF0000"/>
                </a:solidFill>
              </a:rPr>
              <a:t>기존 기능 명세를 전부 안 하고 요청했어요</a:t>
            </a:r>
            <a:r>
              <a:rPr lang="en-US" altLang="ko-KR" sz="4400" b="1" dirty="0">
                <a:solidFill>
                  <a:srgbClr val="FF0000"/>
                </a:solidFill>
              </a:rPr>
              <a:t>..</a:t>
            </a:r>
          </a:p>
          <a:p>
            <a:pPr algn="ctr"/>
            <a:r>
              <a:rPr lang="ko-KR" altLang="en-US" sz="4400" b="1" dirty="0" err="1">
                <a:solidFill>
                  <a:srgbClr val="FF0000"/>
                </a:solidFill>
              </a:rPr>
              <a:t>ㅈㅅㅈㅅ</a:t>
            </a:r>
            <a:endParaRPr lang="en-US" altLang="ko-KR" sz="44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4400" b="1" dirty="0">
                <a:solidFill>
                  <a:srgbClr val="FF0000"/>
                </a:solidFill>
              </a:rPr>
              <a:t>이거 더 필요하고 저거 더 필요하고</a:t>
            </a:r>
            <a:r>
              <a:rPr lang="en-US" altLang="ko-KR" sz="4400" b="1" dirty="0">
                <a:solidFill>
                  <a:srgbClr val="FF0000"/>
                </a:solidFill>
              </a:rPr>
              <a:t>…</a:t>
            </a:r>
          </a:p>
          <a:p>
            <a:pPr algn="ctr"/>
            <a:r>
              <a:rPr lang="ko-KR" altLang="en-US" sz="4400" b="1" dirty="0">
                <a:solidFill>
                  <a:srgbClr val="FF0000"/>
                </a:solidFill>
              </a:rPr>
              <a:t>어라 좌표계가 다르네요</a:t>
            </a:r>
            <a:r>
              <a:rPr lang="en-US" altLang="ko-KR" sz="4400" b="1" dirty="0">
                <a:solidFill>
                  <a:srgbClr val="FF0000"/>
                </a:solidFill>
              </a:rPr>
              <a:t>??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55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최초의 중요성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최초의 소프트웨어는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프로그램 내장 방식을 최초로 고안한 사람은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최초가 왜 중요할까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err="1"/>
              <a:t>폴아웃의</a:t>
            </a:r>
            <a:r>
              <a:rPr lang="ko-KR" altLang="en-US" dirty="0"/>
              <a:t> 세계관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5483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위로 굽은 화살표 10"/>
          <p:cNvSpPr/>
          <p:nvPr/>
        </p:nvSpPr>
        <p:spPr>
          <a:xfrm flipV="1">
            <a:off x="3286125" y="224353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위로 굽은 화살표 11"/>
          <p:cNvSpPr/>
          <p:nvPr/>
        </p:nvSpPr>
        <p:spPr>
          <a:xfrm flipV="1">
            <a:off x="4762500" y="3623420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위로 굽은 화살표 12"/>
          <p:cNvSpPr/>
          <p:nvPr/>
        </p:nvSpPr>
        <p:spPr>
          <a:xfrm flipV="1">
            <a:off x="6515100" y="500330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 </a:t>
            </a:r>
            <a:r>
              <a:rPr lang="en-US" altLang="ko-KR" dirty="0"/>
              <a:t>(Waterfall model) : </a:t>
            </a:r>
            <a:r>
              <a:rPr lang="ko-KR" altLang="en-US" dirty="0"/>
              <a:t>실제 예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381000" y="1557338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어플리케이션 팀 개발 요청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695450" y="288290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tx1"/>
                </a:solidFill>
              </a:rPr>
              <a:t>플랫폼 설계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5750" y="1572475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Image Viewer </a:t>
            </a:r>
            <a:r>
              <a:rPr lang="ko-KR" altLang="en-US" sz="3200" dirty="0"/>
              <a:t>개발을</a:t>
            </a:r>
            <a:r>
              <a:rPr lang="en-US" altLang="ko-KR" sz="3200" dirty="0"/>
              <a:t> </a:t>
            </a:r>
            <a:r>
              <a:rPr lang="ko-KR" altLang="en-US" sz="3200" dirty="0"/>
              <a:t>위한 윈도우 </a:t>
            </a:r>
            <a:r>
              <a:rPr lang="ko-KR" altLang="en-US" sz="3200" dirty="0" err="1"/>
              <a:t>플래폼</a:t>
            </a:r>
            <a:r>
              <a:rPr lang="ko-KR" altLang="en-US" sz="3200" dirty="0"/>
              <a:t> 요구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24500" y="2949532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OpenGL </a:t>
            </a:r>
            <a:r>
              <a:rPr lang="ko-KR" altLang="en-US" sz="3200" dirty="0"/>
              <a:t>사용</a:t>
            </a:r>
            <a:endParaRPr lang="en-US" altLang="ko-KR" sz="3200" dirty="0"/>
          </a:p>
          <a:p>
            <a:r>
              <a:rPr lang="ko-KR" altLang="en-US" sz="3200" dirty="0"/>
              <a:t>핀치 줌 </a:t>
            </a:r>
            <a:r>
              <a:rPr lang="en-US" altLang="ko-KR" sz="3200" dirty="0"/>
              <a:t>In/Out </a:t>
            </a:r>
            <a:r>
              <a:rPr lang="ko-KR" altLang="en-US" sz="3200" dirty="0"/>
              <a:t>구현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562350" y="4262786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Image Viewer </a:t>
            </a:r>
            <a:r>
              <a:rPr lang="ko-KR" altLang="en-US" sz="2800" dirty="0">
                <a:solidFill>
                  <a:schemeClr val="tx1"/>
                </a:solidFill>
              </a:rPr>
              <a:t>윈도우 플랫폼 구현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876800" y="564267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유지 보수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96150" y="4563329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설계대로 구현 완료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58150" y="5943214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다수의 문제 발생</a:t>
            </a:r>
            <a:r>
              <a:rPr lang="en-US" altLang="ko-KR" sz="3200" dirty="0"/>
              <a:t>!</a:t>
            </a:r>
            <a:endParaRPr lang="ko-KR" altLang="en-US" sz="3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66713" y="1834991"/>
            <a:ext cx="6376987" cy="19658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rgbClr val="FF0000"/>
                </a:solidFill>
              </a:rPr>
              <a:t>상무님 뷰어 플랫폼 완성이 지연 될 것으로 보입니다</a:t>
            </a:r>
            <a:r>
              <a:rPr lang="en-US" altLang="ko-KR" sz="4400" b="1" dirty="0">
                <a:solidFill>
                  <a:srgbClr val="FF0000"/>
                </a:solidFill>
              </a:rPr>
              <a:t>.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111354" y="4655478"/>
            <a:ext cx="6922293" cy="19658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rgbClr val="FF0000"/>
                </a:solidFill>
              </a:rPr>
              <a:t>플랫폼이 지연되면 </a:t>
            </a:r>
            <a:r>
              <a:rPr lang="ko-KR" altLang="en-US" sz="4400" b="1" dirty="0" err="1">
                <a:solidFill>
                  <a:srgbClr val="FF0000"/>
                </a:solidFill>
              </a:rPr>
              <a:t>어플은</a:t>
            </a:r>
            <a:r>
              <a:rPr lang="ko-KR" altLang="en-US" sz="4400" b="1" dirty="0">
                <a:solidFill>
                  <a:srgbClr val="FF0000"/>
                </a:solidFill>
              </a:rPr>
              <a:t> 더 지연되는 것 아닌가</a:t>
            </a:r>
            <a:r>
              <a:rPr lang="en-US" altLang="ko-KR" sz="4400" b="1" dirty="0">
                <a:solidFill>
                  <a:srgbClr val="FF0000"/>
                </a:solidFill>
              </a:rPr>
              <a:t>????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461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위로 굽은 화살표 10"/>
          <p:cNvSpPr/>
          <p:nvPr/>
        </p:nvSpPr>
        <p:spPr>
          <a:xfrm flipV="1">
            <a:off x="3286125" y="224353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위로 굽은 화살표 11"/>
          <p:cNvSpPr/>
          <p:nvPr/>
        </p:nvSpPr>
        <p:spPr>
          <a:xfrm flipV="1">
            <a:off x="4762500" y="3623420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위로 굽은 화살표 12"/>
          <p:cNvSpPr/>
          <p:nvPr/>
        </p:nvSpPr>
        <p:spPr>
          <a:xfrm flipV="1">
            <a:off x="6515100" y="500330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 </a:t>
            </a:r>
            <a:r>
              <a:rPr lang="en-US" altLang="ko-KR" dirty="0"/>
              <a:t>(Waterfall model) : </a:t>
            </a:r>
            <a:r>
              <a:rPr lang="ko-KR" altLang="en-US" dirty="0"/>
              <a:t>실제 예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381000" y="1557338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어플리케이션 팀 개발 요청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695450" y="288290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tx1"/>
                </a:solidFill>
              </a:rPr>
              <a:t>플랫폼 설계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5750" y="1572475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Image Viewer </a:t>
            </a:r>
            <a:r>
              <a:rPr lang="ko-KR" altLang="en-US" sz="3200" dirty="0"/>
              <a:t>개발을</a:t>
            </a:r>
            <a:r>
              <a:rPr lang="en-US" altLang="ko-KR" sz="3200" dirty="0"/>
              <a:t> </a:t>
            </a:r>
            <a:r>
              <a:rPr lang="ko-KR" altLang="en-US" sz="3200" dirty="0"/>
              <a:t>위한 윈도우 </a:t>
            </a:r>
            <a:r>
              <a:rPr lang="ko-KR" altLang="en-US" sz="3200" dirty="0" err="1"/>
              <a:t>플래폼</a:t>
            </a:r>
            <a:r>
              <a:rPr lang="ko-KR" altLang="en-US" sz="3200" dirty="0"/>
              <a:t> 요구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24500" y="2949532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OpenGL </a:t>
            </a:r>
            <a:r>
              <a:rPr lang="ko-KR" altLang="en-US" sz="3200" dirty="0"/>
              <a:t>사용</a:t>
            </a:r>
            <a:endParaRPr lang="en-US" altLang="ko-KR" sz="3200" dirty="0"/>
          </a:p>
          <a:p>
            <a:r>
              <a:rPr lang="ko-KR" altLang="en-US" sz="3200" dirty="0"/>
              <a:t>핀치 줌 </a:t>
            </a:r>
            <a:r>
              <a:rPr lang="en-US" altLang="ko-KR" sz="3200" dirty="0"/>
              <a:t>In/Out </a:t>
            </a:r>
            <a:r>
              <a:rPr lang="ko-KR" altLang="en-US" sz="3200" dirty="0"/>
              <a:t>구현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562350" y="4262786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Image Viewer </a:t>
            </a:r>
            <a:r>
              <a:rPr lang="ko-KR" altLang="en-US" sz="2800" dirty="0">
                <a:solidFill>
                  <a:schemeClr val="tx1"/>
                </a:solidFill>
              </a:rPr>
              <a:t>윈도우 플랫폼 구현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876800" y="564267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유지 보수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96150" y="4563329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설계대로 구현 완료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58150" y="5943214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다수의 문제 발생</a:t>
            </a:r>
            <a:r>
              <a:rPr lang="en-US" altLang="ko-KR" sz="3200" dirty="0"/>
              <a:t>!</a:t>
            </a:r>
            <a:endParaRPr lang="ko-KR" altLang="en-US" sz="3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23963" y="1510369"/>
            <a:ext cx="9996487" cy="44896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플랫폼 팀 </a:t>
            </a:r>
            <a:r>
              <a:rPr lang="en-US" altLang="ko-KR" sz="4400" b="1" dirty="0">
                <a:solidFill>
                  <a:schemeClr val="accent1">
                    <a:lumMod val="50000"/>
                  </a:schemeClr>
                </a:solidFill>
              </a:rPr>
              <a:t>12</a:t>
            </a: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명 </a:t>
            </a:r>
            <a:r>
              <a:rPr lang="en-US" altLang="ko-KR" sz="4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주간 철야</a:t>
            </a:r>
            <a:endParaRPr lang="en-US" altLang="ko-KR" sz="4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이후 </a:t>
            </a:r>
            <a:r>
              <a:rPr lang="ko-KR" altLang="en-US" sz="4400" b="1" dirty="0" err="1">
                <a:solidFill>
                  <a:schemeClr val="accent1">
                    <a:lumMod val="50000"/>
                  </a:schemeClr>
                </a:solidFill>
              </a:rPr>
              <a:t>어플</a:t>
            </a: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 팀 </a:t>
            </a:r>
            <a:r>
              <a:rPr lang="en-US" altLang="ko-KR" sz="4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명 </a:t>
            </a:r>
            <a:r>
              <a:rPr lang="en-US" altLang="ko-KR" sz="4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주간 철야</a:t>
            </a:r>
            <a:endParaRPr lang="en-US" altLang="ko-KR" sz="4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외주 제작 팀 </a:t>
            </a:r>
            <a:r>
              <a:rPr lang="en-US" altLang="ko-KR" sz="4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주 내내 철야</a:t>
            </a:r>
            <a:endParaRPr lang="en-US" altLang="ko-KR" sz="4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sz="4400" b="1" dirty="0">
                <a:solidFill>
                  <a:srgbClr val="FF0000"/>
                </a:solidFill>
              </a:rPr>
              <a:t>출시 </a:t>
            </a:r>
            <a:r>
              <a:rPr lang="en-US" altLang="ko-KR" sz="4400" b="1" dirty="0">
                <a:solidFill>
                  <a:srgbClr val="FF0000"/>
                </a:solidFill>
              </a:rPr>
              <a:t>2</a:t>
            </a:r>
            <a:r>
              <a:rPr lang="ko-KR" altLang="en-US" sz="4400" b="1" dirty="0">
                <a:solidFill>
                  <a:srgbClr val="FF0000"/>
                </a:solidFill>
              </a:rPr>
              <a:t>주 연기</a:t>
            </a:r>
          </a:p>
        </p:txBody>
      </p:sp>
    </p:spTree>
    <p:extLst>
      <p:ext uri="{BB962C8B-B14F-4D97-AF65-F5344CB8AC3E}">
        <p14:creationId xmlns:p14="http://schemas.microsoft.com/office/powerpoint/2010/main" val="3094001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 </a:t>
            </a:r>
            <a:r>
              <a:rPr lang="en-US" altLang="ko-KR" dirty="0"/>
              <a:t>(Waterfall model)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가장 이해하기 쉽다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경험이 매우 많은 개발자들만 있다면 좋을 결과를 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프로젝트 진행상황 판단 쉬움</a:t>
            </a:r>
          </a:p>
        </p:txBody>
      </p:sp>
    </p:spTree>
    <p:extLst>
      <p:ext uri="{BB962C8B-B14F-4D97-AF65-F5344CB8AC3E}">
        <p14:creationId xmlns:p14="http://schemas.microsoft.com/office/powerpoint/2010/main" val="11278035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 </a:t>
            </a:r>
            <a:r>
              <a:rPr lang="en-US" altLang="ko-KR" dirty="0"/>
              <a:t>(Waterfall model)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한계점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요구 단계에서 완벽하게 정리된 요구사항을 전달해야 하나 현실적으로 불가능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개발 중 요구사항이 변경될 경우 대응이 어려움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완벽하게 요구사항을 맞추었더라도 개발 결과에 따라 추가 요구사항 발생 가능</a:t>
            </a:r>
          </a:p>
        </p:txBody>
      </p:sp>
    </p:spTree>
    <p:extLst>
      <p:ext uri="{BB962C8B-B14F-4D97-AF65-F5344CB8AC3E}">
        <p14:creationId xmlns:p14="http://schemas.microsoft.com/office/powerpoint/2010/main" val="4002067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개발 실패 사례 </a:t>
            </a:r>
            <a:br>
              <a:rPr lang="en-US" altLang="ko-KR" dirty="0"/>
            </a:br>
            <a:r>
              <a:rPr lang="en-US" altLang="ko-KR" dirty="0"/>
              <a:t>(Duke </a:t>
            </a:r>
            <a:r>
              <a:rPr lang="en-US" altLang="ko-KR" dirty="0" err="1"/>
              <a:t>Nukem</a:t>
            </a:r>
            <a:r>
              <a:rPr lang="en-US" altLang="ko-KR" dirty="0"/>
              <a:t> Forever)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496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듀크</a:t>
            </a:r>
            <a:r>
              <a:rPr lang="ko-KR" altLang="en-US" dirty="0"/>
              <a:t> </a:t>
            </a:r>
            <a:r>
              <a:rPr lang="ko-KR" altLang="en-US" dirty="0" err="1"/>
              <a:t>뉴켐</a:t>
            </a:r>
            <a:r>
              <a:rPr lang="ko-KR" altLang="en-US" dirty="0"/>
              <a:t> </a:t>
            </a:r>
            <a:r>
              <a:rPr lang="ko-KR" altLang="en-US" dirty="0" err="1"/>
              <a:t>포에버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Duke </a:t>
            </a:r>
            <a:r>
              <a:rPr lang="en-US" altLang="ko-KR" dirty="0" err="1"/>
              <a:t>Nukem</a:t>
            </a:r>
            <a:r>
              <a:rPr lang="en-US" altLang="ko-KR" dirty="0"/>
              <a:t> 3D(1996</a:t>
            </a:r>
            <a:r>
              <a:rPr lang="ko-KR" altLang="en-US" dirty="0"/>
              <a:t>년</a:t>
            </a:r>
            <a:r>
              <a:rPr lang="en-US" altLang="ko-KR" dirty="0"/>
              <a:t>, 3D Realm, </a:t>
            </a:r>
            <a:r>
              <a:rPr lang="ko-KR" altLang="en-US" dirty="0"/>
              <a:t>고전 </a:t>
            </a:r>
            <a:r>
              <a:rPr lang="en-US" altLang="ko-KR" dirty="0">
                <a:hlinkClick r:id="rId2" tooltip="FPS"/>
              </a:rPr>
              <a:t>FPS</a:t>
            </a:r>
            <a:r>
              <a:rPr lang="ko-KR" altLang="en-US" dirty="0"/>
              <a:t>게임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Doom </a:t>
            </a:r>
            <a:r>
              <a:rPr lang="ko-KR" altLang="en-US" dirty="0"/>
              <a:t>류의 게임 중 가장 성공한 게임</a:t>
            </a:r>
            <a:endParaRPr lang="en-US" altLang="ko-KR" dirty="0"/>
          </a:p>
          <a:p>
            <a:pPr lvl="1"/>
            <a:r>
              <a:rPr lang="en-US" altLang="ko-KR" dirty="0"/>
              <a:t>Duke </a:t>
            </a:r>
            <a:r>
              <a:rPr lang="en-US" altLang="ko-KR" dirty="0" err="1"/>
              <a:t>Nukem</a:t>
            </a:r>
            <a:r>
              <a:rPr lang="en-US" altLang="ko-KR" dirty="0"/>
              <a:t> Forever</a:t>
            </a:r>
            <a:r>
              <a:rPr lang="ko-KR" altLang="en-US" dirty="0"/>
              <a:t>는 이 게임의 </a:t>
            </a:r>
            <a:r>
              <a:rPr lang="ko-KR" altLang="en-US" dirty="0" err="1"/>
              <a:t>후속작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1997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개발 발표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2011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출시 </a:t>
            </a:r>
            <a:r>
              <a:rPr lang="en-US" altLang="ko-KR" dirty="0"/>
              <a:t>(</a:t>
            </a:r>
            <a:r>
              <a:rPr lang="ko-KR" altLang="en-US" dirty="0"/>
              <a:t>개발 기간 </a:t>
            </a:r>
            <a:r>
              <a:rPr lang="en-US" altLang="ko-KR" dirty="0"/>
              <a:t>14</a:t>
            </a:r>
            <a:r>
              <a:rPr lang="ko-KR" altLang="en-US" dirty="0"/>
              <a:t>년 이상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1411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Duke </a:t>
            </a:r>
            <a:r>
              <a:rPr lang="en-US" altLang="ko-KR" dirty="0" err="1"/>
              <a:t>Nukem</a:t>
            </a:r>
            <a:r>
              <a:rPr lang="en-US" altLang="ko-KR" dirty="0"/>
              <a:t> Forever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판매수익 배분 문제</a:t>
            </a:r>
            <a:endParaRPr lang="en-US" altLang="ko-KR" dirty="0"/>
          </a:p>
          <a:p>
            <a:pPr lvl="1"/>
            <a:r>
              <a:rPr lang="en-US" altLang="ko-KR" dirty="0"/>
              <a:t>1/N </a:t>
            </a:r>
            <a:r>
              <a:rPr lang="ko-KR" altLang="en-US" dirty="0"/>
              <a:t>분배 </a:t>
            </a:r>
            <a:r>
              <a:rPr lang="en-US" altLang="ko-KR" dirty="0"/>
              <a:t>: </a:t>
            </a:r>
            <a:r>
              <a:rPr lang="ko-KR" altLang="en-US" dirty="0"/>
              <a:t>신규 개발자 모집을 꺼림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개발총책이 착함</a:t>
            </a:r>
            <a:endParaRPr lang="en-US" altLang="ko-KR" dirty="0"/>
          </a:p>
          <a:p>
            <a:pPr lvl="1"/>
            <a:r>
              <a:rPr lang="ko-KR" altLang="en-US" dirty="0"/>
              <a:t>냉정하지 못하여 일정 지연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잦은 엔진 변경</a:t>
            </a:r>
            <a:endParaRPr lang="en-US" altLang="ko-KR" dirty="0"/>
          </a:p>
          <a:p>
            <a:pPr lvl="1"/>
            <a:r>
              <a:rPr lang="ko-KR" altLang="en-US" dirty="0" err="1"/>
              <a:t>퀘이크</a:t>
            </a:r>
            <a:r>
              <a:rPr lang="en-US" altLang="ko-KR" dirty="0"/>
              <a:t>1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 err="1"/>
              <a:t>퀘이크</a:t>
            </a:r>
            <a:r>
              <a:rPr lang="en-US" altLang="ko-KR" dirty="0"/>
              <a:t>2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언리얼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언리얼</a:t>
            </a:r>
            <a:r>
              <a:rPr lang="ko-KR" altLang="en-US" dirty="0">
                <a:sym typeface="Wingdings" panose="05000000000000000000" pitchFamily="2" charset="2"/>
              </a:rPr>
              <a:t> 토너먼트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303059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Duke </a:t>
            </a:r>
            <a:r>
              <a:rPr lang="en-US" altLang="ko-KR" dirty="0" err="1"/>
              <a:t>Nukem</a:t>
            </a:r>
            <a:r>
              <a:rPr lang="en-US" altLang="ko-KR" dirty="0"/>
              <a:t> Forever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PC </a:t>
            </a:r>
            <a:r>
              <a:rPr lang="ko-KR" altLang="en-US" dirty="0">
                <a:sym typeface="Wingdings" panose="05000000000000000000" pitchFamily="2" charset="2"/>
              </a:rPr>
              <a:t>버전에 추가로 콘솔 버전 개발 추가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추가 개발자 고용의 문제</a:t>
            </a:r>
            <a:endParaRPr lang="en-US" altLang="ko-KR" dirty="0"/>
          </a:p>
          <a:p>
            <a:pPr lvl="1"/>
            <a:r>
              <a:rPr lang="en-US" altLang="ko-KR" dirty="0"/>
              <a:t>1/N </a:t>
            </a:r>
            <a:r>
              <a:rPr lang="ko-KR" altLang="en-US" dirty="0"/>
              <a:t>분배는 도대체 언제</a:t>
            </a:r>
            <a:r>
              <a:rPr lang="en-US" altLang="ko-KR" dirty="0"/>
              <a:t>? (</a:t>
            </a:r>
            <a:r>
              <a:rPr lang="ko-KR" altLang="en-US" dirty="0"/>
              <a:t>개발자 이탈 시작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개발 기간이 십 년이 넘어 엄청나게 꼬인 소스코드</a:t>
            </a:r>
          </a:p>
        </p:txBody>
      </p:sp>
    </p:spTree>
    <p:extLst>
      <p:ext uri="{BB962C8B-B14F-4D97-AF65-F5344CB8AC3E}">
        <p14:creationId xmlns:p14="http://schemas.microsoft.com/office/powerpoint/2010/main" val="29710445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어떠한 개발 모델을 선택해야 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2892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 </a:t>
            </a:r>
            <a:r>
              <a:rPr lang="en-US" altLang="ko-KR" dirty="0"/>
              <a:t>: </a:t>
            </a:r>
            <a:r>
              <a:rPr lang="ko-KR" altLang="en-US" dirty="0" err="1"/>
              <a:t>클래시</a:t>
            </a:r>
            <a:r>
              <a:rPr lang="ko-KR" altLang="en-US" dirty="0"/>
              <a:t> </a:t>
            </a:r>
            <a:r>
              <a:rPr lang="ko-KR" altLang="en-US" dirty="0" err="1"/>
              <a:t>로얄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613380"/>
            <a:ext cx="3262312" cy="51618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274" y="1616703"/>
            <a:ext cx="4029075" cy="508125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749" y="1616703"/>
            <a:ext cx="4011516" cy="508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4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파일:폴아웃 로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97325" cy="15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6488668"/>
            <a:ext cx="495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 : </a:t>
            </a:r>
            <a:r>
              <a:rPr lang="ko-KR" altLang="en-US" dirty="0"/>
              <a:t>http://roland02.blog.me/220471911429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9942" y="1770782"/>
            <a:ext cx="1198245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0"/>
            <a:r>
              <a:rPr lang="en-US" altLang="ko-KR" sz="4000" b="0" i="0" dirty="0">
                <a:solidFill>
                  <a:srgbClr val="000000"/>
                </a:solidFill>
                <a:effectLst/>
                <a:latin typeface="+mn-ea"/>
              </a:rPr>
              <a:t>20</a:t>
            </a:r>
            <a:r>
              <a:rPr lang="ko-KR" altLang="en-US" sz="4000" b="0" i="0" dirty="0">
                <a:solidFill>
                  <a:srgbClr val="000000"/>
                </a:solidFill>
                <a:effectLst/>
                <a:latin typeface="+mn-ea"/>
              </a:rPr>
              <a:t>세기 중엽</a:t>
            </a:r>
            <a:r>
              <a:rPr lang="en-US" altLang="ko-KR" sz="4000" b="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4000" b="0" i="0" dirty="0">
                <a:solidFill>
                  <a:srgbClr val="000000"/>
                </a:solidFill>
                <a:effectLst/>
                <a:latin typeface="+mn-ea"/>
              </a:rPr>
              <a:t>히로시마와 </a:t>
            </a:r>
            <a:r>
              <a:rPr lang="ko-KR" altLang="en-US" sz="4000" b="0" i="0" dirty="0" err="1">
                <a:solidFill>
                  <a:srgbClr val="000000"/>
                </a:solidFill>
                <a:effectLst/>
                <a:latin typeface="+mn-ea"/>
              </a:rPr>
              <a:t>나가사키에</a:t>
            </a:r>
            <a:r>
              <a:rPr lang="ko-KR" altLang="en-US" sz="4000" b="0" i="0" dirty="0">
                <a:solidFill>
                  <a:srgbClr val="000000"/>
                </a:solidFill>
                <a:effectLst/>
                <a:latin typeface="+mn-ea"/>
              </a:rPr>
              <a:t> 떨어진 원자폭탄은 전 세계를 공포로 몰아넣었다</a:t>
            </a:r>
            <a:r>
              <a:rPr lang="en-US" altLang="ko-KR" sz="4000" b="0" i="0" dirty="0">
                <a:solidFill>
                  <a:srgbClr val="000000"/>
                </a:solidFill>
                <a:effectLst/>
                <a:latin typeface="+mn-ea"/>
              </a:rPr>
              <a:t>. </a:t>
            </a:r>
            <a:r>
              <a:rPr lang="ko-KR" altLang="en-US" sz="4000" b="0" i="0" dirty="0">
                <a:solidFill>
                  <a:srgbClr val="000000"/>
                </a:solidFill>
                <a:effectLst/>
                <a:latin typeface="+mn-ea"/>
              </a:rPr>
              <a:t>그와 함께 시작된 냉전 시대는 </a:t>
            </a:r>
            <a:r>
              <a:rPr lang="en-US" altLang="ko-KR" sz="4000" b="0" i="0" dirty="0">
                <a:solidFill>
                  <a:srgbClr val="FF0000"/>
                </a:solidFill>
                <a:effectLst/>
                <a:latin typeface="+mn-ea"/>
              </a:rPr>
              <a:t>21</a:t>
            </a:r>
            <a:r>
              <a:rPr lang="ko-KR" altLang="en-US" sz="4000" b="0" i="0" dirty="0">
                <a:solidFill>
                  <a:srgbClr val="FF0000"/>
                </a:solidFill>
                <a:effectLst/>
                <a:latin typeface="+mn-ea"/>
              </a:rPr>
              <a:t>세기까지도 끝나지 않았고</a:t>
            </a:r>
            <a:r>
              <a:rPr lang="en-US" altLang="ko-KR" sz="4000" b="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4000" b="0" i="0" dirty="0">
                <a:solidFill>
                  <a:srgbClr val="000000"/>
                </a:solidFill>
                <a:effectLst/>
                <a:latin typeface="+mn-ea"/>
              </a:rPr>
              <a:t>무분별한 </a:t>
            </a:r>
            <a:r>
              <a:rPr lang="ko-KR" altLang="en-US" sz="4000" b="0" i="0" dirty="0">
                <a:solidFill>
                  <a:srgbClr val="FF0000"/>
                </a:solidFill>
                <a:effectLst/>
                <a:latin typeface="+mn-ea"/>
              </a:rPr>
              <a:t>핵무기 경쟁으로 인해 더 작고 강력한 원격 핵폭탄들까지 등장</a:t>
            </a:r>
            <a:r>
              <a:rPr lang="ko-KR" altLang="en-US" sz="4000" b="0" i="0" dirty="0">
                <a:solidFill>
                  <a:srgbClr val="000000"/>
                </a:solidFill>
                <a:effectLst/>
                <a:latin typeface="+mn-ea"/>
              </a:rPr>
              <a:t>했다</a:t>
            </a:r>
            <a:r>
              <a:rPr lang="en-US" altLang="ko-KR" sz="4000" b="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sz="4000" b="0" i="0" dirty="0"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1030" name="Picture 6" descr="http://postfiles8.naver.net/20150904_183/roland02_1441365641483d6BIE_PNG/003.png?type=w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825" y="4842619"/>
            <a:ext cx="523875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5498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 </a:t>
            </a:r>
            <a:r>
              <a:rPr lang="en-US" altLang="ko-KR" dirty="0"/>
              <a:t>: </a:t>
            </a:r>
            <a:r>
              <a:rPr lang="ko-KR" altLang="en-US" dirty="0" err="1"/>
              <a:t>클래시</a:t>
            </a:r>
            <a:r>
              <a:rPr lang="ko-KR" altLang="en-US" dirty="0"/>
              <a:t> </a:t>
            </a:r>
            <a:r>
              <a:rPr lang="ko-KR" altLang="en-US" dirty="0" err="1"/>
              <a:t>로얄</a:t>
            </a:r>
            <a:endParaRPr lang="ko-KR" altLang="en-US" dirty="0"/>
          </a:p>
        </p:txBody>
      </p:sp>
      <p:pic>
        <p:nvPicPr>
          <p:cNvPr id="19458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103" y="0"/>
            <a:ext cx="38556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클래시 로얄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"/>
            <a:ext cx="79100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5703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 </a:t>
            </a:r>
            <a:r>
              <a:rPr lang="en-US" altLang="ko-KR" dirty="0"/>
              <a:t>: </a:t>
            </a:r>
            <a:r>
              <a:rPr lang="ko-KR" altLang="en-US" dirty="0" err="1"/>
              <a:t>클래시</a:t>
            </a:r>
            <a:r>
              <a:rPr lang="ko-KR" altLang="en-US" dirty="0"/>
              <a:t> </a:t>
            </a:r>
            <a:r>
              <a:rPr lang="ko-KR" altLang="en-US" dirty="0" err="1"/>
              <a:t>로얄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613380"/>
            <a:ext cx="3262312" cy="5161886"/>
          </a:xfrm>
          <a:prstGeom prst="rect">
            <a:avLst/>
          </a:prstGeom>
        </p:spPr>
      </p:pic>
      <p:pic>
        <p:nvPicPr>
          <p:cNvPr id="13318" name="Picture 6" descr="클래시 로얄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825" y="1868875"/>
            <a:ext cx="8305170" cy="465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6982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숙제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없음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1850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6663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main(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argc</a:t>
            </a:r>
            <a:r>
              <a:rPr lang="en-US" altLang="ko-KR" dirty="0"/>
              <a:t>, char **</a:t>
            </a:r>
            <a:r>
              <a:rPr lang="en-US" altLang="ko-KR" dirty="0" err="1"/>
              <a:t>argv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457200" lvl="1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프로그램 실행 시 최초로 호출되는 함수</a:t>
            </a:r>
          </a:p>
        </p:txBody>
      </p:sp>
    </p:spTree>
    <p:extLst>
      <p:ext uri="{BB962C8B-B14F-4D97-AF65-F5344CB8AC3E}">
        <p14:creationId xmlns:p14="http://schemas.microsoft.com/office/powerpoint/2010/main" val="36171014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glutInit</a:t>
            </a:r>
            <a:r>
              <a:rPr lang="en-US" altLang="ko-KR" dirty="0"/>
              <a:t>(&amp;</a:t>
            </a:r>
            <a:r>
              <a:rPr lang="en-US" altLang="ko-KR" dirty="0" err="1"/>
              <a:t>argc</a:t>
            </a:r>
            <a:r>
              <a:rPr lang="en-US" altLang="ko-KR" dirty="0"/>
              <a:t>, </a:t>
            </a:r>
            <a:r>
              <a:rPr lang="en-US" altLang="ko-KR" dirty="0" err="1"/>
              <a:t>argv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GLUT library </a:t>
            </a:r>
            <a:r>
              <a:rPr lang="ko-KR" altLang="en-US" dirty="0"/>
              <a:t>초기화</a:t>
            </a:r>
          </a:p>
        </p:txBody>
      </p:sp>
    </p:spTree>
    <p:extLst>
      <p:ext uri="{BB962C8B-B14F-4D97-AF65-F5344CB8AC3E}">
        <p14:creationId xmlns:p14="http://schemas.microsoft.com/office/powerpoint/2010/main" val="38175492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glutInitDisplayMode</a:t>
            </a:r>
            <a:r>
              <a:rPr lang="en-US" altLang="ko-KR" dirty="0"/>
              <a:t>(GLUT_DEPTH | GLUT_DOUBLE | GLUT_RGBA);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스크린 버퍼</a:t>
            </a:r>
            <a:r>
              <a:rPr lang="en-US" altLang="ko-KR" dirty="0"/>
              <a:t>(</a:t>
            </a:r>
            <a:r>
              <a:rPr lang="ko-KR" altLang="en-US" dirty="0"/>
              <a:t>윈도우 버퍼</a:t>
            </a:r>
            <a:r>
              <a:rPr lang="en-US" altLang="ko-KR" dirty="0"/>
              <a:t>, </a:t>
            </a:r>
            <a:r>
              <a:rPr lang="ko-KR" altLang="en-US" dirty="0"/>
              <a:t>프레임 버퍼</a:t>
            </a:r>
            <a:r>
              <a:rPr lang="en-US" altLang="ko-KR" dirty="0"/>
              <a:t>) </a:t>
            </a:r>
            <a:r>
              <a:rPr lang="ko-KR" altLang="en-US" dirty="0"/>
              <a:t>초기화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더블 </a:t>
            </a:r>
            <a:r>
              <a:rPr lang="ko-KR" altLang="en-US" dirty="0" err="1"/>
              <a:t>버퍼링</a:t>
            </a:r>
            <a:r>
              <a:rPr lang="en-US" altLang="ko-KR" dirty="0"/>
              <a:t>, RGBA, Depth buffer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24644017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glutInitWindowPosition</a:t>
            </a:r>
            <a:r>
              <a:rPr lang="en-US" altLang="ko-KR" dirty="0"/>
              <a:t>(0, 0);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윈도우 초기 위치 지정</a:t>
            </a:r>
          </a:p>
        </p:txBody>
      </p:sp>
    </p:spTree>
    <p:extLst>
      <p:ext uri="{BB962C8B-B14F-4D97-AF65-F5344CB8AC3E}">
        <p14:creationId xmlns:p14="http://schemas.microsoft.com/office/powerpoint/2010/main" val="633684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glutInitWindowSize</a:t>
            </a:r>
            <a:r>
              <a:rPr lang="en-US" altLang="ko-KR" dirty="0"/>
              <a:t>(500, 500);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초기 윈도우 사이즈 결정</a:t>
            </a:r>
          </a:p>
        </p:txBody>
      </p:sp>
    </p:spTree>
    <p:extLst>
      <p:ext uri="{BB962C8B-B14F-4D97-AF65-F5344CB8AC3E}">
        <p14:creationId xmlns:p14="http://schemas.microsoft.com/office/powerpoint/2010/main" val="41800393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glutCreateWindow</a:t>
            </a:r>
            <a:r>
              <a:rPr lang="en-US" altLang="ko-KR" dirty="0"/>
              <a:t>("Game Software Engineering KPU");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지금까지 설정된 옵션으로 실제 윈도우 생성</a:t>
            </a:r>
          </a:p>
        </p:txBody>
      </p:sp>
    </p:spTree>
    <p:extLst>
      <p:ext uri="{BB962C8B-B14F-4D97-AF65-F5344CB8AC3E}">
        <p14:creationId xmlns:p14="http://schemas.microsoft.com/office/powerpoint/2010/main" val="39528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파일:폴아웃 로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97325" cy="15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6488668"/>
            <a:ext cx="495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 : </a:t>
            </a:r>
            <a:r>
              <a:rPr lang="ko-KR" altLang="en-US" dirty="0"/>
              <a:t>http://roland02.blog.me/220471911429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9550" y="2380382"/>
            <a:ext cx="1198245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ko-KR" altLang="en-US" sz="4000" dirty="0">
                <a:latin typeface="+mj-lt"/>
              </a:rPr>
              <a:t>미국 정부는 또한 대체 에너지 기술 개발에 주력하여 이른바 </a:t>
            </a:r>
            <a:r>
              <a:rPr lang="ko-KR" altLang="en-US" sz="4000" dirty="0">
                <a:solidFill>
                  <a:srgbClr val="FF0000"/>
                </a:solidFill>
                <a:latin typeface="+mj-lt"/>
              </a:rPr>
              <a:t>원자력 에너지 혁명</a:t>
            </a:r>
            <a:r>
              <a:rPr lang="ko-KR" altLang="en-US" sz="4000" dirty="0">
                <a:latin typeface="+mj-lt"/>
              </a:rPr>
              <a:t>을 이루어냈다</a:t>
            </a:r>
            <a:r>
              <a:rPr lang="en-US" altLang="ko-KR" sz="4000" dirty="0">
                <a:latin typeface="+mj-lt"/>
              </a:rPr>
              <a:t>. (※ </a:t>
            </a:r>
            <a:r>
              <a:rPr lang="ko-KR" altLang="en-US" sz="4000" dirty="0">
                <a:latin typeface="+mj-lt"/>
              </a:rPr>
              <a:t>대신 </a:t>
            </a:r>
            <a:r>
              <a:rPr lang="ko-KR" altLang="en-US" sz="4000" dirty="0" err="1">
                <a:latin typeface="+mj-lt"/>
              </a:rPr>
              <a:t>폴아웃의</a:t>
            </a:r>
            <a:r>
              <a:rPr lang="ko-KR" altLang="en-US" sz="4000" dirty="0">
                <a:latin typeface="+mj-lt"/>
              </a:rPr>
              <a:t> 세계에는 반도체 기술과 인터넷 등 정보 혁명이 발생하지 않는다</a:t>
            </a:r>
            <a:r>
              <a:rPr lang="en-US" altLang="ko-KR" sz="4000" dirty="0">
                <a:latin typeface="+mj-lt"/>
              </a:rPr>
              <a:t>.)</a:t>
            </a:r>
            <a:endParaRPr lang="ko-KR" alt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754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glewInit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GL extension </a:t>
            </a:r>
            <a:r>
              <a:rPr lang="ko-KR" altLang="en-US" dirty="0"/>
              <a:t>사용을 위한 라이브러리 초기화</a:t>
            </a:r>
          </a:p>
        </p:txBody>
      </p:sp>
    </p:spTree>
    <p:extLst>
      <p:ext uri="{BB962C8B-B14F-4D97-AF65-F5344CB8AC3E}">
        <p14:creationId xmlns:p14="http://schemas.microsoft.com/office/powerpoint/2010/main" val="29196150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glewIsSupported</a:t>
            </a:r>
            <a:r>
              <a:rPr lang="en-US" altLang="ko-KR" dirty="0"/>
              <a:t>("GL_VERSION_3_0")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glew</a:t>
            </a:r>
            <a:r>
              <a:rPr lang="en-US" altLang="ko-KR" dirty="0"/>
              <a:t> </a:t>
            </a:r>
            <a:r>
              <a:rPr lang="ko-KR" altLang="en-US" dirty="0"/>
              <a:t>를 사용하여 지원되는 버전인지 체크</a:t>
            </a:r>
          </a:p>
        </p:txBody>
      </p:sp>
    </p:spTree>
    <p:extLst>
      <p:ext uri="{BB962C8B-B14F-4D97-AF65-F5344CB8AC3E}">
        <p14:creationId xmlns:p14="http://schemas.microsoft.com/office/powerpoint/2010/main" val="13473467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glutDisplayFunc</a:t>
            </a:r>
            <a:r>
              <a:rPr lang="en-US" altLang="ko-KR" dirty="0"/>
              <a:t>(</a:t>
            </a:r>
            <a:r>
              <a:rPr lang="en-US" altLang="ko-KR" dirty="0" err="1"/>
              <a:t>RenderScene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 err="1"/>
              <a:t>glutIdleFunc</a:t>
            </a:r>
            <a:r>
              <a:rPr lang="en-US" altLang="ko-KR" dirty="0"/>
              <a:t>(Idle);</a:t>
            </a:r>
          </a:p>
          <a:p>
            <a:pPr marL="0" indent="0">
              <a:buNone/>
            </a:pPr>
            <a:r>
              <a:rPr lang="en-US" altLang="ko-KR" dirty="0" err="1"/>
              <a:t>glutKeyboardFunc</a:t>
            </a:r>
            <a:r>
              <a:rPr lang="en-US" altLang="ko-KR" dirty="0"/>
              <a:t>(</a:t>
            </a:r>
            <a:r>
              <a:rPr lang="en-US" altLang="ko-KR" dirty="0" err="1"/>
              <a:t>KeyInput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 err="1"/>
              <a:t>glutSpecialFunc</a:t>
            </a:r>
            <a:r>
              <a:rPr lang="en-US" altLang="ko-KR" dirty="0"/>
              <a:t>(</a:t>
            </a:r>
            <a:r>
              <a:rPr lang="en-US" altLang="ko-KR" dirty="0" err="1"/>
              <a:t>SpecialKeyInput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Function callback </a:t>
            </a:r>
            <a:r>
              <a:rPr lang="ko-KR" altLang="en-US" dirty="0"/>
              <a:t>함수 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40099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glutMainLoop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메인 루프 실행</a:t>
            </a:r>
          </a:p>
        </p:txBody>
      </p:sp>
    </p:spTree>
    <p:extLst>
      <p:ext uri="{BB962C8B-B14F-4D97-AF65-F5344CB8AC3E}">
        <p14:creationId xmlns:p14="http://schemas.microsoft.com/office/powerpoint/2010/main" val="15661550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RenderScene</a:t>
            </a:r>
            <a:r>
              <a:rPr lang="en-US" altLang="ko-KR" dirty="0"/>
              <a:t>(void)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glClear</a:t>
            </a:r>
            <a:r>
              <a:rPr lang="en-US" altLang="ko-KR" dirty="0"/>
              <a:t>(GL_COLOR_BUFFER_BIT | 					                             GL_DEPTH_BUFFER_BIT);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glClearColor</a:t>
            </a:r>
            <a:r>
              <a:rPr lang="en-US" altLang="ko-KR" dirty="0"/>
              <a:t>(0.0f, 0.3f, 0.3f, 1.0f);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glutSwapBuffers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34737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/>
              <a:t>void Idle(void)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RenderScene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KeyInput</a:t>
            </a:r>
            <a:r>
              <a:rPr lang="en-US" altLang="ko-KR" dirty="0"/>
              <a:t>(unsigned char key, </a:t>
            </a:r>
            <a:r>
              <a:rPr lang="en-US" altLang="ko-KR" dirty="0" err="1"/>
              <a:t>int</a:t>
            </a:r>
            <a:r>
              <a:rPr lang="en-US" altLang="ko-KR" dirty="0"/>
              <a:t> x, </a:t>
            </a:r>
            <a:r>
              <a:rPr lang="en-US" altLang="ko-KR" dirty="0" err="1"/>
              <a:t>int</a:t>
            </a:r>
            <a:r>
              <a:rPr lang="en-US" altLang="ko-KR" dirty="0"/>
              <a:t> y)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RenderScene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SpecialKeyInput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key, </a:t>
            </a:r>
            <a:r>
              <a:rPr lang="en-US" altLang="ko-KR" dirty="0" err="1"/>
              <a:t>int</a:t>
            </a:r>
            <a:r>
              <a:rPr lang="en-US" altLang="ko-KR" dirty="0"/>
              <a:t> x, </a:t>
            </a:r>
            <a:r>
              <a:rPr lang="en-US" altLang="ko-KR" dirty="0" err="1"/>
              <a:t>int</a:t>
            </a:r>
            <a:r>
              <a:rPr lang="en-US" altLang="ko-KR" dirty="0"/>
              <a:t> y)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RenderScene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40230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준비를 위한 소프트웨어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Visual Studio 2017 Community</a:t>
            </a:r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개발환경 포함</a:t>
            </a:r>
            <a:r>
              <a:rPr lang="en-US" altLang="ko-KR" dirty="0"/>
              <a:t>!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Microsoft Office</a:t>
            </a:r>
          </a:p>
          <a:p>
            <a:pPr lvl="1"/>
            <a:r>
              <a:rPr lang="ko-KR" altLang="en-US" dirty="0"/>
              <a:t>기획서</a:t>
            </a:r>
            <a:endParaRPr lang="en-US" altLang="ko-KR" dirty="0"/>
          </a:p>
          <a:p>
            <a:pPr lvl="1"/>
            <a:r>
              <a:rPr lang="ko-KR" altLang="en-US" dirty="0"/>
              <a:t>발표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471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파일:폴아웃 로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97325" cy="15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6488668"/>
            <a:ext cx="495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 : </a:t>
            </a:r>
            <a:r>
              <a:rPr lang="ko-KR" altLang="en-US" dirty="0"/>
              <a:t>http://roland02.blog.me/220471911429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805222"/>
            <a:ext cx="1198245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ko-KR" altLang="en-US" sz="4000" dirty="0"/>
              <a:t>갈수록 커지는 핵 전쟁의 우려에 대비한다는 명목으로 하이테크놀러지 기업인 </a:t>
            </a:r>
            <a:r>
              <a:rPr lang="en-US" altLang="ko-KR" sz="4000" dirty="0"/>
              <a:t>&lt;</a:t>
            </a:r>
            <a:r>
              <a:rPr lang="ko-KR" altLang="en-US" sz="4000" b="1" dirty="0"/>
              <a:t>볼트 </a:t>
            </a:r>
            <a:r>
              <a:rPr lang="ko-KR" altLang="en-US" sz="4000" b="1" dirty="0" err="1"/>
              <a:t>텍</a:t>
            </a:r>
            <a:r>
              <a:rPr lang="en-US" altLang="ko-KR" sz="4000" dirty="0"/>
              <a:t>(Vault-Tec)&gt;</a:t>
            </a:r>
            <a:r>
              <a:rPr lang="ko-KR" altLang="en-US" sz="4000" dirty="0"/>
              <a:t>을 지원해 지하 방공호 </a:t>
            </a:r>
            <a:r>
              <a:rPr lang="ko-KR" altLang="en-US" sz="4000" b="1" dirty="0"/>
              <a:t>볼트</a:t>
            </a:r>
            <a:r>
              <a:rPr lang="ko-KR" altLang="en-US" sz="4000" dirty="0"/>
              <a:t> 건설 사업을 국가적으로 추진했다</a:t>
            </a:r>
            <a:r>
              <a:rPr lang="en-US" altLang="ko-KR" sz="4000" dirty="0"/>
              <a:t>. 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17457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최초의 중요성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6750" y="1571626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강의 될 내용은 거의 모두 최초의 발명자 혹은 사용자에 의해 정의된 내용이 발전한 결과에 대한 것임</a:t>
            </a:r>
            <a:endParaRPr lang="en-US" altLang="ko-KR" sz="3600" dirty="0"/>
          </a:p>
          <a:p>
            <a:pPr lvl="1"/>
            <a:r>
              <a:rPr lang="ko-KR" altLang="en-US" sz="3200" dirty="0"/>
              <a:t>따라서 최초에 왜 그랬을까</a:t>
            </a:r>
            <a:r>
              <a:rPr lang="en-US" altLang="ko-KR" sz="3200" dirty="0"/>
              <a:t>? </a:t>
            </a:r>
            <a:r>
              <a:rPr lang="ko-KR" altLang="en-US" sz="3200" dirty="0"/>
              <a:t>라는 의문은 항상 가지고 있는 것이 좋음</a:t>
            </a:r>
            <a:endParaRPr lang="en-US" altLang="ko-KR" sz="3200" dirty="0"/>
          </a:p>
        </p:txBody>
      </p:sp>
      <p:pic>
        <p:nvPicPr>
          <p:cNvPr id="4098" name="Picture 2" descr="폴아웃 핵융합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13" y="3747295"/>
            <a:ext cx="3711575" cy="309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91700" y="4165628"/>
            <a:ext cx="13906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>
                <a:solidFill>
                  <a:srgbClr val="C00000"/>
                </a:solidFill>
              </a:rPr>
              <a:t>?</a:t>
            </a:r>
            <a:endParaRPr lang="ko-KR" altLang="en-US" sz="13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2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2888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  <a:endParaRPr lang="en-US" altLang="ko-KR" dirty="0"/>
          </a:p>
          <a:p>
            <a:pPr lvl="1"/>
            <a:r>
              <a:rPr lang="ko-KR" altLang="en-US" dirty="0"/>
              <a:t> </a:t>
            </a:r>
            <a:r>
              <a:rPr lang="ko-KR" altLang="en-US" dirty="0">
                <a:hlinkClick r:id="rId2" tooltip="컴퓨터 저장장치"/>
              </a:rPr>
              <a:t>저장장치</a:t>
            </a:r>
            <a:r>
              <a:rPr lang="ko-KR" altLang="en-US" dirty="0"/>
              <a:t>에 저장된 특정한 목적의 하나 또는 다수의 </a:t>
            </a:r>
            <a:r>
              <a:rPr lang="ko-KR" altLang="en-US" dirty="0">
                <a:hlinkClick r:id="rId3" tooltip="컴퓨터 프로그램"/>
              </a:rPr>
              <a:t>컴퓨터 프로그램</a:t>
            </a:r>
            <a:r>
              <a:rPr lang="ko-KR" altLang="en-US" dirty="0"/>
              <a:t> </a:t>
            </a:r>
            <a:r>
              <a:rPr lang="en-US" altLang="ko-KR" dirty="0"/>
              <a:t>(https://ko.wikipedia.org/wiki/</a:t>
            </a:r>
            <a:r>
              <a:rPr lang="ko-KR" altLang="en-US" dirty="0"/>
              <a:t>소프트웨어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21528" y="3737026"/>
            <a:ext cx="1659082" cy="26350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사용자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946073" y="3737026"/>
            <a:ext cx="1745673" cy="26339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응용</a:t>
            </a:r>
            <a:endParaRPr lang="en-US" altLang="ko-KR" dirty="0"/>
          </a:p>
          <a:p>
            <a:pPr algn="ctr"/>
            <a:r>
              <a:rPr lang="ko-KR" altLang="en-US" dirty="0"/>
              <a:t>소프트웨어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7457209" y="3737026"/>
            <a:ext cx="1672935" cy="2635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운영체제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9892141" y="3737026"/>
            <a:ext cx="1769919" cy="2635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하드웨어</a:t>
            </a:r>
          </a:p>
        </p:txBody>
      </p:sp>
      <p:sp>
        <p:nvSpPr>
          <p:cNvPr id="8" name="왼쪽/오른쪽 화살표 7"/>
          <p:cNvSpPr/>
          <p:nvPr/>
        </p:nvSpPr>
        <p:spPr>
          <a:xfrm>
            <a:off x="4216978" y="4528069"/>
            <a:ext cx="692727" cy="1052946"/>
          </a:xfrm>
          <a:prstGeom prst="leftRightArrow">
            <a:avLst>
              <a:gd name="adj1" fmla="val 50000"/>
              <a:gd name="adj2" fmla="val 289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/오른쪽 화살표 8"/>
          <p:cNvSpPr/>
          <p:nvPr/>
        </p:nvSpPr>
        <p:spPr>
          <a:xfrm>
            <a:off x="6729847" y="4528069"/>
            <a:ext cx="692727" cy="1052946"/>
          </a:xfrm>
          <a:prstGeom prst="leftRightArrow">
            <a:avLst>
              <a:gd name="adj1" fmla="val 50000"/>
              <a:gd name="adj2" fmla="val 289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/오른쪽 화살표 9"/>
          <p:cNvSpPr/>
          <p:nvPr/>
        </p:nvSpPr>
        <p:spPr>
          <a:xfrm>
            <a:off x="9164779" y="4528069"/>
            <a:ext cx="692727" cy="1052946"/>
          </a:xfrm>
          <a:prstGeom prst="leftRightArrow">
            <a:avLst>
              <a:gd name="adj1" fmla="val 50000"/>
              <a:gd name="adj2" fmla="val 289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964873" y="6488668"/>
            <a:ext cx="802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소프트웨어 구조 예시</a:t>
            </a:r>
          </a:p>
        </p:txBody>
      </p:sp>
    </p:spTree>
    <p:extLst>
      <p:ext uri="{BB962C8B-B14F-4D97-AF65-F5344CB8AC3E}">
        <p14:creationId xmlns:p14="http://schemas.microsoft.com/office/powerpoint/2010/main" val="253441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1225</Words>
  <Application>Microsoft Office PowerPoint</Application>
  <PresentationFormat>와이드스크린</PresentationFormat>
  <Paragraphs>347</Paragraphs>
  <Slides>56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1" baseType="lpstr">
      <vt:lpstr>맑은 고딕</vt:lpstr>
      <vt:lpstr>맑은 고딕</vt:lpstr>
      <vt:lpstr>Arial</vt:lpstr>
      <vt:lpstr>Wingdings</vt:lpstr>
      <vt:lpstr>Office 테마</vt:lpstr>
      <vt:lpstr>게임 소프트웨어 공학 Lecture 1</vt:lpstr>
      <vt:lpstr>목차</vt:lpstr>
      <vt:lpstr>최초의 중요성</vt:lpstr>
      <vt:lpstr>PowerPoint 프레젠테이션</vt:lpstr>
      <vt:lpstr>PowerPoint 프레젠테이션</vt:lpstr>
      <vt:lpstr>PowerPoint 프레젠테이션</vt:lpstr>
      <vt:lpstr>최초의 중요성</vt:lpstr>
      <vt:lpstr>소프트웨어</vt:lpstr>
      <vt:lpstr>소프트웨어</vt:lpstr>
      <vt:lpstr>소프트웨어</vt:lpstr>
      <vt:lpstr>소프트웨어</vt:lpstr>
      <vt:lpstr>소프트웨어</vt:lpstr>
      <vt:lpstr>소프트웨어</vt:lpstr>
      <vt:lpstr>소프트웨어 공학</vt:lpstr>
      <vt:lpstr>소프트웨어 공학</vt:lpstr>
      <vt:lpstr>소프트웨어 공학</vt:lpstr>
      <vt:lpstr>소프트웨어 공학</vt:lpstr>
      <vt:lpstr>소프트웨어 공학</vt:lpstr>
      <vt:lpstr>소프트웨어 공학</vt:lpstr>
      <vt:lpstr>소프트웨어 공학</vt:lpstr>
      <vt:lpstr>소프트웨어 공학</vt:lpstr>
      <vt:lpstr>게임 소프트웨어 공학</vt:lpstr>
      <vt:lpstr>대표적 개발 모델 (폭포수 모델)</vt:lpstr>
      <vt:lpstr>폭포수 모델</vt:lpstr>
      <vt:lpstr>폭포수 모델 (Waterfall model)</vt:lpstr>
      <vt:lpstr>폭포수 모델 (Waterfall model)</vt:lpstr>
      <vt:lpstr>폭포수 모델 (Waterfall model)</vt:lpstr>
      <vt:lpstr>폭포수 모델 (Waterfall model) : 실제 예</vt:lpstr>
      <vt:lpstr>폭포수 모델 (Waterfall model) : 실제 예</vt:lpstr>
      <vt:lpstr>폭포수 모델 (Waterfall model) : 실제 예</vt:lpstr>
      <vt:lpstr>폭포수 모델 (Waterfall model) : 실제 예</vt:lpstr>
      <vt:lpstr>폭포수 모델 (Waterfall model)</vt:lpstr>
      <vt:lpstr>폭포수 모델 (Waterfall model)</vt:lpstr>
      <vt:lpstr>게임 개발 실패 사례  (Duke Nukem Forever)</vt:lpstr>
      <vt:lpstr>듀크 뉴켐 포에버</vt:lpstr>
      <vt:lpstr>Duke Nukem Forever</vt:lpstr>
      <vt:lpstr>Duke Nukem Forever</vt:lpstr>
      <vt:lpstr>어떠한 개발 모델을 선택해야 할까?</vt:lpstr>
      <vt:lpstr>개발 목표 : 클래시 로얄</vt:lpstr>
      <vt:lpstr>개발 목표 : 클래시 로얄</vt:lpstr>
      <vt:lpstr>개발 목표 : 클래시 로얄</vt:lpstr>
      <vt:lpstr>실습 숙제</vt:lpstr>
      <vt:lpstr>실습 코드 설명</vt:lpstr>
      <vt:lpstr>실습 코드 설명</vt:lpstr>
      <vt:lpstr>실습 코드 설명</vt:lpstr>
      <vt:lpstr>실습 코드 설명</vt:lpstr>
      <vt:lpstr>실습 코드 설명</vt:lpstr>
      <vt:lpstr>실습 코드 설명</vt:lpstr>
      <vt:lpstr>실습 코드 설명</vt:lpstr>
      <vt:lpstr>실습 코드 설명</vt:lpstr>
      <vt:lpstr>실습 코드 설명</vt:lpstr>
      <vt:lpstr>실습 코드 설명</vt:lpstr>
      <vt:lpstr>실습 코드 설명</vt:lpstr>
      <vt:lpstr>실습 코드 설명</vt:lpstr>
      <vt:lpstr>실습 코드 설명</vt:lpstr>
      <vt:lpstr>실습 준비를 위한 소프트웨어 설치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소프트웨어 공학 Lecture 1</dc:title>
  <dc:creator>TaekHee Lee</dc:creator>
  <cp:lastModifiedBy>yeodo</cp:lastModifiedBy>
  <cp:revision>32</cp:revision>
  <dcterms:created xsi:type="dcterms:W3CDTF">2017-09-10T13:04:55Z</dcterms:created>
  <dcterms:modified xsi:type="dcterms:W3CDTF">2017-09-11T10:50:29Z</dcterms:modified>
</cp:coreProperties>
</file>