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56" r:id="rId4"/>
    <p:sldId id="258" r:id="rId5"/>
    <p:sldId id="266" r:id="rId6"/>
    <p:sldId id="259" r:id="rId7"/>
    <p:sldId id="265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1564" autoAdjust="0"/>
    <p:restoredTop sz="94660"/>
  </p:normalViewPr>
  <p:slideViewPr>
    <p:cSldViewPr>
      <p:cViewPr varScale="1">
        <p:scale>
          <a:sx n="83" d="100"/>
          <a:sy n="83" d="100"/>
        </p:scale>
        <p:origin x="-94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B2BDB-30B0-46F9-BF75-9B88525280A4}" type="datetimeFigureOut">
              <a:rPr lang="ko-KR" altLang="en-US" smtClean="0"/>
              <a:pPr/>
              <a:t>2016-05-10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5ADA3-3274-41AB-A15C-DF757B2F80C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117016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B2BDB-30B0-46F9-BF75-9B88525280A4}" type="datetimeFigureOut">
              <a:rPr lang="ko-KR" altLang="en-US" smtClean="0"/>
              <a:pPr/>
              <a:t>2016-05-10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5ADA3-3274-41AB-A15C-DF757B2F80C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855966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B2BDB-30B0-46F9-BF75-9B88525280A4}" type="datetimeFigureOut">
              <a:rPr lang="ko-KR" altLang="en-US" smtClean="0"/>
              <a:pPr/>
              <a:t>2016-05-10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5ADA3-3274-41AB-A15C-DF757B2F80C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70823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B2BDB-30B0-46F9-BF75-9B88525280A4}" type="datetimeFigureOut">
              <a:rPr lang="ko-KR" altLang="en-US" smtClean="0"/>
              <a:pPr/>
              <a:t>2016-05-10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5ADA3-3274-41AB-A15C-DF757B2F80C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466282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B2BDB-30B0-46F9-BF75-9B88525280A4}" type="datetimeFigureOut">
              <a:rPr lang="ko-KR" altLang="en-US" smtClean="0"/>
              <a:pPr/>
              <a:t>2016-05-10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5ADA3-3274-41AB-A15C-DF757B2F80C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729406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B2BDB-30B0-46F9-BF75-9B88525280A4}" type="datetimeFigureOut">
              <a:rPr lang="ko-KR" altLang="en-US" smtClean="0"/>
              <a:pPr/>
              <a:t>2016-05-10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5ADA3-3274-41AB-A15C-DF757B2F80C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213848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B2BDB-30B0-46F9-BF75-9B88525280A4}" type="datetimeFigureOut">
              <a:rPr lang="ko-KR" altLang="en-US" smtClean="0"/>
              <a:pPr/>
              <a:t>2016-05-10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5ADA3-3274-41AB-A15C-DF757B2F80C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57194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B2BDB-30B0-46F9-BF75-9B88525280A4}" type="datetimeFigureOut">
              <a:rPr lang="ko-KR" altLang="en-US" smtClean="0"/>
              <a:pPr/>
              <a:t>2016-05-10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5ADA3-3274-41AB-A15C-DF757B2F80C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120094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B2BDB-30B0-46F9-BF75-9B88525280A4}" type="datetimeFigureOut">
              <a:rPr lang="ko-KR" altLang="en-US" smtClean="0"/>
              <a:pPr/>
              <a:t>2016-05-10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5ADA3-3274-41AB-A15C-DF757B2F80C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232144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B2BDB-30B0-46F9-BF75-9B88525280A4}" type="datetimeFigureOut">
              <a:rPr lang="ko-KR" altLang="en-US" smtClean="0"/>
              <a:pPr/>
              <a:t>2016-05-10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5ADA3-3274-41AB-A15C-DF757B2F80C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892981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B2BDB-30B0-46F9-BF75-9B88525280A4}" type="datetimeFigureOut">
              <a:rPr lang="ko-KR" altLang="en-US" smtClean="0"/>
              <a:pPr/>
              <a:t>2016-05-10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5ADA3-3274-41AB-A15C-DF757B2F80C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104039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AB2BDB-30B0-46F9-BF75-9B88525280A4}" type="datetimeFigureOut">
              <a:rPr lang="ko-KR" altLang="en-US" smtClean="0"/>
              <a:pPr/>
              <a:t>2016-05-10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85ADA3-3274-41AB-A15C-DF757B2F80C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815098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이등변 삼각형 17"/>
          <p:cNvSpPr/>
          <p:nvPr/>
        </p:nvSpPr>
        <p:spPr>
          <a:xfrm flipV="1">
            <a:off x="-1" y="2493"/>
            <a:ext cx="1043609" cy="1410282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이등변 삼각형 18"/>
          <p:cNvSpPr/>
          <p:nvPr/>
        </p:nvSpPr>
        <p:spPr>
          <a:xfrm rot="10800000" flipV="1">
            <a:off x="8105945" y="5445225"/>
            <a:ext cx="1043609" cy="1410282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627784" y="2852936"/>
            <a:ext cx="5745724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solidFill>
                  <a:srgbClr val="FF0000"/>
                </a:solidFill>
              </a:rPr>
              <a:t>P</a:t>
            </a:r>
            <a:r>
              <a:rPr lang="en-US" altLang="ko-KR" sz="4000" dirty="0" smtClean="0">
                <a:solidFill>
                  <a:schemeClr val="bg1"/>
                </a:solidFill>
              </a:rPr>
              <a:t>ython Term </a:t>
            </a:r>
            <a:r>
              <a:rPr lang="en-US" altLang="ko-KR" sz="4000" dirty="0">
                <a:solidFill>
                  <a:schemeClr val="bg1"/>
                </a:solidFill>
              </a:rPr>
              <a:t>Project</a:t>
            </a:r>
            <a:endParaRPr lang="ko-KR" altLang="en-US" sz="4000" dirty="0">
              <a:solidFill>
                <a:schemeClr val="bg1"/>
              </a:solidFill>
              <a:latin typeface="-윤고딕340" pitchFamily="18" charset="-127"/>
              <a:ea typeface="-윤고딕340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2684876" y="2733182"/>
            <a:ext cx="994211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2828892" y="2733182"/>
            <a:ext cx="338437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2684876" y="3717032"/>
            <a:ext cx="3528392" cy="0"/>
          </a:xfrm>
          <a:prstGeom prst="line">
            <a:avLst/>
          </a:prstGeom>
          <a:ln w="76200" cmpd="dbl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100392" y="5445225"/>
            <a:ext cx="1043608" cy="1412775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V="1">
            <a:off x="0" y="0"/>
            <a:ext cx="1043608" cy="1412775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203848" y="4215715"/>
            <a:ext cx="2760395" cy="86946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bg1"/>
                </a:solidFill>
              </a:rPr>
              <a:t>2014182025 </a:t>
            </a:r>
            <a:r>
              <a:rPr lang="ko-KR" altLang="en-US" sz="2000" dirty="0" smtClean="0">
                <a:solidFill>
                  <a:schemeClr val="bg1"/>
                </a:solidFill>
              </a:rPr>
              <a:t>여도현</a:t>
            </a:r>
            <a:endParaRPr lang="en-US" altLang="ko-KR" sz="2000" dirty="0">
              <a:solidFill>
                <a:schemeClr val="bg1"/>
              </a:solidFill>
            </a:endParaRPr>
          </a:p>
          <a:p>
            <a:endParaRPr lang="en-US" altLang="ko-KR" sz="1050" dirty="0" smtClean="0">
              <a:solidFill>
                <a:schemeClr val="bg1"/>
              </a:solidFill>
            </a:endParaRPr>
          </a:p>
          <a:p>
            <a:r>
              <a:rPr lang="en-US" altLang="ko-KR" sz="2000" dirty="0" smtClean="0">
                <a:solidFill>
                  <a:schemeClr val="bg1"/>
                </a:solidFill>
              </a:rPr>
              <a:t>2014182015 </a:t>
            </a:r>
            <a:r>
              <a:rPr lang="ko-KR" altLang="en-US" sz="2000" dirty="0" smtClean="0">
                <a:solidFill>
                  <a:schemeClr val="bg1"/>
                </a:solidFill>
              </a:rPr>
              <a:t>박두환</a:t>
            </a:r>
            <a:endParaRPr lang="en-US" altLang="ko-KR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41670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이등변 삼각형 25"/>
          <p:cNvSpPr/>
          <p:nvPr/>
        </p:nvSpPr>
        <p:spPr>
          <a:xfrm rot="10800000" flipV="1">
            <a:off x="8105945" y="5445225"/>
            <a:ext cx="1043609" cy="1410282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/>
          <p:cNvSpPr/>
          <p:nvPr/>
        </p:nvSpPr>
        <p:spPr>
          <a:xfrm flipV="1">
            <a:off x="-1" y="-8965"/>
            <a:ext cx="2321859" cy="3137647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 flipV="1">
            <a:off x="32164" y="2"/>
            <a:ext cx="2267022" cy="3068958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타원 21"/>
          <p:cNvSpPr/>
          <p:nvPr/>
        </p:nvSpPr>
        <p:spPr>
          <a:xfrm>
            <a:off x="380268" y="404664"/>
            <a:ext cx="1782464" cy="1782464"/>
          </a:xfrm>
          <a:prstGeom prst="ellipse">
            <a:avLst/>
          </a:prstGeom>
          <a:solidFill>
            <a:schemeClr val="tx1"/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>
              <a:solidFill>
                <a:schemeClr val="bg1"/>
              </a:solidFill>
              <a:latin typeface="-윤고딕340" pitchFamily="18" charset="-127"/>
              <a:ea typeface="-윤고딕340" pitchFamily="18" charset="-127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 flipV="1">
            <a:off x="4948772" y="2038536"/>
            <a:ext cx="1043608" cy="1412775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타원 13"/>
          <p:cNvSpPr/>
          <p:nvPr/>
        </p:nvSpPr>
        <p:spPr>
          <a:xfrm>
            <a:off x="5076056" y="2348880"/>
            <a:ext cx="792088" cy="792088"/>
          </a:xfrm>
          <a:prstGeom prst="ellipse">
            <a:avLst/>
          </a:prstGeom>
          <a:solidFill>
            <a:schemeClr val="tx1"/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bg1"/>
                </a:solidFill>
                <a:latin typeface="-윤고딕340" pitchFamily="18" charset="-127"/>
                <a:ea typeface="-윤고딕340" pitchFamily="18" charset="-127"/>
              </a:rPr>
              <a:t>2</a:t>
            </a:r>
            <a:endParaRPr lang="ko-KR" altLang="en-US" sz="3200" dirty="0">
              <a:solidFill>
                <a:schemeClr val="bg1"/>
              </a:solidFill>
              <a:latin typeface="-윤고딕340" pitchFamily="18" charset="-127"/>
              <a:ea typeface="-윤고딕340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012160" y="2483314"/>
            <a:ext cx="1566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</a:rPr>
              <a:t>활용 </a:t>
            </a:r>
            <a:r>
              <a:rPr lang="en-US" altLang="ko-KR" sz="2800" dirty="0" smtClean="0">
                <a:solidFill>
                  <a:schemeClr val="bg1"/>
                </a:solidFill>
              </a:rPr>
              <a:t>API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012160" y="3491426"/>
            <a:ext cx="22333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</a:rPr>
              <a:t>주차 별 계획</a:t>
            </a:r>
            <a:endParaRPr lang="ko-KR" altLang="en-US" sz="2000" dirty="0">
              <a:solidFill>
                <a:schemeClr val="bg1"/>
              </a:solidFill>
            </a:endParaRPr>
          </a:p>
          <a:p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012160" y="4499538"/>
            <a:ext cx="21066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</a:rPr>
              <a:t>역할 </a:t>
            </a:r>
            <a:r>
              <a:rPr lang="ko-KR" altLang="en-US" sz="2800" dirty="0" err="1" smtClean="0">
                <a:solidFill>
                  <a:schemeClr val="bg1"/>
                </a:solidFill>
              </a:rPr>
              <a:t>분담표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95548" y="911175"/>
            <a:ext cx="1806200" cy="769441"/>
          </a:xfrm>
          <a:prstGeom prst="rect">
            <a:avLst/>
          </a:prstGeom>
          <a:noFill/>
          <a:ln w="31750">
            <a:noFill/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altLang="ko-KR" sz="4400" dirty="0" smtClean="0">
                <a:solidFill>
                  <a:schemeClr val="bg1"/>
                </a:solidFill>
                <a:latin typeface="-윤고딕340" pitchFamily="18" charset="-127"/>
                <a:ea typeface="-윤고딕340" pitchFamily="18" charset="-127"/>
              </a:rPr>
              <a:t>INDEX</a:t>
            </a:r>
            <a:endParaRPr lang="ko-KR" altLang="en-US" dirty="0">
              <a:solidFill>
                <a:schemeClr val="bg1"/>
              </a:solidFill>
              <a:latin typeface="-윤고딕340" pitchFamily="18" charset="-127"/>
              <a:ea typeface="-윤고딕340" pitchFamily="18" charset="-127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 flipV="1">
            <a:off x="4948772" y="3086726"/>
            <a:ext cx="1043608" cy="1412775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타원 17"/>
          <p:cNvSpPr/>
          <p:nvPr/>
        </p:nvSpPr>
        <p:spPr>
          <a:xfrm>
            <a:off x="5076056" y="3356992"/>
            <a:ext cx="792088" cy="792088"/>
          </a:xfrm>
          <a:prstGeom prst="ellipse">
            <a:avLst/>
          </a:prstGeom>
          <a:solidFill>
            <a:schemeClr val="tx1"/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>
                <a:solidFill>
                  <a:schemeClr val="bg1"/>
                </a:solidFill>
                <a:latin typeface="-윤고딕340" pitchFamily="18" charset="-127"/>
                <a:ea typeface="-윤고딕340" pitchFamily="18" charset="-127"/>
              </a:rPr>
              <a:t>3</a:t>
            </a:r>
            <a:endParaRPr lang="ko-KR" altLang="en-US" sz="3200" dirty="0">
              <a:solidFill>
                <a:schemeClr val="bg1"/>
              </a:solidFill>
              <a:latin typeface="-윤고딕340" pitchFamily="18" charset="-127"/>
              <a:ea typeface="-윤고딕340" pitchFamily="18" charset="-127"/>
            </a:endParaRPr>
          </a:p>
        </p:txBody>
      </p:sp>
      <p:cxnSp>
        <p:nvCxnSpPr>
          <p:cNvPr id="24" name="직선 연결선 23"/>
          <p:cNvCxnSpPr/>
          <p:nvPr/>
        </p:nvCxnSpPr>
        <p:spPr>
          <a:xfrm flipV="1">
            <a:off x="5004048" y="4104457"/>
            <a:ext cx="1043608" cy="1412775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/>
          <p:cNvSpPr/>
          <p:nvPr/>
        </p:nvSpPr>
        <p:spPr>
          <a:xfrm>
            <a:off x="5076056" y="4365104"/>
            <a:ext cx="792088" cy="792088"/>
          </a:xfrm>
          <a:prstGeom prst="ellipse">
            <a:avLst/>
          </a:prstGeom>
          <a:solidFill>
            <a:schemeClr val="tx1"/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>
                <a:solidFill>
                  <a:schemeClr val="bg1"/>
                </a:solidFill>
                <a:latin typeface="-윤고딕340" pitchFamily="18" charset="-127"/>
                <a:ea typeface="-윤고딕340" pitchFamily="18" charset="-127"/>
              </a:rPr>
              <a:t>4</a:t>
            </a:r>
            <a:endParaRPr lang="ko-KR" altLang="en-US" sz="3200" dirty="0">
              <a:solidFill>
                <a:schemeClr val="bg1"/>
              </a:solidFill>
              <a:latin typeface="-윤고딕340" pitchFamily="18" charset="-127"/>
              <a:ea typeface="-윤고딕340" pitchFamily="18" charset="-127"/>
            </a:endParaRPr>
          </a:p>
        </p:txBody>
      </p:sp>
      <p:cxnSp>
        <p:nvCxnSpPr>
          <p:cNvPr id="25" name="직선 연결선 24"/>
          <p:cNvCxnSpPr/>
          <p:nvPr/>
        </p:nvCxnSpPr>
        <p:spPr>
          <a:xfrm flipV="1">
            <a:off x="8100392" y="5444517"/>
            <a:ext cx="1043608" cy="1412775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V="1">
            <a:off x="4982065" y="1008113"/>
            <a:ext cx="1043608" cy="1412775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타원 28"/>
          <p:cNvSpPr/>
          <p:nvPr/>
        </p:nvSpPr>
        <p:spPr>
          <a:xfrm>
            <a:off x="5109349" y="1318457"/>
            <a:ext cx="792088" cy="792088"/>
          </a:xfrm>
          <a:prstGeom prst="ellipse">
            <a:avLst/>
          </a:prstGeom>
          <a:solidFill>
            <a:schemeClr val="tx1"/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bg1"/>
                </a:solidFill>
                <a:latin typeface="-윤고딕340" pitchFamily="18" charset="-127"/>
                <a:ea typeface="-윤고딕340" pitchFamily="18" charset="-127"/>
              </a:rPr>
              <a:t>1</a:t>
            </a:r>
            <a:endParaRPr lang="ko-KR" altLang="en-US" sz="3200" dirty="0">
              <a:solidFill>
                <a:schemeClr val="bg1"/>
              </a:solidFill>
              <a:latin typeface="-윤고딕340" pitchFamily="18" charset="-127"/>
              <a:ea typeface="-윤고딕340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045453" y="1452891"/>
            <a:ext cx="1747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</a:rPr>
              <a:t>기능 소개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98464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이등변 삼각형 12"/>
          <p:cNvSpPr/>
          <p:nvPr/>
        </p:nvSpPr>
        <p:spPr>
          <a:xfrm flipV="1">
            <a:off x="-1" y="2493"/>
            <a:ext cx="1043609" cy="1410282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이등변 삼각형 9"/>
          <p:cNvSpPr/>
          <p:nvPr/>
        </p:nvSpPr>
        <p:spPr>
          <a:xfrm rot="10800000" flipV="1">
            <a:off x="8105945" y="5445225"/>
            <a:ext cx="1043609" cy="1410282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8100392" y="5445225"/>
            <a:ext cx="1043608" cy="1412775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22303" y="569875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기능 소개</a:t>
            </a:r>
          </a:p>
        </p:txBody>
      </p:sp>
      <p:cxnSp>
        <p:nvCxnSpPr>
          <p:cNvPr id="12" name="직선 연결선 11"/>
          <p:cNvCxnSpPr/>
          <p:nvPr/>
        </p:nvCxnSpPr>
        <p:spPr>
          <a:xfrm flipV="1">
            <a:off x="0" y="0"/>
            <a:ext cx="1043608" cy="1412775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타원 3"/>
          <p:cNvSpPr/>
          <p:nvPr/>
        </p:nvSpPr>
        <p:spPr>
          <a:xfrm>
            <a:off x="251520" y="404664"/>
            <a:ext cx="792088" cy="792088"/>
          </a:xfrm>
          <a:prstGeom prst="ellipse">
            <a:avLst/>
          </a:prstGeom>
          <a:solidFill>
            <a:schemeClr val="tx1"/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bg1"/>
                </a:solidFill>
                <a:latin typeface="-윤고딕340" pitchFamily="18" charset="-127"/>
                <a:ea typeface="-윤고딕340" pitchFamily="18" charset="-127"/>
              </a:rPr>
              <a:t>1</a:t>
            </a:r>
            <a:endParaRPr lang="ko-KR" altLang="en-US" sz="3200" dirty="0">
              <a:solidFill>
                <a:schemeClr val="bg1"/>
              </a:solidFill>
              <a:latin typeface="-윤고딕340" pitchFamily="18" charset="-127"/>
              <a:ea typeface="-윤고딕340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7544" y="1903472"/>
            <a:ext cx="8398453" cy="4493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solidFill>
                  <a:schemeClr val="bg1"/>
                </a:solidFill>
              </a:rPr>
              <a:t>포함내용</a:t>
            </a:r>
            <a:endParaRPr lang="en-US" altLang="ko-KR" sz="2400" dirty="0">
              <a:solidFill>
                <a:schemeClr val="bg1"/>
              </a:solidFill>
            </a:endParaRPr>
          </a:p>
          <a:p>
            <a:endParaRPr lang="en-US" altLang="ko-KR" sz="1100" dirty="0">
              <a:solidFill>
                <a:schemeClr val="bg1"/>
              </a:solidFill>
            </a:endParaRPr>
          </a:p>
          <a:p>
            <a:r>
              <a:rPr lang="ko-KR" altLang="en-US" sz="2400" dirty="0">
                <a:solidFill>
                  <a:schemeClr val="bg1"/>
                </a:solidFill>
              </a:rPr>
              <a:t>해당 국가에 대한 참고 사항 </a:t>
            </a:r>
            <a:r>
              <a:rPr lang="en-US" altLang="ko-KR" sz="2400" dirty="0">
                <a:solidFill>
                  <a:schemeClr val="bg1"/>
                </a:solidFill>
              </a:rPr>
              <a:t>/ </a:t>
            </a:r>
            <a:r>
              <a:rPr lang="ko-KR" altLang="en-US" sz="2400" dirty="0">
                <a:solidFill>
                  <a:schemeClr val="bg1"/>
                </a:solidFill>
              </a:rPr>
              <a:t>경보 상태 </a:t>
            </a:r>
            <a:r>
              <a:rPr lang="en-US" altLang="ko-KR" sz="2400" dirty="0">
                <a:solidFill>
                  <a:schemeClr val="bg1"/>
                </a:solidFill>
              </a:rPr>
              <a:t>/ </a:t>
            </a:r>
            <a:r>
              <a:rPr lang="ko-KR" altLang="en-US" sz="2400" dirty="0">
                <a:solidFill>
                  <a:schemeClr val="bg1"/>
                </a:solidFill>
              </a:rPr>
              <a:t>비상 연락망 조회</a:t>
            </a:r>
            <a:endParaRPr lang="en-US" altLang="ko-KR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dirty="0" smtClean="0">
              <a:solidFill>
                <a:schemeClr val="bg1"/>
              </a:solidFill>
            </a:endParaRPr>
          </a:p>
          <a:p>
            <a:endParaRPr lang="en-US" altLang="ko-KR" sz="2400" dirty="0" smtClean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solidFill>
                  <a:schemeClr val="bg1"/>
                </a:solidFill>
              </a:rPr>
              <a:t>기능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1100" dirty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sz="2400" dirty="0" smtClean="0">
                <a:solidFill>
                  <a:schemeClr val="bg1"/>
                </a:solidFill>
              </a:rPr>
              <a:t>국가별 검색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sz="2400" dirty="0" smtClean="0">
                <a:solidFill>
                  <a:schemeClr val="bg1"/>
                </a:solidFill>
              </a:rPr>
              <a:t>연락처 및 경보상태 추가</a:t>
            </a:r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 smtClean="0">
                <a:solidFill>
                  <a:schemeClr val="bg1"/>
                </a:solidFill>
              </a:rPr>
              <a:t>/ </a:t>
            </a:r>
            <a:r>
              <a:rPr lang="ko-KR" altLang="en-US" sz="2400" dirty="0" smtClean="0">
                <a:solidFill>
                  <a:schemeClr val="bg1"/>
                </a:solidFill>
              </a:rPr>
              <a:t>편집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ko-KR" sz="2400" dirty="0" smtClean="0">
                <a:solidFill>
                  <a:schemeClr val="bg1"/>
                </a:solidFill>
              </a:rPr>
              <a:t>E-mail / </a:t>
            </a:r>
            <a:r>
              <a:rPr lang="ko-KR" altLang="en-US" sz="2400" dirty="0" smtClean="0">
                <a:solidFill>
                  <a:schemeClr val="bg1"/>
                </a:solidFill>
              </a:rPr>
              <a:t>파일로 정보 전송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sz="2400" dirty="0" smtClean="0">
                <a:solidFill>
                  <a:schemeClr val="bg1"/>
                </a:solidFill>
              </a:rPr>
              <a:t>위치 검색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sz="2400" dirty="0" err="1" smtClean="0">
                <a:solidFill>
                  <a:schemeClr val="bg1"/>
                </a:solidFill>
              </a:rPr>
              <a:t>즐겨찾기에</a:t>
            </a:r>
            <a:r>
              <a:rPr lang="ko-KR" altLang="en-US" sz="2400" dirty="0" smtClean="0">
                <a:solidFill>
                  <a:schemeClr val="bg1"/>
                </a:solidFill>
              </a:rPr>
              <a:t> 국가 등록 가능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r>
              <a:rPr lang="en-US" altLang="ko-KR" sz="2400" dirty="0">
                <a:solidFill>
                  <a:schemeClr val="bg1"/>
                </a:solidFill>
              </a:rPr>
              <a:t>	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08074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이등변 삼각형 11"/>
          <p:cNvSpPr/>
          <p:nvPr/>
        </p:nvSpPr>
        <p:spPr>
          <a:xfrm flipV="1">
            <a:off x="-1" y="2493"/>
            <a:ext cx="1043609" cy="1410282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/>
        </p:nvSpPr>
        <p:spPr>
          <a:xfrm rot="10800000" flipV="1">
            <a:off x="8105945" y="5445225"/>
            <a:ext cx="1043609" cy="1410282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8100392" y="5445225"/>
            <a:ext cx="1043608" cy="1412775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22303" y="569875"/>
            <a:ext cx="13708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활용 </a:t>
            </a:r>
            <a:r>
              <a:rPr lang="en-US" altLang="ko-KR" sz="2400" dirty="0" smtClean="0">
                <a:solidFill>
                  <a:schemeClr val="bg1"/>
                </a:solidFill>
              </a:rPr>
              <a:t>API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 flipV="1">
            <a:off x="0" y="0"/>
            <a:ext cx="1043608" cy="1412775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/>
          <p:cNvSpPr/>
          <p:nvPr/>
        </p:nvSpPr>
        <p:spPr>
          <a:xfrm>
            <a:off x="251520" y="404664"/>
            <a:ext cx="792088" cy="792088"/>
          </a:xfrm>
          <a:prstGeom prst="ellipse">
            <a:avLst/>
          </a:prstGeom>
          <a:solidFill>
            <a:schemeClr val="tx1"/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bg1"/>
                </a:solidFill>
                <a:latin typeface="-윤고딕340" pitchFamily="18" charset="-127"/>
                <a:ea typeface="-윤고딕340" pitchFamily="18" charset="-127"/>
              </a:rPr>
              <a:t>2</a:t>
            </a:r>
            <a:endParaRPr lang="ko-KR" altLang="en-US" sz="3200" dirty="0">
              <a:solidFill>
                <a:schemeClr val="bg1"/>
              </a:solidFill>
              <a:latin typeface="-윤고딕340" pitchFamily="18" charset="-127"/>
              <a:ea typeface="-윤고딕340" pitchFamily="18" charset="-127"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76300" y="4509120"/>
            <a:ext cx="7391400" cy="108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76300" y="3116585"/>
            <a:ext cx="7391400" cy="103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95350" y="1714128"/>
            <a:ext cx="73533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4029633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이등변 삼각형 12"/>
          <p:cNvSpPr/>
          <p:nvPr/>
        </p:nvSpPr>
        <p:spPr>
          <a:xfrm flipV="1">
            <a:off x="-1" y="2493"/>
            <a:ext cx="1043609" cy="1410282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022303" y="569875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 smtClean="0">
                <a:solidFill>
                  <a:schemeClr val="bg1"/>
                </a:solidFill>
              </a:rPr>
              <a:t>주차별</a:t>
            </a:r>
            <a:r>
              <a:rPr lang="ko-KR" altLang="en-US" sz="2400" dirty="0" smtClean="0">
                <a:solidFill>
                  <a:schemeClr val="bg1"/>
                </a:solidFill>
              </a:rPr>
              <a:t> 계획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12" name="직선 연결선 11"/>
          <p:cNvCxnSpPr/>
          <p:nvPr/>
        </p:nvCxnSpPr>
        <p:spPr>
          <a:xfrm flipV="1">
            <a:off x="0" y="0"/>
            <a:ext cx="1043608" cy="1412775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타원 3"/>
          <p:cNvSpPr/>
          <p:nvPr/>
        </p:nvSpPr>
        <p:spPr>
          <a:xfrm>
            <a:off x="251520" y="404664"/>
            <a:ext cx="792088" cy="792088"/>
          </a:xfrm>
          <a:prstGeom prst="ellipse">
            <a:avLst/>
          </a:prstGeom>
          <a:solidFill>
            <a:schemeClr val="tx1"/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bg1"/>
                </a:solidFill>
                <a:latin typeface="-윤고딕340" pitchFamily="18" charset="-127"/>
                <a:ea typeface="-윤고딕340" pitchFamily="18" charset="-127"/>
              </a:rPr>
              <a:t>3</a:t>
            </a:r>
            <a:endParaRPr lang="ko-KR" altLang="en-US" sz="3200" dirty="0">
              <a:solidFill>
                <a:schemeClr val="bg1"/>
              </a:solidFill>
              <a:latin typeface="-윤고딕340" pitchFamily="18" charset="-127"/>
              <a:ea typeface="-윤고딕340" pitchFamily="18" charset="-127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566279616"/>
              </p:ext>
            </p:extLst>
          </p:nvPr>
        </p:nvGraphicFramePr>
        <p:xfrm>
          <a:off x="1000100" y="1090631"/>
          <a:ext cx="7946405" cy="567592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03277">
                  <a:extLst>
                    <a:ext uri="{9D8B030D-6E8A-4147-A177-3AD203B41FA5}">
                      <a16:colId xmlns:a16="http://schemas.microsoft.com/office/drawing/2014/main" xmlns="" val="3130116251"/>
                    </a:ext>
                  </a:extLst>
                </a:gridCol>
                <a:gridCol w="2477570">
                  <a:extLst>
                    <a:ext uri="{9D8B030D-6E8A-4147-A177-3AD203B41FA5}">
                      <a16:colId xmlns:a16="http://schemas.microsoft.com/office/drawing/2014/main" xmlns="" val="567274282"/>
                    </a:ext>
                  </a:extLst>
                </a:gridCol>
                <a:gridCol w="3011656">
                  <a:extLst>
                    <a:ext uri="{9D8B030D-6E8A-4147-A177-3AD203B41FA5}">
                      <a16:colId xmlns:a16="http://schemas.microsoft.com/office/drawing/2014/main" xmlns="" val="4240577183"/>
                    </a:ext>
                  </a:extLst>
                </a:gridCol>
                <a:gridCol w="1453902">
                  <a:extLst>
                    <a:ext uri="{9D8B030D-6E8A-4147-A177-3AD203B41FA5}">
                      <a16:colId xmlns:a16="http://schemas.microsoft.com/office/drawing/2014/main" xmlns="" val="3110937553"/>
                    </a:ext>
                  </a:extLst>
                </a:gridCol>
              </a:tblGrid>
              <a:tr h="3303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주차</a:t>
                      </a:r>
                      <a:endParaRPr lang="ko-KR" altLang="en-US" sz="1600" dirty="0"/>
                    </a:p>
                  </a:txBody>
                  <a:tcPr marL="82586" marR="82586" marT="41293" marB="41293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계획</a:t>
                      </a:r>
                      <a:endParaRPr lang="ko-KR" altLang="en-US" sz="1600" dirty="0"/>
                    </a:p>
                  </a:txBody>
                  <a:tcPr marL="82586" marR="82586" marT="41293" marB="41293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세부 계획</a:t>
                      </a:r>
                      <a:endParaRPr lang="ko-KR" altLang="en-US" sz="1600" dirty="0"/>
                    </a:p>
                  </a:txBody>
                  <a:tcPr marL="82586" marR="82586" marT="41293" marB="41293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시행</a:t>
                      </a:r>
                      <a:endParaRPr lang="ko-KR" altLang="en-US" sz="1600" dirty="0"/>
                    </a:p>
                  </a:txBody>
                  <a:tcPr marL="82586" marR="82586" marT="41293" marB="41293"/>
                </a:tc>
                <a:extLst>
                  <a:ext uri="{0D108BD9-81ED-4DB2-BD59-A6C34878D82A}">
                    <a16:rowId xmlns:a16="http://schemas.microsoft.com/office/drawing/2014/main" xmlns="" val="1771836580"/>
                  </a:ext>
                </a:extLst>
              </a:tr>
              <a:tr h="74327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</a:t>
                      </a:r>
                      <a:r>
                        <a:rPr lang="ko-KR" altLang="en-US" sz="1400" dirty="0" smtClean="0"/>
                        <a:t>주 </a:t>
                      </a:r>
                      <a:r>
                        <a:rPr lang="en-US" altLang="ko-KR" sz="1400" dirty="0" smtClean="0"/>
                        <a:t>(4.28~5.4)</a:t>
                      </a:r>
                      <a:endParaRPr lang="ko-KR" altLang="en-US" sz="1400" dirty="0"/>
                    </a:p>
                  </a:txBody>
                  <a:tcPr marL="82586" marR="82586" marT="41293" marB="41293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파이썬</a:t>
                      </a:r>
                      <a:r>
                        <a:rPr lang="ko-KR" altLang="en-US" sz="1400" dirty="0" smtClean="0"/>
                        <a:t> 모듈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en-US" altLang="ko-KR" sz="1400" dirty="0" err="1" smtClean="0"/>
                        <a:t>OpenAPI</a:t>
                      </a:r>
                      <a:r>
                        <a:rPr lang="en-US" altLang="ko-KR" sz="1400" dirty="0" smtClean="0"/>
                        <a:t> </a:t>
                      </a:r>
                      <a:r>
                        <a:rPr lang="ko-KR" altLang="en-US" sz="1400" dirty="0" smtClean="0"/>
                        <a:t>조사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ko-KR" altLang="en-US" sz="1400" dirty="0" smtClean="0"/>
                        <a:t>응용 앱 개발 예시 조사</a:t>
                      </a:r>
                      <a:endParaRPr lang="ko-KR" altLang="en-US" sz="1400" dirty="0"/>
                    </a:p>
                  </a:txBody>
                  <a:tcPr marL="82586" marR="82586" marT="41293" marB="41293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Xml </a:t>
                      </a:r>
                      <a:r>
                        <a:rPr lang="ko-KR" altLang="en-US" sz="1400" dirty="0" smtClean="0"/>
                        <a:t>모듈 조사 완료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ko-KR" altLang="en-US" sz="1400" dirty="0" smtClean="0"/>
                        <a:t>국가공공데이터 포털 활용사례조사</a:t>
                      </a:r>
                      <a:endParaRPr lang="ko-KR" altLang="en-US" sz="1400" dirty="0"/>
                    </a:p>
                  </a:txBody>
                  <a:tcPr marL="82586" marR="82586" marT="41293" marB="41293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82586" marR="82586" marT="41293" marB="41293"/>
                </a:tc>
                <a:extLst>
                  <a:ext uri="{0D108BD9-81ED-4DB2-BD59-A6C34878D82A}">
                    <a16:rowId xmlns:a16="http://schemas.microsoft.com/office/drawing/2014/main" xmlns="" val="1066783592"/>
                  </a:ext>
                </a:extLst>
              </a:tr>
              <a:tr h="5230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2</a:t>
                      </a:r>
                      <a:r>
                        <a:rPr lang="ko-KR" altLang="en-US" sz="1400" dirty="0" smtClean="0"/>
                        <a:t>주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en-US" altLang="ko-KR" sz="1400" dirty="0" smtClean="0"/>
                        <a:t>(5.5~5.11)</a:t>
                      </a:r>
                      <a:endParaRPr lang="ko-KR" altLang="en-US" sz="1400" dirty="0"/>
                    </a:p>
                  </a:txBody>
                  <a:tcPr marL="82586" marR="82586" marT="41293" marB="41293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기획발표</a:t>
                      </a:r>
                      <a:r>
                        <a:rPr lang="en-US" altLang="ko-KR" sz="1400" dirty="0" smtClean="0"/>
                        <a:t>5/9,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dirty="0" smtClean="0"/>
                        <a:t>상세 기능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구현 방법</a:t>
                      </a:r>
                      <a:r>
                        <a:rPr lang="en-US" altLang="ko-KR" sz="1400" baseline="0" dirty="0" smtClean="0"/>
                        <a:t>, </a:t>
                      </a:r>
                      <a:r>
                        <a:rPr lang="ko-KR" altLang="en-US" sz="1400" baseline="0" dirty="0" smtClean="0"/>
                        <a:t>역할 분담 등</a:t>
                      </a:r>
                      <a:endParaRPr lang="ko-KR" altLang="en-US" sz="1400" dirty="0"/>
                    </a:p>
                  </a:txBody>
                  <a:tcPr marL="82586" marR="82586" marT="41293" marB="41293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aseline="0" dirty="0" smtClean="0"/>
                        <a:t>자료 수집</a:t>
                      </a:r>
                      <a:r>
                        <a:rPr lang="en-US" altLang="ko-KR" sz="1400" baseline="0" dirty="0" smtClean="0"/>
                        <a:t>, </a:t>
                      </a:r>
                      <a:r>
                        <a:rPr lang="en-US" altLang="ko-KR" sz="1400" baseline="0" dirty="0" err="1" smtClean="0"/>
                        <a:t>youtube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기획 발표</a:t>
                      </a:r>
                      <a:endParaRPr lang="ko-KR" altLang="en-US" sz="1400" dirty="0"/>
                    </a:p>
                  </a:txBody>
                  <a:tcPr marL="82586" marR="82586" marT="41293" marB="41293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82586" marR="82586" marT="41293" marB="41293"/>
                </a:tc>
                <a:extLst>
                  <a:ext uri="{0D108BD9-81ED-4DB2-BD59-A6C34878D82A}">
                    <a16:rowId xmlns:a16="http://schemas.microsoft.com/office/drawing/2014/main" xmlns="" val="3181699754"/>
                  </a:ext>
                </a:extLst>
              </a:tr>
              <a:tr h="74327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3</a:t>
                      </a:r>
                      <a:r>
                        <a:rPr lang="ko-KR" altLang="en-US" sz="1400" dirty="0" smtClean="0"/>
                        <a:t>주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en-US" altLang="ko-KR" sz="1400" dirty="0" smtClean="0"/>
                        <a:t>(5.12~5.18)</a:t>
                      </a:r>
                      <a:endParaRPr lang="ko-KR" altLang="en-US" sz="1400" dirty="0"/>
                    </a:p>
                  </a:txBody>
                  <a:tcPr marL="82586" marR="82586" marT="41293" marB="41293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OpenAPI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연동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구현</a:t>
                      </a:r>
                      <a:endParaRPr lang="ko-KR" altLang="en-US" sz="1400" dirty="0"/>
                    </a:p>
                  </a:txBody>
                  <a:tcPr marL="82586" marR="82586" marT="41293" marB="41293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국가공공데이터포털 </a:t>
                      </a:r>
                      <a:r>
                        <a:rPr lang="en-US" altLang="ko-KR" sz="1400" dirty="0" smtClean="0"/>
                        <a:t>Open API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활용</a:t>
                      </a:r>
                      <a:endParaRPr lang="ko-KR" altLang="en-US" sz="1400" dirty="0"/>
                    </a:p>
                  </a:txBody>
                  <a:tcPr marL="82586" marR="82586" marT="41293" marB="41293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82586" marR="82586" marT="41293" marB="41293"/>
                </a:tc>
                <a:extLst>
                  <a:ext uri="{0D108BD9-81ED-4DB2-BD59-A6C34878D82A}">
                    <a16:rowId xmlns:a16="http://schemas.microsoft.com/office/drawing/2014/main" xmlns="" val="3969082127"/>
                  </a:ext>
                </a:extLst>
              </a:tr>
              <a:tr h="74327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4</a:t>
                      </a:r>
                      <a:r>
                        <a:rPr lang="ko-KR" altLang="en-US" sz="1400" dirty="0" smtClean="0"/>
                        <a:t>주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en-US" altLang="ko-KR" sz="1400" dirty="0" smtClean="0"/>
                        <a:t>(5.19~5.25)</a:t>
                      </a:r>
                      <a:endParaRPr lang="ko-KR" altLang="en-US" sz="1400" dirty="0"/>
                    </a:p>
                  </a:txBody>
                  <a:tcPr marL="82586" marR="82586" marT="41293" marB="41293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검색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ko-KR" altLang="en-US" sz="1400" dirty="0" smtClean="0"/>
                        <a:t>편집추가기능 </a:t>
                      </a:r>
                      <a:r>
                        <a:rPr lang="ko-KR" altLang="en-US" sz="1400" dirty="0" smtClean="0"/>
                        <a:t>구현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en-US" altLang="ko-KR" sz="1400" dirty="0" smtClean="0"/>
                        <a:t>GUI/</a:t>
                      </a:r>
                      <a:r>
                        <a:rPr lang="ko-KR" altLang="en-US" sz="1400" dirty="0" smtClean="0"/>
                        <a:t>여행 경보 </a:t>
                      </a:r>
                      <a:r>
                        <a:rPr lang="ko-KR" altLang="en-US" sz="1400" dirty="0" err="1" smtClean="0"/>
                        <a:t>알림기능</a:t>
                      </a:r>
                      <a:r>
                        <a:rPr lang="ko-KR" altLang="en-US" sz="1400" baseline="0" dirty="0" smtClean="0"/>
                        <a:t> 구현</a:t>
                      </a:r>
                      <a:endParaRPr lang="ko-KR" altLang="en-US" sz="1400" dirty="0"/>
                    </a:p>
                  </a:txBody>
                  <a:tcPr marL="82586" marR="82586" marT="41293" marB="4129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나라별 </a:t>
                      </a:r>
                      <a:r>
                        <a:rPr lang="ko-KR" altLang="en-US" sz="1400" dirty="0" smtClean="0"/>
                        <a:t>검색 및 데이터</a:t>
                      </a:r>
                      <a:r>
                        <a:rPr lang="ko-KR" altLang="en-US" sz="1400" baseline="0" dirty="0" smtClean="0"/>
                        <a:t> 추가 및 편집기능 </a:t>
                      </a:r>
                      <a:r>
                        <a:rPr lang="ko-KR" altLang="en-US" sz="1400" baseline="0" dirty="0" smtClean="0"/>
                        <a:t>구현</a:t>
                      </a:r>
                      <a:endParaRPr lang="en-US" altLang="ko-KR" sz="140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aseline="0" dirty="0" smtClean="0"/>
                        <a:t>검색된 나라 경보 알림 및 지도</a:t>
                      </a:r>
                      <a:r>
                        <a:rPr lang="en-US" altLang="ko-KR" sz="1400" baseline="0" dirty="0" smtClean="0"/>
                        <a:t>GUI</a:t>
                      </a:r>
                      <a:r>
                        <a:rPr lang="ko-KR" altLang="en-US" sz="1400" baseline="0" dirty="0" smtClean="0"/>
                        <a:t>구현</a:t>
                      </a:r>
                      <a:endParaRPr lang="ko-KR" altLang="en-US" sz="1400" dirty="0"/>
                    </a:p>
                  </a:txBody>
                  <a:tcPr marL="82586" marR="82586" marT="41293" marB="41293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82586" marR="82586" marT="41293" marB="41293"/>
                </a:tc>
                <a:extLst>
                  <a:ext uri="{0D108BD9-81ED-4DB2-BD59-A6C34878D82A}">
                    <a16:rowId xmlns:a16="http://schemas.microsoft.com/office/drawing/2014/main" xmlns="" val="3079507104"/>
                  </a:ext>
                </a:extLst>
              </a:tr>
              <a:tr h="5230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5</a:t>
                      </a:r>
                      <a:r>
                        <a:rPr lang="ko-KR" altLang="en-US" sz="1400" dirty="0" smtClean="0"/>
                        <a:t>주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en-US" altLang="ko-KR" sz="1400" dirty="0" smtClean="0"/>
                        <a:t>(5.26~6.1)</a:t>
                      </a:r>
                      <a:endParaRPr lang="ko-KR" altLang="en-US" sz="1400" dirty="0"/>
                    </a:p>
                  </a:txBody>
                  <a:tcPr marL="82586" marR="82586" marT="41293" marB="41293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중간 시연 발표</a:t>
                      </a:r>
                      <a:r>
                        <a:rPr lang="en-US" altLang="ko-KR" sz="1400" dirty="0" smtClean="0"/>
                        <a:t>5/30</a:t>
                      </a:r>
                      <a:endParaRPr lang="ko-KR" altLang="en-US" sz="14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 marL="82586" marR="82586" marT="41293" marB="41293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Youtube</a:t>
                      </a:r>
                      <a:r>
                        <a:rPr lang="en-US" altLang="ko-KR" sz="1400" dirty="0" smtClean="0"/>
                        <a:t> </a:t>
                      </a:r>
                      <a:r>
                        <a:rPr lang="ko-KR" altLang="en-US" sz="1400" dirty="0" smtClean="0"/>
                        <a:t>활용 중간 시연 </a:t>
                      </a:r>
                      <a:r>
                        <a:rPr lang="ko-KR" altLang="en-US" sz="1400" dirty="0" smtClean="0"/>
                        <a:t>발표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ko-KR" altLang="en-US" sz="1400" dirty="0" err="1" smtClean="0"/>
                        <a:t>미구현</a:t>
                      </a:r>
                      <a:r>
                        <a:rPr lang="ko-KR" altLang="en-US" sz="1400" dirty="0" smtClean="0"/>
                        <a:t> 부분 보충</a:t>
                      </a:r>
                      <a:endParaRPr lang="ko-KR" altLang="en-US" sz="1400" dirty="0"/>
                    </a:p>
                  </a:txBody>
                  <a:tcPr marL="82586" marR="82586" marT="41293" marB="41293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82586" marR="82586" marT="41293" marB="41293"/>
                </a:tc>
                <a:extLst>
                  <a:ext uri="{0D108BD9-81ED-4DB2-BD59-A6C34878D82A}">
                    <a16:rowId xmlns:a16="http://schemas.microsoft.com/office/drawing/2014/main" xmlns="" val="94333453"/>
                  </a:ext>
                </a:extLst>
              </a:tr>
              <a:tr h="5230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6</a:t>
                      </a:r>
                      <a:r>
                        <a:rPr lang="ko-KR" altLang="en-US" sz="1400" dirty="0" smtClean="0"/>
                        <a:t>주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en-US" altLang="ko-KR" sz="1400" dirty="0" smtClean="0"/>
                        <a:t>(6.2~6.8)</a:t>
                      </a:r>
                      <a:endParaRPr lang="ko-KR" altLang="en-US" sz="1400" dirty="0"/>
                    </a:p>
                  </a:txBody>
                  <a:tcPr marL="82586" marR="82586" marT="41293" marB="4129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공지사항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구현</a:t>
                      </a:r>
                      <a:endParaRPr lang="en-US" altLang="ko-KR" sz="140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aseline="0" dirty="0" smtClean="0"/>
                        <a:t>위치 검색 구현</a:t>
                      </a:r>
                      <a:endParaRPr lang="en-US" altLang="ko-KR" sz="1400" baseline="0" dirty="0" smtClean="0"/>
                    </a:p>
                  </a:txBody>
                  <a:tcPr marL="82586" marR="82586" marT="41293" marB="41293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국가별 공지사항과</a:t>
                      </a:r>
                      <a:r>
                        <a:rPr lang="ko-KR" altLang="en-US" sz="1200" baseline="0" dirty="0" smtClean="0"/>
                        <a:t> 대사관의 위치 및 주요 기관의 위치를 지도</a:t>
                      </a:r>
                      <a:r>
                        <a:rPr lang="en-US" altLang="ko-KR" sz="1200" baseline="0" dirty="0" smtClean="0"/>
                        <a:t>API</a:t>
                      </a:r>
                      <a:r>
                        <a:rPr lang="ko-KR" altLang="en-US" sz="1200" baseline="0" dirty="0" smtClean="0"/>
                        <a:t>와 연동시켜 검색 가능하게 만든다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ko-KR" altLang="en-US" sz="1200" dirty="0"/>
                    </a:p>
                  </a:txBody>
                  <a:tcPr marL="82586" marR="82586" marT="41293" marB="41293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82586" marR="82586" marT="41293" marB="41293"/>
                </a:tc>
                <a:extLst>
                  <a:ext uri="{0D108BD9-81ED-4DB2-BD59-A6C34878D82A}">
                    <a16:rowId xmlns:a16="http://schemas.microsoft.com/office/drawing/2014/main" xmlns="" val="3155219568"/>
                  </a:ext>
                </a:extLst>
              </a:tr>
              <a:tr h="5230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7</a:t>
                      </a:r>
                      <a:r>
                        <a:rPr lang="ko-KR" altLang="en-US" sz="1400" dirty="0" smtClean="0"/>
                        <a:t>주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en-US" altLang="ko-KR" sz="1400" dirty="0" smtClean="0"/>
                        <a:t>(6.9~6.15)</a:t>
                      </a:r>
                      <a:endParaRPr lang="ko-KR" altLang="en-US" sz="1400" dirty="0"/>
                    </a:p>
                  </a:txBody>
                  <a:tcPr marL="82586" marR="82586" marT="41293" marB="41293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즐겨 찾기</a:t>
                      </a:r>
                      <a:r>
                        <a:rPr lang="en-US" altLang="ko-KR" sz="1400" baseline="0" dirty="0" smtClean="0"/>
                        <a:t>,</a:t>
                      </a:r>
                      <a:r>
                        <a:rPr lang="ko-KR" altLang="en-US" sz="1400" baseline="0" dirty="0" smtClean="0"/>
                        <a:t> </a:t>
                      </a:r>
                      <a:r>
                        <a:rPr lang="en-US" altLang="ko-KR" sz="1400" baseline="0" dirty="0" smtClean="0"/>
                        <a:t>E-mail, </a:t>
                      </a:r>
                      <a:r>
                        <a:rPr lang="ko-KR" altLang="en-US" sz="1400" baseline="0" dirty="0" smtClean="0"/>
                        <a:t>내보내기 구현</a:t>
                      </a:r>
                      <a:r>
                        <a:rPr lang="en-US" altLang="ko-KR" sz="1400" baseline="0" dirty="0" smtClean="0"/>
                        <a:t>,</a:t>
                      </a:r>
                      <a:r>
                        <a:rPr lang="ko-KR" altLang="en-US" sz="1400" baseline="0" dirty="0" err="1" smtClean="0"/>
                        <a:t>미구현</a:t>
                      </a:r>
                      <a:r>
                        <a:rPr lang="ko-KR" altLang="en-US" sz="1400" baseline="0" dirty="0" smtClean="0"/>
                        <a:t> 부분 보충</a:t>
                      </a:r>
                      <a:endParaRPr lang="ko-KR" altLang="en-US" sz="1400" dirty="0"/>
                    </a:p>
                  </a:txBody>
                  <a:tcPr marL="82586" marR="82586" marT="41293" marB="41293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파일이나 </a:t>
                      </a:r>
                      <a:r>
                        <a:rPr lang="ko-KR" altLang="en-US" sz="1200" dirty="0" err="1" smtClean="0"/>
                        <a:t>이메일을</a:t>
                      </a:r>
                      <a:r>
                        <a:rPr lang="ko-KR" altLang="en-US" sz="1200" baseline="0" dirty="0" smtClean="0"/>
                        <a:t> 통해 찾은 내용을 보내고 즐겨 찾기 기능을 구현한다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ko-KR" altLang="en-US" sz="1200" dirty="0"/>
                    </a:p>
                  </a:txBody>
                  <a:tcPr marL="82586" marR="82586" marT="41293" marB="41293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82586" marR="82586" marT="41293" marB="41293"/>
                </a:tc>
                <a:extLst>
                  <a:ext uri="{0D108BD9-81ED-4DB2-BD59-A6C34878D82A}">
                    <a16:rowId xmlns:a16="http://schemas.microsoft.com/office/drawing/2014/main" xmlns="" val="1083539043"/>
                  </a:ext>
                </a:extLst>
              </a:tr>
              <a:tr h="5289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8</a:t>
                      </a:r>
                      <a:r>
                        <a:rPr lang="ko-KR" altLang="en-US" sz="1400" dirty="0" smtClean="0"/>
                        <a:t>주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en-US" altLang="ko-KR" sz="1400" dirty="0" smtClean="0"/>
                        <a:t>(6.16~6.22)</a:t>
                      </a:r>
                      <a:endParaRPr lang="ko-KR" altLang="en-US" sz="1400" dirty="0"/>
                    </a:p>
                  </a:txBody>
                  <a:tcPr marL="82586" marR="82586" marT="41293" marB="4129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배포파일작성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ko-KR" altLang="en-US" sz="1400" dirty="0" err="1" smtClean="0"/>
                        <a:t>최종구현</a:t>
                      </a:r>
                      <a:r>
                        <a:rPr lang="ko-KR" altLang="en-US" sz="1400" dirty="0" smtClean="0"/>
                        <a:t> 발표 </a:t>
                      </a:r>
                      <a:r>
                        <a:rPr lang="en-US" altLang="ko-KR" sz="1400" dirty="0" smtClean="0"/>
                        <a:t>6/16 or 6/17</a:t>
                      </a:r>
                      <a:endParaRPr lang="ko-KR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marL="82586" marR="82586" marT="41293" marB="41293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Youtube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활용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최종 시연 발표</a:t>
                      </a:r>
                      <a:endParaRPr lang="ko-KR" altLang="en-US" sz="1400" dirty="0"/>
                    </a:p>
                  </a:txBody>
                  <a:tcPr marL="82586" marR="82586" marT="41293" marB="41293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82586" marR="82586" marT="41293" marB="41293"/>
                </a:tc>
                <a:extLst>
                  <a:ext uri="{0D108BD9-81ED-4DB2-BD59-A6C34878D82A}">
                    <a16:rowId xmlns:a16="http://schemas.microsoft.com/office/drawing/2014/main" xmlns="" val="746666000"/>
                  </a:ext>
                </a:extLst>
              </a:tr>
            </a:tbl>
          </a:graphicData>
        </a:graphic>
      </p:graphicFrame>
      <p:sp>
        <p:nvSpPr>
          <p:cNvPr id="10" name="이등변 삼각형 9"/>
          <p:cNvSpPr/>
          <p:nvPr/>
        </p:nvSpPr>
        <p:spPr>
          <a:xfrm rot="10800000" flipV="1">
            <a:off x="8105945" y="5472609"/>
            <a:ext cx="1043609" cy="1410282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8100392" y="5472609"/>
            <a:ext cx="1043608" cy="1412775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24746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이등변 삼각형 11"/>
          <p:cNvSpPr/>
          <p:nvPr/>
        </p:nvSpPr>
        <p:spPr>
          <a:xfrm flipV="1">
            <a:off x="-1" y="2493"/>
            <a:ext cx="1043609" cy="1410282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/>
        </p:nvSpPr>
        <p:spPr>
          <a:xfrm rot="10800000" flipV="1">
            <a:off x="8105945" y="5445225"/>
            <a:ext cx="1043609" cy="1410282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8100392" y="5445225"/>
            <a:ext cx="1043608" cy="1412775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22303" y="569875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역할 </a:t>
            </a:r>
            <a:r>
              <a:rPr lang="ko-KR" altLang="en-US" sz="2400" dirty="0" err="1" smtClean="0">
                <a:solidFill>
                  <a:schemeClr val="bg1"/>
                </a:solidFill>
              </a:rPr>
              <a:t>분담표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 flipV="1">
            <a:off x="0" y="0"/>
            <a:ext cx="1043608" cy="1412775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/>
          <p:cNvSpPr/>
          <p:nvPr/>
        </p:nvSpPr>
        <p:spPr>
          <a:xfrm>
            <a:off x="251520" y="404664"/>
            <a:ext cx="792088" cy="792088"/>
          </a:xfrm>
          <a:prstGeom prst="ellipse">
            <a:avLst/>
          </a:prstGeom>
          <a:solidFill>
            <a:schemeClr val="tx1"/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>
                <a:solidFill>
                  <a:schemeClr val="bg1"/>
                </a:solidFill>
                <a:latin typeface="-윤고딕340" pitchFamily="18" charset="-127"/>
                <a:ea typeface="-윤고딕340" pitchFamily="18" charset="-127"/>
              </a:rPr>
              <a:t>4</a:t>
            </a:r>
            <a:endParaRPr lang="ko-KR" altLang="en-US" sz="3200" dirty="0">
              <a:solidFill>
                <a:schemeClr val="bg1"/>
              </a:solidFill>
              <a:latin typeface="-윤고딕340" pitchFamily="18" charset="-127"/>
              <a:ea typeface="-윤고딕340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83568" y="1700808"/>
            <a:ext cx="815479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</a:rPr>
              <a:t>여도현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endParaRPr lang="en-US" altLang="ko-KR" sz="2400" dirty="0" smtClean="0">
              <a:solidFill>
                <a:schemeClr val="bg1"/>
              </a:solidFill>
            </a:endParaRPr>
          </a:p>
          <a:p>
            <a:r>
              <a:rPr lang="ko-KR" altLang="en-US" sz="2400" dirty="0" smtClean="0">
                <a:solidFill>
                  <a:schemeClr val="bg1">
                    <a:lumMod val="75000"/>
                  </a:schemeClr>
                </a:solidFill>
              </a:rPr>
              <a:t>국가 별 검색 </a:t>
            </a:r>
            <a:r>
              <a:rPr lang="en-US" altLang="ko-KR" sz="2400" dirty="0" smtClean="0">
                <a:solidFill>
                  <a:schemeClr val="bg1">
                    <a:lumMod val="75000"/>
                  </a:schemeClr>
                </a:solidFill>
              </a:rPr>
              <a:t>/ </a:t>
            </a:r>
            <a:r>
              <a:rPr lang="ko-KR" altLang="en-US" sz="2400" dirty="0" smtClean="0">
                <a:solidFill>
                  <a:schemeClr val="bg1">
                    <a:lumMod val="75000"/>
                  </a:schemeClr>
                </a:solidFill>
              </a:rPr>
              <a:t>데이터 추가 및 편집 </a:t>
            </a:r>
            <a:r>
              <a:rPr lang="en-US" altLang="ko-KR" sz="2400" dirty="0" smtClean="0">
                <a:solidFill>
                  <a:schemeClr val="bg1">
                    <a:lumMod val="75000"/>
                  </a:schemeClr>
                </a:solidFill>
              </a:rPr>
              <a:t>/ </a:t>
            </a:r>
            <a:r>
              <a:rPr lang="ko-KR" altLang="en-US" sz="2400" dirty="0" smtClean="0">
                <a:solidFill>
                  <a:schemeClr val="bg1">
                    <a:lumMod val="75000"/>
                  </a:schemeClr>
                </a:solidFill>
              </a:rPr>
              <a:t>공지사항 </a:t>
            </a:r>
            <a:r>
              <a:rPr lang="en-US" altLang="ko-KR" sz="2400" dirty="0" smtClean="0">
                <a:solidFill>
                  <a:schemeClr val="bg1">
                    <a:lumMod val="75000"/>
                  </a:schemeClr>
                </a:solidFill>
              </a:rPr>
              <a:t>/ </a:t>
            </a:r>
          </a:p>
          <a:p>
            <a:r>
              <a:rPr lang="en-US" altLang="ko-KR" sz="2400" dirty="0" smtClean="0">
                <a:solidFill>
                  <a:schemeClr val="bg1">
                    <a:lumMod val="75000"/>
                  </a:schemeClr>
                </a:solidFill>
              </a:rPr>
              <a:t>				E-mail or </a:t>
            </a:r>
            <a:r>
              <a:rPr lang="ko-KR" altLang="en-US" sz="2400" dirty="0" smtClean="0">
                <a:solidFill>
                  <a:schemeClr val="bg1">
                    <a:lumMod val="75000"/>
                  </a:schemeClr>
                </a:solidFill>
              </a:rPr>
              <a:t>파일 정보 전송</a:t>
            </a:r>
            <a:r>
              <a:rPr lang="en-US" altLang="ko-KR" sz="24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ko-KR" altLang="en-US" sz="2400" dirty="0" smtClean="0">
                <a:solidFill>
                  <a:schemeClr val="bg1">
                    <a:lumMod val="75000"/>
                  </a:schemeClr>
                </a:solidFill>
              </a:rPr>
              <a:t>구현</a:t>
            </a:r>
            <a:r>
              <a:rPr lang="en-US" altLang="ko-KR" sz="24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</a:p>
          <a:p>
            <a:endParaRPr lang="en-US" altLang="ko-KR" sz="2400" dirty="0">
              <a:solidFill>
                <a:schemeClr val="bg1"/>
              </a:solidFill>
            </a:endParaRPr>
          </a:p>
          <a:p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83568" y="3501008"/>
            <a:ext cx="833112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</a:rPr>
              <a:t>박두환</a:t>
            </a:r>
            <a:endParaRPr lang="en-US" altLang="ko-KR" sz="2400" dirty="0">
              <a:solidFill>
                <a:schemeClr val="bg1"/>
              </a:solidFill>
            </a:endParaRPr>
          </a:p>
          <a:p>
            <a:endParaRPr lang="en-US" altLang="ko-KR" sz="2400" dirty="0" smtClean="0">
              <a:solidFill>
                <a:schemeClr val="bg1"/>
              </a:solidFill>
            </a:endParaRPr>
          </a:p>
          <a:p>
            <a:r>
              <a:rPr lang="ko-KR" altLang="en-US" sz="2400" dirty="0" smtClean="0">
                <a:solidFill>
                  <a:schemeClr val="bg1">
                    <a:lumMod val="75000"/>
                  </a:schemeClr>
                </a:solidFill>
              </a:rPr>
              <a:t>국가 별 여행 경보 </a:t>
            </a:r>
            <a:r>
              <a:rPr lang="en-US" altLang="ko-KR" sz="2400" dirty="0" smtClean="0">
                <a:solidFill>
                  <a:schemeClr val="bg1">
                    <a:lumMod val="75000"/>
                  </a:schemeClr>
                </a:solidFill>
              </a:rPr>
              <a:t>/ </a:t>
            </a:r>
            <a:r>
              <a:rPr lang="ko-KR" altLang="en-US" sz="2400" dirty="0" smtClean="0">
                <a:solidFill>
                  <a:schemeClr val="bg1">
                    <a:lumMod val="75000"/>
                  </a:schemeClr>
                </a:solidFill>
              </a:rPr>
              <a:t>위치 검색 </a:t>
            </a:r>
            <a:r>
              <a:rPr lang="en-US" altLang="ko-KR" sz="2400" dirty="0" smtClean="0">
                <a:solidFill>
                  <a:schemeClr val="bg1">
                    <a:lumMod val="75000"/>
                  </a:schemeClr>
                </a:solidFill>
              </a:rPr>
              <a:t>/ </a:t>
            </a:r>
            <a:r>
              <a:rPr lang="ko-KR" altLang="en-US" sz="2400" dirty="0" err="1" smtClean="0">
                <a:solidFill>
                  <a:schemeClr val="bg1">
                    <a:lumMod val="75000"/>
                  </a:schemeClr>
                </a:solidFill>
              </a:rPr>
              <a:t>즐겨찾기</a:t>
            </a:r>
            <a:r>
              <a:rPr lang="ko-KR" altLang="en-US" sz="2400" dirty="0" smtClean="0">
                <a:solidFill>
                  <a:schemeClr val="bg1">
                    <a:lumMod val="75000"/>
                  </a:schemeClr>
                </a:solidFill>
              </a:rPr>
              <a:t> 등록</a:t>
            </a:r>
            <a:r>
              <a:rPr lang="en-US" altLang="ko-KR" sz="2400" dirty="0" smtClean="0">
                <a:solidFill>
                  <a:schemeClr val="bg1">
                    <a:lumMod val="75000"/>
                  </a:schemeClr>
                </a:solidFill>
              </a:rPr>
              <a:t>  / GUI </a:t>
            </a:r>
            <a:r>
              <a:rPr lang="ko-KR" altLang="en-US" sz="2400" dirty="0" smtClean="0">
                <a:solidFill>
                  <a:schemeClr val="bg1">
                    <a:lumMod val="75000"/>
                  </a:schemeClr>
                </a:solidFill>
              </a:rPr>
              <a:t>구현</a:t>
            </a:r>
            <a:endParaRPr lang="ko-KR" altLang="en-US" sz="24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69670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 flipV="1">
            <a:off x="2195736" y="2276872"/>
            <a:ext cx="1058813" cy="1433358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이등변 삼각형 11"/>
          <p:cNvSpPr/>
          <p:nvPr/>
        </p:nvSpPr>
        <p:spPr>
          <a:xfrm flipV="1">
            <a:off x="-1" y="2493"/>
            <a:ext cx="1043609" cy="1410282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/>
        </p:nvSpPr>
        <p:spPr>
          <a:xfrm rot="10800000" flipV="1">
            <a:off x="8105945" y="5445225"/>
            <a:ext cx="1043609" cy="1410282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8100392" y="5445225"/>
            <a:ext cx="1043608" cy="1412775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 flipV="1">
            <a:off x="0" y="0"/>
            <a:ext cx="1043608" cy="1412775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/>
          <p:cNvSpPr/>
          <p:nvPr/>
        </p:nvSpPr>
        <p:spPr>
          <a:xfrm>
            <a:off x="2195736" y="2493721"/>
            <a:ext cx="1058813" cy="1058813"/>
          </a:xfrm>
          <a:prstGeom prst="ellipse">
            <a:avLst/>
          </a:prstGeom>
          <a:solidFill>
            <a:schemeClr val="tx1"/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600" dirty="0">
              <a:solidFill>
                <a:schemeClr val="bg1"/>
              </a:solidFill>
              <a:latin typeface="-윤고딕340" pitchFamily="18" charset="-127"/>
              <a:ea typeface="-윤고딕340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339752" y="2447064"/>
            <a:ext cx="464979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7200" dirty="0" smtClean="0">
                <a:solidFill>
                  <a:schemeClr val="bg1"/>
                </a:solidFill>
                <a:latin typeface="-윤고딕340" pitchFamily="18" charset="-127"/>
                <a:ea typeface="-윤고딕340" pitchFamily="18" charset="-127"/>
              </a:rPr>
              <a:t>Thank You</a:t>
            </a:r>
            <a:endParaRPr lang="ko-KR" altLang="en-US" dirty="0">
              <a:solidFill>
                <a:schemeClr val="bg1"/>
              </a:solidFill>
              <a:latin typeface="-윤고딕340" pitchFamily="18" charset="-127"/>
              <a:ea typeface="-윤고딕34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93808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273</Words>
  <Application>Microsoft Office PowerPoint</Application>
  <PresentationFormat>화면 슬라이드 쇼(4:3)</PresentationFormat>
  <Paragraphs>84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</vt:vector>
  </TitlesOfParts>
  <Company>auney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Administrator</dc:creator>
  <cp:lastModifiedBy>DH</cp:lastModifiedBy>
  <cp:revision>10</cp:revision>
  <dcterms:created xsi:type="dcterms:W3CDTF">2012-04-29T15:08:58Z</dcterms:created>
  <dcterms:modified xsi:type="dcterms:W3CDTF">2016-05-10T02:45:31Z</dcterms:modified>
</cp:coreProperties>
</file>