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353" r:id="rId2"/>
    <p:sldId id="6362" r:id="rId3"/>
    <p:sldId id="6367" r:id="rId4"/>
    <p:sldId id="6361" r:id="rId5"/>
    <p:sldId id="6365" r:id="rId6"/>
    <p:sldId id="6369" r:id="rId7"/>
    <p:sldId id="6364" r:id="rId8"/>
    <p:sldId id="6375" r:id="rId9"/>
    <p:sldId id="6373" r:id="rId10"/>
    <p:sldId id="6377" r:id="rId11"/>
    <p:sldId id="6380" r:id="rId12"/>
    <p:sldId id="6388" r:id="rId13"/>
    <p:sldId id="6390" r:id="rId14"/>
    <p:sldId id="639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3A448-F71E-4B7B-8868-501F059D1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A02A58-B04A-411C-B459-CB99088A6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60E63-7A32-4914-A1F3-37666F561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9B4-F9FD-461A-AFFF-1BB16D47AF4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99D34C-0F30-4468-9C5C-D42DC82A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F2D0F8-E237-411B-B981-262A7F93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F3CE-DD74-4688-BD41-C7EEFE9B8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44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2F593-F10A-4B38-9F57-117110E3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983ABA-0E10-4F8D-AC8E-266E5CA36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73D76-78A3-46BF-89CF-459D0AA6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9B4-F9FD-461A-AFFF-1BB16D47AF4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5D528-2A9E-4136-9A2D-2332AD10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096114-8BDD-4C82-8D81-89548F93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F3CE-DD74-4688-BD41-C7EEFE9B8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89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E75CDE-B86C-4F02-8877-8D919FB4B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13D57D-8E0D-4CD1-9CE6-CC9BAD822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D9185-A3D9-4601-96C7-18F76A86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9B4-F9FD-461A-AFFF-1BB16D47AF4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5F3BF-B0B8-4C2F-989C-F4D1998E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795B74-8675-49BB-9CC0-FCAF2655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F3CE-DD74-4688-BD41-C7EEFE9B8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2F5DA-9446-4F49-B9A4-5F633A21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B850D5-D55F-40BB-B388-01F2BD83C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C4D71-5788-40CD-A6EF-9F02C568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9B4-F9FD-461A-AFFF-1BB16D47AF4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58B0E-513E-4A7E-8F9C-3109297A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2BFAB-9B5B-4D39-B847-C524B7B4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F3CE-DD74-4688-BD41-C7EEFE9B8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54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81BA5-3C26-42CB-9B88-FE1A4465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C873C-8330-42AE-AEBD-CE4F11033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C5E1C-57AA-413E-B6B5-8D8276DB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9B4-F9FD-461A-AFFF-1BB16D47AF4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8C4622-EC93-4E6D-9AF0-39C8BF14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031E7-412E-4E79-AC07-360C74D7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F3CE-DD74-4688-BD41-C7EEFE9B8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77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8FB34-662D-49AF-9A43-3B12EAF4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5D0D6-9EA4-4A24-8A69-74C05C24D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0E6878-AA62-4187-BE08-854E12DE8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829C6C-BBB2-4D83-BB52-DC8004DD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9B4-F9FD-461A-AFFF-1BB16D47AF4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419D4-747C-42E7-85E8-8DACC34B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C14CE8-D351-42E6-82A6-AD498F91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F3CE-DD74-4688-BD41-C7EEFE9B8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88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01BD9-E57A-4084-A767-D9469F52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EA8A26-B99C-45B4-B0E5-A77448BD7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E6A805-FD37-408F-8B8E-C31B504C5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F24DE2-BEB2-4B3F-BB11-19B48D3DD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A71500-2E89-4E34-9090-2F7F568F1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FD7E08-3D7C-4856-97EB-5CA96C06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9B4-F9FD-461A-AFFF-1BB16D47AF4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5997C5-20C3-460D-9D37-2AFBA5CC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7C0104-0C09-4372-8C20-3C44059D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F3CE-DD74-4688-BD41-C7EEFE9B8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8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AE32D-B79A-44FD-95AE-E9B70654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05D6B0-BBD2-4EED-8649-FD608E37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9B4-F9FD-461A-AFFF-1BB16D47AF4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1F85BA-1ED1-45FE-8FF4-2F516B52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90E0B0-6C4A-490F-8D06-A7F39358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F3CE-DD74-4688-BD41-C7EEFE9B8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35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D45877-C003-48EB-9847-F88540CA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9B4-F9FD-461A-AFFF-1BB16D47AF4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B10428-3794-46C2-85C7-6412198A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414F9D-76FC-41BB-B86B-36C04149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F3CE-DD74-4688-BD41-C7EEFE9B8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83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131DD-22E6-4DE2-8E89-5407EC59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FAF4D-970C-43C1-A5D2-2D754351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D474C2-55CD-4F9B-94C3-CD63FE89F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7222F-1285-48E9-9256-53DDFA37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9B4-F9FD-461A-AFFF-1BB16D47AF4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5C59B-898D-4E67-A374-FD402C20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B1FA5C-92B2-43E9-82ED-43D83387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F3CE-DD74-4688-BD41-C7EEFE9B8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30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2E4BF-106F-49EE-BBE8-74F25799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EDED56-E390-4CD0-8377-6751B9752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E9F2CE-8A43-4A8B-B94F-138895AA7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465C6E-0C6B-4B21-9221-171F4BB3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9B4-F9FD-461A-AFFF-1BB16D47AF4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E96F68-876A-4F58-A72A-DB29D498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26BBA1-3340-4F55-9088-74A904FD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F3CE-DD74-4688-BD41-C7EEFE9B8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2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BE9494-EEBE-4396-84F5-7308F0CA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19C067-4E83-4084-A6FA-0CC5BE297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24545-554E-4FC8-B707-10DCC89B5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339B4-F9FD-461A-AFFF-1BB16D47AF4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55917-B65B-4803-8D84-6C8A4DFFC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9B9B08-11A2-4831-9C63-91C42F9F3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AF3CE-DD74-4688-BD41-C7EEFE9B8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29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C3DB3A4-793C-4D54-81F3-17449172D4AF}"/>
              </a:ext>
            </a:extLst>
          </p:cNvPr>
          <p:cNvSpPr txBox="1">
            <a:spLocks/>
          </p:cNvSpPr>
          <p:nvPr/>
        </p:nvSpPr>
        <p:spPr>
          <a:xfrm>
            <a:off x="251521" y="141481"/>
            <a:ext cx="10731516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defTabSz="685783">
              <a:defRPr/>
            </a:pP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【</a:t>
            </a:r>
            <a:r>
              <a:rPr lang="ko-KR" altLang="en-US" b="1" spc="-151" dirty="0" err="1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셀프리더십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워크시트 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】                                                                                                                           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여익수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225336F-E33B-490B-9EE2-078800E9DC8B}"/>
              </a:ext>
            </a:extLst>
          </p:cNvPr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16CBA37-99CF-42BE-8285-1DDD0F20ED47}"/>
              </a:ext>
            </a:extLst>
          </p:cNvPr>
          <p:cNvSpPr txBox="1"/>
          <p:nvPr/>
        </p:nvSpPr>
        <p:spPr>
          <a:xfrm>
            <a:off x="1271339" y="1452021"/>
            <a:ext cx="9906000" cy="52322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PURPOSE OF LIFE</a:t>
            </a:r>
            <a:endParaRPr lang="ko-KR" altLang="en-US" sz="2800" b="1" i="1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5F86B9-C537-4BE0-999C-4B8DC1F006D1}"/>
              </a:ext>
            </a:extLst>
          </p:cNvPr>
          <p:cNvSpPr txBox="1"/>
          <p:nvPr/>
        </p:nvSpPr>
        <p:spPr>
          <a:xfrm>
            <a:off x="203201" y="2881399"/>
            <a:ext cx="114326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나  </a:t>
            </a:r>
            <a:r>
              <a:rPr lang="ko-KR" altLang="en-US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  여익수  는</a:t>
            </a:r>
            <a:endParaRPr lang="en-US" altLang="ko-KR" sz="3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  <a:p>
            <a:pPr algn="ctr" defTabSz="914377"/>
            <a:r>
              <a:rPr lang="ko-KR" altLang="en-US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웃음을 필요로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사람들에게</a:t>
            </a:r>
            <a:endParaRPr lang="en-US" altLang="ko-KR" sz="3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  <a:p>
            <a:pPr algn="ctr" defTabSz="914377"/>
            <a:r>
              <a:rPr lang="ko-KR" altLang="en-US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즐거움과 편안함을 동시에</a:t>
            </a:r>
            <a:r>
              <a:rPr lang="en-US" altLang="ko-KR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(</a:t>
            </a:r>
            <a:r>
              <a:rPr lang="ko-KR" altLang="en-US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한 가치</a:t>
            </a:r>
            <a:r>
              <a:rPr lang="en-US" altLang="ko-KR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)</a:t>
            </a:r>
            <a:r>
              <a:rPr lang="ko-KR" altLang="en-US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제공하는 사람이 된다</a:t>
            </a: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.</a:t>
            </a:r>
            <a:endParaRPr lang="ko-KR" altLang="en-US" sz="3733" b="1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14639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225336F-E33B-490B-9EE2-078800E9DC8B}"/>
              </a:ext>
            </a:extLst>
          </p:cNvPr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E323E3B7-7FEC-4A26-B907-B19EA50F29AB}"/>
              </a:ext>
            </a:extLst>
          </p:cNvPr>
          <p:cNvSpPr txBox="1">
            <a:spLocks/>
          </p:cNvSpPr>
          <p:nvPr/>
        </p:nvSpPr>
        <p:spPr>
          <a:xfrm>
            <a:off x="251521" y="141481"/>
            <a:ext cx="10731516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defTabSz="685783">
              <a:defRPr/>
            </a:pP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【</a:t>
            </a:r>
            <a:r>
              <a:rPr lang="ko-KR" altLang="en-US" b="1" spc="-151" dirty="0" err="1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셀프리더십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워크시트 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】                                                                                                                            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여익수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B8B5B-0F0C-400D-AE85-E5914F5AA29E}"/>
              </a:ext>
            </a:extLst>
          </p:cNvPr>
          <p:cNvSpPr txBox="1"/>
          <p:nvPr/>
        </p:nvSpPr>
        <p:spPr>
          <a:xfrm>
            <a:off x="203200" y="1071709"/>
            <a:ext cx="118818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PERFORMANCE MANAGEMENT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86DCF6-D47D-4935-9C55-76A8928071D5}"/>
              </a:ext>
            </a:extLst>
          </p:cNvPr>
          <p:cNvSpPr txBox="1"/>
          <p:nvPr/>
        </p:nvSpPr>
        <p:spPr>
          <a:xfrm>
            <a:off x="203201" y="2881399"/>
            <a:ext cx="114326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내가 하는 일은  </a:t>
            </a:r>
            <a:r>
              <a:rPr lang="ko-KR" altLang="en-US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  </a:t>
            </a:r>
            <a:r>
              <a:rPr lang="en-US" altLang="ko-KR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AI</a:t>
            </a:r>
            <a:r>
              <a:rPr lang="ko-KR" altLang="en-US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서비스를 이용하는 사용자 에게</a:t>
            </a:r>
            <a:endParaRPr lang="en-US" altLang="ko-KR" sz="3200" b="1" u="sng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  <a:p>
            <a:pPr algn="ctr" defTabSz="914377"/>
            <a:r>
              <a:rPr lang="ko-KR" altLang="en-US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편리함을 제공함으로써  </a:t>
            </a:r>
            <a:endParaRPr lang="en-US" altLang="ko-KR" sz="3200" b="1" u="sng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  <a:p>
            <a:pPr algn="ctr" defTabSz="914377"/>
            <a:r>
              <a:rPr lang="ko-KR" altLang="en-US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끊임없이 발전하는 </a:t>
            </a:r>
            <a:r>
              <a:rPr lang="en-US" altLang="ko-KR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AI</a:t>
            </a:r>
            <a:r>
              <a:rPr lang="ko-KR" altLang="en-US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기술 의 가치를 제공한다</a:t>
            </a:r>
            <a:r>
              <a:rPr lang="en-US" altLang="ko-KR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.</a:t>
            </a:r>
          </a:p>
          <a:p>
            <a:pPr algn="ctr" defTabSz="914377"/>
            <a:r>
              <a:rPr lang="ko-KR" altLang="en-US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나는 프로젝트를 통해 끊임없이 성장할 때 보람을 느낀다</a:t>
            </a: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.</a:t>
            </a:r>
            <a:endParaRPr lang="ko-KR" altLang="en-US" sz="3733" b="1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12CE20-3B0A-4C0F-B460-BA08BA250538}"/>
              </a:ext>
            </a:extLst>
          </p:cNvPr>
          <p:cNvSpPr txBox="1"/>
          <p:nvPr/>
        </p:nvSpPr>
        <p:spPr>
          <a:xfrm>
            <a:off x="379664" y="2275667"/>
            <a:ext cx="1143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업의 본질</a:t>
            </a: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:</a:t>
            </a:r>
            <a:endParaRPr lang="ko-KR" altLang="en-US" sz="3733" b="1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54711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225336F-E33B-490B-9EE2-078800E9DC8B}"/>
              </a:ext>
            </a:extLst>
          </p:cNvPr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E323E3B7-7FEC-4A26-B907-B19EA50F29AB}"/>
              </a:ext>
            </a:extLst>
          </p:cNvPr>
          <p:cNvSpPr txBox="1">
            <a:spLocks/>
          </p:cNvSpPr>
          <p:nvPr/>
        </p:nvSpPr>
        <p:spPr>
          <a:xfrm>
            <a:off x="251521" y="141481"/>
            <a:ext cx="10731516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defTabSz="685783">
              <a:defRPr/>
            </a:pP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【</a:t>
            </a:r>
            <a:r>
              <a:rPr lang="ko-KR" altLang="en-US" b="1" spc="-151" dirty="0" err="1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셀프리더십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워크시트 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】                                                                                                                            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여익수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B8B5B-0F0C-400D-AE85-E5914F5AA29E}"/>
              </a:ext>
            </a:extLst>
          </p:cNvPr>
          <p:cNvSpPr txBox="1"/>
          <p:nvPr/>
        </p:nvSpPr>
        <p:spPr>
          <a:xfrm>
            <a:off x="203200" y="1071709"/>
            <a:ext cx="118818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PERFORMANCE MANAGEMENT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5370B9-4FC1-42CB-9D2C-9573DD1646F5}"/>
              </a:ext>
            </a:extLst>
          </p:cNvPr>
          <p:cNvSpPr txBox="1"/>
          <p:nvPr/>
        </p:nvSpPr>
        <p:spPr>
          <a:xfrm>
            <a:off x="4793373" y="1071709"/>
            <a:ext cx="68630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내가 하는 일의 업의 본질을 이해하고 나의 역할과 위치를 되돌아보며 훌륭한 성과를 거두기 위하여 어떠한 마음가짐으로 일해야 할지 어떤 역량을 갈고 닦으면 좋은 성과를 낼 수 있을지 성과목표를 작성해 봅니다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12CE20-3B0A-4C0F-B460-BA08BA250538}"/>
              </a:ext>
            </a:extLst>
          </p:cNvPr>
          <p:cNvSpPr txBox="1"/>
          <p:nvPr/>
        </p:nvSpPr>
        <p:spPr>
          <a:xfrm>
            <a:off x="379664" y="2275667"/>
            <a:ext cx="1143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나는 나의 일</a:t>
            </a: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(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업</a:t>
            </a: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)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을 잘하기 위해</a:t>
            </a:r>
            <a:endParaRPr lang="ko-KR" altLang="en-US" sz="3733" b="1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EFE4E84-4FB3-4B51-AEDA-C0C814A34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098761"/>
              </p:ext>
            </p:extLst>
          </p:nvPr>
        </p:nvGraphicFramePr>
        <p:xfrm>
          <a:off x="770019" y="2891220"/>
          <a:ext cx="10341813" cy="3532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108">
                  <a:extLst>
                    <a:ext uri="{9D8B030D-6E8A-4147-A177-3AD203B41FA5}">
                      <a16:colId xmlns:a16="http://schemas.microsoft.com/office/drawing/2014/main" val="1598952078"/>
                    </a:ext>
                  </a:extLst>
                </a:gridCol>
                <a:gridCol w="7507705">
                  <a:extLst>
                    <a:ext uri="{9D8B030D-6E8A-4147-A177-3AD203B41FA5}">
                      <a16:colId xmlns:a16="http://schemas.microsoft.com/office/drawing/2014/main" val="3699431397"/>
                    </a:ext>
                  </a:extLst>
                </a:gridCol>
              </a:tblGrid>
              <a:tr h="894717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마음가짐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태도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자세</a:t>
                      </a: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의미와 가치를 더 느끼기 위해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끊임없이 공부하며 학습한 내용을 포트폴리오로 작성하며 현직 개발자들과 네트워크를 형성한다</a:t>
                      </a:r>
                      <a:r>
                        <a:rPr lang="en-US" altLang="ko-KR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130318"/>
                  </a:ext>
                </a:extLst>
              </a:tr>
              <a:tr h="904397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업무역량</a:t>
                      </a: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더 탁월해 지기 위해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매주 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2~3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편의 최신 논문을 읽어 최신 기술을 끊임없이 공부한다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740140"/>
                  </a:ext>
                </a:extLst>
              </a:tr>
              <a:tr h="86665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핵심업무</a:t>
                      </a: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더 집중해야 할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Kaggle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이나 </a:t>
                      </a:r>
                      <a:r>
                        <a:rPr lang="en-US" altLang="ko-KR" sz="15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Okky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에서 프로젝트를 진행하며 </a:t>
                      </a:r>
                      <a:r>
                        <a:rPr lang="en-US" altLang="ko-KR" sz="15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Github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 수행과정을 업데이트 한다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212332"/>
                  </a:ext>
                </a:extLst>
              </a:tr>
              <a:tr h="86665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업무성과</a:t>
                      </a: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더 보람을 느끼기 위해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</a:t>
                      </a:r>
                      <a:r>
                        <a:rPr lang="ko-KR" altLang="en-US" sz="15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네카라쿠배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5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당토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’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 취직한다</a:t>
                      </a:r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61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55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225336F-E33B-490B-9EE2-078800E9DC8B}"/>
              </a:ext>
            </a:extLst>
          </p:cNvPr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E323E3B7-7FEC-4A26-B907-B19EA50F29AB}"/>
              </a:ext>
            </a:extLst>
          </p:cNvPr>
          <p:cNvSpPr txBox="1">
            <a:spLocks/>
          </p:cNvSpPr>
          <p:nvPr/>
        </p:nvSpPr>
        <p:spPr>
          <a:xfrm>
            <a:off x="251521" y="141481"/>
            <a:ext cx="10731516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defTabSz="685783">
              <a:defRPr/>
            </a:pP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【</a:t>
            </a:r>
            <a:r>
              <a:rPr lang="ko-KR" altLang="en-US" b="1" spc="-151" dirty="0" err="1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셀프리더십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워크시트 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】                                                                                                                       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여익수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6FCC14F-1430-481C-9057-5C9E9706EEFC}"/>
              </a:ext>
            </a:extLst>
          </p:cNvPr>
          <p:cNvGraphicFramePr>
            <a:graphicFrameLocks noGrp="1"/>
          </p:cNvGraphicFramePr>
          <p:nvPr/>
        </p:nvGraphicFramePr>
        <p:xfrm>
          <a:off x="1403069" y="1097279"/>
          <a:ext cx="9432571" cy="5571748"/>
        </p:xfrm>
        <a:graphic>
          <a:graphicData uri="http://schemas.openxmlformats.org/drawingml/2006/table">
            <a:tbl>
              <a:tblPr/>
              <a:tblGrid>
                <a:gridCol w="922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2795">
                <a:tc gridSpan="4">
                  <a:txBody>
                    <a:bodyPr/>
                    <a:lstStyle/>
                    <a:p>
                      <a:pPr algn="ctr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600" b="1" dirty="0">
                          <a:solidFill>
                            <a:prstClr val="black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[ </a:t>
                      </a:r>
                      <a:r>
                        <a:rPr kumimoji="1" lang="ko-KR" altLang="en-US" sz="1600" b="1" dirty="0">
                          <a:solidFill>
                            <a:prstClr val="black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강점 </a:t>
                      </a:r>
                      <a:r>
                        <a:rPr kumimoji="1" lang="en-US" altLang="ko-KR" sz="1600" b="1" dirty="0">
                          <a:solidFill>
                            <a:prstClr val="black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] Strength</a:t>
                      </a: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8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i="0" u="none" strike="noStrike" kern="120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경험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강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화</a:t>
                      </a:r>
                    </a:p>
                    <a:p>
                      <a:pPr algn="ctr" latinLnBrk="1"/>
                      <a:r>
                        <a:rPr lang="ko-KR" altLang="en-US" sz="1500" dirty="0"/>
                        <a:t>방</a:t>
                      </a:r>
                    </a:p>
                    <a:p>
                      <a:pPr algn="ctr" latinLnBrk="1"/>
                      <a:r>
                        <a:rPr lang="ko-KR" altLang="en-US" sz="1500" dirty="0"/>
                        <a:t>안</a:t>
                      </a: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8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i="0" u="none" strike="noStrike" kern="120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지식</a:t>
                      </a:r>
                      <a:endParaRPr lang="en-US" altLang="ko-KR" sz="1500" b="1" i="0" u="none" strike="noStrike" kern="1200" baseline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8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i="0" u="none" strike="noStrike" kern="120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능력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8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i="0" u="none" strike="noStrike" kern="120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자세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8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i="0" u="none" strike="noStrike" kern="120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습관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8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성격</a:t>
                      </a: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525">
                <a:tc gridSpan="4">
                  <a:txBody>
                    <a:bodyPr/>
                    <a:lstStyle/>
                    <a:p>
                      <a:pPr algn="ctr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600" b="1" dirty="0">
                          <a:solidFill>
                            <a:prstClr val="black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[ </a:t>
                      </a:r>
                      <a:r>
                        <a:rPr kumimoji="1" lang="ko-KR" altLang="en-US" sz="1600" b="1" dirty="0">
                          <a:solidFill>
                            <a:prstClr val="black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약점 </a:t>
                      </a:r>
                      <a:r>
                        <a:rPr kumimoji="1" lang="en-US" altLang="ko-KR" sz="1600" b="1" dirty="0">
                          <a:solidFill>
                            <a:prstClr val="black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] Weakness</a:t>
                      </a: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84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i="0" u="none" strike="noStrike" kern="120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경험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보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 err="1"/>
                        <a:t>완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방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안</a:t>
                      </a: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84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i="0" u="none" strike="noStrike" kern="120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지식</a:t>
                      </a:r>
                      <a:endParaRPr lang="en-US" altLang="ko-KR" sz="1500" b="1" i="0" u="none" strike="noStrike" kern="1200" baseline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784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i="0" u="none" strike="noStrike" kern="120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능력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784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i="0" u="none" strike="noStrike" kern="120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자세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784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i="0" u="none" strike="noStrike" kern="120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습관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784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성격</a:t>
                      </a: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218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225336F-E33B-490B-9EE2-078800E9DC8B}"/>
              </a:ext>
            </a:extLst>
          </p:cNvPr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E323E3B7-7FEC-4A26-B907-B19EA50F29AB}"/>
              </a:ext>
            </a:extLst>
          </p:cNvPr>
          <p:cNvSpPr txBox="1">
            <a:spLocks/>
          </p:cNvSpPr>
          <p:nvPr/>
        </p:nvSpPr>
        <p:spPr>
          <a:xfrm>
            <a:off x="251521" y="141481"/>
            <a:ext cx="10731516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defTabSz="685783">
              <a:defRPr/>
            </a:pP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【</a:t>
            </a:r>
            <a:r>
              <a:rPr lang="ko-KR" altLang="en-US" b="1" spc="-151" dirty="0" err="1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셀프리더십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워크시트 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】                                                                                                                        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여익수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3718B09-4DEC-4200-983A-3527780467A6}"/>
              </a:ext>
            </a:extLst>
          </p:cNvPr>
          <p:cNvGraphicFramePr>
            <a:graphicFrameLocks noGrp="1"/>
          </p:cNvGraphicFramePr>
          <p:nvPr/>
        </p:nvGraphicFramePr>
        <p:xfrm>
          <a:off x="1301498" y="1097279"/>
          <a:ext cx="9534143" cy="5614917"/>
        </p:xfrm>
        <a:graphic>
          <a:graphicData uri="http://schemas.openxmlformats.org/drawingml/2006/table">
            <a:tbl>
              <a:tblPr/>
              <a:tblGrid>
                <a:gridCol w="156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7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0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65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1" dirty="0">
                          <a:solidFill>
                            <a:prstClr val="black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[ </a:t>
                      </a:r>
                      <a:r>
                        <a:rPr kumimoji="1" lang="ko-KR" altLang="en-US" sz="1600" b="1" dirty="0">
                          <a:solidFill>
                            <a:prstClr val="black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기회 </a:t>
                      </a:r>
                      <a:r>
                        <a:rPr kumimoji="1" lang="en-US" altLang="ko-KR" sz="1600" b="1" dirty="0">
                          <a:solidFill>
                            <a:prstClr val="black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] Opportunity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5344">
                <a:tc rowSpan="3">
                  <a:txBody>
                    <a:bodyPr/>
                    <a:lstStyle/>
                    <a:p>
                      <a:pPr algn="ctr"/>
                      <a:endParaRPr lang="en-US" altLang="ko-KR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/>
                      <a:endParaRPr lang="en-US" altLang="ko-KR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/>
                      <a:endParaRPr lang="en-US" altLang="ko-KR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/>
                      <a:endParaRPr lang="en-US" altLang="ko-KR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/>
                      <a:endParaRPr lang="en-US" altLang="ko-KR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희망 목표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직업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 대한 환경 분석</a:t>
                      </a:r>
                      <a:endParaRPr lang="en-US" altLang="ko-KR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/>
                      <a:endParaRPr lang="en-US" altLang="ko-KR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/>
                      <a:endParaRPr lang="en-US" altLang="ko-KR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/>
                      <a:endParaRPr lang="en-US" altLang="ko-KR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정치</a:t>
                      </a:r>
                      <a:endParaRPr lang="en-US" altLang="ko-KR" sz="1100" b="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경제</a:t>
                      </a:r>
                      <a:endParaRPr lang="en-US" altLang="ko-KR" sz="1100" b="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기업환경</a:t>
                      </a:r>
                      <a:endParaRPr lang="en-US" altLang="ko-KR" sz="1100" b="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시장 및 산업</a:t>
                      </a:r>
                      <a:endParaRPr lang="en-US" altLang="ko-KR" sz="1100" b="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경쟁사</a:t>
                      </a:r>
                      <a:endParaRPr lang="en-US" altLang="ko-KR" sz="1100" b="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0" spc="0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트랜드</a:t>
                      </a:r>
                      <a:endParaRPr lang="en-US" altLang="ko-KR" sz="1100" b="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환경</a:t>
                      </a:r>
                      <a:endParaRPr lang="en-US" altLang="ko-KR" sz="1100" b="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차 산업 </a:t>
                      </a:r>
                      <a:endParaRPr lang="en-US" altLang="ko-KR" sz="1100" b="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직업의</a:t>
                      </a:r>
                      <a:r>
                        <a:rPr lang="ko-KR" altLang="en-US" sz="1100" b="0" kern="0" spc="0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전망</a:t>
                      </a:r>
                      <a:endParaRPr lang="en-US" altLang="ko-KR" sz="1100" b="0" kern="0" spc="0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0" spc="0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가치관 변화 등</a:t>
                      </a:r>
                      <a:endParaRPr lang="en-US" altLang="ko-KR" sz="1100" b="0" kern="0" spc="0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altLang="ko-KR" sz="1100" b="0" kern="0" spc="0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0" kern="0" spc="0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환경 요소에 따른 분석</a:t>
                      </a:r>
                      <a:endParaRPr lang="en-US" altLang="ko-KR" sz="1100" b="0" kern="0" spc="0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endParaRPr lang="en-US" altLang="ko-KR" sz="11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altLang="ko-KR" sz="11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altLang="ko-KR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회</a:t>
                      </a:r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활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용</a:t>
                      </a:r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방</a:t>
                      </a:r>
                    </a:p>
                    <a:p>
                      <a:pPr algn="ctr" latinLnBrk="1"/>
                      <a:r>
                        <a:rPr lang="ko-KR" altLang="en-US" sz="1500" dirty="0"/>
                        <a:t>안</a:t>
                      </a: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525">
                <a:tc vMerge="1">
                  <a:txBody>
                    <a:bodyPr/>
                    <a:lstStyle/>
                    <a:p>
                      <a:pPr algn="ctr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en-US" altLang="ko-KR" sz="1600" b="1" dirty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marL="30837" marR="30837" marT="8526" marB="8526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1" dirty="0">
                          <a:solidFill>
                            <a:prstClr val="black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[ </a:t>
                      </a:r>
                      <a:r>
                        <a:rPr kumimoji="1" lang="ko-KR" altLang="en-US" sz="1600" b="1" dirty="0">
                          <a:solidFill>
                            <a:prstClr val="black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위협 </a:t>
                      </a:r>
                      <a:r>
                        <a:rPr kumimoji="1" lang="en-US" altLang="ko-KR" sz="1600" b="1" dirty="0">
                          <a:solidFill>
                            <a:prstClr val="black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] Threat</a:t>
                      </a: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7083">
                <a:tc vMerge="1">
                  <a:txBody>
                    <a:bodyPr/>
                    <a:lstStyle/>
                    <a:p>
                      <a:pPr algn="ctr"/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837" marR="30837" marT="8526" marB="8526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위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 err="1"/>
                        <a:t>협</a:t>
                      </a:r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대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처</a:t>
                      </a:r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방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안</a:t>
                      </a: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61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225336F-E33B-490B-9EE2-078800E9DC8B}"/>
              </a:ext>
            </a:extLst>
          </p:cNvPr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E323E3B7-7FEC-4A26-B907-B19EA50F29AB}"/>
              </a:ext>
            </a:extLst>
          </p:cNvPr>
          <p:cNvSpPr txBox="1">
            <a:spLocks/>
          </p:cNvSpPr>
          <p:nvPr/>
        </p:nvSpPr>
        <p:spPr>
          <a:xfrm>
            <a:off x="251521" y="141481"/>
            <a:ext cx="10731516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defTabSz="685783">
              <a:defRPr/>
            </a:pP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【</a:t>
            </a:r>
            <a:r>
              <a:rPr lang="ko-KR" altLang="en-US" b="1" spc="-151" dirty="0" err="1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셀프리더십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워크시트 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】                                                                                                                           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여익수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8C91757-58E5-4EFC-95D8-442A814399D8}"/>
              </a:ext>
            </a:extLst>
          </p:cNvPr>
          <p:cNvGraphicFramePr>
            <a:graphicFrameLocks noGrp="1"/>
          </p:cNvGraphicFramePr>
          <p:nvPr/>
        </p:nvGraphicFramePr>
        <p:xfrm>
          <a:off x="1323942" y="1064620"/>
          <a:ext cx="10344014" cy="5350859"/>
        </p:xfrm>
        <a:graphic>
          <a:graphicData uri="http://schemas.openxmlformats.org/drawingml/2006/table">
            <a:tbl>
              <a:tblPr/>
              <a:tblGrid>
                <a:gridCol w="914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2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6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921">
                  <a:extLst>
                    <a:ext uri="{9D8B030D-6E8A-4147-A177-3AD203B41FA5}">
                      <a16:colId xmlns:a16="http://schemas.microsoft.com/office/drawing/2014/main" val="1917911362"/>
                    </a:ext>
                  </a:extLst>
                </a:gridCol>
              </a:tblGrid>
              <a:tr h="6955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영역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핵심역량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기업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ea typeface="나눔스퀘어 Bold" panose="020B0600000101010101" pitchFamily="50" charset="-127"/>
                        </a:rPr>
                        <a:t>기관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ea typeface="나눔스퀘어 Bold" panose="020B0600000101010101" pitchFamily="50" charset="-127"/>
                        </a:rPr>
                        <a:t>)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ea typeface="나눔스퀘어 Bold" panose="020B0600000101010101" pitchFamily="50" charset="-127"/>
                        </a:rPr>
                        <a:t> 요구 수준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ea typeface="나눔스퀘어 Bold" panose="020B0600000101010101" pitchFamily="50" charset="-127"/>
                        </a:rPr>
                        <a:t>【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</a:rPr>
                        <a:t>A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ea typeface="나눔스퀘어 Bold" panose="020B0600000101010101" pitchFamily="50" charset="-127"/>
                        </a:rPr>
                        <a:t>】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현재상황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ea typeface="나눔스퀘어 Bold" panose="020B0600000101010101" pitchFamily="50" charset="-127"/>
                        </a:rPr>
                        <a:t>【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</a:rPr>
                        <a:t>B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ea typeface="나눔스퀘어 Bold" panose="020B0600000101010101" pitchFamily="50" charset="-127"/>
                        </a:rPr>
                        <a:t>】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보완을 언제까지 </a:t>
                      </a: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할건지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</a:rPr>
                        <a:t>어떻게 </a:t>
                      </a: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</a:rPr>
                        <a:t>보완할건지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872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지식 및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ea typeface="나눔스퀘어 Bold" panose="020B0600000101010101" pitchFamily="50" charset="-127"/>
                        </a:rPr>
                        <a:t>기술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CS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지식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프로젝트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코딩테스트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직무관련 자격증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872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경험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토이프로젝트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</a:rPr>
                        <a:t>기술블로그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인턴십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공모전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해커톤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온라인 강의 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일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커밋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91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225336F-E33B-490B-9EE2-078800E9DC8B}"/>
              </a:ext>
            </a:extLst>
          </p:cNvPr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E323E3B7-7FEC-4A26-B907-B19EA50F29AB}"/>
              </a:ext>
            </a:extLst>
          </p:cNvPr>
          <p:cNvSpPr txBox="1">
            <a:spLocks/>
          </p:cNvSpPr>
          <p:nvPr/>
        </p:nvSpPr>
        <p:spPr>
          <a:xfrm>
            <a:off x="251521" y="141481"/>
            <a:ext cx="10731516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defTabSz="685783">
              <a:defRPr/>
            </a:pP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【</a:t>
            </a:r>
            <a:r>
              <a:rPr lang="ko-KR" altLang="en-US" b="1" spc="-151" dirty="0" err="1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셀프리더십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워크시트 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】                                                                                                                            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여익수</a:t>
            </a:r>
          </a:p>
        </p:txBody>
      </p:sp>
      <p:pic>
        <p:nvPicPr>
          <p:cNvPr id="9" name="Picture 4" descr="PAPER PNGì ëí ì´ë¯¸ì§ ê²ìê²°ê³¼">
            <a:extLst>
              <a:ext uri="{FF2B5EF4-FFF2-40B4-BE49-F238E27FC236}">
                <a16:creationId xmlns:a16="http://schemas.microsoft.com/office/drawing/2014/main" id="{807FBFC5-3D50-4B52-B794-C85077B87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3768" y="2070920"/>
            <a:ext cx="3512769" cy="98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 descr="텍스트, 명함, 봉투, 벡터그래픽이(가) 표시된 사진&#10;&#10;자동 생성된 설명">
            <a:extLst>
              <a:ext uri="{FF2B5EF4-FFF2-40B4-BE49-F238E27FC236}">
                <a16:creationId xmlns:a16="http://schemas.microsoft.com/office/drawing/2014/main" id="{26BCEE86-C696-462A-9E6A-E926044184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13" t="6624" r="3383"/>
          <a:stretch/>
        </p:blipFill>
        <p:spPr>
          <a:xfrm>
            <a:off x="-903545" y="4977981"/>
            <a:ext cx="3517669" cy="236219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DCAD0CA-CF50-4763-8B84-B76C6DDFFFE2}"/>
              </a:ext>
            </a:extLst>
          </p:cNvPr>
          <p:cNvGrpSpPr/>
          <p:nvPr/>
        </p:nvGrpSpPr>
        <p:grpSpPr>
          <a:xfrm>
            <a:off x="688450" y="993889"/>
            <a:ext cx="10682441" cy="666332"/>
            <a:chOff x="6746939" y="2305935"/>
            <a:chExt cx="5409206" cy="37481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DE0DF7-B317-4C43-9B76-8AA3019268BC}"/>
                </a:ext>
              </a:extLst>
            </p:cNvPr>
            <p:cNvSpPr txBox="1"/>
            <p:nvPr/>
          </p:nvSpPr>
          <p:spPr>
            <a:xfrm>
              <a:off x="6922852" y="2315599"/>
              <a:ext cx="5093868" cy="36514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3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나의 인생</a:t>
              </a:r>
              <a:r>
                <a:rPr lang="en-US" altLang="ko-KR" sz="3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=LIFE</a:t>
              </a:r>
              <a:r>
                <a:rPr lang="ko-KR" altLang="en-US" sz="3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가치 찾기</a:t>
              </a:r>
              <a:endPara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D4B3C38-FB78-41E6-AC60-C14C2296C956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 flipH="1">
              <a:off x="11903298" y="2313251"/>
              <a:ext cx="252847" cy="251455"/>
              <a:chOff x="7997413" y="3983172"/>
              <a:chExt cx="360974" cy="358984"/>
            </a:xfrm>
            <a:solidFill>
              <a:srgbClr val="7D7572">
                <a:alpha val="50000"/>
              </a:srgbClr>
            </a:solidFill>
          </p:grpSpPr>
          <p:sp>
            <p:nvSpPr>
              <p:cNvPr id="17" name="Freeform 6">
                <a:extLst>
                  <a:ext uri="{FF2B5EF4-FFF2-40B4-BE49-F238E27FC236}">
                    <a16:creationId xmlns:a16="http://schemas.microsoft.com/office/drawing/2014/main" id="{DADC30D9-05C4-4902-AFF0-A8A26BFBA8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7413" y="3988143"/>
                <a:ext cx="161926" cy="354013"/>
              </a:xfrm>
              <a:custGeom>
                <a:avLst/>
                <a:gdLst>
                  <a:gd name="T0" fmla="*/ 43 w 43"/>
                  <a:gd name="T1" fmla="*/ 56 h 91"/>
                  <a:gd name="T2" fmla="*/ 42 w 43"/>
                  <a:gd name="T3" fmla="*/ 38 h 91"/>
                  <a:gd name="T4" fmla="*/ 37 w 43"/>
                  <a:gd name="T5" fmla="*/ 21 h 91"/>
                  <a:gd name="T6" fmla="*/ 26 w 43"/>
                  <a:gd name="T7" fmla="*/ 9 h 91"/>
                  <a:gd name="T8" fmla="*/ 12 w 43"/>
                  <a:gd name="T9" fmla="*/ 0 h 91"/>
                  <a:gd name="T10" fmla="*/ 1 w 43"/>
                  <a:gd name="T11" fmla="*/ 14 h 91"/>
                  <a:gd name="T12" fmla="*/ 11 w 43"/>
                  <a:gd name="T13" fmla="*/ 20 h 91"/>
                  <a:gd name="T14" fmla="*/ 19 w 43"/>
                  <a:gd name="T15" fmla="*/ 27 h 91"/>
                  <a:gd name="T16" fmla="*/ 23 w 43"/>
                  <a:gd name="T17" fmla="*/ 38 h 91"/>
                  <a:gd name="T18" fmla="*/ 23 w 43"/>
                  <a:gd name="T19" fmla="*/ 49 h 91"/>
                  <a:gd name="T20" fmla="*/ 0 w 43"/>
                  <a:gd name="T21" fmla="*/ 49 h 91"/>
                  <a:gd name="T22" fmla="*/ 0 w 43"/>
                  <a:gd name="T23" fmla="*/ 91 h 91"/>
                  <a:gd name="T24" fmla="*/ 43 w 43"/>
                  <a:gd name="T25" fmla="*/ 91 h 91"/>
                  <a:gd name="T26" fmla="*/ 43 w 43"/>
                  <a:gd name="T27" fmla="*/ 5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3" h="91">
                    <a:moveTo>
                      <a:pt x="43" y="56"/>
                    </a:moveTo>
                    <a:cubicBezTo>
                      <a:pt x="43" y="51"/>
                      <a:pt x="43" y="45"/>
                      <a:pt x="42" y="38"/>
                    </a:cubicBezTo>
                    <a:cubicBezTo>
                      <a:pt x="41" y="31"/>
                      <a:pt x="40" y="25"/>
                      <a:pt x="37" y="21"/>
                    </a:cubicBezTo>
                    <a:cubicBezTo>
                      <a:pt x="34" y="16"/>
                      <a:pt x="31" y="12"/>
                      <a:pt x="26" y="9"/>
                    </a:cubicBezTo>
                    <a:cubicBezTo>
                      <a:pt x="22" y="6"/>
                      <a:pt x="17" y="3"/>
                      <a:pt x="12" y="0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4" y="15"/>
                      <a:pt x="8" y="17"/>
                      <a:pt x="11" y="20"/>
                    </a:cubicBezTo>
                    <a:cubicBezTo>
                      <a:pt x="15" y="22"/>
                      <a:pt x="18" y="25"/>
                      <a:pt x="19" y="27"/>
                    </a:cubicBezTo>
                    <a:cubicBezTo>
                      <a:pt x="21" y="31"/>
                      <a:pt x="23" y="34"/>
                      <a:pt x="23" y="38"/>
                    </a:cubicBezTo>
                    <a:cubicBezTo>
                      <a:pt x="23" y="42"/>
                      <a:pt x="23" y="45"/>
                      <a:pt x="23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43" y="91"/>
                      <a:pt x="43" y="91"/>
                      <a:pt x="43" y="91"/>
                    </a:cubicBezTo>
                    <a:lnTo>
                      <a:pt x="43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133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1213EE42-E0C3-4A18-A9C2-B74D77A46F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6461" y="3983172"/>
                <a:ext cx="161926" cy="354012"/>
              </a:xfrm>
              <a:custGeom>
                <a:avLst/>
                <a:gdLst>
                  <a:gd name="T0" fmla="*/ 43 w 43"/>
                  <a:gd name="T1" fmla="*/ 56 h 91"/>
                  <a:gd name="T2" fmla="*/ 42 w 43"/>
                  <a:gd name="T3" fmla="*/ 38 h 91"/>
                  <a:gd name="T4" fmla="*/ 37 w 43"/>
                  <a:gd name="T5" fmla="*/ 21 h 91"/>
                  <a:gd name="T6" fmla="*/ 26 w 43"/>
                  <a:gd name="T7" fmla="*/ 9 h 91"/>
                  <a:gd name="T8" fmla="*/ 12 w 43"/>
                  <a:gd name="T9" fmla="*/ 0 h 91"/>
                  <a:gd name="T10" fmla="*/ 0 w 43"/>
                  <a:gd name="T11" fmla="*/ 14 h 91"/>
                  <a:gd name="T12" fmla="*/ 11 w 43"/>
                  <a:gd name="T13" fmla="*/ 20 h 91"/>
                  <a:gd name="T14" fmla="*/ 19 w 43"/>
                  <a:gd name="T15" fmla="*/ 27 h 91"/>
                  <a:gd name="T16" fmla="*/ 23 w 43"/>
                  <a:gd name="T17" fmla="*/ 38 h 91"/>
                  <a:gd name="T18" fmla="*/ 23 w 43"/>
                  <a:gd name="T19" fmla="*/ 49 h 91"/>
                  <a:gd name="T20" fmla="*/ 0 w 43"/>
                  <a:gd name="T21" fmla="*/ 49 h 91"/>
                  <a:gd name="T22" fmla="*/ 0 w 43"/>
                  <a:gd name="T23" fmla="*/ 91 h 91"/>
                  <a:gd name="T24" fmla="*/ 43 w 43"/>
                  <a:gd name="T25" fmla="*/ 91 h 91"/>
                  <a:gd name="T26" fmla="*/ 43 w 43"/>
                  <a:gd name="T27" fmla="*/ 5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3" h="91">
                    <a:moveTo>
                      <a:pt x="43" y="56"/>
                    </a:moveTo>
                    <a:cubicBezTo>
                      <a:pt x="43" y="51"/>
                      <a:pt x="42" y="45"/>
                      <a:pt x="42" y="38"/>
                    </a:cubicBezTo>
                    <a:cubicBezTo>
                      <a:pt x="41" y="31"/>
                      <a:pt x="39" y="25"/>
                      <a:pt x="37" y="21"/>
                    </a:cubicBezTo>
                    <a:cubicBezTo>
                      <a:pt x="34" y="16"/>
                      <a:pt x="30" y="12"/>
                      <a:pt x="26" y="9"/>
                    </a:cubicBezTo>
                    <a:cubicBezTo>
                      <a:pt x="22" y="6"/>
                      <a:pt x="17" y="3"/>
                      <a:pt x="12" y="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" y="15"/>
                      <a:pt x="7" y="17"/>
                      <a:pt x="11" y="20"/>
                    </a:cubicBezTo>
                    <a:cubicBezTo>
                      <a:pt x="15" y="22"/>
                      <a:pt x="17" y="25"/>
                      <a:pt x="19" y="27"/>
                    </a:cubicBezTo>
                    <a:cubicBezTo>
                      <a:pt x="21" y="31"/>
                      <a:pt x="22" y="34"/>
                      <a:pt x="23" y="38"/>
                    </a:cubicBezTo>
                    <a:cubicBezTo>
                      <a:pt x="23" y="42"/>
                      <a:pt x="23" y="45"/>
                      <a:pt x="23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43" y="91"/>
                      <a:pt x="43" y="91"/>
                      <a:pt x="43" y="91"/>
                    </a:cubicBezTo>
                    <a:lnTo>
                      <a:pt x="43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133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D691D8F-0AB4-4556-B68D-4B0FDD93CE2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46939" y="2305935"/>
              <a:ext cx="257942" cy="250856"/>
              <a:chOff x="1497303" y="3247401"/>
              <a:chExt cx="368245" cy="358130"/>
            </a:xfrm>
            <a:solidFill>
              <a:srgbClr val="7D7572">
                <a:alpha val="50000"/>
              </a:srgbClr>
            </a:solidFill>
          </p:grpSpPr>
          <p:sp>
            <p:nvSpPr>
              <p:cNvPr id="15" name="Freeform 8">
                <a:extLst>
                  <a:ext uri="{FF2B5EF4-FFF2-40B4-BE49-F238E27FC236}">
                    <a16:creationId xmlns:a16="http://schemas.microsoft.com/office/drawing/2014/main" id="{ADC982AC-D487-4A99-8EA2-6254EDD490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7303" y="3251517"/>
                <a:ext cx="161926" cy="354014"/>
              </a:xfrm>
              <a:custGeom>
                <a:avLst/>
                <a:gdLst>
                  <a:gd name="T0" fmla="*/ 0 w 43"/>
                  <a:gd name="T1" fmla="*/ 56 h 91"/>
                  <a:gd name="T2" fmla="*/ 1 w 43"/>
                  <a:gd name="T3" fmla="*/ 38 h 91"/>
                  <a:gd name="T4" fmla="*/ 6 w 43"/>
                  <a:gd name="T5" fmla="*/ 21 h 91"/>
                  <a:gd name="T6" fmla="*/ 17 w 43"/>
                  <a:gd name="T7" fmla="*/ 9 h 91"/>
                  <a:gd name="T8" fmla="*/ 31 w 43"/>
                  <a:gd name="T9" fmla="*/ 0 h 91"/>
                  <a:gd name="T10" fmla="*/ 43 w 43"/>
                  <a:gd name="T11" fmla="*/ 14 h 91"/>
                  <a:gd name="T12" fmla="*/ 32 w 43"/>
                  <a:gd name="T13" fmla="*/ 20 h 91"/>
                  <a:gd name="T14" fmla="*/ 24 w 43"/>
                  <a:gd name="T15" fmla="*/ 27 h 91"/>
                  <a:gd name="T16" fmla="*/ 20 w 43"/>
                  <a:gd name="T17" fmla="*/ 38 h 91"/>
                  <a:gd name="T18" fmla="*/ 20 w 43"/>
                  <a:gd name="T19" fmla="*/ 49 h 91"/>
                  <a:gd name="T20" fmla="*/ 43 w 43"/>
                  <a:gd name="T21" fmla="*/ 49 h 91"/>
                  <a:gd name="T22" fmla="*/ 43 w 43"/>
                  <a:gd name="T23" fmla="*/ 91 h 91"/>
                  <a:gd name="T24" fmla="*/ 0 w 43"/>
                  <a:gd name="T25" fmla="*/ 91 h 91"/>
                  <a:gd name="T26" fmla="*/ 0 w 43"/>
                  <a:gd name="T27" fmla="*/ 5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3" h="91">
                    <a:moveTo>
                      <a:pt x="0" y="56"/>
                    </a:moveTo>
                    <a:cubicBezTo>
                      <a:pt x="0" y="51"/>
                      <a:pt x="0" y="45"/>
                      <a:pt x="1" y="38"/>
                    </a:cubicBezTo>
                    <a:cubicBezTo>
                      <a:pt x="2" y="31"/>
                      <a:pt x="4" y="25"/>
                      <a:pt x="6" y="21"/>
                    </a:cubicBezTo>
                    <a:cubicBezTo>
                      <a:pt x="9" y="16"/>
                      <a:pt x="13" y="12"/>
                      <a:pt x="17" y="9"/>
                    </a:cubicBezTo>
                    <a:cubicBezTo>
                      <a:pt x="21" y="6"/>
                      <a:pt x="26" y="3"/>
                      <a:pt x="31" y="0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39" y="15"/>
                      <a:pt x="35" y="17"/>
                      <a:pt x="32" y="20"/>
                    </a:cubicBezTo>
                    <a:cubicBezTo>
                      <a:pt x="28" y="22"/>
                      <a:pt x="26" y="25"/>
                      <a:pt x="24" y="27"/>
                    </a:cubicBezTo>
                    <a:cubicBezTo>
                      <a:pt x="22" y="31"/>
                      <a:pt x="21" y="34"/>
                      <a:pt x="20" y="38"/>
                    </a:cubicBezTo>
                    <a:cubicBezTo>
                      <a:pt x="20" y="42"/>
                      <a:pt x="20" y="45"/>
                      <a:pt x="20" y="49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3" y="91"/>
                      <a:pt x="43" y="91"/>
                      <a:pt x="43" y="91"/>
                    </a:cubicBezTo>
                    <a:cubicBezTo>
                      <a:pt x="0" y="91"/>
                      <a:pt x="0" y="91"/>
                      <a:pt x="0" y="91"/>
                    </a:cubicBez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133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8E63F4AA-D7EF-4902-9302-0B0FA65AF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624" y="3247401"/>
                <a:ext cx="161924" cy="354013"/>
              </a:xfrm>
              <a:custGeom>
                <a:avLst/>
                <a:gdLst>
                  <a:gd name="T0" fmla="*/ 0 w 43"/>
                  <a:gd name="T1" fmla="*/ 56 h 91"/>
                  <a:gd name="T2" fmla="*/ 2 w 43"/>
                  <a:gd name="T3" fmla="*/ 38 h 91"/>
                  <a:gd name="T4" fmla="*/ 7 w 43"/>
                  <a:gd name="T5" fmla="*/ 21 h 91"/>
                  <a:gd name="T6" fmla="*/ 17 w 43"/>
                  <a:gd name="T7" fmla="*/ 9 h 91"/>
                  <a:gd name="T8" fmla="*/ 31 w 43"/>
                  <a:gd name="T9" fmla="*/ 0 h 91"/>
                  <a:gd name="T10" fmla="*/ 43 w 43"/>
                  <a:gd name="T11" fmla="*/ 14 h 91"/>
                  <a:gd name="T12" fmla="*/ 32 w 43"/>
                  <a:gd name="T13" fmla="*/ 20 h 91"/>
                  <a:gd name="T14" fmla="*/ 24 w 43"/>
                  <a:gd name="T15" fmla="*/ 27 h 91"/>
                  <a:gd name="T16" fmla="*/ 21 w 43"/>
                  <a:gd name="T17" fmla="*/ 38 h 91"/>
                  <a:gd name="T18" fmla="*/ 20 w 43"/>
                  <a:gd name="T19" fmla="*/ 49 h 91"/>
                  <a:gd name="T20" fmla="*/ 43 w 43"/>
                  <a:gd name="T21" fmla="*/ 49 h 91"/>
                  <a:gd name="T22" fmla="*/ 43 w 43"/>
                  <a:gd name="T23" fmla="*/ 91 h 91"/>
                  <a:gd name="T24" fmla="*/ 0 w 43"/>
                  <a:gd name="T25" fmla="*/ 91 h 91"/>
                  <a:gd name="T26" fmla="*/ 0 w 43"/>
                  <a:gd name="T27" fmla="*/ 5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3" h="91">
                    <a:moveTo>
                      <a:pt x="0" y="56"/>
                    </a:moveTo>
                    <a:cubicBezTo>
                      <a:pt x="0" y="51"/>
                      <a:pt x="1" y="45"/>
                      <a:pt x="2" y="38"/>
                    </a:cubicBezTo>
                    <a:cubicBezTo>
                      <a:pt x="2" y="31"/>
                      <a:pt x="4" y="25"/>
                      <a:pt x="7" y="21"/>
                    </a:cubicBezTo>
                    <a:cubicBezTo>
                      <a:pt x="9" y="16"/>
                      <a:pt x="13" y="12"/>
                      <a:pt x="17" y="9"/>
                    </a:cubicBezTo>
                    <a:cubicBezTo>
                      <a:pt x="22" y="6"/>
                      <a:pt x="26" y="3"/>
                      <a:pt x="31" y="0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39" y="15"/>
                      <a:pt x="36" y="17"/>
                      <a:pt x="32" y="20"/>
                    </a:cubicBezTo>
                    <a:cubicBezTo>
                      <a:pt x="29" y="22"/>
                      <a:pt x="26" y="25"/>
                      <a:pt x="24" y="27"/>
                    </a:cubicBezTo>
                    <a:cubicBezTo>
                      <a:pt x="22" y="31"/>
                      <a:pt x="21" y="34"/>
                      <a:pt x="21" y="38"/>
                    </a:cubicBezTo>
                    <a:cubicBezTo>
                      <a:pt x="20" y="42"/>
                      <a:pt x="20" y="45"/>
                      <a:pt x="20" y="49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3" y="91"/>
                      <a:pt x="43" y="91"/>
                      <a:pt x="43" y="91"/>
                    </a:cubicBezTo>
                    <a:cubicBezTo>
                      <a:pt x="0" y="91"/>
                      <a:pt x="0" y="91"/>
                      <a:pt x="0" y="91"/>
                    </a:cubicBez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133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A6934F1-11C3-4CFB-8D6B-6A21F7380137}"/>
              </a:ext>
            </a:extLst>
          </p:cNvPr>
          <p:cNvSpPr txBox="1"/>
          <p:nvPr/>
        </p:nvSpPr>
        <p:spPr>
          <a:xfrm>
            <a:off x="528843" y="2364708"/>
            <a:ext cx="12808187" cy="33971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관찰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겸손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지혜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성장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통합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다양성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진리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창의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훈련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변화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통찰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배움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탁월함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혁신</a:t>
            </a:r>
            <a:endParaRPr lang="en-US" altLang="ko-KR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정신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긍정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고요함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용기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너그러움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목적의식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내려놓음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현존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사랑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알아차림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믿음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희망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자비심충만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소신 진정성</a:t>
            </a:r>
            <a:endParaRPr lang="en-US" altLang="ko-KR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관계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경청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관심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참여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존경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공감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명예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친밀감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신뢰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공동체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배려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친절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소통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협력</a:t>
            </a:r>
            <a:endParaRPr lang="en-US" altLang="ko-KR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돈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연결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원칙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전략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결단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독립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자유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투자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신중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절제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풍요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위험감수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준비성</a:t>
            </a:r>
            <a:endParaRPr lang="en-US" altLang="ko-KR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몰입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자율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한결같음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규율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끈기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단순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성실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성찰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초점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효과성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효율성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계획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실천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여유</a:t>
            </a:r>
            <a:endParaRPr lang="en-US" altLang="ko-KR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전문성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발전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윤리의식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가능성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성취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적응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개선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문제해결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영향력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책임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품질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성과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헌신</a:t>
            </a:r>
            <a:endParaRPr lang="en-US" altLang="ko-KR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건강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근면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건강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인내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치유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단호함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균형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청결함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활력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유연성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매력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회복력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휴식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조화로움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안전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히</a:t>
            </a:r>
            <a:endParaRPr lang="en-US" altLang="ko-KR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즐거움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가족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만남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여행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우정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돌봄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즐거움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놀이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아름다움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평온함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행복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모험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열정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평화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봉사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예술</a:t>
            </a:r>
            <a:endParaRPr lang="en-US" altLang="ko-KR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endParaRPr lang="en-US" altLang="ko-KR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5E198C8-C258-8A1C-0211-F08BEDA15D4A}"/>
              </a:ext>
            </a:extLst>
          </p:cNvPr>
          <p:cNvSpPr/>
          <p:nvPr/>
        </p:nvSpPr>
        <p:spPr>
          <a:xfrm>
            <a:off x="2936853" y="2314649"/>
            <a:ext cx="514559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1A70738-EBE9-DAF5-4932-76B0A1B25B72}"/>
              </a:ext>
            </a:extLst>
          </p:cNvPr>
          <p:cNvSpPr/>
          <p:nvPr/>
        </p:nvSpPr>
        <p:spPr>
          <a:xfrm>
            <a:off x="7872875" y="2332651"/>
            <a:ext cx="514559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D4906BB-7F13-6E6B-538E-571E26F68B99}"/>
              </a:ext>
            </a:extLst>
          </p:cNvPr>
          <p:cNvSpPr/>
          <p:nvPr/>
        </p:nvSpPr>
        <p:spPr>
          <a:xfrm>
            <a:off x="5533211" y="2341892"/>
            <a:ext cx="514559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EF94979-E1D7-8F59-59E6-C8DCC70224F2}"/>
              </a:ext>
            </a:extLst>
          </p:cNvPr>
          <p:cNvSpPr/>
          <p:nvPr/>
        </p:nvSpPr>
        <p:spPr>
          <a:xfrm>
            <a:off x="4329223" y="4627979"/>
            <a:ext cx="791274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B645400-AED0-BFD1-EF98-8994A1434A9D}"/>
              </a:ext>
            </a:extLst>
          </p:cNvPr>
          <p:cNvSpPr/>
          <p:nvPr/>
        </p:nvSpPr>
        <p:spPr>
          <a:xfrm>
            <a:off x="8378469" y="2660518"/>
            <a:ext cx="514559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714C478-652D-204E-20D1-36346BB56FB8}"/>
              </a:ext>
            </a:extLst>
          </p:cNvPr>
          <p:cNvSpPr/>
          <p:nvPr/>
        </p:nvSpPr>
        <p:spPr>
          <a:xfrm>
            <a:off x="1192104" y="2660119"/>
            <a:ext cx="514559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CC132E4-9E2B-D6C5-5C0C-3B6C0F763B24}"/>
              </a:ext>
            </a:extLst>
          </p:cNvPr>
          <p:cNvSpPr/>
          <p:nvPr/>
        </p:nvSpPr>
        <p:spPr>
          <a:xfrm>
            <a:off x="6694132" y="2969825"/>
            <a:ext cx="778092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1F11273-C023-77F1-EB21-190D793AF366}"/>
              </a:ext>
            </a:extLst>
          </p:cNvPr>
          <p:cNvSpPr/>
          <p:nvPr/>
        </p:nvSpPr>
        <p:spPr>
          <a:xfrm>
            <a:off x="5279674" y="2978790"/>
            <a:ext cx="769127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7D65EAC-AB44-DCAC-E75B-A24D1A96949F}"/>
              </a:ext>
            </a:extLst>
          </p:cNvPr>
          <p:cNvSpPr/>
          <p:nvPr/>
        </p:nvSpPr>
        <p:spPr>
          <a:xfrm>
            <a:off x="4110819" y="2978791"/>
            <a:ext cx="514559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DAD689B-60EC-FD39-5404-DFA22D0D6497}"/>
              </a:ext>
            </a:extLst>
          </p:cNvPr>
          <p:cNvSpPr/>
          <p:nvPr/>
        </p:nvSpPr>
        <p:spPr>
          <a:xfrm>
            <a:off x="1183139" y="3640215"/>
            <a:ext cx="514559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F1F869E-BA27-F3B6-391B-3401BECA4748}"/>
              </a:ext>
            </a:extLst>
          </p:cNvPr>
          <p:cNvSpPr/>
          <p:nvPr/>
        </p:nvSpPr>
        <p:spPr>
          <a:xfrm>
            <a:off x="5088030" y="3978648"/>
            <a:ext cx="514559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870E3E4-0682-FB59-5F70-F15A1203F859}"/>
              </a:ext>
            </a:extLst>
          </p:cNvPr>
          <p:cNvSpPr/>
          <p:nvPr/>
        </p:nvSpPr>
        <p:spPr>
          <a:xfrm>
            <a:off x="2046129" y="3956915"/>
            <a:ext cx="514559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444AB2E-AFE3-1397-F78B-3C63CB2FB0F5}"/>
              </a:ext>
            </a:extLst>
          </p:cNvPr>
          <p:cNvSpPr/>
          <p:nvPr/>
        </p:nvSpPr>
        <p:spPr>
          <a:xfrm>
            <a:off x="8321218" y="3622684"/>
            <a:ext cx="777605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5B01CA4-C82A-016D-51E9-547AB4E4EA2F}"/>
              </a:ext>
            </a:extLst>
          </p:cNvPr>
          <p:cNvSpPr/>
          <p:nvPr/>
        </p:nvSpPr>
        <p:spPr>
          <a:xfrm>
            <a:off x="9098823" y="3640214"/>
            <a:ext cx="514559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AE34BDE-7F79-F25D-A81B-DCE81019391B}"/>
              </a:ext>
            </a:extLst>
          </p:cNvPr>
          <p:cNvSpPr/>
          <p:nvPr/>
        </p:nvSpPr>
        <p:spPr>
          <a:xfrm>
            <a:off x="6247701" y="3306187"/>
            <a:ext cx="514559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B40FC38-7171-295E-4E2C-E29A0420B60E}"/>
              </a:ext>
            </a:extLst>
          </p:cNvPr>
          <p:cNvSpPr/>
          <p:nvPr/>
        </p:nvSpPr>
        <p:spPr>
          <a:xfrm>
            <a:off x="4493377" y="3301255"/>
            <a:ext cx="514559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FB3EC06-BCAB-CEBB-0E8A-C4AC0B121E8C}"/>
              </a:ext>
            </a:extLst>
          </p:cNvPr>
          <p:cNvSpPr/>
          <p:nvPr/>
        </p:nvSpPr>
        <p:spPr>
          <a:xfrm>
            <a:off x="1755701" y="4297676"/>
            <a:ext cx="514559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625E746-EEF9-ED33-E593-EBAB6BBF7580}"/>
              </a:ext>
            </a:extLst>
          </p:cNvPr>
          <p:cNvSpPr/>
          <p:nvPr/>
        </p:nvSpPr>
        <p:spPr>
          <a:xfrm>
            <a:off x="9738457" y="3956914"/>
            <a:ext cx="514559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E3E7901-6192-DF88-8DE3-6516EED97AFD}"/>
              </a:ext>
            </a:extLst>
          </p:cNvPr>
          <p:cNvSpPr/>
          <p:nvPr/>
        </p:nvSpPr>
        <p:spPr>
          <a:xfrm>
            <a:off x="8134690" y="4646051"/>
            <a:ext cx="514559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DBEDA7D-BF20-CEEC-A1DE-0BC92A27E987}"/>
              </a:ext>
            </a:extLst>
          </p:cNvPr>
          <p:cNvSpPr/>
          <p:nvPr/>
        </p:nvSpPr>
        <p:spPr>
          <a:xfrm>
            <a:off x="3173550" y="4627979"/>
            <a:ext cx="514559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5C3DF5F-0DE6-8542-6E7F-BCC7690C7BEB}"/>
              </a:ext>
            </a:extLst>
          </p:cNvPr>
          <p:cNvSpPr/>
          <p:nvPr/>
        </p:nvSpPr>
        <p:spPr>
          <a:xfrm>
            <a:off x="2599042" y="4644386"/>
            <a:ext cx="514559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8D749E7-0425-8B59-2306-2C42916457B4}"/>
              </a:ext>
            </a:extLst>
          </p:cNvPr>
          <p:cNvSpPr/>
          <p:nvPr/>
        </p:nvSpPr>
        <p:spPr>
          <a:xfrm>
            <a:off x="1426919" y="4627980"/>
            <a:ext cx="514559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6389902-0FE5-9D16-7345-C564A37576A1}"/>
              </a:ext>
            </a:extLst>
          </p:cNvPr>
          <p:cNvSpPr/>
          <p:nvPr/>
        </p:nvSpPr>
        <p:spPr>
          <a:xfrm>
            <a:off x="7766731" y="4309753"/>
            <a:ext cx="514559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C230A48-CF29-847D-EC7F-0CC7E9F6F488}"/>
              </a:ext>
            </a:extLst>
          </p:cNvPr>
          <p:cNvSpPr/>
          <p:nvPr/>
        </p:nvSpPr>
        <p:spPr>
          <a:xfrm>
            <a:off x="5271831" y="4309753"/>
            <a:ext cx="514559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4CD7A8BC-CCC5-1FAE-9A0A-3EC152F1F9B7}"/>
              </a:ext>
            </a:extLst>
          </p:cNvPr>
          <p:cNvSpPr/>
          <p:nvPr/>
        </p:nvSpPr>
        <p:spPr>
          <a:xfrm>
            <a:off x="8717964" y="2995566"/>
            <a:ext cx="514559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제목 1">
            <a:extLst>
              <a:ext uri="{FF2B5EF4-FFF2-40B4-BE49-F238E27FC236}">
                <a16:creationId xmlns:a16="http://schemas.microsoft.com/office/drawing/2014/main" id="{062E23E7-66A2-40A2-91BB-0C56A78ADF6B}"/>
              </a:ext>
            </a:extLst>
          </p:cNvPr>
          <p:cNvSpPr txBox="1">
            <a:spLocks/>
          </p:cNvSpPr>
          <p:nvPr/>
        </p:nvSpPr>
        <p:spPr>
          <a:xfrm>
            <a:off x="6826244" y="141480"/>
            <a:ext cx="4705357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algn="r" defTabSz="685783">
              <a:defRPr/>
            </a:pP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                        </a:t>
            </a:r>
            <a:endParaRPr lang="en-US" altLang="ko-KR" b="1" spc="-151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 defTabSz="685783">
              <a:defRPr/>
            </a:pP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 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여익수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b="1" spc="-151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DBC8C61-7F99-450F-8148-663215342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155366"/>
              </p:ext>
            </p:extLst>
          </p:nvPr>
        </p:nvGraphicFramePr>
        <p:xfrm>
          <a:off x="639098" y="992642"/>
          <a:ext cx="11416522" cy="5646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871">
                  <a:extLst>
                    <a:ext uri="{9D8B030D-6E8A-4147-A177-3AD203B41FA5}">
                      <a16:colId xmlns:a16="http://schemas.microsoft.com/office/drawing/2014/main" val="47730034"/>
                    </a:ext>
                  </a:extLst>
                </a:gridCol>
                <a:gridCol w="2988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1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919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>
                        <a:solidFill>
                          <a:schemeClr val="bg1">
                            <a:alpha val="99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 VALUES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34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인생에서</a:t>
                      </a:r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중요한 가치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성장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공동체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소통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성취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발전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여행 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돈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19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>
                            <a:alpha val="99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TOP 3 VALUES =</a:t>
                      </a:r>
                      <a:r>
                        <a:rPr lang="ko-KR" altLang="en-US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힘들어도 참을 수 있는 동기부여 요소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alpha val="99000"/>
                          </a:schemeClr>
                        </a:solidFill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alpha val="99000"/>
                          </a:schemeClr>
                        </a:solidFill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203330"/>
                  </a:ext>
                </a:extLst>
              </a:tr>
              <a:tr h="419919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>
                            <a:alpha val="99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공동체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성장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여행 </a:t>
                      </a:r>
                      <a:r>
                        <a:rPr lang="en-US" altLang="ko-KR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돈</a:t>
                      </a:r>
                      <a:r>
                        <a:rPr lang="en-US" altLang="ko-KR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500" dirty="0">
                        <a:solidFill>
                          <a:schemeClr val="bg1">
                            <a:alpha val="99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3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나에게 이 </a:t>
                      </a:r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VALUE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가 뜻하는</a:t>
                      </a:r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구체적 의미</a:t>
                      </a:r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프로젝트의 경우 나만의 일이 아니라 다른 사람들과 소통하고 협업하며 나오는 결과물이므로 공동체 의식이 필요함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공동체 안의 다양한 사람들과 협업하며 내가 모르는 부분을 학습하며 성장하는 계기가 되며 동시에 동기부여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가능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프로젝트나 업무를 수행하는 데 있어 조건사항을 모두 충족시키는 결과물을 도출해 내면서 새로운 기술을 습득하며 성장</a:t>
                      </a:r>
                      <a:r>
                        <a:rPr lang="en-US" altLang="ko-KR" sz="150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50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가능</a:t>
                      </a:r>
                      <a:r>
                        <a:rPr lang="en-US" altLang="ko-KR" sz="150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워라밸에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있어서 꼭 필요한 요소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개발자로 일하는데 있어 여행을 통해 다양한 경험하며 업무로 인한 스트레스를 해소함으로써 일의 효율성을 증진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D2501BB6-7C44-4F51-B8DD-E91792B7E988}"/>
              </a:ext>
            </a:extLst>
          </p:cNvPr>
          <p:cNvSpPr txBox="1">
            <a:spLocks/>
          </p:cNvSpPr>
          <p:nvPr/>
        </p:nvSpPr>
        <p:spPr>
          <a:xfrm>
            <a:off x="251521" y="141481"/>
            <a:ext cx="10731516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defTabSz="685783">
              <a:defRPr/>
            </a:pP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【</a:t>
            </a:r>
            <a:r>
              <a:rPr lang="ko-KR" altLang="en-US" b="1" spc="-151" dirty="0" err="1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셀프리더십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워크시트 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】</a:t>
            </a:r>
            <a:endParaRPr lang="ko-KR" altLang="en-US" b="1" spc="-151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966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FD69128-D722-4614-836D-2C18038C578D}"/>
              </a:ext>
            </a:extLst>
          </p:cNvPr>
          <p:cNvSpPr txBox="1">
            <a:spLocks/>
          </p:cNvSpPr>
          <p:nvPr/>
        </p:nvSpPr>
        <p:spPr>
          <a:xfrm>
            <a:off x="6826242" y="141480"/>
            <a:ext cx="4156795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defTabSz="685783">
              <a:defRPr/>
            </a:pP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                             이름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여익수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b="1" spc="-151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9C68647-273D-4060-9CA2-5D57E0E20240}"/>
              </a:ext>
            </a:extLst>
          </p:cNvPr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C4CF582-74C7-4EBB-9953-E81D25645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465856"/>
              </p:ext>
            </p:extLst>
          </p:nvPr>
        </p:nvGraphicFramePr>
        <p:xfrm>
          <a:off x="493958" y="992645"/>
          <a:ext cx="11416519" cy="5582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5303">
                  <a:extLst>
                    <a:ext uri="{9D8B030D-6E8A-4147-A177-3AD203B41FA5}">
                      <a16:colId xmlns:a16="http://schemas.microsoft.com/office/drawing/2014/main" val="47730034"/>
                    </a:ext>
                  </a:extLst>
                </a:gridCol>
                <a:gridCol w="8601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8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TOP 3 VALUES </a:t>
                      </a:r>
                      <a:r>
                        <a:rPr lang="ko-KR" altLang="en-US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를 고려한 나의 직무는</a:t>
                      </a:r>
                      <a:r>
                        <a:rPr lang="en-US" altLang="ko-KR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?</a:t>
                      </a:r>
                      <a:endParaRPr lang="ko-KR" altLang="en-US" sz="1500" dirty="0">
                        <a:solidFill>
                          <a:schemeClr val="bg1">
                            <a:alpha val="99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그 이유는</a:t>
                      </a:r>
                      <a:r>
                        <a:rPr lang="en-US" altLang="ko-KR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?</a:t>
                      </a:r>
                      <a:endParaRPr lang="ko-KR" altLang="en-US" sz="1500" dirty="0">
                        <a:solidFill>
                          <a:schemeClr val="bg1">
                            <a:alpha val="99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8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AI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개발자 </a:t>
                      </a:r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기술이 지속적으로 연구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개발되고 있으며 발전 가능성이 큰 분야로 개발자로 일함에 있어 끊임없이 공부해야 하며 성장가능성을 계속 필요로 함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앞으로 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20~30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년을 일하는데 있어 미래가 보장되어 있음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다른 직무에 비해 안정된 수입을 보장함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TOP 3 VALUES </a:t>
                      </a:r>
                      <a:r>
                        <a:rPr lang="ko-KR" altLang="en-US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를 고려한 기업종류는</a:t>
                      </a:r>
                      <a:r>
                        <a:rPr lang="en-US" altLang="ko-KR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?</a:t>
                      </a:r>
                      <a:endParaRPr lang="ko-KR" altLang="en-US" sz="1500" dirty="0">
                        <a:solidFill>
                          <a:schemeClr val="bg1">
                            <a:alpha val="99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그 이유는</a:t>
                      </a:r>
                      <a:r>
                        <a:rPr lang="en-US" altLang="ko-KR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?</a:t>
                      </a:r>
                      <a:endParaRPr lang="ko-KR" altLang="en-US" sz="1500" dirty="0">
                        <a:solidFill>
                          <a:schemeClr val="bg1">
                            <a:alpha val="99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203330"/>
                  </a:ext>
                </a:extLst>
              </a:tr>
              <a:tr h="1345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네카라쿠배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5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당토</a:t>
                      </a:r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네이버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카카오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라인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5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쿠팡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배민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당근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토스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대표적인 대한민국 </a:t>
                      </a:r>
                      <a:r>
                        <a:rPr lang="en-US" altLang="ko-KR" sz="15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IT</a:t>
                      </a:r>
                      <a:r>
                        <a:rPr lang="ko-KR" altLang="en-US" sz="15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기업으로 </a:t>
                      </a:r>
                      <a:r>
                        <a:rPr lang="ko-KR" altLang="en-US" sz="1500" b="0" kern="1200" dirty="0">
                          <a:solidFill>
                            <a:schemeClr val="dk1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안정적인 수입 보장</a:t>
                      </a:r>
                      <a:r>
                        <a:rPr lang="en-US" altLang="ko-KR" sz="1500" b="0" kern="1200" dirty="0">
                          <a:solidFill>
                            <a:schemeClr val="dk1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kern="1200" dirty="0">
                          <a:solidFill>
                            <a:schemeClr val="dk1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또한 대기업 공동체의 일원으로 체계화 된 커리큘럼 안에서 프로젝트를 다양한 개발자들과 협업하며 수행해 나갈 수 있음</a:t>
                      </a:r>
                      <a:r>
                        <a:rPr lang="en-US" altLang="ko-KR" sz="1500" b="0" kern="1200" dirty="0">
                          <a:solidFill>
                            <a:schemeClr val="dk1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kern="1200" dirty="0">
                          <a:solidFill>
                            <a:schemeClr val="dk1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공부한 지식과 요령을 기반으로 새로운 거를 빠르게 습득해야 함으로</a:t>
                      </a:r>
                      <a:r>
                        <a:rPr lang="en-US" altLang="ko-KR" sz="1500" b="0" kern="1200" dirty="0">
                          <a:solidFill>
                            <a:schemeClr val="dk1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500" b="0" kern="1200" dirty="0">
                          <a:solidFill>
                            <a:schemeClr val="dk1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끊임없이 성장 가능</a:t>
                      </a:r>
                      <a:r>
                        <a:rPr lang="en-US" altLang="ko-KR" sz="1500" b="0" kern="1200" dirty="0">
                          <a:solidFill>
                            <a:schemeClr val="dk1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500" b="0" kern="1200" dirty="0">
                        <a:solidFill>
                          <a:schemeClr val="dk1"/>
                        </a:solidFill>
                        <a:latin typeface="+mn-lt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TOP 3 VALUES </a:t>
                      </a:r>
                      <a:r>
                        <a:rPr lang="ko-KR" altLang="en-US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를 고려한 업종은</a:t>
                      </a:r>
                      <a:r>
                        <a:rPr lang="en-US" altLang="ko-KR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?</a:t>
                      </a:r>
                      <a:endParaRPr lang="ko-KR" altLang="en-US" sz="1500" dirty="0">
                        <a:solidFill>
                          <a:schemeClr val="bg1">
                            <a:alpha val="99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그 이유는</a:t>
                      </a:r>
                      <a:r>
                        <a:rPr lang="en-US" altLang="ko-KR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?</a:t>
                      </a:r>
                      <a:endParaRPr lang="ko-KR" altLang="en-US" sz="1500" dirty="0">
                        <a:solidFill>
                          <a:schemeClr val="bg1">
                            <a:alpha val="99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32162"/>
                  </a:ext>
                </a:extLst>
              </a:tr>
              <a:tr h="1401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컴퓨터 비전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/ 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자연어</a:t>
                      </a:r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멀티 </a:t>
                      </a:r>
                      <a:r>
                        <a:rPr lang="ko-KR" altLang="en-US" sz="15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모달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자연어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이미지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영상 등 각 분야로 제한되어 있던 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AI 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기술에서 벗어나 여러 입력 방식을 융합하여 하는 기술로 아직까지 성장 가능성이 무궁무진함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해결해야할 과제가 많은 분야로 지속적인 연구를 필요로 함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363247"/>
                  </a:ext>
                </a:extLst>
              </a:tr>
            </a:tbl>
          </a:graphicData>
        </a:graphic>
      </p:graphicFrame>
      <p:sp>
        <p:nvSpPr>
          <p:cNvPr id="9" name="제목 1">
            <a:extLst>
              <a:ext uri="{FF2B5EF4-FFF2-40B4-BE49-F238E27FC236}">
                <a16:creationId xmlns:a16="http://schemas.microsoft.com/office/drawing/2014/main" id="{7455684F-F70A-4EA5-90AC-98A8A43089CA}"/>
              </a:ext>
            </a:extLst>
          </p:cNvPr>
          <p:cNvSpPr txBox="1">
            <a:spLocks/>
          </p:cNvSpPr>
          <p:nvPr/>
        </p:nvSpPr>
        <p:spPr>
          <a:xfrm>
            <a:off x="251521" y="141481"/>
            <a:ext cx="10731516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defTabSz="685783">
              <a:defRPr/>
            </a:pP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【</a:t>
            </a:r>
            <a:r>
              <a:rPr lang="ko-KR" altLang="en-US" b="1" spc="-151" dirty="0" err="1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셀프리더십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워크시트 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】</a:t>
            </a:r>
            <a:endParaRPr lang="ko-KR" altLang="en-US" b="1" spc="-151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488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225336F-E33B-490B-9EE2-078800E9DC8B}"/>
              </a:ext>
            </a:extLst>
          </p:cNvPr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E323E3B7-7FEC-4A26-B907-B19EA50F29AB}"/>
              </a:ext>
            </a:extLst>
          </p:cNvPr>
          <p:cNvSpPr txBox="1">
            <a:spLocks/>
          </p:cNvSpPr>
          <p:nvPr/>
        </p:nvSpPr>
        <p:spPr>
          <a:xfrm>
            <a:off x="251521" y="141481"/>
            <a:ext cx="10731516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defTabSz="685783">
              <a:defRPr/>
            </a:pP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【</a:t>
            </a:r>
            <a:r>
              <a:rPr lang="ko-KR" altLang="en-US" b="1" spc="-151" dirty="0" err="1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셀프리더십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워크시트 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】                                                                                                                            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여익수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88725A3-92D9-4882-ABCC-E8CCE2349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570266"/>
              </p:ext>
            </p:extLst>
          </p:nvPr>
        </p:nvGraphicFramePr>
        <p:xfrm>
          <a:off x="566820" y="2288676"/>
          <a:ext cx="10716128" cy="4480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369">
                  <a:extLst>
                    <a:ext uri="{9D8B030D-6E8A-4147-A177-3AD203B41FA5}">
                      <a16:colId xmlns:a16="http://schemas.microsoft.com/office/drawing/2014/main" val="2671189660"/>
                    </a:ext>
                  </a:extLst>
                </a:gridCol>
                <a:gridCol w="4609432">
                  <a:extLst>
                    <a:ext uri="{9D8B030D-6E8A-4147-A177-3AD203B41FA5}">
                      <a16:colId xmlns:a16="http://schemas.microsoft.com/office/drawing/2014/main" val="1598952078"/>
                    </a:ext>
                  </a:extLst>
                </a:gridCol>
                <a:gridCol w="4823327">
                  <a:extLst>
                    <a:ext uri="{9D8B030D-6E8A-4147-A177-3AD203B41FA5}">
                      <a16:colId xmlns:a16="http://schemas.microsoft.com/office/drawing/2014/main" val="4218607315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>
                            <a:alpha val="99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꿈과비전</a:t>
                      </a:r>
                      <a:endParaRPr lang="ko-KR" altLang="en-US" sz="1500" dirty="0">
                        <a:solidFill>
                          <a:schemeClr val="bg1">
                            <a:alpha val="99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꿈과비전을</a:t>
                      </a:r>
                      <a:r>
                        <a:rPr lang="ko-KR" altLang="en-US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이루기 위한 액션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191305"/>
                  </a:ext>
                </a:extLst>
              </a:tr>
              <a:tr h="2080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5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년이내</a:t>
                      </a:r>
                      <a:endParaRPr lang="en-US" altLang="ko-KR" sz="15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Tx/>
                        <a:buAutoNum type="arabicPeriod"/>
                      </a:pP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일 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커밋한다 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(6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개월의 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MS AI School)</a:t>
                      </a:r>
                    </a:p>
                    <a:p>
                      <a:pPr marL="342900" indent="-342900" latinLnBrk="1">
                        <a:buFontTx/>
                        <a:buAutoNum type="arabicPeriod"/>
                      </a:pP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</a:t>
                      </a:r>
                      <a:r>
                        <a:rPr lang="ko-KR" altLang="en-US" sz="15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네카라쿠배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5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당토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’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 취업을 한다</a:t>
                      </a:r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342900" indent="-342900" latinLnBrk="1">
                        <a:buFontTx/>
                        <a:buAutoNum type="arabicPeriod"/>
                      </a:pP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백준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’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이나 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</a:t>
                      </a:r>
                      <a:r>
                        <a:rPr lang="en-US" altLang="ko-KR" sz="15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LeetCode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’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에서 코딩테스트를 주 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회 이상 수행한다</a:t>
                      </a:r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342900" indent="-342900" latinLnBrk="1">
                        <a:buFontTx/>
                        <a:buAutoNum type="arabicPeriod"/>
                      </a:pPr>
                      <a:r>
                        <a:rPr lang="ko-KR" altLang="en-US" sz="15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깃허브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5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팔로우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수 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100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을 넘긴다</a:t>
                      </a:r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Tx/>
                        <a:buAutoNum type="arabicPeriod"/>
                      </a:pP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MS AI School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에서 배운 부분을 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TIL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로 정리한다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marL="342900" indent="-342900" latinLnBrk="1">
                        <a:buFontTx/>
                        <a:buAutoNum type="arabicPeriod"/>
                      </a:pP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명확하고 구체적인 포트폴리오를 작성하고 이력서를 업데이트 한다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marL="342900" indent="-342900" latinLnBrk="1">
                        <a:buFontTx/>
                        <a:buAutoNum type="arabicPeriod"/>
                      </a:pP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Python 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관련 도서를 읽고 직접 코딩하며 코딩테스트를 수행한다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marL="342900" indent="-342900" latinLnBrk="1">
                        <a:buFontTx/>
                        <a:buAutoNum type="arabicPeriod"/>
                      </a:pP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지속적으로 </a:t>
                      </a:r>
                      <a:r>
                        <a:rPr lang="ko-KR" altLang="en-US" sz="15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깃허브에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내가 수행했던 프로젝트나 공부했던 부분을 올리며 네트워크를 형성한다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130318"/>
                  </a:ext>
                </a:extLst>
              </a:tr>
              <a:tr h="2080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r>
                        <a:rPr lang="ko-KR" altLang="en-US" sz="15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년이내</a:t>
                      </a:r>
                      <a:endParaRPr lang="en-US" altLang="ko-KR" sz="15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Tx/>
                        <a:buAutoNum type="arabicPeriod"/>
                      </a:pP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LinkedIn / </a:t>
                      </a:r>
                      <a:r>
                        <a:rPr lang="en-US" altLang="ko-KR" sz="15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Github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등 온라인 커뮤니티에 사람들이 나를 찾는 사람이 되도록 한다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AI(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자연어 처리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관련 논문을 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편 이상 작성한다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직장 근처에 전세로 집을 알아보고 독립한다</a:t>
                      </a:r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평생을 함께 할 반려자를 찾는다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미국의 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FAANG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 입사한다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Tx/>
                        <a:buAutoNum type="arabicPeriod"/>
                      </a:pP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Kaggle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을 통해 프로젝트를 지속적으로 수행해 </a:t>
                      </a:r>
                      <a:r>
                        <a:rPr lang="ko-KR" altLang="en-US" sz="15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나간고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이를 </a:t>
                      </a:r>
                      <a:r>
                        <a:rPr lang="en-US" altLang="ko-KR" sz="15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Github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 업데이트 한다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매주 최소 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2~3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편 이상의 최신 논문을 읽는다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생활 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: 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저축을 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1: 4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로 두고 적금을 두며 저축한다</a:t>
                      </a:r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친구들에게 좋은 사람을 소개팅 받는다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지속적인 커리어 관리 및 영어공부를 한다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4413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D1A1EE-CDA5-486E-976D-DA7F246D2B66}"/>
              </a:ext>
            </a:extLst>
          </p:cNvPr>
          <p:cNvSpPr txBox="1"/>
          <p:nvPr/>
        </p:nvSpPr>
        <p:spPr>
          <a:xfrm>
            <a:off x="203200" y="1071708"/>
            <a:ext cx="1188185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내가 중시하는 가치들 기반으로 인생 목적을 달성하기 위해 마음속에 품고 있는 꿈과 비전은 무엇입니까</a:t>
            </a:r>
            <a:r>
              <a:rPr lang="en-US" altLang="ko-KR" sz="20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</a:p>
          <a:p>
            <a:r>
              <a:rPr lang="ko-KR" altLang="en-US" sz="2000" dirty="0" err="1">
                <a:solidFill>
                  <a:schemeClr val="accent1">
                    <a:lumMod val="75000"/>
                  </a:schemeClr>
                </a:solidFill>
                <a:highlight>
                  <a:srgbClr val="F2F2F2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셀프리더십</a:t>
            </a:r>
            <a:r>
              <a:rPr lang="ko-KR" altLang="en-US" sz="20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</a:t>
            </a:r>
            <a:r>
              <a:rPr lang="ko-KR" altLang="en-US" sz="20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관점에서 나에게 아무런 제약과 조건이 없다고 생각하고 꿈과 비전을 자유롭게 적습니다</a:t>
            </a:r>
            <a:r>
              <a:rPr lang="en-US" altLang="ko-KR" sz="20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그리고 그 꿈과 비전을 이루고자 한다면 언제까지 어떤 목표들이 달성되야 하는지 적습니다</a:t>
            </a:r>
            <a:r>
              <a:rPr lang="en-US" altLang="ko-KR" sz="20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3724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225336F-E33B-490B-9EE2-078800E9DC8B}"/>
              </a:ext>
            </a:extLst>
          </p:cNvPr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E323E3B7-7FEC-4A26-B907-B19EA50F29AB}"/>
              </a:ext>
            </a:extLst>
          </p:cNvPr>
          <p:cNvSpPr txBox="1">
            <a:spLocks/>
          </p:cNvSpPr>
          <p:nvPr/>
        </p:nvSpPr>
        <p:spPr>
          <a:xfrm>
            <a:off x="251521" y="141481"/>
            <a:ext cx="10731516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defTabSz="685783">
              <a:defRPr/>
            </a:pP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【</a:t>
            </a:r>
            <a:r>
              <a:rPr lang="ko-KR" altLang="en-US" b="1" spc="-151" dirty="0" err="1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셀프리더십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워크시트 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】                                                                                                                            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여익수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368311-698F-44C6-BC60-5C9C912F92F1}"/>
              </a:ext>
            </a:extLst>
          </p:cNvPr>
          <p:cNvSpPr txBox="1"/>
          <p:nvPr/>
        </p:nvSpPr>
        <p:spPr>
          <a:xfrm>
            <a:off x="406400" y="1069467"/>
            <a:ext cx="24277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SKETCH 2022</a:t>
            </a:r>
            <a:endParaRPr lang="ko-KR" altLang="en-US" sz="2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9CEE58F-FD3E-4771-848E-F17C39282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038783"/>
              </p:ext>
            </p:extLst>
          </p:nvPr>
        </p:nvGraphicFramePr>
        <p:xfrm>
          <a:off x="1048084" y="1600518"/>
          <a:ext cx="10416674" cy="5044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745">
                  <a:extLst>
                    <a:ext uri="{9D8B030D-6E8A-4147-A177-3AD203B41FA5}">
                      <a16:colId xmlns:a16="http://schemas.microsoft.com/office/drawing/2014/main" val="2671189660"/>
                    </a:ext>
                  </a:extLst>
                </a:gridCol>
                <a:gridCol w="3804892">
                  <a:extLst>
                    <a:ext uri="{9D8B030D-6E8A-4147-A177-3AD203B41FA5}">
                      <a16:colId xmlns:a16="http://schemas.microsoft.com/office/drawing/2014/main" val="1598952078"/>
                    </a:ext>
                  </a:extLst>
                </a:gridCol>
                <a:gridCol w="3441037">
                  <a:extLst>
                    <a:ext uri="{9D8B030D-6E8A-4147-A177-3AD203B41FA5}">
                      <a16:colId xmlns:a16="http://schemas.microsoft.com/office/drawing/2014/main" val="4218607315"/>
                    </a:ext>
                  </a:extLst>
                </a:gridCol>
              </a:tblGrid>
              <a:tr h="1800409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일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커밋하기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(TIL)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매주 최소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편의 논문 읽기</a:t>
                      </a:r>
                      <a:endParaRPr lang="en-US" altLang="ko-KR" sz="1500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네카라쿠배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당토에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취업하기 위해 기업관련 공부하기</a:t>
                      </a:r>
                      <a:endParaRPr lang="en-US" altLang="ko-KR" sz="1500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긍정적인 마인드 가지고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취뽀하기</a:t>
                      </a:r>
                      <a:endParaRPr lang="en-US" altLang="ko-KR" sz="1500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새로운 것에 대한 도전정신을 가지고 임하기</a:t>
                      </a:r>
                      <a:endParaRPr lang="en-US" altLang="ko-KR" sz="1500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Facebook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에서 </a:t>
                      </a:r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Tensorflow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Keras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그룹에서 영향력 있는 사람에게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DM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보내기</a:t>
                      </a:r>
                      <a:endParaRPr lang="en-US" altLang="ko-KR" sz="1500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잇다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코멘토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같은 서비스 플랫폼을 통해 현직 개발자와 소통하기</a:t>
                      </a:r>
                      <a:endParaRPr lang="en-US" altLang="ko-KR" sz="1500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130318"/>
                  </a:ext>
                </a:extLst>
              </a:tr>
              <a:tr h="1621872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취업을 하게 되면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1:5 (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생활비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: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저축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으로 저축하기</a:t>
                      </a:r>
                      <a:endParaRPr lang="en-US" altLang="ko-KR" sz="1500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이자율이 높은 적금 아이템 확인하기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사회초년생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500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        </a:t>
                      </a:r>
                      <a:r>
                        <a:rPr lang="en-US" altLang="ko-KR" sz="2100" b="1" dirty="0">
                          <a:solidFill>
                            <a:schemeClr val="accent6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SKETCH 2022</a:t>
                      </a:r>
                      <a:endParaRPr lang="en-US" altLang="ko-KR" sz="1500" b="1" dirty="0">
                        <a:solidFill>
                          <a:schemeClr val="accent6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최소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시간의 수면시간 유지하기</a:t>
                      </a:r>
                      <a:endParaRPr lang="en-US" altLang="ko-KR" sz="1500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12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 전에 잠들기</a:t>
                      </a:r>
                      <a:endParaRPr lang="en-US" altLang="ko-KR" sz="1500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스라밸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(Study Life Balance)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441388"/>
                  </a:ext>
                </a:extLst>
              </a:tr>
              <a:tr h="1621872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Kaggle, AI Connect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와 같은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AI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관련 대회 플랫폼에서 프로젝트 참여하기</a:t>
                      </a:r>
                      <a:endParaRPr lang="en-US" altLang="ko-KR" sz="1500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Github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 프로젝트 커밋하며 포트폴리오 업데이트하기</a:t>
                      </a:r>
                      <a:endParaRPr lang="en-US" altLang="ko-KR" sz="1500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매주 주말에 족구 동호회 활동</a:t>
                      </a:r>
                      <a:endParaRPr lang="en-US" altLang="ko-KR" sz="1500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매일 저녁 안마의자에서 목 마사지 하기</a:t>
                      </a:r>
                      <a:endParaRPr lang="en-US" altLang="ko-KR" sz="1500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매주 주말에 족구 동호회 활동</a:t>
                      </a:r>
                      <a:endParaRPr lang="en-US" altLang="ko-KR" sz="1500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매년 최소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회 해외여행 하기 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883330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F2F56C-345A-4B34-BC65-8665FF413C7E}"/>
              </a:ext>
            </a:extLst>
          </p:cNvPr>
          <p:cNvSpPr txBox="1"/>
          <p:nvPr/>
        </p:nvSpPr>
        <p:spPr>
          <a:xfrm>
            <a:off x="1048083" y="1611209"/>
            <a:ext cx="31653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배움과 성장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AC5852-7728-484F-A627-522948CC79CE}"/>
              </a:ext>
            </a:extLst>
          </p:cNvPr>
          <p:cNvSpPr txBox="1"/>
          <p:nvPr/>
        </p:nvSpPr>
        <p:spPr>
          <a:xfrm>
            <a:off x="4213412" y="1641555"/>
            <a:ext cx="37651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마음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정신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764069-B66B-4AD1-8C65-F6079BEE6D20}"/>
              </a:ext>
            </a:extLst>
          </p:cNvPr>
          <p:cNvSpPr txBox="1"/>
          <p:nvPr/>
        </p:nvSpPr>
        <p:spPr>
          <a:xfrm>
            <a:off x="8068235" y="1611210"/>
            <a:ext cx="33965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60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관계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356B68-3211-4F99-9C42-94C68954440D}"/>
              </a:ext>
            </a:extLst>
          </p:cNvPr>
          <p:cNvSpPr txBox="1"/>
          <p:nvPr/>
        </p:nvSpPr>
        <p:spPr>
          <a:xfrm>
            <a:off x="1048083" y="3429000"/>
            <a:ext cx="31653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돈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351986-D9C4-4117-9276-45FEAB2FA351}"/>
              </a:ext>
            </a:extLst>
          </p:cNvPr>
          <p:cNvSpPr txBox="1"/>
          <p:nvPr/>
        </p:nvSpPr>
        <p:spPr>
          <a:xfrm>
            <a:off x="8068235" y="3429000"/>
            <a:ext cx="33965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14F0DB-A6EB-42BA-9BE6-1745A2F3DFF9}"/>
              </a:ext>
            </a:extLst>
          </p:cNvPr>
          <p:cNvSpPr txBox="1"/>
          <p:nvPr/>
        </p:nvSpPr>
        <p:spPr>
          <a:xfrm>
            <a:off x="1048083" y="5036835"/>
            <a:ext cx="31653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39DCB4-3252-430D-A62F-93250AEEABC6}"/>
              </a:ext>
            </a:extLst>
          </p:cNvPr>
          <p:cNvSpPr txBox="1"/>
          <p:nvPr/>
        </p:nvSpPr>
        <p:spPr>
          <a:xfrm>
            <a:off x="4213412" y="5062124"/>
            <a:ext cx="37651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건강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8113D8-C51B-48B0-8F21-F7B740C8644D}"/>
              </a:ext>
            </a:extLst>
          </p:cNvPr>
          <p:cNvSpPr txBox="1"/>
          <p:nvPr/>
        </p:nvSpPr>
        <p:spPr>
          <a:xfrm>
            <a:off x="8068235" y="5036835"/>
            <a:ext cx="33965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즐거움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취미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1F2294-5E23-40A2-AE43-612A0FFC292D}"/>
              </a:ext>
            </a:extLst>
          </p:cNvPr>
          <p:cNvSpPr txBox="1"/>
          <p:nvPr/>
        </p:nvSpPr>
        <p:spPr>
          <a:xfrm>
            <a:off x="2895736" y="943928"/>
            <a:ext cx="73579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내가 꿈꾸는 삶을 이루기 위해 나는 어떠한 변화를 추구해야 할까요</a:t>
            </a:r>
            <a:r>
              <a:rPr lang="en-US" altLang="ko-KR" sz="20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.8</a:t>
            </a:r>
            <a:r>
              <a:rPr lang="ko-KR" altLang="en-US" sz="20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 </a:t>
            </a:r>
            <a:r>
              <a:rPr lang="en-US" altLang="ko-KR" sz="20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LIFE MANAGEMENT</a:t>
            </a:r>
            <a:r>
              <a:rPr lang="ko-KR" altLang="en-US" sz="20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적절한 균형을 이루고 있나요</a:t>
            </a:r>
            <a:r>
              <a:rPr lang="en-US" altLang="ko-KR" sz="20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2673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225336F-E33B-490B-9EE2-078800E9DC8B}"/>
              </a:ext>
            </a:extLst>
          </p:cNvPr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E323E3B7-7FEC-4A26-B907-B19EA50F29AB}"/>
              </a:ext>
            </a:extLst>
          </p:cNvPr>
          <p:cNvSpPr txBox="1">
            <a:spLocks/>
          </p:cNvSpPr>
          <p:nvPr/>
        </p:nvSpPr>
        <p:spPr>
          <a:xfrm>
            <a:off x="251521" y="141481"/>
            <a:ext cx="10731516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defTabSz="685783">
              <a:defRPr/>
            </a:pP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【</a:t>
            </a:r>
            <a:r>
              <a:rPr lang="ko-KR" altLang="en-US" b="1" spc="-151" dirty="0" err="1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셀프리더십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워크시트 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】                                                                                                                            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여익수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B6CD276-DDAB-49D0-BB10-12D7D36CB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971786"/>
              </p:ext>
            </p:extLst>
          </p:nvPr>
        </p:nvGraphicFramePr>
        <p:xfrm>
          <a:off x="1935747" y="2056594"/>
          <a:ext cx="9432759" cy="4708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9432">
                  <a:extLst>
                    <a:ext uri="{9D8B030D-6E8A-4147-A177-3AD203B41FA5}">
                      <a16:colId xmlns:a16="http://schemas.microsoft.com/office/drawing/2014/main" val="1598952078"/>
                    </a:ext>
                  </a:extLst>
                </a:gridCol>
                <a:gridCol w="4823327">
                  <a:extLst>
                    <a:ext uri="{9D8B030D-6E8A-4147-A177-3AD203B41FA5}">
                      <a16:colId xmlns:a16="http://schemas.microsoft.com/office/drawing/2014/main" val="4218607315"/>
                    </a:ext>
                  </a:extLst>
                </a:gridCol>
              </a:tblGrid>
              <a:tr h="508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목적달성을 가로막는 나의 사고패턴들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어떠한 사고패턴으로 나의 고정관념을 변화시킬 것인가</a:t>
                      </a:r>
                      <a:r>
                        <a:rPr lang="en-US" altLang="ko-KR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?</a:t>
                      </a:r>
                      <a:endParaRPr lang="ko-KR" altLang="en-US" sz="1500" dirty="0">
                        <a:solidFill>
                          <a:schemeClr val="bg1">
                            <a:alpha val="99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191305"/>
                  </a:ext>
                </a:extLst>
              </a:tr>
              <a:tr h="20800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매주 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2~3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편 이상의 최신논문을 읽기에 시간이 부족할 것 이다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 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주말에 잠을 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시간씩만 줄여도 논문의 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‘Introduction’ 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과 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‘Conclusion’ 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부분을 완벽히 이해할 수 있을 것이다</a:t>
                      </a:r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 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논문을 요약해주는 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YouTube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와 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Blog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부터 시작하여 논문 읽는 법을 공부한다면 논문의 주요 포인트를 학습하는데 시간을 단축할 것이다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 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논문 읽는 것을 습관화 하면 논문에서 다루는 내용을 금방 캐치할 수 있을 것이다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130318"/>
                  </a:ext>
                </a:extLst>
              </a:tr>
              <a:tr h="20800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LinkedIn / </a:t>
                      </a:r>
                      <a:r>
                        <a:rPr lang="en-US" altLang="ko-KR" sz="15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Github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등 온라인 커뮤니티에 사람들이 나를 찾는 사람이 되기에는 내 능력이 부족하다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Github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이나 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LinkedIn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에서 활발하게 활동하고 계시는 유명한 개발자 분들을 팔로우하고 하시는 일이나 프로젝트를 공부한다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잇다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코멘토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같은 서비스 플랫폼을 통해 현직 개발자들에게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DM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을 보내며 자문을 구해보자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(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네트워크 형성의 중요성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!!! )</a:t>
                      </a:r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4413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5B8B5B-0F0C-400D-AE85-E5914F5AA29E}"/>
              </a:ext>
            </a:extLst>
          </p:cNvPr>
          <p:cNvSpPr txBox="1"/>
          <p:nvPr/>
        </p:nvSpPr>
        <p:spPr>
          <a:xfrm>
            <a:off x="203200" y="1071708"/>
            <a:ext cx="118818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나의 마음이 내 인생 전부를 좌우합니다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2022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년에 나의 마음에 어떠한 변화를 추구해야 할지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 문장들을 마음에 </a:t>
            </a:r>
            <a:r>
              <a:rPr lang="ko-KR" altLang="en-US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새겨량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할지 적어봅니다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본인의 의식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잠재의식에서 성공과 행복을 가로막고 있는 부정적인 생각들을 몰아내지 않으면 성공과 행복에 도달할 수 없습니다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12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225336F-E33B-490B-9EE2-078800E9DC8B}"/>
              </a:ext>
            </a:extLst>
          </p:cNvPr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E323E3B7-7FEC-4A26-B907-B19EA50F29AB}"/>
              </a:ext>
            </a:extLst>
          </p:cNvPr>
          <p:cNvSpPr txBox="1">
            <a:spLocks/>
          </p:cNvSpPr>
          <p:nvPr/>
        </p:nvSpPr>
        <p:spPr>
          <a:xfrm>
            <a:off x="251521" y="141481"/>
            <a:ext cx="10731516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defTabSz="685783">
              <a:defRPr/>
            </a:pP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【</a:t>
            </a:r>
            <a:r>
              <a:rPr lang="ko-KR" altLang="en-US" b="1" spc="-151" dirty="0" err="1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셀프리더십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워크시트 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】                                                                                                                            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여익수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B8B5B-0F0C-400D-AE85-E5914F5AA29E}"/>
              </a:ext>
            </a:extLst>
          </p:cNvPr>
          <p:cNvSpPr txBox="1"/>
          <p:nvPr/>
        </p:nvSpPr>
        <p:spPr>
          <a:xfrm>
            <a:off x="203200" y="1071709"/>
            <a:ext cx="118818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TIME MANAGEMENT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5370B9-4FC1-42CB-9D2C-9573DD1646F5}"/>
              </a:ext>
            </a:extLst>
          </p:cNvPr>
          <p:cNvSpPr txBox="1"/>
          <p:nvPr/>
        </p:nvSpPr>
        <p:spPr>
          <a:xfrm>
            <a:off x="3538453" y="1024249"/>
            <a:ext cx="836650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것은 시간 안에서 이루어집니다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평일과 주말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하루하루의 시간 관리를 어떻게 </a:t>
            </a:r>
            <a:r>
              <a:rPr lang="ko-KR" altLang="en-US" sz="16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하느냐에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따라 나의 인생이 결정됩니다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지난 한 해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생각 없이 </a:t>
            </a:r>
            <a:r>
              <a:rPr lang="ko-KR" altLang="en-US" sz="16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흘려보내거나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계획과 달리 낭비한 시간들이 어디에서 얼만큼 발생하였는지 되돌아보고 새로 목표한 바들을 성취하기 위해 어느 정도의 시간이 필요한지 측정해보세요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6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3EC023C-9CD6-431F-B96F-66F8C979F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215969"/>
              </p:ext>
            </p:extLst>
          </p:nvPr>
        </p:nvGraphicFramePr>
        <p:xfrm>
          <a:off x="770022" y="2255739"/>
          <a:ext cx="10651958" cy="1660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451">
                  <a:extLst>
                    <a:ext uri="{9D8B030D-6E8A-4147-A177-3AD203B41FA5}">
                      <a16:colId xmlns:a16="http://schemas.microsoft.com/office/drawing/2014/main" val="1598952078"/>
                    </a:ext>
                  </a:extLst>
                </a:gridCol>
                <a:gridCol w="2632451">
                  <a:extLst>
                    <a:ext uri="{9D8B030D-6E8A-4147-A177-3AD203B41FA5}">
                      <a16:colId xmlns:a16="http://schemas.microsoft.com/office/drawing/2014/main" val="3699431397"/>
                    </a:ext>
                  </a:extLst>
                </a:gridCol>
                <a:gridCol w="2632451">
                  <a:extLst>
                    <a:ext uri="{9D8B030D-6E8A-4147-A177-3AD203B41FA5}">
                      <a16:colId xmlns:a16="http://schemas.microsoft.com/office/drawing/2014/main" val="2536201176"/>
                    </a:ext>
                  </a:extLst>
                </a:gridCol>
                <a:gridCol w="2754605">
                  <a:extLst>
                    <a:ext uri="{9D8B030D-6E8A-4147-A177-3AD203B41FA5}">
                      <a16:colId xmlns:a16="http://schemas.microsoft.com/office/drawing/2014/main" val="4218607315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낭비항목</a:t>
                      </a: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하루평균</a:t>
                      </a: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한달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하루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*30)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연간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한달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*12)</a:t>
                      </a:r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130318"/>
                  </a:ext>
                </a:extLst>
              </a:tr>
              <a:tr h="66998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YouTube(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영상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뮤직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시간</a:t>
                      </a: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30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시간</a:t>
                      </a: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360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시간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212332"/>
                  </a:ext>
                </a:extLst>
              </a:tr>
              <a:tr h="66998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OTT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5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넷플릭스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디즈니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+)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시간</a:t>
                      </a: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30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시간</a:t>
                      </a: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360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시간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6114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ADD6CFB-9066-46A7-A0AE-100FFA71D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875594"/>
              </p:ext>
            </p:extLst>
          </p:nvPr>
        </p:nvGraphicFramePr>
        <p:xfrm>
          <a:off x="770022" y="4602262"/>
          <a:ext cx="10651958" cy="2180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451">
                  <a:extLst>
                    <a:ext uri="{9D8B030D-6E8A-4147-A177-3AD203B41FA5}">
                      <a16:colId xmlns:a16="http://schemas.microsoft.com/office/drawing/2014/main" val="1598952078"/>
                    </a:ext>
                  </a:extLst>
                </a:gridCol>
                <a:gridCol w="2632451">
                  <a:extLst>
                    <a:ext uri="{9D8B030D-6E8A-4147-A177-3AD203B41FA5}">
                      <a16:colId xmlns:a16="http://schemas.microsoft.com/office/drawing/2014/main" val="3699431397"/>
                    </a:ext>
                  </a:extLst>
                </a:gridCol>
                <a:gridCol w="2632451">
                  <a:extLst>
                    <a:ext uri="{9D8B030D-6E8A-4147-A177-3AD203B41FA5}">
                      <a16:colId xmlns:a16="http://schemas.microsoft.com/office/drawing/2014/main" val="2536201176"/>
                    </a:ext>
                  </a:extLst>
                </a:gridCol>
                <a:gridCol w="2754605">
                  <a:extLst>
                    <a:ext uri="{9D8B030D-6E8A-4147-A177-3AD203B41FA5}">
                      <a16:colId xmlns:a16="http://schemas.microsoft.com/office/drawing/2014/main" val="4218607315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목표항목</a:t>
                      </a: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하루평균</a:t>
                      </a: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한달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하루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*30)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연간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한달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*12)</a:t>
                      </a:r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130318"/>
                  </a:ext>
                </a:extLst>
              </a:tr>
              <a:tr h="93020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매주 논문 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2~3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편</a:t>
                      </a: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시간</a:t>
                      </a: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30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시간</a:t>
                      </a: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360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시간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212332"/>
                  </a:ext>
                </a:extLst>
              </a:tr>
              <a:tr h="93020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Kaggle (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공동프로젝트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 + </a:t>
                      </a:r>
                      <a:r>
                        <a:rPr lang="en-US" altLang="ko-KR" sz="15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Github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 프로젝트 정리 </a:t>
                      </a: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시간</a:t>
                      </a: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60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시간</a:t>
                      </a: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720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시간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6114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875605-3FF4-4C30-85E1-581824A4C6A5}"/>
              </a:ext>
            </a:extLst>
          </p:cNvPr>
          <p:cNvSpPr txBox="1"/>
          <p:nvPr/>
        </p:nvSpPr>
        <p:spPr>
          <a:xfrm>
            <a:off x="2695074" y="4051281"/>
            <a:ext cx="93899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목표달성을 위해 필요한 시간은</a:t>
            </a:r>
            <a:r>
              <a:rPr lang="en-US" altLang="ko-KR" sz="2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92400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225336F-E33B-490B-9EE2-078800E9DC8B}"/>
              </a:ext>
            </a:extLst>
          </p:cNvPr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E323E3B7-7FEC-4A26-B907-B19EA50F29AB}"/>
              </a:ext>
            </a:extLst>
          </p:cNvPr>
          <p:cNvSpPr txBox="1">
            <a:spLocks/>
          </p:cNvSpPr>
          <p:nvPr/>
        </p:nvSpPr>
        <p:spPr>
          <a:xfrm>
            <a:off x="251521" y="141481"/>
            <a:ext cx="10731516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defTabSz="685783">
              <a:defRPr/>
            </a:pP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【</a:t>
            </a:r>
            <a:r>
              <a:rPr lang="ko-KR" altLang="en-US" b="1" spc="-151" dirty="0" err="1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셀프리더십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워크시트 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】                                                                                                                            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여익수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B6CD276-DDAB-49D0-BB10-12D7D36CB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947851"/>
              </p:ext>
            </p:extLst>
          </p:nvPr>
        </p:nvGraphicFramePr>
        <p:xfrm>
          <a:off x="1935747" y="2056593"/>
          <a:ext cx="9432759" cy="4160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9432">
                  <a:extLst>
                    <a:ext uri="{9D8B030D-6E8A-4147-A177-3AD203B41FA5}">
                      <a16:colId xmlns:a16="http://schemas.microsoft.com/office/drawing/2014/main" val="1598952078"/>
                    </a:ext>
                  </a:extLst>
                </a:gridCol>
                <a:gridCol w="4823327">
                  <a:extLst>
                    <a:ext uri="{9D8B030D-6E8A-4147-A177-3AD203B41FA5}">
                      <a16:colId xmlns:a16="http://schemas.microsoft.com/office/drawing/2014/main" val="4218607315"/>
                    </a:ext>
                  </a:extLst>
                </a:gridCol>
              </a:tblGrid>
              <a:tr h="2080081">
                <a:tc>
                  <a:txBody>
                    <a:bodyPr/>
                    <a:lstStyle/>
                    <a:p>
                      <a:r>
                        <a:rPr lang="ko-KR" altLang="en-US" sz="1500" b="0" kern="1200" dirty="0">
                          <a:solidFill>
                            <a:prstClr val="black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나에게 </a:t>
                      </a:r>
                      <a:r>
                        <a:rPr lang="en-US" altLang="ko-KR" sz="1500" b="0" kern="1200" dirty="0">
                          <a:solidFill>
                            <a:prstClr val="black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500" b="0" kern="1200" dirty="0">
                          <a:solidFill>
                            <a:prstClr val="black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시간이 주어진다면</a:t>
                      </a:r>
                    </a:p>
                    <a:p>
                      <a:r>
                        <a:rPr lang="ko-KR" altLang="en-US" sz="1500" b="0" kern="1200" dirty="0">
                          <a:solidFill>
                            <a:prstClr val="black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문제가 무엇인지 정의하는 데 </a:t>
                      </a:r>
                      <a:r>
                        <a:rPr lang="en-US" altLang="ko-KR" sz="1500" b="0" kern="1200" dirty="0">
                          <a:solidFill>
                            <a:prstClr val="black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55</a:t>
                      </a:r>
                      <a:r>
                        <a:rPr lang="ko-KR" altLang="en-US" sz="1500" b="0" kern="1200" dirty="0">
                          <a:solidFill>
                            <a:prstClr val="black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분의 시간을 쓰고</a:t>
                      </a:r>
                      <a:r>
                        <a:rPr lang="en-US" altLang="ko-KR" sz="1500" b="0" kern="1200" dirty="0">
                          <a:solidFill>
                            <a:prstClr val="black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500" b="0" kern="1200" dirty="0">
                          <a:solidFill>
                            <a:prstClr val="black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해결책을 찾는 데 나머지 </a:t>
                      </a:r>
                      <a:r>
                        <a:rPr lang="en-US" altLang="ko-KR" sz="1500" b="0" kern="1200" dirty="0">
                          <a:solidFill>
                            <a:prstClr val="black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5</a:t>
                      </a:r>
                      <a:r>
                        <a:rPr lang="ko-KR" altLang="en-US" sz="1500" b="0" kern="1200" dirty="0">
                          <a:solidFill>
                            <a:prstClr val="black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분을 쓸 것이다</a:t>
                      </a:r>
                      <a:r>
                        <a:rPr lang="en-US" altLang="ko-KR" sz="1500" b="0" kern="1200" dirty="0">
                          <a:solidFill>
                            <a:prstClr val="black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500" b="0" kern="1200" dirty="0">
                        <a:solidFill>
                          <a:prstClr val="black"/>
                        </a:solidFill>
                        <a:latin typeface="+mn-lt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500" b="0" kern="1200" dirty="0">
                        <a:solidFill>
                          <a:prstClr val="black"/>
                        </a:solidFill>
                        <a:latin typeface="+mn-lt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b="0" kern="1200" dirty="0">
                          <a:solidFill>
                            <a:prstClr val="black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500" b="0" kern="1200" dirty="0">
                          <a:solidFill>
                            <a:prstClr val="black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아인슈타인</a:t>
                      </a:r>
                      <a:endParaRPr lang="en-US" altLang="ko-KR" sz="1500" b="0" kern="1200" dirty="0">
                        <a:solidFill>
                          <a:prstClr val="black"/>
                        </a:solidFill>
                        <a:latin typeface="+mn-lt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kern="1200" dirty="0">
                          <a:solidFill>
                            <a:prstClr val="black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짧은 인생은 시간낭비에 의해 더욱 짧아진다</a:t>
                      </a:r>
                      <a:endParaRPr lang="en-US" altLang="ko-KR" sz="1500" b="0" kern="1200" dirty="0">
                        <a:solidFill>
                          <a:prstClr val="black"/>
                        </a:solidFill>
                        <a:latin typeface="+mn-lt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latinLnBrk="1"/>
                      <a:endParaRPr lang="en-US" altLang="ko-KR" sz="1500" b="0" kern="1200" dirty="0">
                        <a:solidFill>
                          <a:prstClr val="black"/>
                        </a:solidFill>
                        <a:latin typeface="+mn-lt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500" b="0" kern="1200" dirty="0">
                          <a:solidFill>
                            <a:prstClr val="black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- S. </a:t>
                      </a:r>
                      <a:r>
                        <a:rPr lang="ko-KR" altLang="en-US" sz="1500" b="0" kern="1200" dirty="0">
                          <a:solidFill>
                            <a:prstClr val="black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존슨</a:t>
                      </a:r>
                      <a:r>
                        <a:rPr lang="en-US" altLang="ko-KR" sz="1500" b="0" kern="1200" dirty="0">
                          <a:solidFill>
                            <a:prstClr val="black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 (</a:t>
                      </a:r>
                      <a:r>
                        <a:rPr lang="ko-KR" altLang="en-US" sz="1500" b="0" kern="1200" dirty="0">
                          <a:solidFill>
                            <a:prstClr val="black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영국의 시인</a:t>
                      </a:r>
                      <a:r>
                        <a:rPr lang="en-US" altLang="ko-KR" sz="1500" b="0" kern="1200" dirty="0">
                          <a:solidFill>
                            <a:prstClr val="black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500" b="0" kern="1200" dirty="0">
                          <a:solidFill>
                            <a:prstClr val="black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평론가</a:t>
                      </a:r>
                      <a:r>
                        <a:rPr lang="en-US" altLang="ko-KR" sz="1500" b="0" kern="1200" dirty="0">
                          <a:solidFill>
                            <a:prstClr val="black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500" b="0" kern="1200" dirty="0">
                        <a:solidFill>
                          <a:prstClr val="black"/>
                        </a:solidFill>
                        <a:latin typeface="+mn-lt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130318"/>
                  </a:ext>
                </a:extLst>
              </a:tr>
              <a:tr h="2080081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500" b="0" kern="1200" dirty="0">
                          <a:solidFill>
                            <a:prstClr val="black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돌아가는 길이 틀린 길은 아니다</a:t>
                      </a:r>
                      <a:endParaRPr lang="en-US" altLang="ko-KR" sz="1500" b="0" kern="1200" dirty="0">
                        <a:solidFill>
                          <a:prstClr val="black"/>
                        </a:solidFill>
                        <a:latin typeface="+mn-lt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500" b="0" kern="1200" dirty="0">
                        <a:solidFill>
                          <a:prstClr val="black"/>
                        </a:solidFill>
                        <a:latin typeface="+mn-lt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b="0" kern="1200" dirty="0">
                          <a:solidFill>
                            <a:prstClr val="black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500" b="0" kern="1200" dirty="0">
                          <a:solidFill>
                            <a:prstClr val="black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본인의 명언</a:t>
                      </a:r>
                      <a:endParaRPr lang="en-US" altLang="ko-KR" sz="1500" b="0" kern="1200" dirty="0">
                        <a:solidFill>
                          <a:prstClr val="black"/>
                        </a:solidFill>
                        <a:latin typeface="+mn-lt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500" b="0" kern="1200" dirty="0">
                        <a:solidFill>
                          <a:prstClr val="black"/>
                        </a:solidFill>
                        <a:latin typeface="+mn-lt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4413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5B8B5B-0F0C-400D-AE85-E5914F5AA29E}"/>
              </a:ext>
            </a:extLst>
          </p:cNvPr>
          <p:cNvSpPr txBox="1"/>
          <p:nvPr/>
        </p:nvSpPr>
        <p:spPr>
          <a:xfrm>
            <a:off x="203200" y="1071709"/>
            <a:ext cx="118818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WISE SAYING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5370B9-4FC1-42CB-9D2C-9573DD1646F5}"/>
              </a:ext>
            </a:extLst>
          </p:cNvPr>
          <p:cNvSpPr txBox="1"/>
          <p:nvPr/>
        </p:nvSpPr>
        <p:spPr>
          <a:xfrm>
            <a:off x="2386132" y="1133263"/>
            <a:ext cx="93899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마음에 품고 방향이 흔들리지 않도록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새로운 마음가짐을 지켜 나가는데 도움이 될 명언들을 </a:t>
            </a:r>
            <a:r>
              <a:rPr lang="ko-KR" altLang="en-US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적어놓고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주기적으로 읽습니다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본인의 명언도 적어보세요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376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1668</Words>
  <Application>Microsoft Office PowerPoint</Application>
  <PresentationFormat>와이드스크린</PresentationFormat>
  <Paragraphs>269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 chae yoon</dc:creator>
  <cp:lastModifiedBy>여익수</cp:lastModifiedBy>
  <cp:revision>63</cp:revision>
  <dcterms:created xsi:type="dcterms:W3CDTF">2022-10-23T15:29:38Z</dcterms:created>
  <dcterms:modified xsi:type="dcterms:W3CDTF">2022-10-24T08:59:40Z</dcterms:modified>
</cp:coreProperties>
</file>