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notesMasterIdLst>
    <p:notesMasterId r:id="rId19"/>
  </p:notesMasterIdLst>
  <p:sldIdLst>
    <p:sldId id="2076137299" r:id="rId4"/>
    <p:sldId id="2076137302" r:id="rId5"/>
    <p:sldId id="2076137303" r:id="rId6"/>
    <p:sldId id="2076137301" r:id="rId7"/>
    <p:sldId id="263" r:id="rId8"/>
    <p:sldId id="2076137304" r:id="rId9"/>
    <p:sldId id="267" r:id="rId10"/>
    <p:sldId id="2076137311" r:id="rId11"/>
    <p:sldId id="2076137313" r:id="rId12"/>
    <p:sldId id="2076137314" r:id="rId13"/>
    <p:sldId id="2076137315" r:id="rId14"/>
    <p:sldId id="259" r:id="rId15"/>
    <p:sldId id="260" r:id="rId16"/>
    <p:sldId id="2076137306" r:id="rId17"/>
    <p:sldId id="2076137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73985-51F1-43A7-A2E2-4D3EBD657C34}" v="1" dt="2022-10-21T06:36:39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038" autoAdjust="0"/>
  </p:normalViewPr>
  <p:slideViewPr>
    <p:cSldViewPr snapToGrid="0">
      <p:cViewPr varScale="1">
        <p:scale>
          <a:sx n="60" d="100"/>
          <a:sy n="60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상열" userId="S::sangyeol_msai2022@nextcity.kr::c0ab6f6a-af2e-4cd7-a932-52d592df79ed" providerId="AD" clId="Web-{97473985-51F1-43A7-A2E2-4D3EBD657C34}"/>
    <pc:docChg chg="sldOrd">
      <pc:chgData name="박상열" userId="S::sangyeol_msai2022@nextcity.kr::c0ab6f6a-af2e-4cd7-a932-52d592df79ed" providerId="AD" clId="Web-{97473985-51F1-43A7-A2E2-4D3EBD657C34}" dt="2022-10-21T06:36:39.951" v="0"/>
      <pc:docMkLst>
        <pc:docMk/>
      </pc:docMkLst>
      <pc:sldChg chg="ord">
        <pc:chgData name="박상열" userId="S::sangyeol_msai2022@nextcity.kr::c0ab6f6a-af2e-4cd7-a932-52d592df79ed" providerId="AD" clId="Web-{97473985-51F1-43A7-A2E2-4D3EBD657C34}" dt="2022-10-21T06:36:39.951" v="0"/>
        <pc:sldMkLst>
          <pc:docMk/>
          <pc:sldMk cId="674290806" sldId="2076137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DD068-B3BA-4A67-A6F3-AFA5E36C165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4119-D1D9-4623-8FB1-CE01C14B2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5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클라우드를 사용한다는 건 가상 데이터센터를 구성해서 사용한다는 것과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클라우드를 이해하고 싶으면 가상화와 네트워크를 이해하면 좀더 쉬워진다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01C9-0559-4041-9922-16875EB9E9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인터넷은 </a:t>
            </a:r>
            <a:r>
              <a:rPr lang="en-US" altLang="ko-KR" dirty="0"/>
              <a:t>IP</a:t>
            </a:r>
            <a:r>
              <a:rPr lang="ko-KR" altLang="en-US" dirty="0"/>
              <a:t>를 기반으로 통신합니다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컴퓨터마다 인터넷을 하기 위한 </a:t>
            </a:r>
            <a:r>
              <a:rPr lang="en-US" altLang="ko-KR" dirty="0"/>
              <a:t>IP</a:t>
            </a:r>
            <a:r>
              <a:rPr lang="ko-KR" altLang="en-US" dirty="0"/>
              <a:t>가 할당되어야 하며</a:t>
            </a:r>
            <a:r>
              <a:rPr lang="en-US" altLang="ko-KR" dirty="0"/>
              <a:t>. </a:t>
            </a:r>
            <a:r>
              <a:rPr lang="ko-KR" altLang="en-US" dirty="0"/>
              <a:t>우편으로 생각하면 각자의 집주소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사설망을 </a:t>
            </a:r>
            <a:r>
              <a:rPr lang="ko-KR" altLang="en-US" dirty="0" err="1"/>
              <a:t>구성할때</a:t>
            </a:r>
            <a:r>
              <a:rPr lang="ko-KR" altLang="en-US" dirty="0"/>
              <a:t> 내부 사설망을 구성하고</a:t>
            </a:r>
            <a:endParaRPr lang="en-US" altLang="ko-KR" dirty="0"/>
          </a:p>
          <a:p>
            <a:r>
              <a:rPr lang="ko-KR" altLang="en-US" dirty="0"/>
              <a:t>인터넷과 연결하기 위해서는 라우터에 인터넷으로 연결하기 위한 퍼블릭 </a:t>
            </a:r>
            <a:r>
              <a:rPr lang="en-US" altLang="ko-KR" dirty="0"/>
              <a:t>IP</a:t>
            </a:r>
            <a:r>
              <a:rPr lang="ko-KR" altLang="en-US" dirty="0"/>
              <a:t>가 있어야합니다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또는 인터넷에서 </a:t>
            </a:r>
            <a:r>
              <a:rPr lang="en-US" altLang="ko-KR" dirty="0"/>
              <a:t>IP</a:t>
            </a:r>
            <a:r>
              <a:rPr lang="ko-KR" altLang="en-US" dirty="0"/>
              <a:t>가 유일한 식별자여야 됩니다</a:t>
            </a:r>
            <a:r>
              <a:rPr lang="en-US" altLang="ko-KR" dirty="0"/>
              <a:t>. </a:t>
            </a:r>
            <a:r>
              <a:rPr lang="ko-KR" altLang="en-US" dirty="0"/>
              <a:t>공인 </a:t>
            </a:r>
            <a:r>
              <a:rPr lang="en-US" altLang="ko-KR" dirty="0"/>
              <a:t>IP</a:t>
            </a:r>
            <a:r>
              <a:rPr lang="ko-KR" altLang="en-US" dirty="0"/>
              <a:t>라고도 하구요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내부와 연결하기 위한 </a:t>
            </a:r>
            <a:r>
              <a:rPr lang="ko-KR" altLang="en-US" dirty="0" err="1"/>
              <a:t>프라이빗</a:t>
            </a:r>
            <a:r>
              <a:rPr lang="ko-KR" altLang="en-US" dirty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또한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내부에 인터넷을 하기 위한 컴퓨터가 여러 개이지만 라우터를 거쳐 인터넷을 하게 되므로 인터넷으로 </a:t>
            </a:r>
            <a:r>
              <a:rPr lang="ko-KR" altLang="en-US" dirty="0" err="1"/>
              <a:t>나갈때는</a:t>
            </a:r>
            <a:r>
              <a:rPr lang="ko-KR" altLang="en-US" dirty="0"/>
              <a:t> 라우터의 퍼블릭 </a:t>
            </a:r>
            <a:r>
              <a:rPr lang="en-US" altLang="ko-KR" dirty="0"/>
              <a:t>IP</a:t>
            </a:r>
            <a:r>
              <a:rPr lang="ko-KR" altLang="en-US" dirty="0"/>
              <a:t>가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퍼블릭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r>
              <a:rPr lang="ko-KR" altLang="en-US" dirty="0" err="1"/>
              <a:t>프라이빗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로 변경하는 라우터의 기능이</a:t>
            </a:r>
            <a:r>
              <a:rPr lang="en-US" altLang="ko-KR" dirty="0"/>
              <a:t> NAT </a:t>
            </a:r>
            <a:r>
              <a:rPr lang="ko-KR" altLang="en-US" dirty="0"/>
              <a:t>네트워크 어드레스 </a:t>
            </a:r>
            <a:r>
              <a:rPr lang="ko-KR" altLang="en-US" dirty="0" err="1"/>
              <a:t>트랜슬레이션</a:t>
            </a:r>
            <a:endParaRPr lang="en-US" altLang="ko-KR" dirty="0"/>
          </a:p>
          <a:p>
            <a:r>
              <a:rPr lang="ko-KR" altLang="en-US" dirty="0"/>
              <a:t>실제 데이터 패킷을 변경합니다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가정에서는 공유기에서 이기능을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IPv4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 개수가 한정적이라 해결 방안으로 나온 기능이지만</a:t>
            </a:r>
            <a:endParaRPr lang="en-US" altLang="ko-KR" dirty="0"/>
          </a:p>
          <a:p>
            <a:r>
              <a:rPr lang="ko-KR" altLang="en-US" dirty="0"/>
              <a:t>기업내에서 사설망을 구성하기 위해서나 보안적인 이슈로도 사용되고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///////////////////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r>
              <a:rPr lang="en-US" altLang="ko-KR" dirty="0"/>
              <a:t>. </a:t>
            </a:r>
            <a:r>
              <a:rPr lang="ko-KR" altLang="en-US" dirty="0"/>
              <a:t>부분망을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컴퓨터에는 네트워크 인터페이스 카드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랜카드가</a:t>
            </a:r>
            <a:r>
              <a:rPr lang="ko-KR" altLang="en-US" dirty="0"/>
              <a:t> 있고</a:t>
            </a:r>
            <a:endParaRPr lang="en-US" altLang="ko-KR" dirty="0"/>
          </a:p>
          <a:p>
            <a:r>
              <a:rPr lang="ko-KR" altLang="en-US" dirty="0"/>
              <a:t>스위치와 연결</a:t>
            </a:r>
            <a:r>
              <a:rPr lang="en-US" altLang="ko-KR" dirty="0"/>
              <a:t>. </a:t>
            </a:r>
            <a:r>
              <a:rPr lang="ko-KR" altLang="en-US" dirty="0"/>
              <a:t>스위치는 컴퓨터 </a:t>
            </a:r>
            <a:r>
              <a:rPr lang="ko-KR" altLang="en-US" dirty="0" err="1"/>
              <a:t>랜카드가</a:t>
            </a:r>
            <a:r>
              <a:rPr lang="ko-KR" altLang="en-US" dirty="0"/>
              <a:t> 연결된 포트의 </a:t>
            </a:r>
            <a:r>
              <a:rPr lang="en-US" altLang="ko-KR" dirty="0"/>
              <a:t>MAC</a:t>
            </a:r>
            <a:r>
              <a:rPr lang="ko-KR" altLang="en-US" dirty="0"/>
              <a:t>주소를 기억함 </a:t>
            </a:r>
            <a:endParaRPr lang="en-US" altLang="ko-KR" dirty="0"/>
          </a:p>
          <a:p>
            <a:r>
              <a:rPr lang="ko-KR" altLang="en-US" dirty="0" err="1"/>
              <a:t>맥어드레스</a:t>
            </a:r>
            <a:r>
              <a:rPr lang="ko-KR" altLang="en-US" dirty="0"/>
              <a:t> 테이블</a:t>
            </a:r>
            <a:endParaRPr lang="en-US" altLang="ko-KR" dirty="0"/>
          </a:p>
          <a:p>
            <a:r>
              <a:rPr lang="ko-KR" altLang="en-US" dirty="0"/>
              <a:t>스위치 내에서는 </a:t>
            </a:r>
            <a:r>
              <a:rPr lang="en-US" altLang="ko-KR" dirty="0"/>
              <a:t>MAC</a:t>
            </a:r>
            <a:r>
              <a:rPr lang="ko-KR" altLang="en-US" dirty="0"/>
              <a:t>으로 연결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컴퓨터에서 </a:t>
            </a:r>
            <a:r>
              <a:rPr lang="en-US" altLang="ko-KR" dirty="0"/>
              <a:t>IP</a:t>
            </a:r>
            <a:r>
              <a:rPr lang="ko-KR" altLang="en-US" dirty="0" err="1"/>
              <a:t>설정할때</a:t>
            </a:r>
            <a:r>
              <a:rPr lang="ko-KR" altLang="en-US" dirty="0"/>
              <a:t> 라우터 </a:t>
            </a:r>
            <a:r>
              <a:rPr lang="ko-KR" altLang="en-US" dirty="0" err="1"/>
              <a:t>프라이빗</a:t>
            </a:r>
            <a:r>
              <a:rPr lang="ko-KR" altLang="en-US" dirty="0"/>
              <a:t> </a:t>
            </a:r>
            <a:r>
              <a:rPr lang="en-US" altLang="ko-KR" dirty="0"/>
              <a:t>IP 192.168.1.1</a:t>
            </a:r>
            <a:r>
              <a:rPr lang="ko-KR" altLang="en-US" dirty="0"/>
              <a:t>를 디폴트 게이트웨이로 지정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54119-D1D9-4623-8FB1-CE01C14B29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8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https://youtu.be/kYiQGpPVnyI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54119-D1D9-4623-8FB1-CE01C14B29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24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54119-D1D9-4623-8FB1-CE01C14B29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9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 부분을 </a:t>
            </a:r>
            <a:r>
              <a:rPr lang="ko-KR" altLang="en-US" dirty="0" err="1"/>
              <a:t>볼텐데요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전공자 분들도 많으시겠지만 </a:t>
            </a:r>
            <a:endParaRPr lang="en-US" altLang="ko-KR" dirty="0"/>
          </a:p>
          <a:p>
            <a:r>
              <a:rPr lang="ko-KR" altLang="en-US" dirty="0"/>
              <a:t>리마인드 </a:t>
            </a:r>
            <a:r>
              <a:rPr lang="ko-KR" altLang="en-US" dirty="0" err="1"/>
              <a:t>할겸</a:t>
            </a:r>
            <a:r>
              <a:rPr lang="ko-KR" altLang="en-US" dirty="0"/>
              <a:t> </a:t>
            </a:r>
            <a:r>
              <a:rPr lang="ko-KR" altLang="en-US" dirty="0" err="1"/>
              <a:t>가법게</a:t>
            </a:r>
            <a:r>
              <a:rPr lang="ko-KR" altLang="en-US" dirty="0"/>
              <a:t> 인터넷 동작에 대해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이것만 설명해도 주제가 엄청 크지만 </a:t>
            </a:r>
            <a:endParaRPr lang="en-US" altLang="ko-KR" dirty="0"/>
          </a:p>
          <a:p>
            <a:r>
              <a:rPr lang="ko-KR" altLang="en-US" dirty="0"/>
              <a:t>클라우드 네트워크를 이해하기 위해 필요한 내용만 간단하게 살펴 보겠습니다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01C9-0559-4041-9922-16875EB9E9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3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OSI7 </a:t>
            </a:r>
            <a:r>
              <a:rPr lang="ko-KR" altLang="en-US" dirty="0"/>
              <a:t>표준 </a:t>
            </a:r>
            <a:r>
              <a:rPr lang="en-US" altLang="ko-KR" dirty="0"/>
              <a:t>https://www.itu.int/rec/T-REC-X.200/en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네트워크를 얘기하자면 </a:t>
            </a:r>
            <a:endParaRPr lang="en-US" altLang="ko-KR" dirty="0"/>
          </a:p>
          <a:p>
            <a:r>
              <a:rPr lang="ko-KR" altLang="en-US" dirty="0"/>
              <a:t>네트워크 프로토콜 스택을 얘기 안 할 수가 없을 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ISO(</a:t>
            </a:r>
            <a:r>
              <a:rPr lang="ko-KR" altLang="en-US" dirty="0"/>
              <a:t>국제표준화기구</a:t>
            </a:r>
            <a:r>
              <a:rPr lang="en-US" altLang="ko-KR" dirty="0"/>
              <a:t>)</a:t>
            </a:r>
            <a:r>
              <a:rPr lang="ko-KR" altLang="en-US" dirty="0"/>
              <a:t>표준인 </a:t>
            </a:r>
            <a:r>
              <a:rPr lang="en-US" altLang="ko-KR" dirty="0"/>
              <a:t>OSI 7 </a:t>
            </a:r>
            <a:r>
              <a:rPr lang="ko-KR" altLang="en-US" dirty="0"/>
              <a:t>레이어는</a:t>
            </a:r>
            <a:endParaRPr lang="en-US" altLang="ko-KR" dirty="0"/>
          </a:p>
          <a:p>
            <a:r>
              <a:rPr lang="ko-KR" altLang="en-US" dirty="0"/>
              <a:t>사실 세부사항까지 다 알 필요는 없고</a:t>
            </a:r>
            <a:endParaRPr lang="en-US" altLang="ko-KR" dirty="0"/>
          </a:p>
          <a:p>
            <a:r>
              <a:rPr lang="ko-KR" altLang="en-US" dirty="0"/>
              <a:t>실무에서는 </a:t>
            </a:r>
            <a:r>
              <a:rPr lang="en-US" altLang="ko-KR" dirty="0"/>
              <a:t>TCP/IP</a:t>
            </a:r>
            <a:r>
              <a:rPr lang="ko-KR" altLang="en-US" dirty="0"/>
              <a:t>만 이해하고 있으면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존재하는 모든 </a:t>
            </a:r>
            <a:r>
              <a:rPr lang="en-US" altLang="ko-KR" dirty="0"/>
              <a:t>OS</a:t>
            </a:r>
            <a:r>
              <a:rPr lang="ko-KR" altLang="en-US" dirty="0"/>
              <a:t>에는 </a:t>
            </a:r>
            <a:r>
              <a:rPr lang="en-US" altLang="ko-KR" dirty="0"/>
              <a:t>TCP/IP </a:t>
            </a:r>
            <a:r>
              <a:rPr lang="ko-KR" altLang="en-US" dirty="0"/>
              <a:t>프로토콜이 대부분 구현되어 있다고 해도 과언이 아닙니다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포함된 소켓 라이브러리를 사용해서 어플리케이션 계층에서 </a:t>
            </a:r>
            <a:r>
              <a:rPr lang="en-US" altLang="ko-KR" dirty="0"/>
              <a:t>TCP/IP </a:t>
            </a:r>
            <a:r>
              <a:rPr lang="ko-KR" altLang="en-US" dirty="0"/>
              <a:t>프로토콜로 통신 구현합니다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웹서버</a:t>
            </a:r>
            <a:r>
              <a:rPr lang="en-US" altLang="ko-KR" dirty="0"/>
              <a:t>, </a:t>
            </a:r>
            <a:r>
              <a:rPr lang="ko-KR" altLang="en-US" dirty="0" err="1"/>
              <a:t>웹브라우저가</a:t>
            </a:r>
            <a:r>
              <a:rPr lang="ko-KR" altLang="en-US" dirty="0"/>
              <a:t> 그렇게 동작합니다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</a:p>
          <a:p>
            <a:endParaRPr lang="en-US" altLang="ko-KR" dirty="0"/>
          </a:p>
          <a:p>
            <a:r>
              <a:rPr lang="ko-KR" altLang="en-US" dirty="0"/>
              <a:t>각 레이어에 매칭 되는 대표적인 디바이스와 프로토콜</a:t>
            </a:r>
            <a:r>
              <a:rPr lang="en-US" altLang="ko-KR" dirty="0"/>
              <a:t>, </a:t>
            </a:r>
            <a:r>
              <a:rPr lang="ko-KR" altLang="en-US" dirty="0"/>
              <a:t>주소 식별자 정도는 정확히 알 필요가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피지컬 레이어</a:t>
            </a:r>
            <a:r>
              <a:rPr lang="en-US" altLang="ko-KR" dirty="0"/>
              <a:t>,</a:t>
            </a:r>
            <a:r>
              <a:rPr lang="ko-KR" altLang="en-US" dirty="0"/>
              <a:t>물리 계층은 전기적 신호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전송하고 케이블과 허브가 대표적인 장비입니다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단순하게 전송만해서 더미 허브라고도 하고 최근에는 잘 쓰이지 않습니다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데이터링크</a:t>
            </a:r>
            <a:r>
              <a:rPr lang="en-US" altLang="ko-KR" dirty="0"/>
              <a:t> </a:t>
            </a:r>
            <a:r>
              <a:rPr lang="ko-KR" altLang="en-US" dirty="0"/>
              <a:t>계층은 장비의 </a:t>
            </a:r>
            <a:r>
              <a:rPr lang="ko-KR" altLang="en-US" dirty="0" err="1"/>
              <a:t>고유값인</a:t>
            </a:r>
            <a:r>
              <a:rPr lang="ko-KR" altLang="en-US" dirty="0"/>
              <a:t> </a:t>
            </a:r>
            <a:r>
              <a:rPr lang="en-US" altLang="ko-KR" dirty="0"/>
              <a:t>MAC</a:t>
            </a:r>
            <a:r>
              <a:rPr lang="ko-KR" altLang="en-US" dirty="0"/>
              <a:t>주소를 기반으로 통신합니다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맥어드레스로</a:t>
            </a:r>
            <a:r>
              <a:rPr lang="ko-KR" altLang="en-US" dirty="0"/>
              <a:t> 전달할 장비를 구분할 수 있는 스위치가 대표적인 장비이며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 인터페이스 카드는 컴퓨터에 연결해서 물리적으로 네트워크와 연결하기 위한 장비로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 카드 또는 </a:t>
            </a:r>
            <a:r>
              <a:rPr lang="ko-KR" altLang="en-US" dirty="0" err="1"/>
              <a:t>랜카드</a:t>
            </a:r>
            <a:r>
              <a:rPr lang="ko-KR" altLang="en-US" dirty="0"/>
              <a:t> 라고도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인터넷은 </a:t>
            </a:r>
            <a:r>
              <a:rPr lang="ko-KR" altLang="en-US" dirty="0" err="1"/>
              <a:t>인터</a:t>
            </a:r>
            <a:r>
              <a:rPr lang="en-US" altLang="ko-KR" dirty="0"/>
              <a:t>+</a:t>
            </a:r>
            <a:r>
              <a:rPr lang="ko-KR" altLang="en-US" dirty="0"/>
              <a:t>네트워크로 라우터들의 집합입니다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라우터는 </a:t>
            </a:r>
            <a:r>
              <a:rPr lang="en-US" altLang="ko-KR" dirty="0"/>
              <a:t>L3</a:t>
            </a:r>
            <a:r>
              <a:rPr lang="ko-KR" altLang="en-US" dirty="0"/>
              <a:t>인 네트워크에 해당하는 디바이스로 인터넷에서 </a:t>
            </a:r>
            <a:r>
              <a:rPr lang="en-US" altLang="ko-KR" dirty="0"/>
              <a:t>public</a:t>
            </a:r>
            <a:r>
              <a:rPr lang="ko-KR" altLang="en-US" dirty="0"/>
              <a:t>망과 </a:t>
            </a:r>
            <a:r>
              <a:rPr lang="en-US" altLang="ko-KR" dirty="0"/>
              <a:t>private</a:t>
            </a:r>
            <a:r>
              <a:rPr lang="ko-KR" altLang="en-US" dirty="0"/>
              <a:t>망을 연결해주며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프로토콜 기반으로 동작합니다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</a:t>
            </a:r>
          </a:p>
          <a:p>
            <a:r>
              <a:rPr lang="ko-KR" altLang="en-US" dirty="0"/>
              <a:t>라우터는 루트</a:t>
            </a:r>
            <a:r>
              <a:rPr lang="en-US" altLang="ko-KR" dirty="0"/>
              <a:t>, </a:t>
            </a:r>
            <a:r>
              <a:rPr lang="ko-KR" altLang="en-US" dirty="0"/>
              <a:t>즉 길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미국의 </a:t>
            </a:r>
            <a:r>
              <a:rPr lang="en-US" altLang="ko-KR" dirty="0"/>
              <a:t>1</a:t>
            </a:r>
            <a:r>
              <a:rPr lang="ko-KR" altLang="en-US" dirty="0"/>
              <a:t>고속도로 루트 </a:t>
            </a:r>
            <a:r>
              <a:rPr lang="en-US" altLang="ko-KR" dirty="0"/>
              <a:t>66 </a:t>
            </a:r>
            <a:r>
              <a:rPr lang="ko-KR" altLang="en-US" dirty="0"/>
              <a:t>처음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컴퓨터마다 할당된 </a:t>
            </a:r>
            <a:r>
              <a:rPr lang="en-US" altLang="ko-KR" dirty="0"/>
              <a:t>IP</a:t>
            </a:r>
            <a:r>
              <a:rPr lang="ko-KR" altLang="en-US" dirty="0"/>
              <a:t>주소를 명시한 </a:t>
            </a:r>
            <a:r>
              <a:rPr lang="ko-KR" altLang="en-US" dirty="0" err="1"/>
              <a:t>라우팅테이블을</a:t>
            </a:r>
            <a:r>
              <a:rPr lang="ko-KR" altLang="en-US" dirty="0"/>
              <a:t> 기반으로 경로를 찾아가는 장비입니다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</a:p>
          <a:p>
            <a:endParaRPr lang="en-US" altLang="ko-KR" dirty="0"/>
          </a:p>
          <a:p>
            <a:r>
              <a:rPr lang="ko-KR" altLang="en-US" dirty="0" err="1"/>
              <a:t>로드밸런서는</a:t>
            </a:r>
            <a:r>
              <a:rPr lang="ko-KR" altLang="en-US" dirty="0"/>
              <a:t> </a:t>
            </a:r>
            <a:r>
              <a:rPr lang="en-US" altLang="ko-KR" dirty="0"/>
              <a:t>L4</a:t>
            </a:r>
            <a:r>
              <a:rPr lang="ko-KR" altLang="en-US" dirty="0"/>
              <a:t>에 위치하며 </a:t>
            </a:r>
            <a:r>
              <a:rPr lang="en-US" altLang="ko-KR" dirty="0"/>
              <a:t>TCP,UDP</a:t>
            </a:r>
            <a:r>
              <a:rPr lang="ko-KR" altLang="en-US" dirty="0"/>
              <a:t> 프로토콜을 사용해서 부하분산을 하는 장비이고</a:t>
            </a:r>
            <a:endParaRPr lang="en-US" altLang="ko-KR" dirty="0"/>
          </a:p>
          <a:p>
            <a:r>
              <a:rPr lang="en-US" altLang="ko-KR" dirty="0"/>
              <a:t>Port</a:t>
            </a:r>
            <a:r>
              <a:rPr lang="ko-KR" altLang="en-US" dirty="0"/>
              <a:t>를 주소 식별자로 인식합니다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L7</a:t>
            </a:r>
            <a:r>
              <a:rPr lang="ko-KR" altLang="en-US" dirty="0"/>
              <a:t>의 부하분산장치인 </a:t>
            </a:r>
            <a:r>
              <a:rPr lang="en-US" altLang="ko-KR" dirty="0"/>
              <a:t>ADC</a:t>
            </a:r>
            <a:r>
              <a:rPr lang="ko-KR" altLang="en-US" dirty="0"/>
              <a:t>는 어플리케이션 프로토콜을 이해할 수 있으므로 </a:t>
            </a:r>
            <a:r>
              <a:rPr lang="en-US" altLang="ko-KR" dirty="0"/>
              <a:t>HTTP, </a:t>
            </a:r>
          </a:p>
          <a:p>
            <a:r>
              <a:rPr lang="ko-KR" altLang="en-US" dirty="0"/>
              <a:t>즉 웹의 프로토콜 내용을 기반으로 처리가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클라우드에서도 라우터는 존재하고 부하분산 장치인 </a:t>
            </a:r>
            <a:r>
              <a:rPr lang="ko-KR" altLang="en-US" dirty="0" err="1"/>
              <a:t>로드밸런서와</a:t>
            </a:r>
            <a:r>
              <a:rPr lang="ko-KR" altLang="en-US" dirty="0"/>
              <a:t> 방화벽</a:t>
            </a:r>
            <a:r>
              <a:rPr lang="en-US" altLang="ko-KR" dirty="0"/>
              <a:t>, ADC, </a:t>
            </a:r>
          </a:p>
          <a:p>
            <a:r>
              <a:rPr lang="ko-KR" altLang="en-US" dirty="0"/>
              <a:t>웹방화벽</a:t>
            </a:r>
            <a:r>
              <a:rPr lang="en-US" altLang="ko-KR" dirty="0"/>
              <a:t>, </a:t>
            </a:r>
            <a:r>
              <a:rPr lang="ko-KR" altLang="en-US" dirty="0"/>
              <a:t>네트워크 인터페이스 카드 또한 주요하게 사용되고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각각에 해당하는 클라우드 서비스를 알아가는 부분이 클라우드에서 네트워크를 설계하고 인프라를 구성하는 핵심 사항입니다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뒤에서 직접 만들어 보고 다시 매칭해서 설명 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01C9-0559-4041-9922-16875EB9E9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6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01C9-0559-4041-9922-16875EB9E9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7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https://www.bmc.com/blogs/osi-model-7-layers/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54119-D1D9-4623-8FB1-CE01C14B29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2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//OSI</a:t>
            </a:r>
            <a:r>
              <a:rPr lang="ko-KR" altLang="en-US" dirty="0"/>
              <a:t>에서 </a:t>
            </a:r>
            <a:r>
              <a:rPr lang="en-US" altLang="ko-KR" dirty="0"/>
              <a:t>L2</a:t>
            </a:r>
            <a:r>
              <a:rPr lang="ko-KR" altLang="en-US" dirty="0"/>
              <a:t>까지는 물리적인 하드웨어 영역이고</a:t>
            </a:r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네트워크와 트랜스포트인 </a:t>
            </a:r>
            <a:r>
              <a:rPr lang="en-US" altLang="ko-KR" dirty="0"/>
              <a:t>3,4</a:t>
            </a:r>
            <a:r>
              <a:rPr lang="ko-KR" altLang="en-US" dirty="0"/>
              <a:t>레이어는 </a:t>
            </a:r>
            <a:r>
              <a:rPr lang="en-US" altLang="ko-KR" dirty="0"/>
              <a:t>OS</a:t>
            </a:r>
            <a:r>
              <a:rPr lang="ko-KR" altLang="en-US" dirty="0"/>
              <a:t>의 </a:t>
            </a:r>
            <a:r>
              <a:rPr lang="ko-KR" altLang="en-US" dirty="0" err="1"/>
              <a:t>커녈</a:t>
            </a:r>
            <a:r>
              <a:rPr lang="ko-KR" altLang="en-US" dirty="0"/>
              <a:t> 영역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OSI7 </a:t>
            </a:r>
            <a:r>
              <a:rPr lang="ko-KR" altLang="en-US" dirty="0"/>
              <a:t>계층은 크게 둘로 상위 계층과 하위 계층으로 나눌 수 있고 </a:t>
            </a:r>
            <a:endParaRPr lang="en-US" altLang="ko-KR" dirty="0"/>
          </a:p>
          <a:p>
            <a:r>
              <a:rPr lang="ko-KR" altLang="en-US" dirty="0"/>
              <a:t>상위 계층은 어플리케이션</a:t>
            </a:r>
            <a:r>
              <a:rPr lang="en-US" altLang="ko-KR" dirty="0"/>
              <a:t>, </a:t>
            </a:r>
            <a:r>
              <a:rPr lang="ko-KR" altLang="en-US" dirty="0"/>
              <a:t>하위는 데이터 플로우 계층이라고 부르기도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플로우는 의미 그대로 데이터를 상대방에게 잘 전달하는 역할을 가지고 있으며</a:t>
            </a:r>
            <a:endParaRPr lang="en-US" altLang="ko-KR" dirty="0"/>
          </a:p>
          <a:p>
            <a:r>
              <a:rPr lang="ko-KR" altLang="en-US" dirty="0"/>
              <a:t>물리적인 하드웨어와 케이블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OS</a:t>
            </a:r>
            <a:r>
              <a:rPr lang="ko-KR" altLang="en-US" dirty="0"/>
              <a:t>의 커널 영역에서 발생한다고 이해하시면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하위 계층은 네트워크 또는 인프라 엔지니어의 영역이라고 볼 수 있으며 </a:t>
            </a:r>
            <a:endParaRPr lang="en-US" altLang="ko-KR" dirty="0"/>
          </a:p>
          <a:p>
            <a:r>
              <a:rPr lang="ko-KR" altLang="en-US" dirty="0"/>
              <a:t>실제로 네트워크 망을 연결하고 네트워크 장비를 세팅하기도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좀더 현실적인 모델로 </a:t>
            </a:r>
            <a:r>
              <a:rPr lang="en-US" altLang="ko-KR" dirty="0"/>
              <a:t>TCP/IP</a:t>
            </a:r>
            <a:r>
              <a:rPr lang="ko-KR" altLang="en-US" dirty="0"/>
              <a:t>가 사용된 부분도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어플리케이션 계층은 개발자들의 영역이며 </a:t>
            </a:r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가 제공하는 소켓을 이용하거나 </a:t>
            </a:r>
            <a:r>
              <a:rPr lang="en-US" altLang="ko-KR" dirty="0"/>
              <a:t>HTTP</a:t>
            </a:r>
            <a:r>
              <a:rPr lang="ko-KR" altLang="en-US" dirty="0"/>
              <a:t>를 이용해서 개발합니다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개발자는 하향식</a:t>
            </a:r>
            <a:r>
              <a:rPr lang="en-US" altLang="ko-KR" dirty="0"/>
              <a:t>. </a:t>
            </a:r>
            <a:r>
              <a:rPr lang="ko-KR" altLang="en-US" dirty="0"/>
              <a:t>네트워크 엔지니어는 상향식으로 </a:t>
            </a:r>
            <a:endParaRPr lang="en-US" altLang="ko-KR" dirty="0"/>
          </a:p>
          <a:p>
            <a:r>
              <a:rPr lang="ko-KR" altLang="en-US" dirty="0"/>
              <a:t>서로 다른 영역은 고려하지 않고 작업을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개발자는 </a:t>
            </a:r>
            <a:r>
              <a:rPr lang="en-US" altLang="ko-KR" dirty="0"/>
              <a:t>HTTP, </a:t>
            </a:r>
            <a:r>
              <a:rPr lang="ko-KR" altLang="en-US" dirty="0"/>
              <a:t>웹통신으로 개발을 하지만 실제 장비나 그 프로토콜에 대해서는 정확히 모를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부분들이 최근에 </a:t>
            </a:r>
            <a:r>
              <a:rPr lang="ko-KR" altLang="en-US" dirty="0" err="1"/>
              <a:t>데브옵스와</a:t>
            </a:r>
            <a:r>
              <a:rPr lang="ko-KR" altLang="en-US" dirty="0"/>
              <a:t> 클라우드로 인해 </a:t>
            </a:r>
            <a:endParaRPr lang="en-US" altLang="ko-KR" dirty="0"/>
          </a:p>
          <a:p>
            <a:r>
              <a:rPr lang="ko-KR" altLang="en-US" dirty="0"/>
              <a:t>경계가 많이 무너지게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데브옵스에서</a:t>
            </a:r>
            <a:r>
              <a:rPr lang="ko-KR" altLang="en-US" dirty="0"/>
              <a:t> 오퍼레이션</a:t>
            </a:r>
            <a:r>
              <a:rPr lang="en-US" altLang="ko-KR" dirty="0"/>
              <a:t>. </a:t>
            </a:r>
            <a:r>
              <a:rPr lang="ko-KR" altLang="en-US" dirty="0"/>
              <a:t>즉 운영업무는 인프라를 기반으로 진행합니다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모두를 이해하진 못해도 개념은 정확히 알고 있어야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01C9-0559-4041-9922-16875EB9E9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2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54119-D1D9-4623-8FB1-CE01C14B29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5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뒤에서 실습해보면서 살펴보겠지만</a:t>
            </a:r>
            <a:endParaRPr lang="en-US" altLang="ko-KR" dirty="0"/>
          </a:p>
          <a:p>
            <a:r>
              <a:rPr lang="ko-KR" altLang="en-US" dirty="0"/>
              <a:t>클라우드에서 가상머신을 추가하게 되면 </a:t>
            </a:r>
            <a:endParaRPr lang="en-US" altLang="ko-KR" dirty="0"/>
          </a:p>
          <a:p>
            <a:r>
              <a:rPr lang="ko-KR" altLang="en-US" dirty="0"/>
              <a:t>네트워크 인터페이스 카드가 </a:t>
            </a:r>
            <a:r>
              <a:rPr lang="ko-KR" altLang="en-US" dirty="0" err="1"/>
              <a:t>매칭되서</a:t>
            </a:r>
            <a:r>
              <a:rPr lang="ko-KR" altLang="en-US" dirty="0"/>
              <a:t> 추가되며</a:t>
            </a:r>
            <a:endParaRPr lang="en-US" altLang="ko-KR" dirty="0"/>
          </a:p>
          <a:p>
            <a:r>
              <a:rPr lang="ko-KR" altLang="en-US" dirty="0"/>
              <a:t>확인해보면 </a:t>
            </a:r>
            <a:r>
              <a:rPr lang="en-US" altLang="ko-KR" dirty="0"/>
              <a:t>MAC </a:t>
            </a:r>
            <a:r>
              <a:rPr lang="ko-KR" altLang="en-US" dirty="0"/>
              <a:t>주소가 할당된 걸 확인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왼쪽은 </a:t>
            </a:r>
            <a:r>
              <a:rPr lang="ko-KR" altLang="en-US" dirty="0" err="1"/>
              <a:t>애저이고</a:t>
            </a:r>
            <a:r>
              <a:rPr lang="ko-KR" altLang="en-US" dirty="0"/>
              <a:t> 오른쪽은 </a:t>
            </a:r>
            <a:r>
              <a:rPr lang="en-US" altLang="ko-KR" dirty="0"/>
              <a:t>AWS</a:t>
            </a:r>
            <a:r>
              <a:rPr lang="ko-KR" altLang="en-US" dirty="0"/>
              <a:t>의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01C9-0559-4041-9922-16875EB9E9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1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인터넷은 </a:t>
            </a:r>
            <a:r>
              <a:rPr lang="ko-KR" altLang="en-US" dirty="0" err="1"/>
              <a:t>인터네트워크</a:t>
            </a:r>
            <a:r>
              <a:rPr lang="en-US" altLang="ko-KR" dirty="0"/>
              <a:t>, </a:t>
            </a:r>
            <a:r>
              <a:rPr lang="ko-KR" altLang="en-US" dirty="0"/>
              <a:t>인터넷들의 연결이고</a:t>
            </a:r>
            <a:endParaRPr lang="en-US" altLang="ko-KR" dirty="0"/>
          </a:p>
          <a:p>
            <a:r>
              <a:rPr lang="ko-KR" altLang="en-US" dirty="0"/>
              <a:t>라우터로 연결되므로 라우터의 집합입니다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네트워크를 </a:t>
            </a:r>
            <a:r>
              <a:rPr lang="ko-KR" altLang="en-US" dirty="0" err="1"/>
              <a:t>퍼블릭과</a:t>
            </a:r>
            <a:r>
              <a:rPr lang="ko-KR" altLang="en-US" dirty="0"/>
              <a:t> </a:t>
            </a:r>
            <a:r>
              <a:rPr lang="ko-KR" altLang="en-US" dirty="0" err="1"/>
              <a:t>프라이빗으로</a:t>
            </a:r>
            <a:r>
              <a:rPr lang="ko-KR" altLang="en-US" dirty="0"/>
              <a:t> 나누는데 </a:t>
            </a:r>
            <a:endParaRPr lang="en-US" altLang="ko-KR" dirty="0"/>
          </a:p>
          <a:p>
            <a:r>
              <a:rPr lang="ko-KR" altLang="en-US" dirty="0"/>
              <a:t>인터넷은 대표적인 </a:t>
            </a:r>
            <a:r>
              <a:rPr lang="en-US" altLang="ko-KR" dirty="0"/>
              <a:t>public, </a:t>
            </a:r>
            <a:r>
              <a:rPr lang="ko-KR" altLang="en-US" dirty="0" err="1"/>
              <a:t>공용망이고</a:t>
            </a:r>
            <a:endParaRPr lang="en-US" altLang="ko-KR" dirty="0"/>
          </a:p>
          <a:p>
            <a:r>
              <a:rPr lang="en-US" altLang="ko-KR" dirty="0"/>
              <a:t>ISP(Internet Service Provider)</a:t>
            </a:r>
            <a:r>
              <a:rPr lang="ko-KR" altLang="en-US" dirty="0"/>
              <a:t>라고 하는 인터넷 서비스 </a:t>
            </a:r>
            <a:r>
              <a:rPr lang="ko-KR" altLang="en-US" dirty="0" err="1"/>
              <a:t>프로바이더를</a:t>
            </a:r>
            <a:r>
              <a:rPr lang="ko-KR" altLang="en-US" dirty="0"/>
              <a:t> 통해 인터넷으로 연결됩니다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집에서 인터넷 </a:t>
            </a:r>
            <a:r>
              <a:rPr lang="ko-KR" altLang="en-US" dirty="0" err="1"/>
              <a:t>쓰실때</a:t>
            </a:r>
            <a:r>
              <a:rPr lang="ko-KR" altLang="en-US" dirty="0"/>
              <a:t> </a:t>
            </a:r>
            <a:r>
              <a:rPr lang="en-US" altLang="ko-KR" dirty="0"/>
              <a:t>SKT</a:t>
            </a:r>
            <a:r>
              <a:rPr lang="ko-KR" altLang="en-US" dirty="0" err="1"/>
              <a:t>브로드밴드나</a:t>
            </a:r>
            <a:r>
              <a:rPr lang="ko-KR" altLang="en-US" dirty="0"/>
              <a:t> 케이블 업체에 </a:t>
            </a:r>
            <a:r>
              <a:rPr lang="ko-KR" altLang="en-US" dirty="0" err="1"/>
              <a:t>돈주고</a:t>
            </a:r>
            <a:r>
              <a:rPr lang="ko-KR" altLang="en-US" dirty="0"/>
              <a:t> 모델 대여해서 인터넷 </a:t>
            </a:r>
            <a:r>
              <a:rPr lang="ko-KR" altLang="en-US" dirty="0" err="1"/>
              <a:t>사용하시는게</a:t>
            </a:r>
            <a:r>
              <a:rPr lang="ko-KR" altLang="en-US" dirty="0"/>
              <a:t> </a:t>
            </a:r>
            <a:r>
              <a:rPr lang="ko-KR" altLang="en-US" dirty="0" err="1"/>
              <a:t>이부분입니다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프라이빗</a:t>
            </a:r>
            <a:r>
              <a:rPr lang="en-US" altLang="ko-KR" dirty="0"/>
              <a:t>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사설망은 </a:t>
            </a:r>
            <a:endParaRPr lang="en-US" altLang="ko-KR" dirty="0"/>
          </a:p>
          <a:p>
            <a:r>
              <a:rPr lang="ko-KR" altLang="en-US" dirty="0"/>
              <a:t>기업의 사내망이나 가정에서 공유기 연결해서 </a:t>
            </a:r>
            <a:r>
              <a:rPr lang="ko-KR" altLang="en-US" dirty="0" err="1"/>
              <a:t>사용하는걸</a:t>
            </a:r>
            <a:r>
              <a:rPr lang="ko-KR" altLang="en-US" dirty="0"/>
              <a:t> 생각하면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가정에서 사용하는 공유기가 라우터 역할을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54119-D1D9-4623-8FB1-CE01C14B29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4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4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3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0" y="2790712"/>
            <a:ext cx="12192000" cy="572541"/>
          </a:xfrm>
        </p:spPr>
        <p:txBody>
          <a:bodyPr lIns="0" anchor="t">
            <a:normAutofit/>
          </a:bodyPr>
          <a:lstStyle>
            <a:lvl1pPr marL="0" algn="ctr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lang="en-US" sz="4400" b="0" kern="1200" spc="-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3613382"/>
            <a:ext cx="12192000" cy="462737"/>
          </a:xfrm>
        </p:spPr>
        <p:txBody>
          <a:bodyPr lIns="0" anchor="t">
            <a:normAutofit/>
          </a:bodyPr>
          <a:lstStyle>
            <a:lvl1pPr marL="0" indent="0" algn="ctr" defTabSz="914400" rtl="0" eaLnBrk="1" latinLnBrk="1" hangingPunct="1">
              <a:spcBef>
                <a:spcPts val="1000"/>
              </a:spcBef>
              <a:buNone/>
              <a:defRPr lang="en-US" altLang="ko-KR" sz="2000" kern="1000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부제가 없는 경우 삭제 가능</a:t>
            </a:r>
            <a:endParaRPr lang="en-US" altLang="ko-KR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766763" y="3429000"/>
            <a:ext cx="1065847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8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B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CB7E10-D68E-41B2-8F3B-08A43BB70FDC}"/>
              </a:ext>
            </a:extLst>
          </p:cNvPr>
          <p:cNvSpPr/>
          <p:nvPr userDrawn="1"/>
        </p:nvSpPr>
        <p:spPr>
          <a:xfrm>
            <a:off x="0" y="1480456"/>
            <a:ext cx="12192000" cy="537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1C828-0CF2-4578-AD48-43D93D0B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11153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862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2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6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6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0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3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9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2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8F3F-B9CF-4DCF-9727-8023493BBA11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0132-6B8A-4727-AD77-EF93C302E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network/virtual-networks-faq#are-there-any-restrictions-on-using-ip-addresses-within-these-subne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hyperlink" Target="https://docs.aws.amazon.com/ko_kr/vpc/latest/userguide/configure-subnets.html#subnet-siz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o5yBl59wRbY?feature=oembed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Pwf-YG--Zsg?feature=oembed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DB6384-E977-D99D-9BB7-10A2754E32EC}"/>
              </a:ext>
            </a:extLst>
          </p:cNvPr>
          <p:cNvSpPr txBox="1"/>
          <p:nvPr/>
        </p:nvSpPr>
        <p:spPr>
          <a:xfrm>
            <a:off x="2343851" y="2721114"/>
            <a:ext cx="7504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Cloud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Virtualization + Network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48349-693F-5A9E-4E24-F3AFD056F7E3}"/>
              </a:ext>
            </a:extLst>
          </p:cNvPr>
          <p:cNvSpPr txBox="1"/>
          <p:nvPr/>
        </p:nvSpPr>
        <p:spPr>
          <a:xfrm>
            <a:off x="4173220" y="33655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+ Storage + Network…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15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B274975-D160-063B-5788-76351AD5FA41}"/>
              </a:ext>
            </a:extLst>
          </p:cNvPr>
          <p:cNvGrpSpPr/>
          <p:nvPr/>
        </p:nvGrpSpPr>
        <p:grpSpPr>
          <a:xfrm>
            <a:off x="1660323" y="684500"/>
            <a:ext cx="8871355" cy="5489001"/>
            <a:chOff x="1426203" y="468341"/>
            <a:chExt cx="8871355" cy="548900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982C266-CE49-D72E-80A7-1A63800D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282" y="1258256"/>
              <a:ext cx="841197" cy="76036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F74199A-48D2-D0A8-F28F-9CA14AAD91B0}"/>
                </a:ext>
              </a:extLst>
            </p:cNvPr>
            <p:cNvSpPr txBox="1"/>
            <p:nvPr/>
          </p:nvSpPr>
          <p:spPr>
            <a:xfrm>
              <a:off x="6283423" y="1681815"/>
              <a:ext cx="954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/>
                  </a:solidFill>
                </a:rPr>
                <a:t>Router(L3)</a:t>
              </a:r>
              <a:endParaRPr lang="ko-KR" alt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BE106D9-D71B-4AA6-8911-4BB98E1B555C}"/>
                </a:ext>
              </a:extLst>
            </p:cNvPr>
            <p:cNvGrpSpPr/>
            <p:nvPr/>
          </p:nvGrpSpPr>
          <p:grpSpPr>
            <a:xfrm>
              <a:off x="1426203" y="2880105"/>
              <a:ext cx="3844956" cy="2644820"/>
              <a:chOff x="1180979" y="3701113"/>
              <a:chExt cx="3844956" cy="2644820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2015121-B616-6653-F1A6-4AEC62E8CCAB}"/>
                  </a:ext>
                </a:extLst>
              </p:cNvPr>
              <p:cNvSpPr/>
              <p:nvPr/>
            </p:nvSpPr>
            <p:spPr>
              <a:xfrm>
                <a:off x="1180979" y="3846286"/>
                <a:ext cx="3844956" cy="2499647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" name="Picture 26" descr="C:\Users\ecoffey\AppData\Local\Temp\Rar$DRa1.653\30059_Device_laptop_3145_unreachable_256.png">
                <a:extLst>
                  <a:ext uri="{FF2B5EF4-FFF2-40B4-BE49-F238E27FC236}">
                    <a16:creationId xmlns:a16="http://schemas.microsoft.com/office/drawing/2014/main" id="{110E149D-FC48-7862-84B6-A09A501E67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779" y="5201408"/>
                <a:ext cx="713356" cy="713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8FB43100-4578-6514-4864-DCEABA31DBB9}"/>
                  </a:ext>
                </a:extLst>
              </p:cNvPr>
              <p:cNvCxnSpPr>
                <a:cxnSpLocks/>
                <a:stCxn id="61" idx="0"/>
                <a:endCxn id="55" idx="2"/>
              </p:cNvCxnSpPr>
              <p:nvPr/>
            </p:nvCxnSpPr>
            <p:spPr>
              <a:xfrm rot="5400000" flipH="1" flipV="1">
                <a:off x="2265062" y="4369262"/>
                <a:ext cx="557057" cy="1107237"/>
              </a:xfrm>
              <a:prstGeom prst="curvedConnector3">
                <a:avLst>
                  <a:gd name="adj1" fmla="val 50000"/>
                </a:avLst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구부러짐 20">
                <a:extLst>
                  <a:ext uri="{FF2B5EF4-FFF2-40B4-BE49-F238E27FC236}">
                    <a16:creationId xmlns:a16="http://schemas.microsoft.com/office/drawing/2014/main" id="{49BB67FD-8ED7-4E6C-E9E1-B3CE7C5580A7}"/>
                  </a:ext>
                </a:extLst>
              </p:cNvPr>
              <p:cNvCxnSpPr>
                <a:cxnSpLocks/>
                <a:stCxn id="11" idx="0"/>
                <a:endCxn id="55" idx="2"/>
              </p:cNvCxnSpPr>
              <p:nvPr/>
            </p:nvCxnSpPr>
            <p:spPr>
              <a:xfrm rot="16200000" flipV="1">
                <a:off x="2821805" y="4919756"/>
                <a:ext cx="557057" cy="6248"/>
              </a:xfrm>
              <a:prstGeom prst="curvedConnector3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구부러짐 22">
                <a:extLst>
                  <a:ext uri="{FF2B5EF4-FFF2-40B4-BE49-F238E27FC236}">
                    <a16:creationId xmlns:a16="http://schemas.microsoft.com/office/drawing/2014/main" id="{C482DE53-8F13-FA00-6566-53EC4C3D2E45}"/>
                  </a:ext>
                </a:extLst>
              </p:cNvPr>
              <p:cNvCxnSpPr>
                <a:cxnSpLocks/>
                <a:stCxn id="59" idx="0"/>
                <a:endCxn id="55" idx="2"/>
              </p:cNvCxnSpPr>
              <p:nvPr/>
            </p:nvCxnSpPr>
            <p:spPr>
              <a:xfrm rot="16200000" flipV="1">
                <a:off x="3378548" y="4363013"/>
                <a:ext cx="557057" cy="1119734"/>
              </a:xfrm>
              <a:prstGeom prst="curvedConnector3">
                <a:avLst>
                  <a:gd name="adj1" fmla="val 50000"/>
                </a:avLst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B40711D-6536-4449-BFFC-669AA28F64EF}"/>
                  </a:ext>
                </a:extLst>
              </p:cNvPr>
              <p:cNvSpPr txBox="1"/>
              <p:nvPr/>
            </p:nvSpPr>
            <p:spPr>
              <a:xfrm>
                <a:off x="1733920" y="4319227"/>
                <a:ext cx="9392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1"/>
                    </a:solidFill>
                  </a:rPr>
                  <a:t>Switch(L2)</a:t>
                </a:r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4E72FECB-889D-1939-EF90-9EA65F044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0426" y="4277454"/>
                <a:ext cx="853566" cy="366897"/>
              </a:xfrm>
              <a:prstGeom prst="rect">
                <a:avLst/>
              </a:prstGeom>
            </p:spPr>
          </p:pic>
          <p:pic>
            <p:nvPicPr>
              <p:cNvPr id="59" name="Picture 26" descr="C:\Users\ecoffey\AppData\Local\Temp\Rar$DRa1.653\30059_Device_laptop_3145_unreachable_256.png">
                <a:extLst>
                  <a:ext uri="{FF2B5EF4-FFF2-40B4-BE49-F238E27FC236}">
                    <a16:creationId xmlns:a16="http://schemas.microsoft.com/office/drawing/2014/main" id="{293EE27C-1CA2-AC97-760A-3CF5B1DD8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265" y="5201408"/>
                <a:ext cx="713356" cy="713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6" descr="C:\Users\ecoffey\AppData\Local\Temp\Rar$DRa1.653\30059_Device_laptop_3145_unreachable_256.png">
                <a:extLst>
                  <a:ext uri="{FF2B5EF4-FFF2-40B4-BE49-F238E27FC236}">
                    <a16:creationId xmlns:a16="http://schemas.microsoft.com/office/drawing/2014/main" id="{18AE9E28-A728-B504-5E5F-5A56696DD4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3294" y="5201408"/>
                <a:ext cx="713356" cy="713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32F9926-CA3A-C727-C8B5-BC3D4C62DFCA}"/>
                  </a:ext>
                </a:extLst>
              </p:cNvPr>
              <p:cNvSpPr txBox="1"/>
              <p:nvPr/>
            </p:nvSpPr>
            <p:spPr>
              <a:xfrm>
                <a:off x="1605826" y="3701113"/>
                <a:ext cx="13019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192.168.1.0/24</a:t>
                </a:r>
                <a:endParaRPr lang="ko-KR" altLang="en-US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D4E97E0-ADB8-30D5-F1AA-4842D97BF856}"/>
                  </a:ext>
                </a:extLst>
              </p:cNvPr>
              <p:cNvSpPr txBox="1"/>
              <p:nvPr/>
            </p:nvSpPr>
            <p:spPr>
              <a:xfrm>
                <a:off x="1851953" y="589174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1"/>
                    </a:solidFill>
                  </a:rPr>
                  <a:t>1</a:t>
                </a:r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9A29B4-8D25-2840-DC0B-D40A62C357C8}"/>
                  </a:ext>
                </a:extLst>
              </p:cNvPr>
              <p:cNvSpPr txBox="1"/>
              <p:nvPr/>
            </p:nvSpPr>
            <p:spPr>
              <a:xfrm>
                <a:off x="2965438" y="589174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1"/>
                    </a:solidFill>
                  </a:rPr>
                  <a:t>2</a:t>
                </a:r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195A74-BD72-96DA-78FF-9FE6587A5A1F}"/>
                  </a:ext>
                </a:extLst>
              </p:cNvPr>
              <p:cNvSpPr txBox="1"/>
              <p:nvPr/>
            </p:nvSpPr>
            <p:spPr>
              <a:xfrm>
                <a:off x="4078924" y="589174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1"/>
                    </a:solidFill>
                  </a:rPr>
                  <a:t>3</a:t>
                </a:r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172B5725-CA7B-AD9B-7219-45CDC147C556}"/>
                </a:ext>
              </a:extLst>
            </p:cNvPr>
            <p:cNvGrpSpPr/>
            <p:nvPr/>
          </p:nvGrpSpPr>
          <p:grpSpPr>
            <a:xfrm>
              <a:off x="6452602" y="2880105"/>
              <a:ext cx="3844956" cy="2644820"/>
              <a:chOff x="1180979" y="3701113"/>
              <a:chExt cx="3844956" cy="2644820"/>
            </a:xfrm>
          </p:grpSpPr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1F43184E-B73C-5146-2261-0B2B268F0EFF}"/>
                  </a:ext>
                </a:extLst>
              </p:cNvPr>
              <p:cNvSpPr/>
              <p:nvPr/>
            </p:nvSpPr>
            <p:spPr>
              <a:xfrm>
                <a:off x="1180979" y="3846286"/>
                <a:ext cx="3844956" cy="2499647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5" name="Picture 26" descr="C:\Users\ecoffey\AppData\Local\Temp\Rar$DRa1.653\30059_Device_laptop_3145_unreachable_256.png">
                <a:extLst>
                  <a:ext uri="{FF2B5EF4-FFF2-40B4-BE49-F238E27FC236}">
                    <a16:creationId xmlns:a16="http://schemas.microsoft.com/office/drawing/2014/main" id="{F367DE14-B20C-7883-639D-EFEEF62AC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779" y="5201408"/>
                <a:ext cx="713356" cy="713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6" name="연결선: 구부러짐 95">
                <a:extLst>
                  <a:ext uri="{FF2B5EF4-FFF2-40B4-BE49-F238E27FC236}">
                    <a16:creationId xmlns:a16="http://schemas.microsoft.com/office/drawing/2014/main" id="{AD215B05-DF65-3ABD-3C10-DC523D3E0103}"/>
                  </a:ext>
                </a:extLst>
              </p:cNvPr>
              <p:cNvCxnSpPr>
                <a:cxnSpLocks/>
                <a:stCxn id="102" idx="0"/>
                <a:endCxn id="100" idx="2"/>
              </p:cNvCxnSpPr>
              <p:nvPr/>
            </p:nvCxnSpPr>
            <p:spPr>
              <a:xfrm rot="5400000" flipH="1" flipV="1">
                <a:off x="2265062" y="4369262"/>
                <a:ext cx="557057" cy="110723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연결선: 구부러짐 96">
                <a:extLst>
                  <a:ext uri="{FF2B5EF4-FFF2-40B4-BE49-F238E27FC236}">
                    <a16:creationId xmlns:a16="http://schemas.microsoft.com/office/drawing/2014/main" id="{95134782-801B-EE72-2051-CB3DDF0C1C4F}"/>
                  </a:ext>
                </a:extLst>
              </p:cNvPr>
              <p:cNvCxnSpPr>
                <a:cxnSpLocks/>
                <a:stCxn id="95" idx="0"/>
                <a:endCxn id="100" idx="2"/>
              </p:cNvCxnSpPr>
              <p:nvPr/>
            </p:nvCxnSpPr>
            <p:spPr>
              <a:xfrm rot="16200000" flipV="1">
                <a:off x="2821805" y="4919756"/>
                <a:ext cx="557057" cy="6248"/>
              </a:xfrm>
              <a:prstGeom prst="curvedConnector3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연결선: 구부러짐 97">
                <a:extLst>
                  <a:ext uri="{FF2B5EF4-FFF2-40B4-BE49-F238E27FC236}">
                    <a16:creationId xmlns:a16="http://schemas.microsoft.com/office/drawing/2014/main" id="{6228537C-36AD-6901-9872-1BD081204BAA}"/>
                  </a:ext>
                </a:extLst>
              </p:cNvPr>
              <p:cNvCxnSpPr>
                <a:cxnSpLocks/>
                <a:stCxn id="101" idx="0"/>
                <a:endCxn id="100" idx="2"/>
              </p:cNvCxnSpPr>
              <p:nvPr/>
            </p:nvCxnSpPr>
            <p:spPr>
              <a:xfrm rot="16200000" flipV="1">
                <a:off x="3378548" y="4363013"/>
                <a:ext cx="557057" cy="111973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E118C7-AAC4-0111-A2D9-D0563B53788D}"/>
                  </a:ext>
                </a:extLst>
              </p:cNvPr>
              <p:cNvSpPr txBox="1"/>
              <p:nvPr/>
            </p:nvSpPr>
            <p:spPr>
              <a:xfrm>
                <a:off x="1731195" y="4319227"/>
                <a:ext cx="9392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1"/>
                    </a:solidFill>
                  </a:rPr>
                  <a:t>Switch(L2)</a:t>
                </a:r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31C21192-BD1C-3B94-CB21-F3B11D537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0426" y="4277454"/>
                <a:ext cx="853566" cy="366897"/>
              </a:xfrm>
              <a:prstGeom prst="rect">
                <a:avLst/>
              </a:prstGeom>
            </p:spPr>
          </p:pic>
          <p:pic>
            <p:nvPicPr>
              <p:cNvPr id="101" name="Picture 26" descr="C:\Users\ecoffey\AppData\Local\Temp\Rar$DRa1.653\30059_Device_laptop_3145_unreachable_256.png">
                <a:extLst>
                  <a:ext uri="{FF2B5EF4-FFF2-40B4-BE49-F238E27FC236}">
                    <a16:creationId xmlns:a16="http://schemas.microsoft.com/office/drawing/2014/main" id="{A92C758A-B1B8-FDCD-1BA4-994D0C3CB1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265" y="5201408"/>
                <a:ext cx="713356" cy="713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6" descr="C:\Users\ecoffey\AppData\Local\Temp\Rar$DRa1.653\30059_Device_laptop_3145_unreachable_256.png">
                <a:extLst>
                  <a:ext uri="{FF2B5EF4-FFF2-40B4-BE49-F238E27FC236}">
                    <a16:creationId xmlns:a16="http://schemas.microsoft.com/office/drawing/2014/main" id="{CEE25E2B-E80C-FD86-583B-F3D0D9998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3294" y="5201408"/>
                <a:ext cx="713356" cy="713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93A1353-57C5-4CA9-4527-0942BBECA5B5}"/>
                  </a:ext>
                </a:extLst>
              </p:cNvPr>
              <p:cNvSpPr txBox="1"/>
              <p:nvPr/>
            </p:nvSpPr>
            <p:spPr>
              <a:xfrm>
                <a:off x="1605826" y="3701113"/>
                <a:ext cx="130195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192.168.2.0/24</a:t>
                </a:r>
                <a:endParaRPr lang="ko-KR" altLang="en-US" sz="14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3857394-8DDB-9AC2-C9B6-D8C1B37B40AC}"/>
                  </a:ext>
                </a:extLst>
              </p:cNvPr>
              <p:cNvSpPr txBox="1"/>
              <p:nvPr/>
            </p:nvSpPr>
            <p:spPr>
              <a:xfrm>
                <a:off x="1851953" y="589174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1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4B17531-0E38-9195-2F88-5A8EE25E929E}"/>
                  </a:ext>
                </a:extLst>
              </p:cNvPr>
              <p:cNvSpPr txBox="1"/>
              <p:nvPr/>
            </p:nvSpPr>
            <p:spPr>
              <a:xfrm>
                <a:off x="2965438" y="589174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2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399FA7-B254-1E0A-9BB5-1193A0A27007}"/>
                  </a:ext>
                </a:extLst>
              </p:cNvPr>
              <p:cNvSpPr txBox="1"/>
              <p:nvPr/>
            </p:nvSpPr>
            <p:spPr>
              <a:xfrm>
                <a:off x="4078924" y="589174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3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74411B00-2B78-C9EC-2791-A43A87ADFA93}"/>
                </a:ext>
              </a:extLst>
            </p:cNvPr>
            <p:cNvCxnSpPr>
              <a:stCxn id="55" idx="0"/>
              <a:endCxn id="48" idx="2"/>
            </p:cNvCxnSpPr>
            <p:nvPr/>
          </p:nvCxnSpPr>
          <p:spPr>
            <a:xfrm rot="5400000" flipH="1" flipV="1">
              <a:off x="3883244" y="1477809"/>
              <a:ext cx="1437826" cy="2519448"/>
            </a:xfrm>
            <a:prstGeom prst="bentConnector3">
              <a:avLst>
                <a:gd name="adj1" fmla="val 64132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10ACCB04-5013-98B0-A213-D1A4E2F2B98D}"/>
                </a:ext>
              </a:extLst>
            </p:cNvPr>
            <p:cNvCxnSpPr>
              <a:stCxn id="48" idx="2"/>
              <a:endCxn id="100" idx="0"/>
            </p:cNvCxnSpPr>
            <p:nvPr/>
          </p:nvCxnSpPr>
          <p:spPr>
            <a:xfrm rot="16200000" flipH="1">
              <a:off x="6396443" y="1484057"/>
              <a:ext cx="1437826" cy="2506951"/>
            </a:xfrm>
            <a:prstGeom prst="bentConnector3">
              <a:avLst>
                <a:gd name="adj1" fmla="val 358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F58D0F-CE66-178E-CD9C-E76B423823B6}"/>
                </a:ext>
              </a:extLst>
            </p:cNvPr>
            <p:cNvSpPr txBox="1"/>
            <p:nvPr/>
          </p:nvSpPr>
          <p:spPr>
            <a:xfrm>
              <a:off x="4208223" y="1989592"/>
              <a:ext cx="160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Private 192.168.1.1</a:t>
              </a:r>
              <a:endParaRPr lang="ko-KR" altLang="en-US" sz="14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B900D953-CC27-0C97-8630-C4E5231F7F4C}"/>
                </a:ext>
              </a:extLst>
            </p:cNvPr>
            <p:cNvGrpSpPr/>
            <p:nvPr/>
          </p:nvGrpSpPr>
          <p:grpSpPr>
            <a:xfrm>
              <a:off x="8509328" y="468341"/>
              <a:ext cx="1647734" cy="1647734"/>
              <a:chOff x="9115893" y="-115162"/>
              <a:chExt cx="1647734" cy="1647734"/>
            </a:xfrm>
          </p:grpSpPr>
          <p:pic>
            <p:nvPicPr>
              <p:cNvPr id="91" name="Picture 4" descr="C:\Users\ecoffey\AppData\Local\Temp\Rar$DRa0.400\30009_Device_cloud_white_default_256.png">
                <a:extLst>
                  <a:ext uri="{FF2B5EF4-FFF2-40B4-BE49-F238E27FC236}">
                    <a16:creationId xmlns:a16="http://schemas.microsoft.com/office/drawing/2014/main" id="{15835019-11FE-9A29-A13D-D2572CB4FD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5893" y="-115162"/>
                <a:ext cx="1647734" cy="1647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E53015B-E46D-A1A5-0F19-0353A77B277C}"/>
                  </a:ext>
                </a:extLst>
              </p:cNvPr>
              <p:cNvSpPr txBox="1"/>
              <p:nvPr/>
            </p:nvSpPr>
            <p:spPr>
              <a:xfrm>
                <a:off x="9706363" y="524039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ISP</a:t>
                </a:r>
                <a:endParaRPr lang="ko-KR" altLang="en-US" dirty="0"/>
              </a:p>
            </p:txBody>
          </p:sp>
        </p:grp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D71C08A-9142-5997-73E1-647B55DDE38A}"/>
                </a:ext>
              </a:extLst>
            </p:cNvPr>
            <p:cNvCxnSpPr>
              <a:stCxn id="48" idx="0"/>
              <a:endCxn id="91" idx="1"/>
            </p:cNvCxnSpPr>
            <p:nvPr/>
          </p:nvCxnSpPr>
          <p:spPr>
            <a:xfrm rot="16200000" flipH="1">
              <a:off x="7168628" y="-48491"/>
              <a:ext cx="33952" cy="2647447"/>
            </a:xfrm>
            <a:prstGeom prst="bentConnector4">
              <a:avLst>
                <a:gd name="adj1" fmla="val -673303"/>
                <a:gd name="adj2" fmla="val 57943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D5ACC19-01E9-D555-B7AC-612D31806C93}"/>
                </a:ext>
              </a:extLst>
            </p:cNvPr>
            <p:cNvSpPr txBox="1"/>
            <p:nvPr/>
          </p:nvSpPr>
          <p:spPr>
            <a:xfrm>
              <a:off x="2148837" y="5649565"/>
              <a:ext cx="2299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Default Gateway 192.168.1.1</a:t>
              </a:r>
              <a:endParaRPr lang="ko-KR" altLang="en-US" sz="14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65CEC7E-351D-B680-5B73-C191077DCABC}"/>
                </a:ext>
              </a:extLst>
            </p:cNvPr>
            <p:cNvSpPr txBox="1"/>
            <p:nvPr/>
          </p:nvSpPr>
          <p:spPr>
            <a:xfrm>
              <a:off x="4426327" y="1008968"/>
              <a:ext cx="1165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Public 8.8.8.8</a:t>
              </a:r>
              <a:endParaRPr lang="ko-KR" altLang="en-US" sz="14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8F7340-D4F6-1724-7FE0-B38A62315DC2}"/>
                </a:ext>
              </a:extLst>
            </p:cNvPr>
            <p:cNvSpPr txBox="1"/>
            <p:nvPr/>
          </p:nvSpPr>
          <p:spPr>
            <a:xfrm>
              <a:off x="2713713" y="1511480"/>
              <a:ext cx="20794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B050"/>
                  </a:solidFill>
                </a:rPr>
                <a:t>NAT(Network Address Translation)</a:t>
              </a:r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792E684E-51BF-1981-2FE1-ED6CDD5421FD}"/>
                </a:ext>
              </a:extLst>
            </p:cNvPr>
            <p:cNvCxnSpPr>
              <a:stCxn id="130" idx="2"/>
              <a:endCxn id="118" idx="0"/>
            </p:cNvCxnSpPr>
            <p:nvPr/>
          </p:nvCxnSpPr>
          <p:spPr>
            <a:xfrm>
              <a:off x="5009179" y="1316745"/>
              <a:ext cx="1" cy="67284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8" name="표 138">
            <a:extLst>
              <a:ext uri="{FF2B5EF4-FFF2-40B4-BE49-F238E27FC236}">
                <a16:creationId xmlns:a16="http://schemas.microsoft.com/office/drawing/2014/main" id="{6AC7BCCE-1D99-EC88-25B1-B42DC477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84282"/>
              </p:ext>
            </p:extLst>
          </p:nvPr>
        </p:nvGraphicFramePr>
        <p:xfrm>
          <a:off x="4690039" y="3349163"/>
          <a:ext cx="1491439" cy="101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359">
                  <a:extLst>
                    <a:ext uri="{9D8B030D-6E8A-4147-A177-3AD203B41FA5}">
                      <a16:colId xmlns:a16="http://schemas.microsoft.com/office/drawing/2014/main" val="725284604"/>
                    </a:ext>
                  </a:extLst>
                </a:gridCol>
                <a:gridCol w="458080">
                  <a:extLst>
                    <a:ext uri="{9D8B030D-6E8A-4147-A177-3AD203B41FA5}">
                      <a16:colId xmlns:a16="http://schemas.microsoft.com/office/drawing/2014/main" val="3704843831"/>
                    </a:ext>
                  </a:extLst>
                </a:gridCol>
              </a:tblGrid>
              <a:tr h="2535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MAC address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Port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1321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MAC A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00137"/>
                  </a:ext>
                </a:extLst>
              </a:tr>
              <a:tr h="257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MAC B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963253"/>
                  </a:ext>
                </a:extLst>
              </a:tr>
              <a:tr h="187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MAC C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0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0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54BE9A-71E2-E8F1-F71E-6C0A95A3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33" y="1027967"/>
            <a:ext cx="7362825" cy="1238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8CB3C3-30DC-0389-C8DB-47C4137C6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36" y="2887539"/>
            <a:ext cx="6962775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AFA78-5CCF-68D0-BC36-A43138A057C2}"/>
              </a:ext>
            </a:extLst>
          </p:cNvPr>
          <p:cNvSpPr txBox="1"/>
          <p:nvPr/>
        </p:nvSpPr>
        <p:spPr>
          <a:xfrm>
            <a:off x="914033" y="42686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Subnet mask </a:t>
            </a:r>
            <a:r>
              <a:rPr lang="ko-KR" altLang="en-US" dirty="0"/>
              <a:t>표기법 </a:t>
            </a:r>
            <a:r>
              <a:rPr lang="en-US" altLang="ko-KR" dirty="0"/>
              <a:t>-&gt; 1.1.1.0 (255.255.255.0) </a:t>
            </a:r>
            <a:br>
              <a:rPr lang="en-US" altLang="ko-KR" dirty="0"/>
            </a:br>
            <a:r>
              <a:rPr lang="en-US" altLang="ko-KR" b="1" dirty="0">
                <a:effectLst/>
              </a:rPr>
              <a:t>CIDR</a:t>
            </a:r>
            <a:r>
              <a:rPr lang="en-US" altLang="ko-KR" dirty="0"/>
              <a:t>(prefix) </a:t>
            </a:r>
            <a:r>
              <a:rPr lang="ko-KR" altLang="en-US" dirty="0"/>
              <a:t>표기법 </a:t>
            </a:r>
            <a:r>
              <a:rPr lang="en-US" altLang="ko-KR" dirty="0"/>
              <a:t>-&gt; 1.1.1.0/24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94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0A9385-610F-786E-4D2C-03C18414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4" y="1975398"/>
            <a:ext cx="1844625" cy="1667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B4EF27-7B04-020E-3D55-4ABC748F6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11" y="5146599"/>
            <a:ext cx="1844626" cy="792894"/>
          </a:xfrm>
          <a:prstGeom prst="rect">
            <a:avLst/>
          </a:prstGeom>
        </p:spPr>
      </p:pic>
      <p:pic>
        <p:nvPicPr>
          <p:cNvPr id="26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33888E23-D6F0-194B-87FD-073EB57C1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9" y="349376"/>
            <a:ext cx="1796630" cy="81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C0563925-E00E-3C80-66F5-4EDCC1A1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4" y="305150"/>
            <a:ext cx="1567105" cy="8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C:\Users\ecoffey\AppData\Local\Temp\Rar$DRa1.653\30059_Device_laptop_3145_default_256.png">
            <a:extLst>
              <a:ext uri="{FF2B5EF4-FFF2-40B4-BE49-F238E27FC236}">
                <a16:creationId xmlns:a16="http://schemas.microsoft.com/office/drawing/2014/main" id="{D77E6967-576D-C8C9-6DD0-2495360C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300" y="177541"/>
            <a:ext cx="1844625" cy="18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C:\Users\ecoffey\AppData\Local\Temp\Rar$DRa0.175\30088_Device_terminal_default_256.png">
            <a:extLst>
              <a:ext uri="{FF2B5EF4-FFF2-40B4-BE49-F238E27FC236}">
                <a16:creationId xmlns:a16="http://schemas.microsoft.com/office/drawing/2014/main" id="{ED380F60-19ED-E456-CE4A-CBCB7B57F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066" y="3429001"/>
            <a:ext cx="2204884" cy="220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BBAA1898-DEE2-F6B9-0668-152E4176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29" y="3070490"/>
            <a:ext cx="1215845" cy="12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59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:\Users\ecoffey\AppData\Local\Temp\Rar$DRa0.742\30104_Device_www_server_default_256.png">
            <a:extLst>
              <a:ext uri="{FF2B5EF4-FFF2-40B4-BE49-F238E27FC236}">
                <a16:creationId xmlns:a16="http://schemas.microsoft.com/office/drawing/2014/main" id="{301C6320-7083-C140-D569-88ADC5B4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674" y="3279034"/>
            <a:ext cx="2645834" cy="26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ecoffey\AppData\Local\Temp\Rar$DRa0.727\30078_Device_storage_array_default_256.png">
            <a:extLst>
              <a:ext uri="{FF2B5EF4-FFF2-40B4-BE49-F238E27FC236}">
                <a16:creationId xmlns:a16="http://schemas.microsoft.com/office/drawing/2014/main" id="{05014746-1525-E600-C761-C6A8AD544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29" y="656083"/>
            <a:ext cx="3043853" cy="304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:\Users\ecoffey\AppData\Local\Temp\Rar$DRa0.324\30072_Device_server_default_256.png">
            <a:extLst>
              <a:ext uri="{FF2B5EF4-FFF2-40B4-BE49-F238E27FC236}">
                <a16:creationId xmlns:a16="http://schemas.microsoft.com/office/drawing/2014/main" id="{40958634-4AB5-EFA7-D177-CFA64BD73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906" y="3103632"/>
            <a:ext cx="2796930" cy="279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ecoffey\AppData\Local\Temp\Rar$DRa0.376\30028_Device_file_server_default_256.png">
            <a:extLst>
              <a:ext uri="{FF2B5EF4-FFF2-40B4-BE49-F238E27FC236}">
                <a16:creationId xmlns:a16="http://schemas.microsoft.com/office/drawing/2014/main" id="{BBDBC911-DB2F-33B5-071A-DAB9F8FB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3" y="163981"/>
            <a:ext cx="2294151" cy="22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ecoffey\AppData\Local\Temp\Rar$DRa0.173\30019_Device_database_default_256.png">
            <a:extLst>
              <a:ext uri="{FF2B5EF4-FFF2-40B4-BE49-F238E27FC236}">
                <a16:creationId xmlns:a16="http://schemas.microsoft.com/office/drawing/2014/main" id="{6428D998-5239-2562-4EED-BB4969D9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60" y="-149662"/>
            <a:ext cx="3208713" cy="32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ecoffey\AppData\Local\Temp\Rar$DRa1.410\30062_Device_printer_default_256.png">
            <a:extLst>
              <a:ext uri="{FF2B5EF4-FFF2-40B4-BE49-F238E27FC236}">
                <a16:creationId xmlns:a16="http://schemas.microsoft.com/office/drawing/2014/main" id="{8298E740-61E0-291F-7611-1557807C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 trans="42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130" y="4513924"/>
            <a:ext cx="1680399" cy="16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1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2754B8-304A-6F3B-8F9F-091D20E9B667}"/>
              </a:ext>
            </a:extLst>
          </p:cNvPr>
          <p:cNvSpPr txBox="1"/>
          <p:nvPr/>
        </p:nvSpPr>
        <p:spPr>
          <a:xfrm>
            <a:off x="891540" y="937260"/>
            <a:ext cx="5429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NAT</a:t>
            </a:r>
            <a:r>
              <a:rPr lang="ko-KR" altLang="en-US" dirty="0"/>
              <a:t> </a:t>
            </a:r>
            <a:r>
              <a:rPr lang="en-US" altLang="ko-KR" dirty="0"/>
              <a:t>Gateway</a:t>
            </a:r>
            <a:r>
              <a:rPr lang="ko-KR" altLang="en-US" dirty="0"/>
              <a:t>라는 장비는 원래 존재하지 않음</a:t>
            </a:r>
            <a:endParaRPr lang="en-US" altLang="ko-KR" dirty="0"/>
          </a:p>
          <a:p>
            <a:r>
              <a:rPr lang="en-US" altLang="ko-KR" dirty="0"/>
              <a:t>NAT</a:t>
            </a:r>
            <a:r>
              <a:rPr lang="ko-KR" altLang="en-US" dirty="0"/>
              <a:t>는 라우터에서 처리하는 기능임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클라우드 </a:t>
            </a:r>
            <a:r>
              <a:rPr lang="en-US" altLang="ko-KR" dirty="0"/>
              <a:t>NAT Gateway</a:t>
            </a:r>
            <a:r>
              <a:rPr lang="ko-KR" altLang="en-US" dirty="0"/>
              <a:t>는 </a:t>
            </a:r>
            <a:r>
              <a:rPr lang="en-US" altLang="ko-KR" dirty="0"/>
              <a:t>Outbound</a:t>
            </a:r>
            <a:r>
              <a:rPr lang="ko-KR" altLang="en-US" dirty="0"/>
              <a:t>를 위해 </a:t>
            </a:r>
            <a:r>
              <a:rPr lang="ko-KR" altLang="en-US" dirty="0" err="1"/>
              <a:t>태어난것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애저도</a:t>
            </a:r>
            <a:r>
              <a:rPr lang="ko-KR" altLang="en-US" dirty="0"/>
              <a:t> 동일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0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E10627-8382-6934-35A3-17B7E77BAE4E}"/>
              </a:ext>
            </a:extLst>
          </p:cNvPr>
          <p:cNvSpPr txBox="1"/>
          <p:nvPr/>
        </p:nvSpPr>
        <p:spPr>
          <a:xfrm>
            <a:off x="438594" y="429637"/>
            <a:ext cx="188651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Azure </a:t>
            </a:r>
            <a:r>
              <a:rPr lang="ko-KR" altLang="en-US" sz="2400" dirty="0"/>
              <a:t>서브넷에 예약된</a:t>
            </a:r>
            <a:r>
              <a:rPr lang="en-US" altLang="ko-KR" sz="2400" dirty="0"/>
              <a:t>(0~4) 5</a:t>
            </a:r>
            <a:r>
              <a:rPr lang="ko-KR" altLang="en-US" sz="2400" dirty="0"/>
              <a:t>개 </a:t>
            </a:r>
            <a:r>
              <a:rPr lang="en-US" altLang="ko-KR" sz="2400" dirty="0"/>
              <a:t>IP </a:t>
            </a:r>
          </a:p>
          <a:p>
            <a:r>
              <a:rPr lang="en-US" altLang="ko-KR" sz="2400" dirty="0">
                <a:hlinkClick r:id="rId3"/>
              </a:rPr>
              <a:t>https://docs.microsoft.com/en-us/azure/virtual-network/virtual-networks-faq#are-there-any-restrictions-on-using-ip-addresses-within-these-subnets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AWS</a:t>
            </a:r>
            <a:r>
              <a:rPr lang="ko-KR" altLang="en-US" sz="2400" dirty="0"/>
              <a:t>도 동일하다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>
                <a:hlinkClick r:id="rId4"/>
              </a:rPr>
              <a:t>https://docs.aws.amazon.com/ko_kr/vpc/latest/userguide/configure-subnets.html#subnet-sizing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그럼 이게 과연 </a:t>
            </a:r>
            <a:r>
              <a:rPr lang="en-US" altLang="ko-KR" sz="2400" dirty="0"/>
              <a:t>IGW</a:t>
            </a:r>
            <a:r>
              <a:rPr lang="ko-KR" altLang="en-US" sz="2400" dirty="0"/>
              <a:t>가 없는 </a:t>
            </a:r>
            <a:r>
              <a:rPr lang="ko-KR" altLang="en-US" sz="2400" dirty="0" err="1"/>
              <a:t>애저에서</a:t>
            </a:r>
            <a:r>
              <a:rPr lang="ko-KR" altLang="en-US" sz="2400" dirty="0"/>
              <a:t> 처리하는 다른 방식이라고 보긴 </a:t>
            </a:r>
            <a:r>
              <a:rPr lang="ko-KR" altLang="en-US" sz="2400" dirty="0" err="1"/>
              <a:t>애해함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게이트용</a:t>
            </a:r>
            <a:r>
              <a:rPr lang="en-US" altLang="ko-KR" sz="2400" dirty="0">
                <a:solidFill>
                  <a:srgbClr val="FF0000"/>
                </a:solidFill>
              </a:rPr>
              <a:t>? </a:t>
            </a:r>
            <a:r>
              <a:rPr lang="ko-KR" altLang="en-US" sz="2400" dirty="0">
                <a:solidFill>
                  <a:srgbClr val="FF0000"/>
                </a:solidFill>
              </a:rPr>
              <a:t>라우터용</a:t>
            </a:r>
            <a:r>
              <a:rPr lang="en-US" altLang="ko-KR" sz="2400" dirty="0">
                <a:solidFill>
                  <a:srgbClr val="FF0000"/>
                </a:solidFill>
              </a:rPr>
              <a:t>? IP</a:t>
            </a:r>
            <a:r>
              <a:rPr lang="ko-KR" altLang="en-US" sz="2400" dirty="0" err="1">
                <a:solidFill>
                  <a:srgbClr val="FF0000"/>
                </a:solidFill>
              </a:rPr>
              <a:t>라는건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온프렘에서도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서브네팅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할때</a:t>
            </a:r>
            <a:r>
              <a:rPr lang="ko-KR" altLang="en-US" sz="2400" dirty="0">
                <a:solidFill>
                  <a:srgbClr val="FF0000"/>
                </a:solidFill>
              </a:rPr>
              <a:t> 그렇게 적용했나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29D28E-01FC-C7F4-322A-00B80B427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360"/>
            <a:ext cx="636358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3BC272-5063-9C03-CF75-A5D835011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41" y="3778132"/>
            <a:ext cx="472505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883067C-FB62-926B-5D7E-6D66219D15AC}"/>
              </a:ext>
            </a:extLst>
          </p:cNvPr>
          <p:cNvSpPr txBox="1">
            <a:spLocks/>
          </p:cNvSpPr>
          <p:nvPr/>
        </p:nvSpPr>
        <p:spPr>
          <a:xfrm>
            <a:off x="414988" y="228602"/>
            <a:ext cx="10800000" cy="508878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2400" b="1" kern="1200" spc="-6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i="0" dirty="0">
                <a:effectLst/>
                <a:latin typeface="+mj-ea"/>
                <a:ea typeface="+mj-ea"/>
              </a:rPr>
              <a:t>인터넷은 어떻게 작동될까요</a:t>
            </a:r>
            <a:r>
              <a:rPr lang="en-US" altLang="ko-KR" i="0" dirty="0">
                <a:effectLst/>
                <a:latin typeface="+mj-ea"/>
                <a:ea typeface="+mj-ea"/>
              </a:rPr>
              <a:t>?(</a:t>
            </a:r>
            <a:r>
              <a:rPr lang="ko-KR" altLang="en-US" i="0" dirty="0">
                <a:effectLst/>
                <a:latin typeface="+mj-ea"/>
                <a:ea typeface="+mj-ea"/>
              </a:rPr>
              <a:t>인프라</a:t>
            </a:r>
            <a:r>
              <a:rPr lang="en-US" altLang="ko-KR" i="0" dirty="0">
                <a:effectLst/>
                <a:latin typeface="+mj-ea"/>
                <a:ea typeface="+mj-ea"/>
              </a:rPr>
              <a:t>)</a:t>
            </a:r>
          </a:p>
        </p:txBody>
      </p:sp>
      <p:pic>
        <p:nvPicPr>
          <p:cNvPr id="4" name="온라인 미디어 3" title="인터넷은 어떻게 작동될까요?">
            <a:hlinkClick r:id="" action="ppaction://media"/>
            <a:extLst>
              <a:ext uri="{FF2B5EF4-FFF2-40B4-BE49-F238E27FC236}">
                <a16:creationId xmlns:a16="http://schemas.microsoft.com/office/drawing/2014/main" id="{6A7280D9-AABC-1338-AF3E-BDCF938CD7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5658" y="737480"/>
            <a:ext cx="10760683" cy="60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8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CP/IP Protocol &#10;Application &#10;7 Layer &#10;6 Layer &#10;5 Layer &#10;4 Layer &#10;3 Layer &#10;2 Layer &#10;I Layer &#10;OSI 7 Layer Model &#10;Application Layer &#10;Transport Layer &#10;Network Layer &#10;DataLink Layer &#10;Physical Layer &#10;T FTP &#10;UDP &#10;Intemet &#10;Network Interface ">
            <a:extLst>
              <a:ext uri="{FF2B5EF4-FFF2-40B4-BE49-F238E27FC236}">
                <a16:creationId xmlns:a16="http://schemas.microsoft.com/office/drawing/2014/main" id="{0BD211B3-225A-0AC5-4921-3545674F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61224"/>
            <a:ext cx="11706225" cy="59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CD3310-9703-43DB-A2F9-B3A58569B55B}"/>
              </a:ext>
            </a:extLst>
          </p:cNvPr>
          <p:cNvGraphicFramePr>
            <a:graphicFrameLocks noGrp="1"/>
          </p:cNvGraphicFramePr>
          <p:nvPr/>
        </p:nvGraphicFramePr>
        <p:xfrm>
          <a:off x="5643561" y="681037"/>
          <a:ext cx="6294439" cy="54892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5426">
                  <a:extLst>
                    <a:ext uri="{9D8B030D-6E8A-4147-A177-3AD203B41FA5}">
                      <a16:colId xmlns:a16="http://schemas.microsoft.com/office/drawing/2014/main" val="3049401190"/>
                    </a:ext>
                  </a:extLst>
                </a:gridCol>
                <a:gridCol w="2655213">
                  <a:extLst>
                    <a:ext uri="{9D8B030D-6E8A-4147-A177-3AD203B41FA5}">
                      <a16:colId xmlns:a16="http://schemas.microsoft.com/office/drawing/2014/main" val="131174677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857440649"/>
                    </a:ext>
                  </a:extLst>
                </a:gridCol>
              </a:tblGrid>
              <a:tr h="67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Protocols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Device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699856"/>
                  </a:ext>
                </a:extLst>
              </a:tr>
              <a:tr h="649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FTP, NTP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ADC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(Application Delivery Controllers),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WAF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83923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TLS, SSH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636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L2TP, PPTP, NFS, RPC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9575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TCP, UDP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Load </a:t>
                      </a:r>
                      <a:r>
                        <a:rPr lang="en-US" altLang="ko-KR" sz="1600" b="1" dirty="0" err="1"/>
                        <a:t>Balancer</a:t>
                      </a:r>
                      <a:r>
                        <a:rPr lang="en-US" altLang="ko-KR" sz="1600" dirty="0" err="1"/>
                        <a:t>,</a:t>
                      </a:r>
                      <a:r>
                        <a:rPr lang="en-US" altLang="ko-KR" sz="1600" b="0" dirty="0" err="1"/>
                        <a:t>Firewall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Port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06173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IP</a:t>
                      </a:r>
                      <a:r>
                        <a:rPr lang="en-US" altLang="ko-KR" sz="1600" dirty="0"/>
                        <a:t>, ICMP, ARP, NAT, </a:t>
                      </a:r>
                      <a:r>
                        <a:rPr lang="en-US" altLang="ko-KR" sz="1600" dirty="0" err="1"/>
                        <a:t>IPSec</a:t>
                      </a:r>
                      <a:r>
                        <a:rPr lang="en-US" altLang="ko-KR" sz="1600" dirty="0"/>
                        <a:t>, BGP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Router</a:t>
                      </a:r>
                      <a:r>
                        <a:rPr lang="en-US" altLang="ko-KR" sz="1600" dirty="0"/>
                        <a:t>, L3 Switch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IP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14605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</a:rPr>
                        <a:t>Ethernet, </a:t>
                      </a:r>
                      <a:r>
                        <a:rPr lang="en-US" altLang="ko-KR" sz="1600" dirty="0"/>
                        <a:t>IEEE802.2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Switch, Bridge, </a:t>
                      </a:r>
                      <a:r>
                        <a:rPr lang="en-US" altLang="ko-KR" sz="1600" b="1" dirty="0"/>
                        <a:t>Network Interface Card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MAC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79207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100BASE-TX, RS-232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Cable, Hub, Repeater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19484"/>
                  </a:ext>
                </a:extLst>
              </a:tr>
            </a:tbl>
          </a:graphicData>
        </a:graphic>
      </p:graphicFrame>
      <p:pic>
        <p:nvPicPr>
          <p:cNvPr id="1026" name="Picture 2" descr="미국서부여행] LA : ROUTE 66(루트 66) : 네이버 블로그">
            <a:extLst>
              <a:ext uri="{FF2B5EF4-FFF2-40B4-BE49-F238E27FC236}">
                <a16:creationId xmlns:a16="http://schemas.microsoft.com/office/drawing/2014/main" id="{5BD1471B-373B-DD3E-9427-93F612A4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9" y="1253966"/>
            <a:ext cx="666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온라인 미디어 5" title="망중립성 1편 - 인터넷은 어떤 원리로 운영되고 있는걸까?">
            <a:hlinkClick r:id="" action="ppaction://media"/>
            <a:extLst>
              <a:ext uri="{FF2B5EF4-FFF2-40B4-BE49-F238E27FC236}">
                <a16:creationId xmlns:a16="http://schemas.microsoft.com/office/drawing/2014/main" id="{B95B9BF4-46E9-B190-26E6-E7BDD96D4E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5658" y="757084"/>
            <a:ext cx="10760683" cy="6079787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883067C-FB62-926B-5D7E-6D66219D15AC}"/>
              </a:ext>
            </a:extLst>
          </p:cNvPr>
          <p:cNvSpPr txBox="1">
            <a:spLocks/>
          </p:cNvSpPr>
          <p:nvPr/>
        </p:nvSpPr>
        <p:spPr>
          <a:xfrm>
            <a:off x="414988" y="228602"/>
            <a:ext cx="10800000" cy="508878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2400" b="1" kern="1200" spc="-6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>
                <a:latin typeface="+mj-ea"/>
                <a:ea typeface="+mj-ea"/>
              </a:rPr>
              <a:t>인터넷은 어떤 원리로 운영되고 있는 걸까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466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09A3047C-13CF-81F4-12B4-A72336FE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725"/>
            <a:ext cx="486271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OSI 7 layer">
            <a:extLst>
              <a:ext uri="{FF2B5EF4-FFF2-40B4-BE49-F238E27FC236}">
                <a16:creationId xmlns:a16="http://schemas.microsoft.com/office/drawing/2014/main" id="{4090E360-928D-0689-DF4D-BB105F9A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99" y="333375"/>
            <a:ext cx="6088063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3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TCP/IP Protocol &#10;Application &#10;7 Layer &#10;6 Layer &#10;5 Layer &#10;4 Layer &#10;3 Layer &#10;2 Layer &#10;I Layer &#10;OSI 7 Layer Model &#10;Application Layer &#10;Transport Layer &#10;Network Layer &#10;DataLink Layer &#10;Physical Layer &#10;T FTP &#10;UDP &#10;Intemet &#10;Network Interface ">
            <a:extLst>
              <a:ext uri="{FF2B5EF4-FFF2-40B4-BE49-F238E27FC236}">
                <a16:creationId xmlns:a16="http://schemas.microsoft.com/office/drawing/2014/main" id="{FDDD8848-AC8C-E7EF-5BD2-0762A11D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61224"/>
            <a:ext cx="11706225" cy="59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4FBFC7E-9595-3251-0BFA-5A3F06F2A9FC}"/>
              </a:ext>
            </a:extLst>
          </p:cNvPr>
          <p:cNvGrpSpPr/>
          <p:nvPr/>
        </p:nvGrpSpPr>
        <p:grpSpPr>
          <a:xfrm>
            <a:off x="5624829" y="461224"/>
            <a:ext cx="6047423" cy="5935550"/>
            <a:chOff x="5764529" y="461224"/>
            <a:chExt cx="6047423" cy="593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C87E949-DD52-FCB3-641F-E4BC3B343089}"/>
                </a:ext>
              </a:extLst>
            </p:cNvPr>
            <p:cNvSpPr/>
            <p:nvPr/>
          </p:nvSpPr>
          <p:spPr>
            <a:xfrm>
              <a:off x="5764529" y="461224"/>
              <a:ext cx="6047423" cy="5935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오른쪽 중괄호 2">
              <a:extLst>
                <a:ext uri="{FF2B5EF4-FFF2-40B4-BE49-F238E27FC236}">
                  <a16:creationId xmlns:a16="http://schemas.microsoft.com/office/drawing/2014/main" id="{A04A4C6B-2C3C-A05A-E481-EB9D8ED80A29}"/>
                </a:ext>
              </a:extLst>
            </p:cNvPr>
            <p:cNvSpPr/>
            <p:nvPr/>
          </p:nvSpPr>
          <p:spPr>
            <a:xfrm>
              <a:off x="5943600" y="1398270"/>
              <a:ext cx="220982" cy="1828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027AA69B-D27A-B628-593E-1397AFABAF37}"/>
                </a:ext>
              </a:extLst>
            </p:cNvPr>
            <p:cNvSpPr/>
            <p:nvPr/>
          </p:nvSpPr>
          <p:spPr>
            <a:xfrm>
              <a:off x="5943600" y="3295650"/>
              <a:ext cx="220982" cy="27660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FB2A14-27CE-AAD7-9BBE-80D38FD92EF8}"/>
                </a:ext>
              </a:extLst>
            </p:cNvPr>
            <p:cNvSpPr txBox="1"/>
            <p:nvPr/>
          </p:nvSpPr>
          <p:spPr>
            <a:xfrm>
              <a:off x="6402379" y="4355514"/>
              <a:ext cx="1454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Lower Layer</a:t>
              </a:r>
              <a:br>
                <a:rPr lang="en-US" altLang="ko-KR" dirty="0"/>
              </a:br>
              <a:r>
                <a:rPr lang="en-US" altLang="ko-KR" dirty="0"/>
                <a:t>(Data Flow)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77B251-1AD3-A87F-434D-D01FD428FF4A}"/>
                </a:ext>
              </a:extLst>
            </p:cNvPr>
            <p:cNvSpPr txBox="1"/>
            <p:nvPr/>
          </p:nvSpPr>
          <p:spPr>
            <a:xfrm>
              <a:off x="6402379" y="1995071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Upper Layer</a:t>
              </a:r>
              <a:br>
                <a:rPr lang="en-US" altLang="ko-KR" dirty="0"/>
              </a:br>
              <a:r>
                <a:rPr lang="en-US" altLang="ko-KR" dirty="0"/>
                <a:t>(Application)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BF711A-69F8-4944-E897-CB861FFD33C4}"/>
                </a:ext>
              </a:extLst>
            </p:cNvPr>
            <p:cNvSpPr txBox="1"/>
            <p:nvPr/>
          </p:nvSpPr>
          <p:spPr>
            <a:xfrm>
              <a:off x="9029702" y="4355514"/>
              <a:ext cx="2465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effectLst/>
                </a:rPr>
                <a:t>Network Engineer</a:t>
              </a:r>
              <a:br>
                <a:rPr lang="en-US" altLang="ko-KR" b="0" i="0" dirty="0">
                  <a:effectLst/>
                </a:rPr>
              </a:br>
              <a:r>
                <a:rPr lang="en-US" altLang="ko-KR" b="0" i="0" dirty="0">
                  <a:effectLst/>
                </a:rPr>
                <a:t>(Infrastructure)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842B16-A54D-9360-CE58-DB482DBB0E49}"/>
                </a:ext>
              </a:extLst>
            </p:cNvPr>
            <p:cNvSpPr txBox="1"/>
            <p:nvPr/>
          </p:nvSpPr>
          <p:spPr>
            <a:xfrm>
              <a:off x="9029703" y="1995071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Application Developer</a:t>
              </a:r>
              <a:endParaRPr lang="ko-KR" altLang="en-US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01B4D8-6042-A18D-AB1E-BFF0E9635AE1}"/>
              </a:ext>
            </a:extLst>
          </p:cNvPr>
          <p:cNvCxnSpPr/>
          <p:nvPr/>
        </p:nvCxnSpPr>
        <p:spPr>
          <a:xfrm>
            <a:off x="8428990" y="1372255"/>
            <a:ext cx="0" cy="224436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D38F5E-0487-6EE8-FCE6-3201B812A9FA}"/>
              </a:ext>
            </a:extLst>
          </p:cNvPr>
          <p:cNvCxnSpPr>
            <a:cxnSpLocks/>
          </p:cNvCxnSpPr>
          <p:nvPr/>
        </p:nvCxnSpPr>
        <p:spPr>
          <a:xfrm flipV="1">
            <a:off x="8587255" y="3524774"/>
            <a:ext cx="0" cy="25369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0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B7BC9B-6986-BE0A-CA2D-A6B66BA8758F}"/>
              </a:ext>
            </a:extLst>
          </p:cNvPr>
          <p:cNvGraphicFramePr>
            <a:graphicFrameLocks noGrp="1"/>
          </p:cNvGraphicFramePr>
          <p:nvPr/>
        </p:nvGraphicFramePr>
        <p:xfrm>
          <a:off x="272912" y="439532"/>
          <a:ext cx="7499488" cy="60324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5622">
                  <a:extLst>
                    <a:ext uri="{9D8B030D-6E8A-4147-A177-3AD203B41FA5}">
                      <a16:colId xmlns:a16="http://schemas.microsoft.com/office/drawing/2014/main" val="3363540799"/>
                    </a:ext>
                  </a:extLst>
                </a:gridCol>
                <a:gridCol w="1315622">
                  <a:extLst>
                    <a:ext uri="{9D8B030D-6E8A-4147-A177-3AD203B41FA5}">
                      <a16:colId xmlns:a16="http://schemas.microsoft.com/office/drawing/2014/main" val="1272158651"/>
                    </a:ext>
                  </a:extLst>
                </a:gridCol>
                <a:gridCol w="1315622">
                  <a:extLst>
                    <a:ext uri="{9D8B030D-6E8A-4147-A177-3AD203B41FA5}">
                      <a16:colId xmlns:a16="http://schemas.microsoft.com/office/drawing/2014/main" val="3049401190"/>
                    </a:ext>
                  </a:extLst>
                </a:gridCol>
                <a:gridCol w="1634896">
                  <a:extLst>
                    <a:ext uri="{9D8B030D-6E8A-4147-A177-3AD203B41FA5}">
                      <a16:colId xmlns:a16="http://schemas.microsoft.com/office/drawing/2014/main" val="1311746770"/>
                    </a:ext>
                  </a:extLst>
                </a:gridCol>
                <a:gridCol w="958863">
                  <a:extLst>
                    <a:ext uri="{9D8B030D-6E8A-4147-A177-3AD203B41FA5}">
                      <a16:colId xmlns:a16="http://schemas.microsoft.com/office/drawing/2014/main" val="2857440649"/>
                    </a:ext>
                  </a:extLst>
                </a:gridCol>
                <a:gridCol w="958863">
                  <a:extLst>
                    <a:ext uri="{9D8B030D-6E8A-4147-A177-3AD203B41FA5}">
                      <a16:colId xmlns:a16="http://schemas.microsoft.com/office/drawing/2014/main" val="1753976257"/>
                    </a:ext>
                  </a:extLst>
                </a:gridCol>
              </a:tblGrid>
              <a:tr h="679449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Protocols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Device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PDU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주소 식별자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99856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HTTP,FTP,NTP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WAF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83923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TLS,SSH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636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NFS,RPC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9575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TCP,UDP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 Balancer, Gateway, Firewall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Segments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06173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IP,ICMP,NAT,IPSec,BGP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Router, L3 Switch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Packets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14605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Ethernet,</a:t>
                      </a:r>
                      <a:r>
                        <a:rPr lang="en-US" altLang="ko-KR" dirty="0"/>
                        <a:t>IEEE802.X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Switch, Bridge, Network Interface Card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79207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100BASE-TX,RS-232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Cable, Hub, Repeater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1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21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70E2A7-E54B-3E36-15A1-BD4535B56C88}"/>
              </a:ext>
            </a:extLst>
          </p:cNvPr>
          <p:cNvGrpSpPr/>
          <p:nvPr/>
        </p:nvGrpSpPr>
        <p:grpSpPr>
          <a:xfrm>
            <a:off x="65344" y="1447131"/>
            <a:ext cx="12061312" cy="3963738"/>
            <a:chOff x="65344" y="1370260"/>
            <a:chExt cx="12061312" cy="396373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4914BC7-3E71-D9EA-F209-7F401D4DD705}"/>
                </a:ext>
              </a:extLst>
            </p:cNvPr>
            <p:cNvGrpSpPr/>
            <p:nvPr/>
          </p:nvGrpSpPr>
          <p:grpSpPr>
            <a:xfrm>
              <a:off x="65344" y="1370260"/>
              <a:ext cx="5908152" cy="3963738"/>
              <a:chOff x="873662" y="1370261"/>
              <a:chExt cx="5009074" cy="336055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F355CD7B-0F34-3CEF-5C09-810E924F3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662" y="1370261"/>
                <a:ext cx="5009074" cy="33605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8951846-4258-0737-7A33-1D323084867C}"/>
                  </a:ext>
                </a:extLst>
              </p:cNvPr>
              <p:cNvSpPr/>
              <p:nvPr/>
            </p:nvSpPr>
            <p:spPr>
              <a:xfrm>
                <a:off x="2781300" y="2400300"/>
                <a:ext cx="1092200" cy="4241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A9607B4-5E6A-E2E8-A59C-798D4C946398}"/>
                </a:ext>
              </a:extLst>
            </p:cNvPr>
            <p:cNvGrpSpPr/>
            <p:nvPr/>
          </p:nvGrpSpPr>
          <p:grpSpPr>
            <a:xfrm>
              <a:off x="6218504" y="1370260"/>
              <a:ext cx="5908152" cy="3963738"/>
              <a:chOff x="6309265" y="1370262"/>
              <a:chExt cx="5009074" cy="336055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4EA4D4B-EBAC-217A-1133-2C5191F4BAA1}"/>
                  </a:ext>
                </a:extLst>
              </p:cNvPr>
              <p:cNvGrpSpPr/>
              <p:nvPr/>
            </p:nvGrpSpPr>
            <p:grpSpPr>
              <a:xfrm>
                <a:off x="6309265" y="1370262"/>
                <a:ext cx="5009074" cy="3360553"/>
                <a:chOff x="6309265" y="1370262"/>
                <a:chExt cx="5009074" cy="3360553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60C0365F-8140-7D10-88E9-5C9ECD2DA6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8915" b="37622"/>
                <a:stretch/>
              </p:blipFill>
              <p:spPr>
                <a:xfrm>
                  <a:off x="6309265" y="1370262"/>
                  <a:ext cx="5009074" cy="336055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16E9A582-0DDC-E918-F6EA-EEEB04AC9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896" t="65087" r="58915"/>
                <a:stretch/>
              </p:blipFill>
              <p:spPr>
                <a:xfrm>
                  <a:off x="8125365" y="2849878"/>
                  <a:ext cx="3192974" cy="188093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68817DD-245B-0BF3-6455-DAE8678C9AB2}"/>
                  </a:ext>
                </a:extLst>
              </p:cNvPr>
              <p:cNvSpPr/>
              <p:nvPr/>
            </p:nvSpPr>
            <p:spPr>
              <a:xfrm>
                <a:off x="8125365" y="4356100"/>
                <a:ext cx="1092200" cy="3747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1A69504-6664-A2A0-E644-2F55853D33C7}"/>
              </a:ext>
            </a:extLst>
          </p:cNvPr>
          <p:cNvGrpSpPr/>
          <p:nvPr/>
        </p:nvGrpSpPr>
        <p:grpSpPr>
          <a:xfrm>
            <a:off x="1260022" y="728613"/>
            <a:ext cx="9671957" cy="5400775"/>
            <a:chOff x="1260022" y="868313"/>
            <a:chExt cx="9671957" cy="5400775"/>
          </a:xfrm>
        </p:grpSpPr>
        <p:pic>
          <p:nvPicPr>
            <p:cNvPr id="9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AA19BB5-8ACB-D9E2-0D22-CE57A1F8A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3349" y="4288494"/>
              <a:ext cx="713358" cy="40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82157A-48C5-19DC-FF27-8C15E11CA594}"/>
                </a:ext>
              </a:extLst>
            </p:cNvPr>
            <p:cNvSpPr txBox="1"/>
            <p:nvPr/>
          </p:nvSpPr>
          <p:spPr>
            <a:xfrm>
              <a:off x="1667434" y="3697294"/>
              <a:ext cx="597883" cy="323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LAN1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6EFD959-E4E9-93D5-E719-B19C19ED8909}"/>
                </a:ext>
              </a:extLst>
            </p:cNvPr>
            <p:cNvGrpSpPr/>
            <p:nvPr/>
          </p:nvGrpSpPr>
          <p:grpSpPr>
            <a:xfrm>
              <a:off x="1639543" y="4304707"/>
              <a:ext cx="3085914" cy="1620627"/>
              <a:chOff x="711200" y="3624344"/>
              <a:chExt cx="3517994" cy="1847542"/>
            </a:xfrm>
          </p:grpSpPr>
          <p:pic>
            <p:nvPicPr>
              <p:cNvPr id="8" name="Picture 6" descr="C:\Users\ecoffey\AppData\Local\Temp\Rar$DRa0.200\Cisco Icons November\30080_Device_switch_3062\Png_256\30080_Device_switch_3062_unknown_256.png">
                <a:extLst>
                  <a:ext uri="{FF2B5EF4-FFF2-40B4-BE49-F238E27FC236}">
                    <a16:creationId xmlns:a16="http://schemas.microsoft.com/office/drawing/2014/main" id="{BB19EC61-8B03-DB5B-A8AB-B387D58038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2857" y="3624344"/>
                <a:ext cx="932351" cy="42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6" descr="C:\Users\ecoffey\AppData\Local\Temp\Rar$DRa1.653\30059_Device_laptop_3145_unreachable_256.png">
                <a:extLst>
                  <a:ext uri="{FF2B5EF4-FFF2-40B4-BE49-F238E27FC236}">
                    <a16:creationId xmlns:a16="http://schemas.microsoft.com/office/drawing/2014/main" id="{110E149D-FC48-7862-84B6-A09A501E67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0014" y="4658647"/>
                <a:ext cx="813238" cy="813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ecoffey\AppData\Local\Temp\Rar$DRa1.410\30062_Device_printer_default_256.png">
                <a:extLst>
                  <a:ext uri="{FF2B5EF4-FFF2-40B4-BE49-F238E27FC236}">
                    <a16:creationId xmlns:a16="http://schemas.microsoft.com/office/drawing/2014/main" id="{E248BD20-125F-D3EF-9228-B5A6B6982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200" y="4658647"/>
                <a:ext cx="813238" cy="813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C:\Users\ecoffey\AppData\Local\Temp\Rar$DRa0.175\30088_Device_terminal_unreachable_256.png">
                <a:extLst>
                  <a:ext uri="{FF2B5EF4-FFF2-40B4-BE49-F238E27FC236}">
                    <a16:creationId xmlns:a16="http://schemas.microsoft.com/office/drawing/2014/main" id="{B08C473C-8CAE-2D03-920D-AB9FE02FE6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8827" y="4658647"/>
                <a:ext cx="813239" cy="813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8FB43100-4578-6514-4864-DCEABA31DBB9}"/>
                  </a:ext>
                </a:extLst>
              </p:cNvPr>
              <p:cNvCxnSpPr>
                <a:stCxn id="12" idx="0"/>
                <a:endCxn id="8" idx="2"/>
              </p:cNvCxnSpPr>
              <p:nvPr/>
            </p:nvCxnSpPr>
            <p:spPr>
              <a:xfrm rot="5400000" flipH="1" flipV="1">
                <a:off x="1447799" y="3717413"/>
                <a:ext cx="611254" cy="1271214"/>
              </a:xfrm>
              <a:prstGeom prst="curvedConnector3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구부러짐 20">
                <a:extLst>
                  <a:ext uri="{FF2B5EF4-FFF2-40B4-BE49-F238E27FC236}">
                    <a16:creationId xmlns:a16="http://schemas.microsoft.com/office/drawing/2014/main" id="{49BB67FD-8ED7-4E6C-E9E1-B3CE7C5580A7}"/>
                  </a:ext>
                </a:extLst>
              </p:cNvPr>
              <p:cNvCxnSpPr>
                <a:stCxn id="11" idx="0"/>
                <a:endCxn id="8" idx="2"/>
              </p:cNvCxnSpPr>
              <p:nvPr/>
            </p:nvCxnSpPr>
            <p:spPr>
              <a:xfrm rot="16200000" flipV="1">
                <a:off x="2087206" y="4349220"/>
                <a:ext cx="611254" cy="7600"/>
              </a:xfrm>
              <a:prstGeom prst="curvedConnector3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구부러짐 22">
                <a:extLst>
                  <a:ext uri="{FF2B5EF4-FFF2-40B4-BE49-F238E27FC236}">
                    <a16:creationId xmlns:a16="http://schemas.microsoft.com/office/drawing/2014/main" id="{C482DE53-8F13-FA00-6566-53EC4C3D2E45}"/>
                  </a:ext>
                </a:extLst>
              </p:cNvPr>
              <p:cNvCxnSpPr>
                <a:stCxn id="13" idx="0"/>
                <a:endCxn id="8" idx="2"/>
              </p:cNvCxnSpPr>
              <p:nvPr/>
            </p:nvCxnSpPr>
            <p:spPr>
              <a:xfrm rot="16200000" flipV="1">
                <a:off x="2726613" y="3709813"/>
                <a:ext cx="611254" cy="1286414"/>
              </a:xfrm>
              <a:prstGeom prst="curvedConnector3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A30D89B7-4947-F7DB-9DB6-38A2BA99CF89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 flipV="1">
                <a:off x="2855208" y="3835868"/>
                <a:ext cx="1373986" cy="1"/>
              </a:xfrm>
              <a:prstGeom prst="curvedConnector3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2015121-B616-6653-F1A6-4AEC62E8CCAB}"/>
                </a:ext>
              </a:extLst>
            </p:cNvPr>
            <p:cNvSpPr/>
            <p:nvPr/>
          </p:nvSpPr>
          <p:spPr>
            <a:xfrm>
              <a:off x="1260022" y="3455395"/>
              <a:ext cx="3844956" cy="2813693"/>
            </a:xfrm>
            <a:prstGeom prst="round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40711D-6536-4449-BFFC-669AA28F64EF}"/>
                </a:ext>
              </a:extLst>
            </p:cNvPr>
            <p:cNvSpPr txBox="1"/>
            <p:nvPr/>
          </p:nvSpPr>
          <p:spPr>
            <a:xfrm>
              <a:off x="3111304" y="3960952"/>
              <a:ext cx="66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/>
                  </a:solidFill>
                </a:rPr>
                <a:t>Switch</a:t>
              </a:r>
              <a:endParaRPr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BB9FDA-4921-A55F-50F9-B09D0D2BC179}"/>
                </a:ext>
              </a:extLst>
            </p:cNvPr>
            <p:cNvSpPr txBox="1"/>
            <p:nvPr/>
          </p:nvSpPr>
          <p:spPr>
            <a:xfrm>
              <a:off x="9074029" y="3960952"/>
              <a:ext cx="66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/>
                  </a:solidFill>
                </a:rPr>
                <a:t>Switch</a:t>
              </a:r>
              <a:endParaRPr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A860628-F6F0-DDC1-8315-043A304CC5C4}"/>
                </a:ext>
              </a:extLst>
            </p:cNvPr>
            <p:cNvSpPr txBox="1"/>
            <p:nvPr/>
          </p:nvSpPr>
          <p:spPr>
            <a:xfrm>
              <a:off x="5113048" y="4673283"/>
              <a:ext cx="679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Router</a:t>
              </a:r>
              <a:endParaRPr lang="ko-KR" altLang="en-US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E1A150-6425-98D0-4AAC-0B5EA1F4E6DC}"/>
                </a:ext>
              </a:extLst>
            </p:cNvPr>
            <p:cNvSpPr txBox="1"/>
            <p:nvPr/>
          </p:nvSpPr>
          <p:spPr>
            <a:xfrm>
              <a:off x="7081928" y="4673283"/>
              <a:ext cx="679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Router</a:t>
              </a:r>
              <a:endParaRPr lang="ko-KR" alt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AB8B31-D51F-4784-8D9B-A9A4E6A4900C}"/>
                </a:ext>
              </a:extLst>
            </p:cNvPr>
            <p:cNvSpPr txBox="1"/>
            <p:nvPr/>
          </p:nvSpPr>
          <p:spPr>
            <a:xfrm>
              <a:off x="6171220" y="2242062"/>
              <a:ext cx="679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Router</a:t>
              </a:r>
              <a:endParaRPr lang="ko-KR" alt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AC8EAC-81B9-BCE8-9FD8-3339F92A78C8}"/>
                </a:ext>
              </a:extLst>
            </p:cNvPr>
            <p:cNvSpPr txBox="1"/>
            <p:nvPr/>
          </p:nvSpPr>
          <p:spPr>
            <a:xfrm>
              <a:off x="5915147" y="1501630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ISP</a:t>
              </a:r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F10EAD1-9C95-F17C-DC61-6F73CEDA3963}"/>
                </a:ext>
              </a:extLst>
            </p:cNvPr>
            <p:cNvGrpSpPr/>
            <p:nvPr/>
          </p:nvGrpSpPr>
          <p:grpSpPr>
            <a:xfrm>
              <a:off x="6725294" y="3455395"/>
              <a:ext cx="4206685" cy="2813693"/>
              <a:chOff x="6477245" y="2656114"/>
              <a:chExt cx="4795691" cy="3207657"/>
            </a:xfrm>
          </p:grpSpPr>
          <p:pic>
            <p:nvPicPr>
              <p:cNvPr id="31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D23DEE2B-3636-27F8-36C4-4BD2086458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477245" y="3605861"/>
                <a:ext cx="813240" cy="4600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2849C9-85B9-5DE2-D275-E63D44BCF43B}"/>
                  </a:ext>
                </a:extLst>
              </p:cNvPr>
              <p:cNvSpPr txBox="1"/>
              <p:nvPr/>
            </p:nvSpPr>
            <p:spPr>
              <a:xfrm flipH="1">
                <a:off x="10126882" y="2931883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LAN2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35" name="Picture 6" descr="C:\Users\ecoffey\AppData\Local\Temp\Rar$DRa0.200\Cisco Icons November\30080_Device_switch_3062\Png_256\30080_Device_switch_3062_unknown_256.png">
                <a:extLst>
                  <a:ext uri="{FF2B5EF4-FFF2-40B4-BE49-F238E27FC236}">
                    <a16:creationId xmlns:a16="http://schemas.microsoft.com/office/drawing/2014/main" id="{4453C436-06A3-669E-8361-703843BA20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96268" y="3624344"/>
                <a:ext cx="932351" cy="42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6" descr="C:\Users\ecoffey\AppData\Local\Temp\Rar$DRa1.653\30059_Device_laptop_3145_unreachable_256.png">
                <a:extLst>
                  <a:ext uri="{FF2B5EF4-FFF2-40B4-BE49-F238E27FC236}">
                    <a16:creationId xmlns:a16="http://schemas.microsoft.com/office/drawing/2014/main" id="{20DC4E19-816B-80A6-E6BF-20C4FFDB2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748224" y="4658647"/>
                <a:ext cx="813238" cy="813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C:\Users\ecoffey\AppData\Local\Temp\Rar$DRa1.410\30062_Device_printer_default_256.png">
                <a:extLst>
                  <a:ext uri="{FF2B5EF4-FFF2-40B4-BE49-F238E27FC236}">
                    <a16:creationId xmlns:a16="http://schemas.microsoft.com/office/drawing/2014/main" id="{2A105C22-0546-1369-680B-D12F4CCC6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027038" y="4658647"/>
                <a:ext cx="813238" cy="813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9" name="연결선: 구부러짐 38">
                <a:extLst>
                  <a:ext uri="{FF2B5EF4-FFF2-40B4-BE49-F238E27FC236}">
                    <a16:creationId xmlns:a16="http://schemas.microsoft.com/office/drawing/2014/main" id="{922AD7A2-D265-2216-427C-CFB0264FBA24}"/>
                  </a:ext>
                </a:extLst>
              </p:cNvPr>
              <p:cNvCxnSpPr>
                <a:stCxn id="37" idx="0"/>
                <a:endCxn id="35" idx="2"/>
              </p:cNvCxnSpPr>
              <p:nvPr/>
            </p:nvCxnSpPr>
            <p:spPr>
              <a:xfrm rot="16200000" flipV="1">
                <a:off x="9492423" y="3717413"/>
                <a:ext cx="611254" cy="1271214"/>
              </a:xfrm>
              <a:prstGeom prst="curvedConnector3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연결선: 구부러짐 39">
                <a:extLst>
                  <a:ext uri="{FF2B5EF4-FFF2-40B4-BE49-F238E27FC236}">
                    <a16:creationId xmlns:a16="http://schemas.microsoft.com/office/drawing/2014/main" id="{96A46896-A592-F965-FB52-4E7A1D187B19}"/>
                  </a:ext>
                </a:extLst>
              </p:cNvPr>
              <p:cNvCxnSpPr>
                <a:stCxn id="36" idx="0"/>
                <a:endCxn id="35" idx="2"/>
              </p:cNvCxnSpPr>
              <p:nvPr/>
            </p:nvCxnSpPr>
            <p:spPr>
              <a:xfrm rot="5400000" flipH="1" flipV="1">
                <a:off x="8853016" y="4349220"/>
                <a:ext cx="611254" cy="7600"/>
              </a:xfrm>
              <a:prstGeom prst="curvedConnector3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연결선: 구부러짐 40">
                <a:extLst>
                  <a:ext uri="{FF2B5EF4-FFF2-40B4-BE49-F238E27FC236}">
                    <a16:creationId xmlns:a16="http://schemas.microsoft.com/office/drawing/2014/main" id="{63448FA8-1A80-C70E-13EE-F9315CED7DC5}"/>
                  </a:ext>
                </a:extLst>
              </p:cNvPr>
              <p:cNvCxnSpPr>
                <a:cxnSpLocks/>
                <a:stCxn id="43" idx="0"/>
                <a:endCxn id="35" idx="2"/>
              </p:cNvCxnSpPr>
              <p:nvPr/>
            </p:nvCxnSpPr>
            <p:spPr>
              <a:xfrm rot="5400000" flipH="1" flipV="1">
                <a:off x="8247165" y="3691457"/>
                <a:ext cx="559342" cy="1271214"/>
              </a:xfrm>
              <a:prstGeom prst="curvedConnector3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연결선: 구부러짐 41">
                <a:extLst>
                  <a:ext uri="{FF2B5EF4-FFF2-40B4-BE49-F238E27FC236}">
                    <a16:creationId xmlns:a16="http://schemas.microsoft.com/office/drawing/2014/main" id="{91036D83-CB8B-F0B0-38BA-D50782FDF463}"/>
                  </a:ext>
                </a:extLst>
              </p:cNvPr>
              <p:cNvCxnSpPr>
                <a:cxnSpLocks/>
                <a:stCxn id="35" idx="3"/>
                <a:endCxn id="31" idx="1"/>
              </p:cNvCxnSpPr>
              <p:nvPr/>
            </p:nvCxnSpPr>
            <p:spPr>
              <a:xfrm flipH="1" flipV="1">
                <a:off x="7322282" y="3835868"/>
                <a:ext cx="1373986" cy="1"/>
              </a:xfrm>
              <a:prstGeom prst="curvedConnector3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44D586A8-F3DB-3B9D-5674-C6C8ABA65935}"/>
                  </a:ext>
                </a:extLst>
              </p:cNvPr>
              <p:cNvSpPr/>
              <p:nvPr/>
            </p:nvSpPr>
            <p:spPr>
              <a:xfrm flipH="1">
                <a:off x="6889622" y="2656114"/>
                <a:ext cx="4383314" cy="3207657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Picture 26" descr="C:\Users\ecoffey\AppData\Local\Temp\Rar$DRa0.742\30104_Device_www_server_unreachable_256.png">
                <a:extLst>
                  <a:ext uri="{FF2B5EF4-FFF2-40B4-BE49-F238E27FC236}">
                    <a16:creationId xmlns:a16="http://schemas.microsoft.com/office/drawing/2014/main" id="{314D8EB3-C18A-206B-292B-EF068F96FD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450074" y="4606735"/>
                <a:ext cx="882310" cy="882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5F8F0A1-237E-FA7B-1B4E-142231FE2E82}"/>
                </a:ext>
              </a:extLst>
            </p:cNvPr>
            <p:cNvCxnSpPr>
              <a:stCxn id="9" idx="3"/>
              <a:endCxn id="31" idx="3"/>
            </p:cNvCxnSpPr>
            <p:nvPr/>
          </p:nvCxnSpPr>
          <p:spPr>
            <a:xfrm>
              <a:off x="5466707" y="4490252"/>
              <a:ext cx="12585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337B27-7452-1DFF-2053-6295D17201B5}"/>
                </a:ext>
              </a:extLst>
            </p:cNvPr>
            <p:cNvSpPr txBox="1"/>
            <p:nvPr/>
          </p:nvSpPr>
          <p:spPr>
            <a:xfrm>
              <a:off x="6207590" y="3450867"/>
              <a:ext cx="580279" cy="323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WAN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pic>
          <p:nvPicPr>
            <p:cNvPr id="49" name="Picture 26" descr="C:\Users\ecoffey\AppData\Local\Temp\Rar$DRa0.324\30072_Device_server_unreachable_256.png">
              <a:extLst>
                <a:ext uri="{FF2B5EF4-FFF2-40B4-BE49-F238E27FC236}">
                  <a16:creationId xmlns:a16="http://schemas.microsoft.com/office/drawing/2014/main" id="{3E605CAC-4225-D35F-213F-2522C80F9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305" y="1700693"/>
              <a:ext cx="679226" cy="67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6" descr="C:\Users\ecoffey\AppData\Local\Temp\Rar$DRa0.727\30078_Device_storage_array_unreachable_256.png">
              <a:extLst>
                <a:ext uri="{FF2B5EF4-FFF2-40B4-BE49-F238E27FC236}">
                  <a16:creationId xmlns:a16="http://schemas.microsoft.com/office/drawing/2014/main" id="{5C1D17FC-44C7-0FF7-2200-23294E4AE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469" y="1700693"/>
              <a:ext cx="679226" cy="67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8D7297A-0A85-57BF-6D62-D4EE92426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7476" y="1838549"/>
              <a:ext cx="713358" cy="40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48FAB95-39EA-EEFC-0976-9B54C80AC953}"/>
                </a:ext>
              </a:extLst>
            </p:cNvPr>
            <p:cNvCxnSpPr>
              <a:stCxn id="51" idx="2"/>
              <a:endCxn id="31" idx="3"/>
            </p:cNvCxnSpPr>
            <p:nvPr/>
          </p:nvCxnSpPr>
          <p:spPr>
            <a:xfrm rot="16200000" flipH="1">
              <a:off x="5315630" y="3080588"/>
              <a:ext cx="2248188" cy="57113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3A884B99-065F-D871-B3C1-0A0637DCB0A3}"/>
                </a:ext>
              </a:extLst>
            </p:cNvPr>
            <p:cNvCxnSpPr>
              <a:stCxn id="51" idx="2"/>
              <a:endCxn id="9" idx="3"/>
            </p:cNvCxnSpPr>
            <p:nvPr/>
          </p:nvCxnSpPr>
          <p:spPr>
            <a:xfrm rot="5400000">
              <a:off x="4686337" y="3022434"/>
              <a:ext cx="2248188" cy="687448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F19335-AF40-9876-8A8B-CE527A41695A}"/>
                </a:ext>
              </a:extLst>
            </p:cNvPr>
            <p:cNvSpPr txBox="1"/>
            <p:nvPr/>
          </p:nvSpPr>
          <p:spPr>
            <a:xfrm>
              <a:off x="4122840" y="1095927"/>
              <a:ext cx="2000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Internet Backbone </a:t>
              </a:r>
              <a:endParaRPr lang="ko-KR" altLang="en-US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297CCEB-C3AC-51A6-E4D9-646C77595F31}"/>
                </a:ext>
              </a:extLst>
            </p:cNvPr>
            <p:cNvSpPr/>
            <p:nvPr/>
          </p:nvSpPr>
          <p:spPr>
            <a:xfrm>
              <a:off x="3886087" y="868313"/>
              <a:ext cx="4419826" cy="1891718"/>
            </a:xfrm>
            <a:prstGeom prst="round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53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DE99FCAA4BDF4FA63C9A166AA2B26B" ma:contentTypeVersion="12" ma:contentTypeDescription="새 문서를 만듭니다." ma:contentTypeScope="" ma:versionID="07b5715a13e2182bb18875504313f5d7">
  <xsd:schema xmlns:xsd="http://www.w3.org/2001/XMLSchema" xmlns:xs="http://www.w3.org/2001/XMLSchema" xmlns:p="http://schemas.microsoft.com/office/2006/metadata/properties" xmlns:ns2="7dd1dbc5-c558-4831-90a0-1d6099d4f1d9" xmlns:ns3="a3ebdba9-1043-4e3c-9ec1-f16640bf290e" targetNamespace="http://schemas.microsoft.com/office/2006/metadata/properties" ma:root="true" ma:fieldsID="76b26bd98dcc3ec93d4e47a53ef43f4b" ns2:_="" ns3:_="">
    <xsd:import namespace="7dd1dbc5-c558-4831-90a0-1d6099d4f1d9"/>
    <xsd:import namespace="a3ebdba9-1043-4e3c-9ec1-f16640bf29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1dbc5-c558-4831-90a0-1d6099d4f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이미지 태그" ma:readOnly="false" ma:fieldId="{5cf76f15-5ced-4ddc-b409-7134ff3c332f}" ma:taxonomyMulti="true" ma:sspId="910b48b5-2889-4574-bf8a-c2c9d76db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bdba9-1043-4e3c-9ec1-f16640bf290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6a28a9b-e727-44ae-a9e2-4da6720553da}" ma:internalName="TaxCatchAll" ma:showField="CatchAllData" ma:web="a3ebdba9-1043-4e3c-9ec1-f16640bf29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A0E089-F092-412C-8A5F-39ADFA0837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582FA6-A6E2-4EBF-951E-DDFDB333D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d1dbc5-c558-4831-90a0-1d6099d4f1d9"/>
    <ds:schemaRef ds:uri="a3ebdba9-1043-4e3c-9ec1-f16640bf29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9539</TotalTime>
  <Words>1193</Words>
  <Application>Microsoft Office PowerPoint</Application>
  <PresentationFormat>와이드스크린</PresentationFormat>
  <Paragraphs>248</Paragraphs>
  <Slides>15</Slides>
  <Notes>12</Notes>
  <HiddenSlides>6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Shinyoung</dc:creator>
  <cp:lastModifiedBy>Shinyoung</cp:lastModifiedBy>
  <cp:revision>191</cp:revision>
  <dcterms:created xsi:type="dcterms:W3CDTF">2022-07-21T16:25:07Z</dcterms:created>
  <dcterms:modified xsi:type="dcterms:W3CDTF">2022-10-21T06:36:40Z</dcterms:modified>
</cp:coreProperties>
</file>