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3" r:id="rId4"/>
    <p:sldId id="264" r:id="rId5"/>
    <p:sldId id="265" r:id="rId6"/>
    <p:sldId id="266" r:id="rId7"/>
    <p:sldId id="267" r:id="rId8"/>
    <p:sldId id="271" r:id="rId9"/>
    <p:sldId id="270" r:id="rId10"/>
    <p:sldId id="276" r:id="rId11"/>
    <p:sldId id="262" r:id="rId12"/>
    <p:sldId id="259" r:id="rId13"/>
    <p:sldId id="273" r:id="rId14"/>
    <p:sldId id="274" r:id="rId15"/>
    <p:sldId id="275" r:id="rId16"/>
    <p:sldId id="258" r:id="rId17"/>
    <p:sldId id="261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25"/>
    <a:srgbClr val="FF6834"/>
    <a:srgbClr val="384A6A"/>
    <a:srgbClr val="2C3A54"/>
    <a:srgbClr val="FF865D"/>
    <a:srgbClr val="FF622B"/>
    <a:srgbClr val="E8EBF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75.02%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A74-4A35-9697-0A0F8135C4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80.59%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A74-4A35-9697-0A0F8135C48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73.87%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A74-4A35-9697-0A0F8135C48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78.29%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A74-4A35-9697-0A0F8135C48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79.45% 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A74-4A35-9697-0A0F8135C48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66-4E94-A497-464F88B015E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66.06% </a:t>
                    </a:r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A74-4A35-9697-0A0F8135C48C}"/>
                </c:ext>
              </c:extLst>
            </c:dLbl>
            <c:dLbl>
              <c:idx val="7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rPr>
                      <a:t>64.88%</a:t>
                    </a:r>
                    <a:endParaRPr lang="en-US" altLang="ko-KR" sz="1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A74-4A35-9697-0A0F8135C4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모델1-1</c:v>
                </c:pt>
                <c:pt idx="1">
                  <c:v>모델1-2</c:v>
                </c:pt>
                <c:pt idx="2">
                  <c:v>모델2-1</c:v>
                </c:pt>
                <c:pt idx="3">
                  <c:v>모델2-2</c:v>
                </c:pt>
                <c:pt idx="4">
                  <c:v>모델3-1</c:v>
                </c:pt>
                <c:pt idx="5">
                  <c:v>모델3-2</c:v>
                </c:pt>
                <c:pt idx="6">
                  <c:v>모델4-1</c:v>
                </c:pt>
                <c:pt idx="7">
                  <c:v>모델4-2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0.75019999999999998</c:v>
                </c:pt>
                <c:pt idx="1">
                  <c:v>0.80589999999999995</c:v>
                </c:pt>
                <c:pt idx="2">
                  <c:v>0.73870000000000002</c:v>
                </c:pt>
                <c:pt idx="3">
                  <c:v>0.78290000000000004</c:v>
                </c:pt>
                <c:pt idx="4">
                  <c:v>0.79449999999999998</c:v>
                </c:pt>
                <c:pt idx="5">
                  <c:v>0.85960000000000003</c:v>
                </c:pt>
                <c:pt idx="6">
                  <c:v>0.66059999999999997</c:v>
                </c:pt>
                <c:pt idx="7">
                  <c:v>0.64880000000000004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75615776"/>
        <c:axId val="175612640"/>
      </c:barChart>
      <c:catAx>
        <c:axId val="17561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612640"/>
        <c:crosses val="autoZero"/>
        <c:auto val="1"/>
        <c:lblAlgn val="ctr"/>
        <c:lblOffset val="100"/>
        <c:noMultiLvlLbl val="0"/>
      </c:catAx>
      <c:valAx>
        <c:axId val="175612640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17561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20192812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김소현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20192813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김승현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20192847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양조은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20190773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이여진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090646" y="1696244"/>
            <a:ext cx="6010704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With 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78895" y="4233332"/>
            <a:ext cx="11119892" cy="23791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3364" y="1635280"/>
            <a:ext cx="8071555" cy="23791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833" y="878186"/>
            <a:ext cx="261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Visualization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8167" t="25377" r="64433" b="40706"/>
          <a:stretch/>
        </p:blipFill>
        <p:spPr>
          <a:xfrm>
            <a:off x="3476052" y="4415334"/>
            <a:ext cx="2798968" cy="19489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2494" t="2703" r="2561" b="11670"/>
          <a:stretch/>
        </p:blipFill>
        <p:spPr>
          <a:xfrm>
            <a:off x="2573279" y="1854148"/>
            <a:ext cx="2030820" cy="20308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8167" t="58902" r="64433" b="8312"/>
          <a:stretch/>
        </p:blipFill>
        <p:spPr>
          <a:xfrm>
            <a:off x="677084" y="4480310"/>
            <a:ext cx="2798968" cy="18839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31856" y="2501706"/>
            <a:ext cx="52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Class Activity Map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을 구현하여서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모델이 데이터의 어떤 특징을 보고 구분하였는지 시각화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7987" y="4928126"/>
            <a:ext cx="477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filter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를 통해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여러 레이어들이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어떻게 값을 뽑아내고 있는지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각 필터들이 어떻게 피쳐들을 뽑아내고 있는지를 확인</a:t>
            </a:r>
          </a:p>
        </p:txBody>
      </p:sp>
    </p:spTree>
    <p:extLst>
      <p:ext uri="{BB962C8B-B14F-4D97-AF65-F5344CB8AC3E}">
        <p14:creationId xmlns:p14="http://schemas.microsoft.com/office/powerpoint/2010/main" val="393176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-1" y="3807696"/>
            <a:ext cx="7514377" cy="7319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8160" y="372849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39937" y="3770009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27061" y="3744658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825185" y="2624495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 flipH="1" flipV="1">
            <a:off x="3333791" y="2095840"/>
            <a:ext cx="540588" cy="5405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946666" y="5026408"/>
            <a:ext cx="540588" cy="5405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V="1">
            <a:off x="554891" y="2083907"/>
            <a:ext cx="540588" cy="5405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2216960" y="3922411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3604087" y="2624495"/>
            <a:ext cx="1" cy="110399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-123454" y="4120651"/>
            <a:ext cx="1911942" cy="184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연구변인</a:t>
            </a: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</a:p>
          <a:p>
            <a:pPr algn="ctr">
              <a:spcAft>
                <a:spcPts val="800"/>
              </a:spcAft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layer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60285" y="1860753"/>
            <a:ext cx="21027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rgbClr val="FF6834"/>
                </a:solidFill>
              </a:rPr>
              <a:t>연구변인</a:t>
            </a:r>
            <a:r>
              <a:rPr lang="en-US" altLang="ko-KR" b="1" u="sng" dirty="0">
                <a:solidFill>
                  <a:srgbClr val="FF6834"/>
                </a:solidFill>
              </a:rPr>
              <a:t>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Activation function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61938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tanh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40836" y="4120651"/>
            <a:ext cx="191986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연구변인</a:t>
            </a: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pPr algn="ctr">
              <a:spcAft>
                <a:spcPts val="800"/>
              </a:spcAft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Optimizer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Adam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RMSprop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14513" y="1833912"/>
            <a:ext cx="1919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rgbClr val="FF6834"/>
                </a:solidFill>
              </a:rPr>
              <a:t>연구변인</a:t>
            </a:r>
            <a:r>
              <a:rPr lang="en-US" altLang="ko-KR" b="1" u="sng" dirty="0">
                <a:solidFill>
                  <a:srgbClr val="FF6834"/>
                </a:solidFill>
              </a:rPr>
              <a:t>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Pooling Function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MaxPooling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AveragePooling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242493" y="3744658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 flipH="1" flipV="1">
            <a:off x="6049223" y="2095840"/>
            <a:ext cx="540588" cy="5405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 flipV="1">
            <a:off x="6319519" y="2624495"/>
            <a:ext cx="1" cy="110399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356268" y="4120651"/>
            <a:ext cx="191986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연구변인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algn="ctr">
              <a:spcAft>
                <a:spcPts val="800"/>
              </a:spcAft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Size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 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</a:p>
          <a:p>
            <a:pPr marL="171450" indent="-1714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868817" y="3770009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75546" y="5026408"/>
            <a:ext cx="540588" cy="5405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 flipV="1">
            <a:off x="4945840" y="3922411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53759" y="2124940"/>
            <a:ext cx="4399839" cy="3406061"/>
          </a:xfrm>
          <a:prstGeom prst="rect">
            <a:avLst/>
          </a:prstGeom>
          <a:ln w="28575" cap="rnd" cmpd="dbl">
            <a:prstDash val="solid"/>
            <a:round/>
          </a:ln>
          <a:effectLst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비교 기준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CNN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Layer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6 Layers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활성화 함수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(Activation) : 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Relu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Optimizer : SGD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Pooling Function 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MaxPooling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Batch Size : 32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정규화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(Normalization)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None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 epoch : 15</a:t>
            </a:r>
          </a:p>
          <a:p>
            <a:pPr>
              <a:spcAft>
                <a:spcPts val="800"/>
              </a:spcAft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88" name="직각 삼각형 87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평행 사변형 88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EXPERIMENTS &amp; RESULTS</a:t>
            </a:r>
          </a:p>
        </p:txBody>
      </p:sp>
      <p:sp>
        <p:nvSpPr>
          <p:cNvPr id="93" name="직각 삼각형 92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평행 사변형 93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061" y="839192"/>
            <a:ext cx="2499529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Environment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Google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Colab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Notebooks</a:t>
            </a:r>
          </a:p>
          <a:p>
            <a:pPr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Jupyter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Notebook 6.1.4</a:t>
            </a:r>
            <a:endParaRPr lang="en-US" altLang="ko-KR" sz="12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73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35826"/>
              </p:ext>
            </p:extLst>
          </p:nvPr>
        </p:nvGraphicFramePr>
        <p:xfrm>
          <a:off x="1503371" y="1859508"/>
          <a:ext cx="9000000" cy="105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fontAlgn="t"/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75.95% / 72.22%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76.01% / 74.34%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70.58% / 68.77%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65.94% / 63.13%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63500" marR="63500" marT="63500" marB="635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EXPERIMENTS &amp; RESULTS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5799" y="1520954"/>
            <a:ext cx="2702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# Layer </a:t>
            </a:r>
            <a:r>
              <a:rPr lang="ko-KR" altLang="en-US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 </a:t>
            </a: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- 4 / 6 / 8 / 11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425799" y="915162"/>
            <a:ext cx="8383508" cy="30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테이블의 값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fit_generate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적용하지 않았을 때의 정확도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/ 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fit_generate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적용했을 때의 정확도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09682"/>
              </p:ext>
            </p:extLst>
          </p:nvPr>
        </p:nvGraphicFramePr>
        <p:xfrm>
          <a:off x="1508695" y="3791119"/>
          <a:ext cx="9002380" cy="252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SGD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Adam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RMSProp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74.82% / 80.31%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82.44% / 83.09%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69.68% / 69.1%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72.52% / 72.93%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82.02% / 84.65%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67.43% / 69.08%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76.01% / 74.34%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80.89% / 81.05%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68.21% / 68.97%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평균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74.45% / 75.86%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81.78% / 82.93%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68.44% / 69.05%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5799" y="3380136"/>
            <a:ext cx="37100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# Optimizer - SGD, Adam, </a:t>
            </a:r>
            <a:r>
              <a:rPr lang="en-US" altLang="ko-KR" sz="16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RMSprop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EXPERIMENTS &amp; RESULTS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5799" y="915162"/>
            <a:ext cx="8383508" cy="30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테이블의 값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fit_generate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적용하지 않았을 때의 정확도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/ 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fit_generate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적용했을 때의 정확도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75614"/>
              </p:ext>
            </p:extLst>
          </p:nvPr>
        </p:nvGraphicFramePr>
        <p:xfrm>
          <a:off x="814955" y="2596061"/>
          <a:ext cx="4973583" cy="265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ReLu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tanh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76.01% / 74.34%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77.34% / 76.21%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74.82% / 80.31%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77.20% / 75.94%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평균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75.45% / 77.32%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77.27% / 76.07%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2056" y="2185078"/>
            <a:ext cx="37100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# Activation function - </a:t>
            </a:r>
            <a:r>
              <a:rPr lang="en-US" altLang="ko-KR" sz="1600" b="1" dirty="0" err="1"/>
              <a:t>ReLu</a:t>
            </a:r>
            <a:r>
              <a:rPr lang="en-US" altLang="ko-KR" sz="1600" b="1" dirty="0"/>
              <a:t> / </a:t>
            </a:r>
            <a:r>
              <a:rPr lang="en-US" altLang="ko-KR" sz="1600" b="1" dirty="0" err="1"/>
              <a:t>tanh</a:t>
            </a:r>
            <a:endParaRPr lang="ko-KR" altLang="en-US" sz="16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81781"/>
              </p:ext>
            </p:extLst>
          </p:nvPr>
        </p:nvGraphicFramePr>
        <p:xfrm>
          <a:off x="6272682" y="2596061"/>
          <a:ext cx="4973583" cy="252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MaxPooling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AveragePooling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74.82% / 80.31%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69.1% / 78.4%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72.52% / 72.93%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69.3% / 75.87%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76.01% / 74.34%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69.85% / 77.15%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평균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74.45% / 75.86%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69.41% / 77.14%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89783" y="2185078"/>
            <a:ext cx="4166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# Pooling - </a:t>
            </a:r>
            <a:r>
              <a:rPr lang="en-US" altLang="ko-KR" sz="1600" b="1" dirty="0" err="1"/>
              <a:t>MaxPooling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AveragePooling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28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EXPERIMENTS &amp; RESULTS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5799" y="915162"/>
            <a:ext cx="8383508" cy="30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테이블의 값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fit_generate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적용하지 않았을 때의 정확도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/ 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fit_generate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적용했을 때의 정확도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37122"/>
              </p:ext>
            </p:extLst>
          </p:nvPr>
        </p:nvGraphicFramePr>
        <p:xfrm>
          <a:off x="1646456" y="2716039"/>
          <a:ext cx="8741242" cy="250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604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300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500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74.82% / 80.31%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64.70% / 62.11%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71.83% / 56.62%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72.52% / 72.93%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72.19% / 60.45%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69.93% / 58.01%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76.01% / 74.34%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64.48% / 62.21%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70.94% / 55.36%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평균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74.45% / 75.86%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69.41% / 61.14%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69.83% / 56.04%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46456" y="2203185"/>
            <a:ext cx="3028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# Batch Size - 32 / 300 / 500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710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EXPERIMENTS &amp; RESULTS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3273" y="1109886"/>
            <a:ext cx="9824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실험을 토대로 결과를 종합하여 성능이 높을 것이라 예상되는 모델을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가지로 추려 최종 모델을 결정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17582" y="2816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90807"/>
              </p:ext>
            </p:extLst>
          </p:nvPr>
        </p:nvGraphicFramePr>
        <p:xfrm>
          <a:off x="167938" y="1792371"/>
          <a:ext cx="2816746" cy="422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Layer </a:t>
                      </a: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Activation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Relu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Optimizer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Adam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Pooling Type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Max Pooling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Size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Normalization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Validation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Accuracy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75.02%/ 80.59%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87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solidDmnd">
                      <a:fgClr>
                        <a:srgbClr val="FF6834"/>
                      </a:fgClr>
                      <a:bgClr>
                        <a:srgbClr val="FF5E2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44443"/>
              </p:ext>
            </p:extLst>
          </p:nvPr>
        </p:nvGraphicFramePr>
        <p:xfrm>
          <a:off x="3167719" y="1795916"/>
          <a:ext cx="2816746" cy="422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Layer </a:t>
                      </a: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Activation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tanh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Optimizer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Adam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Pooling Type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Max Pooling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Size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16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Normalization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Validation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Accuracy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73.87% / 78.29%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87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/>
                        </a:rPr>
                        <a:t> 2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solidDmnd">
                      <a:fgClr>
                        <a:srgbClr val="2C3A54"/>
                      </a:fgClr>
                      <a:bgClr>
                        <a:srgbClr val="384A6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63624"/>
              </p:ext>
            </p:extLst>
          </p:nvPr>
        </p:nvGraphicFramePr>
        <p:xfrm>
          <a:off x="9233965" y="1799460"/>
          <a:ext cx="2816746" cy="422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Layer </a:t>
                      </a: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Activation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tanh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Optimizer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Adam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Pooling Type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Max Pooling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Size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Normalization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Validation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Accuracy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66.06% / 64.88%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87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/>
                        </a:rPr>
                        <a:t> 4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solidDmnd">
                      <a:fgClr>
                        <a:srgbClr val="FF6834"/>
                      </a:fgClr>
                      <a:bgClr>
                        <a:srgbClr val="FF5E2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72737"/>
              </p:ext>
            </p:extLst>
          </p:nvPr>
        </p:nvGraphicFramePr>
        <p:xfrm>
          <a:off x="6185965" y="1792371"/>
          <a:ext cx="2816746" cy="422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Layer </a:t>
                      </a:r>
                      <a:r>
                        <a:rPr lang="ko-KR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Activation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Relu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Optimizer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Adam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Pooling Type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Max Pooling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Size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Batch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Normalization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Validation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Accuracy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79.45% / 85.96%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87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solidDmnd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tx1">
                          <a:lumMod val="65000"/>
                          <a:lumOff val="35000"/>
                        </a:schemeClr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69EC77-5B8F-4C42-9788-EB6F9AB72C7B}"/>
              </a:ext>
            </a:extLst>
          </p:cNvPr>
          <p:cNvSpPr txBox="1"/>
          <p:nvPr/>
        </p:nvSpPr>
        <p:spPr>
          <a:xfrm>
            <a:off x="167938" y="1424941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Epoch = 100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155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C389B00-C370-48C4-BC75-41E896F31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071520"/>
              </p:ext>
            </p:extLst>
          </p:nvPr>
        </p:nvGraphicFramePr>
        <p:xfrm>
          <a:off x="1023452" y="2555672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0F886-D43F-409F-A317-156EAC6AAA60}"/>
              </a:ext>
            </a:extLst>
          </p:cNvPr>
          <p:cNvSpPr/>
          <p:nvPr/>
        </p:nvSpPr>
        <p:spPr>
          <a:xfrm>
            <a:off x="7600765" y="2639521"/>
            <a:ext cx="677934" cy="3548628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4" name="꺾인 연결선 12">
            <a:extLst>
              <a:ext uri="{FF2B5EF4-FFF2-40B4-BE49-F238E27FC236}">
                <a16:creationId xmlns:a16="http://schemas.microsoft.com/office/drawing/2014/main" id="{DD5A6081-432E-4472-99DD-7D43E0CAF30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7416631" y="1815814"/>
            <a:ext cx="523101" cy="823707"/>
          </a:xfrm>
          <a:prstGeom prst="bentConnector2">
            <a:avLst/>
          </a:prstGeom>
          <a:ln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2C800-7148-4C50-BF88-E53983FE639B}"/>
              </a:ext>
            </a:extLst>
          </p:cNvPr>
          <p:cNvSpPr/>
          <p:nvPr/>
        </p:nvSpPr>
        <p:spPr>
          <a:xfrm>
            <a:off x="7611560" y="2639521"/>
            <a:ext cx="667139" cy="3600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85.96%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3710763" y="1535811"/>
            <a:ext cx="3705868" cy="56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fit_generate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적용한 </a:t>
            </a:r>
            <a:r>
              <a:rPr lang="ko-KR" altLang="en-US" sz="1600" b="1" dirty="0">
                <a:solidFill>
                  <a:srgbClr val="FF6834"/>
                </a:solidFill>
              </a:rPr>
              <a:t>모델</a:t>
            </a:r>
            <a:r>
              <a:rPr lang="en-US" altLang="ko-KR" sz="1600" b="1" dirty="0">
                <a:solidFill>
                  <a:srgbClr val="FF6834"/>
                </a:solidFill>
              </a:rPr>
              <a:t>3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정확도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834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1180214" y="3115340"/>
            <a:ext cx="9930810" cy="0"/>
          </a:xfrm>
          <a:prstGeom prst="line">
            <a:avLst/>
          </a:prstGeom>
          <a:ln>
            <a:solidFill>
              <a:srgbClr val="FF5E25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EXPERIMENTS &amp; RESULTS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FINAL CONCLUSION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025" y="1883115"/>
            <a:ext cx="105445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본 프로젝트에서는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CNN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모델을 구현하고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테스트 성능을 높이기 위한 시도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데이터를 증강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marL="285750" indent="-285750"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오히려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accuracy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감소한 경우 확인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각 단계의 주요 함수들이나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filter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사이즈 등을 바꾸어 실험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조작변인 하나씩을 기준으로만 성능을 비교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두 개 이상의 변인들 사이의 연관성은 고려하지 못함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overfitting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과대적합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현상으로 인해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train accuracy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accuracy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차이가 존재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spcAft>
                <a:spcPts val="800"/>
              </a:spcAft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800"/>
              </a:spcAft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이러한 현상을 해결하기 위한 연구 필요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더 향상된 모델을 구현하기 위하여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CNN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이외에 더 다양한 구조의 모델 구현 필요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" y="0"/>
            <a:ext cx="11413069" cy="6858000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2684246" y="2305844"/>
            <a:ext cx="65779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srgbClr val="FF5E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r>
              <a:rPr lang="en-US" altLang="ko-KR" sz="8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24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PRESENTATION ORDER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0531" y="1340469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Description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CNN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모델의 구체적인 구조 및 설명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66916" y="5119025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Experiments &amp; Results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구현 모델에서의 성능 개선을 위한 실험 및 결과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8143" y="1340469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Introduction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프로젝트 소개 및 사용한 모델 개념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0360" y="5119025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Conclusion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최종 선택한 모델 및 프로젝트 결론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10204" y="4037844"/>
            <a:ext cx="1414205" cy="38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8052" y="3403665"/>
            <a:ext cx="205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CIFAR-10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096657" y="1340469"/>
            <a:ext cx="2056532" cy="98969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 rot="16200000">
            <a:off x="2562106" y="3201205"/>
            <a:ext cx="1830123" cy="98969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10800000">
            <a:off x="5096657" y="5119025"/>
            <a:ext cx="2056532" cy="98969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7859013" y="3201206"/>
            <a:ext cx="1830123" cy="98969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27292" y="4428500"/>
            <a:ext cx="196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for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Classification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25228" y="5566322"/>
            <a:ext cx="1985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Visualization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Activation Map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078035" y="1951705"/>
            <a:ext cx="2796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Learning Model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Convolutional Neural Network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PROJECT INTRODUCTION</a:t>
            </a:r>
          </a:p>
        </p:txBody>
      </p:sp>
      <p:sp>
        <p:nvSpPr>
          <p:cNvPr id="151" name="직각 삼각형 150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평행 사변형 151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3" name="평행 사변형 152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663601" y="3587515"/>
            <a:ext cx="881513" cy="697978"/>
          </a:xfrm>
          <a:prstGeom prst="foldedCorner">
            <a:avLst/>
          </a:prstGeom>
          <a:solidFill>
            <a:schemeClr val="lt1"/>
          </a:solidFill>
          <a:ln w="25400" cap="rnd" cmpd="sng">
            <a:solidFill>
              <a:schemeClr val="tx2">
                <a:lumMod val="50000"/>
                <a:alpha val="49000"/>
              </a:schemeClr>
            </a:solidFill>
            <a:prstDash val="solid"/>
            <a:round/>
          </a:ln>
          <a:effectLst>
            <a:outerShdw blurRad="88900" dist="38100" dir="8100000" sx="102000" sy="102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CIFAR-10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63" idx="1"/>
            <a:endCxn id="3" idx="3"/>
          </p:cNvCxnSpPr>
          <p:nvPr/>
        </p:nvCxnSpPr>
        <p:spPr>
          <a:xfrm rot="10800000" flipV="1">
            <a:off x="2545115" y="2962118"/>
            <a:ext cx="1491003" cy="97438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모서리가 접힌 도형 162"/>
          <p:cNvSpPr/>
          <p:nvPr/>
        </p:nvSpPr>
        <p:spPr>
          <a:xfrm>
            <a:off x="4036117" y="2613130"/>
            <a:ext cx="881513" cy="697978"/>
          </a:xfrm>
          <a:prstGeom prst="foldedCorner">
            <a:avLst/>
          </a:prstGeom>
          <a:solidFill>
            <a:schemeClr val="lt1"/>
          </a:solidFill>
          <a:ln w="25400" cap="rnd" cmpd="sng">
            <a:solidFill>
              <a:schemeClr val="tx2">
                <a:lumMod val="50000"/>
                <a:alpha val="49000"/>
              </a:schemeClr>
            </a:solidFill>
            <a:prstDash val="solid"/>
            <a:round/>
          </a:ln>
          <a:effectLst>
            <a:outerShdw blurRad="88900" dist="38100" dir="8100000" sx="102000" sy="102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모서리가 접힌 도형 163"/>
          <p:cNvSpPr/>
          <p:nvPr/>
        </p:nvSpPr>
        <p:spPr>
          <a:xfrm>
            <a:off x="4036117" y="4707842"/>
            <a:ext cx="881513" cy="697978"/>
          </a:xfrm>
          <a:prstGeom prst="foldedCorner">
            <a:avLst/>
          </a:prstGeom>
          <a:solidFill>
            <a:schemeClr val="lt1"/>
          </a:solidFill>
          <a:ln w="25400" cap="rnd" cmpd="sng">
            <a:solidFill>
              <a:schemeClr val="tx2">
                <a:lumMod val="50000"/>
                <a:alpha val="49000"/>
              </a:schemeClr>
            </a:solidFill>
            <a:prstDash val="solid"/>
            <a:round/>
          </a:ln>
          <a:effectLst>
            <a:outerShdw blurRad="88900" dist="38100" dir="8100000" sx="102000" sy="102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3" idx="3"/>
            <a:endCxn id="164" idx="1"/>
          </p:cNvCxnSpPr>
          <p:nvPr/>
        </p:nvCxnSpPr>
        <p:spPr>
          <a:xfrm>
            <a:off x="2545114" y="3936504"/>
            <a:ext cx="1491003" cy="112032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66" idx="1"/>
            <a:endCxn id="163" idx="3"/>
          </p:cNvCxnSpPr>
          <p:nvPr/>
        </p:nvCxnSpPr>
        <p:spPr>
          <a:xfrm rot="10800000" flipV="1">
            <a:off x="4917631" y="1678029"/>
            <a:ext cx="2313115" cy="128408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접힌 도형 165"/>
          <p:cNvSpPr/>
          <p:nvPr/>
        </p:nvSpPr>
        <p:spPr>
          <a:xfrm>
            <a:off x="7230745" y="1329041"/>
            <a:ext cx="881513" cy="697978"/>
          </a:xfrm>
          <a:prstGeom prst="foldedCorner">
            <a:avLst/>
          </a:prstGeom>
          <a:solidFill>
            <a:schemeClr val="lt1"/>
          </a:solidFill>
          <a:ln w="25400" cap="rnd" cmpd="sng">
            <a:solidFill>
              <a:schemeClr val="tx2">
                <a:lumMod val="50000"/>
                <a:alpha val="49000"/>
              </a:schemeClr>
            </a:solidFill>
            <a:prstDash val="solid"/>
            <a:round/>
          </a:ln>
          <a:effectLst>
            <a:outerShdw blurRad="88900" dist="38100" dir="8100000" sx="102000" sy="102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모서리가 접힌 도형 166"/>
          <p:cNvSpPr/>
          <p:nvPr/>
        </p:nvSpPr>
        <p:spPr>
          <a:xfrm>
            <a:off x="7230744" y="2613129"/>
            <a:ext cx="881513" cy="697978"/>
          </a:xfrm>
          <a:prstGeom prst="foldedCorner">
            <a:avLst/>
          </a:prstGeom>
          <a:solidFill>
            <a:schemeClr val="lt1"/>
          </a:solidFill>
          <a:ln w="25400" cap="rnd" cmpd="sng">
            <a:solidFill>
              <a:schemeClr val="tx2">
                <a:lumMod val="50000"/>
                <a:alpha val="49000"/>
              </a:schemeClr>
            </a:solidFill>
            <a:prstDash val="solid"/>
            <a:round/>
          </a:ln>
          <a:effectLst>
            <a:outerShdw blurRad="88900" dist="38100" dir="8100000" sx="102000" sy="102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모서리가 접힌 도형 167"/>
          <p:cNvSpPr/>
          <p:nvPr/>
        </p:nvSpPr>
        <p:spPr>
          <a:xfrm>
            <a:off x="7230744" y="3897219"/>
            <a:ext cx="881513" cy="697978"/>
          </a:xfrm>
          <a:prstGeom prst="foldedCorner">
            <a:avLst/>
          </a:prstGeom>
          <a:solidFill>
            <a:schemeClr val="lt1"/>
          </a:solidFill>
          <a:ln w="25400" cap="rnd" cmpd="sng">
            <a:solidFill>
              <a:schemeClr val="tx2">
                <a:lumMod val="50000"/>
                <a:alpha val="49000"/>
              </a:schemeClr>
            </a:solidFill>
            <a:prstDash val="solid"/>
            <a:round/>
          </a:ln>
          <a:effectLst>
            <a:outerShdw blurRad="88900" dist="38100" dir="8100000" sx="102000" sy="102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꺾인 연결선 168"/>
          <p:cNvCxnSpPr>
            <a:stCxn id="168" idx="1"/>
            <a:endCxn id="163" idx="3"/>
          </p:cNvCxnSpPr>
          <p:nvPr/>
        </p:nvCxnSpPr>
        <p:spPr>
          <a:xfrm rot="10800000">
            <a:off x="4917630" y="2962120"/>
            <a:ext cx="2313114" cy="128408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3" idx="3"/>
            <a:endCxn id="167" idx="1"/>
          </p:cNvCxnSpPr>
          <p:nvPr/>
        </p:nvCxnSpPr>
        <p:spPr>
          <a:xfrm flipV="1">
            <a:off x="4917630" y="2962118"/>
            <a:ext cx="2313114" cy="1"/>
          </a:xfrm>
          <a:prstGeom prst="line">
            <a:avLst/>
          </a:prstGeom>
          <a:ln w="19050">
            <a:solidFill>
              <a:schemeClr val="tx2">
                <a:lumMod val="5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8436995" y="1524140"/>
            <a:ext cx="1737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Convolution Layer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8436995" y="2808229"/>
            <a:ext cx="1346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Pooling Layer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8436995" y="4088907"/>
            <a:ext cx="20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Fully-connected Layer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44" y="1322614"/>
            <a:ext cx="10652815" cy="5422010"/>
            <a:chOff x="651289" y="1087738"/>
            <a:chExt cx="10652815" cy="5422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8667" t="19511" r="13333" b="9911"/>
            <a:stretch/>
          </p:blipFill>
          <p:spPr>
            <a:xfrm>
              <a:off x="651289" y="1087738"/>
              <a:ext cx="10652815" cy="542201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037983" y="5685183"/>
              <a:ext cx="2266121" cy="824565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설명선 2 9"/>
          <p:cNvSpPr/>
          <p:nvPr/>
        </p:nvSpPr>
        <p:spPr>
          <a:xfrm>
            <a:off x="6622559" y="1047990"/>
            <a:ext cx="5202727" cy="1537856"/>
          </a:xfrm>
          <a:prstGeom prst="borderCallout2">
            <a:avLst>
              <a:gd name="adj1" fmla="val 19651"/>
              <a:gd name="adj2" fmla="val -7"/>
              <a:gd name="adj3" fmla="val 19651"/>
              <a:gd name="adj4" fmla="val -14782"/>
              <a:gd name="adj5" fmla="val 117477"/>
              <a:gd name="adj6" fmla="val -41413"/>
            </a:avLst>
          </a:prstGeom>
          <a:solidFill>
            <a:srgbClr val="E8EBF0"/>
          </a:solidFill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이용해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계산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activation function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이용해 정리하며 특징을 추출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strides : (1,1)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padding : same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이미지의 가장자리에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추가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activation(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 함수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2153" y="2857746"/>
            <a:ext cx="9406551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12153" y="3334409"/>
            <a:ext cx="9406551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2153" y="3979351"/>
            <a:ext cx="9406551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12152" y="4643841"/>
            <a:ext cx="9406551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9834" y="878186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Convolution Layer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44" y="1322614"/>
            <a:ext cx="10652815" cy="5422010"/>
            <a:chOff x="651289" y="1087738"/>
            <a:chExt cx="10652815" cy="5422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8667" t="19511" r="13333" b="9911"/>
            <a:stretch/>
          </p:blipFill>
          <p:spPr>
            <a:xfrm>
              <a:off x="651289" y="1087738"/>
              <a:ext cx="10652815" cy="542201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037983" y="5685183"/>
              <a:ext cx="2266121" cy="824565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설명선 2 9"/>
          <p:cNvSpPr/>
          <p:nvPr/>
        </p:nvSpPr>
        <p:spPr>
          <a:xfrm>
            <a:off x="5768466" y="2514652"/>
            <a:ext cx="5202727" cy="943771"/>
          </a:xfrm>
          <a:prstGeom prst="borderCallout2">
            <a:avLst>
              <a:gd name="adj1" fmla="val 19651"/>
              <a:gd name="adj2" fmla="val -7"/>
              <a:gd name="adj3" fmla="val 19651"/>
              <a:gd name="adj4" fmla="val -12868"/>
              <a:gd name="adj5" fmla="val 124192"/>
              <a:gd name="adj6" fmla="val -29058"/>
            </a:avLst>
          </a:prstGeom>
          <a:solidFill>
            <a:srgbClr val="E8EBF0"/>
          </a:solidFill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 output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output standard deviation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가깝게 유지하도록 하여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vanishing, exploding gradient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문제를 방지하도록 함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2152" y="3539905"/>
            <a:ext cx="2442978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9833" y="878186"/>
            <a:ext cx="26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Batch Normalization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12152" y="4218110"/>
            <a:ext cx="2442978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12152" y="4873273"/>
            <a:ext cx="2442978" cy="235390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6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44" y="1322614"/>
            <a:ext cx="10652815" cy="5422010"/>
            <a:chOff x="651289" y="1087738"/>
            <a:chExt cx="10652815" cy="5422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8667" t="19511" r="13333" b="9911"/>
            <a:stretch/>
          </p:blipFill>
          <p:spPr>
            <a:xfrm>
              <a:off x="651289" y="1087738"/>
              <a:ext cx="10652815" cy="542201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037983" y="5685183"/>
              <a:ext cx="2266121" cy="824565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설명선 2 9"/>
          <p:cNvSpPr/>
          <p:nvPr/>
        </p:nvSpPr>
        <p:spPr>
          <a:xfrm>
            <a:off x="6939432" y="2252101"/>
            <a:ext cx="4268760" cy="1287804"/>
          </a:xfrm>
          <a:prstGeom prst="borderCallout2">
            <a:avLst>
              <a:gd name="adj1" fmla="val 19651"/>
              <a:gd name="adj2" fmla="val -7"/>
              <a:gd name="adj3" fmla="val 19651"/>
              <a:gd name="adj4" fmla="val -14782"/>
              <a:gd name="adj5" fmla="val 117477"/>
              <a:gd name="adj6" fmla="val -41413"/>
            </a:avLst>
          </a:prstGeom>
          <a:solidFill>
            <a:srgbClr val="E8EBF0"/>
          </a:solidFill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layer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계산 결과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(feature maps)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pooling(sub-sampling)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pool_size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(2,2)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strides : 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12153" y="3753310"/>
            <a:ext cx="4516219" cy="248321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9834" y="878186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Pooling Layer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12153" y="5106700"/>
            <a:ext cx="4516219" cy="248321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1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44" y="1322614"/>
            <a:ext cx="10652815" cy="5422010"/>
            <a:chOff x="651289" y="1087738"/>
            <a:chExt cx="10652815" cy="5422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8667" t="19511" r="13333" b="9911"/>
            <a:stretch/>
          </p:blipFill>
          <p:spPr>
            <a:xfrm>
              <a:off x="651289" y="1087738"/>
              <a:ext cx="10652815" cy="542201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037983" y="5685183"/>
              <a:ext cx="2266121" cy="824565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설명선 2 9"/>
          <p:cNvSpPr/>
          <p:nvPr/>
        </p:nvSpPr>
        <p:spPr>
          <a:xfrm>
            <a:off x="5554249" y="1557196"/>
            <a:ext cx="5681101" cy="2907087"/>
          </a:xfrm>
          <a:prstGeom prst="borderCallout2">
            <a:avLst>
              <a:gd name="adj1" fmla="val 13175"/>
              <a:gd name="adj2" fmla="val -180"/>
              <a:gd name="adj3" fmla="val 13175"/>
              <a:gd name="adj4" fmla="val -25049"/>
              <a:gd name="adj5" fmla="val 129272"/>
              <a:gd name="adj6" fmla="val -41125"/>
            </a:avLst>
          </a:prstGeom>
          <a:solidFill>
            <a:srgbClr val="E8EBF0"/>
          </a:solidFill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 function </a:t>
            </a: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영상을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차원으로 바꿔주기 위한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레이어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Dropout function</a:t>
            </a:r>
          </a:p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과적합을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방지하기 위한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레이어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rate : 0.5, 0.25, 0.2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of the output space : 1024, 128, 10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activation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activation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추출된 특징 값을 확률을 모방한 일정한 값으로 변환하기 위한 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832" y="878186"/>
            <a:ext cx="29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Fully Connected Layer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12154" y="5310506"/>
            <a:ext cx="3520338" cy="1180829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8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8296" t="35065" r="2868" b="33720"/>
          <a:stretch/>
        </p:blipFill>
        <p:spPr>
          <a:xfrm>
            <a:off x="299012" y="1614087"/>
            <a:ext cx="11709513" cy="23143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833" y="878186"/>
            <a:ext cx="162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Optimizer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752" y="2127368"/>
            <a:ext cx="8338241" cy="480029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5404917" y="3662029"/>
            <a:ext cx="5848537" cy="2362954"/>
          </a:xfrm>
          <a:prstGeom prst="borderCallout2">
            <a:avLst>
              <a:gd name="adj1" fmla="val 19651"/>
              <a:gd name="adj2" fmla="val -7"/>
              <a:gd name="adj3" fmla="val 19564"/>
              <a:gd name="adj4" fmla="val -29295"/>
              <a:gd name="adj5" fmla="val -44835"/>
              <a:gd name="adj6" fmla="val -41798"/>
            </a:avLst>
          </a:prstGeom>
          <a:solidFill>
            <a:srgbClr val="E8EBF0"/>
          </a:solidFill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사용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당 개별 학습 속도를 계산한다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빠른 최적화 알고리즘 중 하나이다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RMSProp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노이즈를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일으키는 경우 잘 작동한다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희소 데이터 세트에서 잘 작동하는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AdamOptimizer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한 형태이다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SGD 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데이터를 사용하여 실시간 학습이 가능하다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9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8296" t="35065" r="2868" b="33720"/>
          <a:stretch/>
        </p:blipFill>
        <p:spPr>
          <a:xfrm>
            <a:off x="315752" y="3062990"/>
            <a:ext cx="11709513" cy="23143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099"/>
            <a:ext cx="12192000" cy="198151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AI</a:t>
            </a:r>
            <a:r>
              <a:rPr lang="ko-KR" altLang="en-US" sz="800" kern="0" dirty="0">
                <a:solidFill>
                  <a:prstClr val="white"/>
                </a:solidFill>
              </a:rPr>
              <a:t> </a:t>
            </a:r>
            <a:r>
              <a:rPr lang="en-US" altLang="ko-KR" sz="800" kern="0" dirty="0">
                <a:solidFill>
                  <a:prstClr val="white"/>
                </a:solidFill>
              </a:rPr>
              <a:t>TEAMPROJECT2_ImageClassification #12Team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09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MODEL DESCRIPTION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98026" cy="61725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3" y="0"/>
            <a:ext cx="783486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3" y="0"/>
            <a:ext cx="671074" cy="61725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833" y="878186"/>
            <a:ext cx="261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Data Augmentation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8180" y="3827831"/>
            <a:ext cx="10720422" cy="479834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5666909" y="1894553"/>
            <a:ext cx="5848537" cy="1474658"/>
          </a:xfrm>
          <a:prstGeom prst="borderCallout2">
            <a:avLst>
              <a:gd name="adj1" fmla="val 19651"/>
              <a:gd name="adj2" fmla="val -7"/>
              <a:gd name="adj3" fmla="val 19181"/>
              <a:gd name="adj4" fmla="val -30688"/>
              <a:gd name="adj5" fmla="val 131244"/>
              <a:gd name="adj6" fmla="val -46443"/>
            </a:avLst>
          </a:prstGeom>
          <a:solidFill>
            <a:srgbClr val="E8EBF0"/>
          </a:solidFill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증강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이미지를 여러 방법을 통해 변형한 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네트워크의 입력 이미지로 사용하여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성능을 높이기 위한 방법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데이터를 학습할 때 실시간으로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할 수 있도록 지원하는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ImageDataGenerator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8179" y="4988459"/>
            <a:ext cx="11637085" cy="289711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03999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1259</Words>
  <Application>Microsoft Office PowerPoint</Application>
  <PresentationFormat>와이드스크린</PresentationFormat>
  <Paragraphs>334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</vt:lpstr>
      <vt:lpstr>Arial</vt:lpstr>
      <vt:lpstr>Symbol</vt:lpstr>
      <vt:lpstr>Wingdings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Yeojin</cp:lastModifiedBy>
  <cp:revision>44</cp:revision>
  <dcterms:created xsi:type="dcterms:W3CDTF">2021-03-09T02:23:08Z</dcterms:created>
  <dcterms:modified xsi:type="dcterms:W3CDTF">2021-06-08T05:33:23Z</dcterms:modified>
</cp:coreProperties>
</file>