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1"/>
  </p:sldMasterIdLst>
  <p:notesMasterIdLst>
    <p:notesMasterId r:id="rId38"/>
  </p:notesMasterIdLst>
  <p:handoutMasterIdLst>
    <p:handoutMasterId r:id="rId39"/>
  </p:handoutMasterIdLst>
  <p:sldIdLst>
    <p:sldId id="1556" r:id="rId2"/>
    <p:sldId id="1601" r:id="rId3"/>
    <p:sldId id="1602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1432" r:id="rId15"/>
    <p:sldId id="474" r:id="rId16"/>
    <p:sldId id="1449" r:id="rId17"/>
    <p:sldId id="1434" r:id="rId18"/>
    <p:sldId id="1436" r:id="rId19"/>
    <p:sldId id="476" r:id="rId20"/>
    <p:sldId id="477" r:id="rId21"/>
    <p:sldId id="1603" r:id="rId22"/>
    <p:sldId id="478" r:id="rId23"/>
    <p:sldId id="1435" r:id="rId24"/>
    <p:sldId id="1600" r:id="rId25"/>
    <p:sldId id="1437" r:id="rId26"/>
    <p:sldId id="1438" r:id="rId27"/>
    <p:sldId id="482" r:id="rId28"/>
    <p:sldId id="485" r:id="rId29"/>
    <p:sldId id="1439" r:id="rId30"/>
    <p:sldId id="483" r:id="rId31"/>
    <p:sldId id="486" r:id="rId32"/>
    <p:sldId id="487" r:id="rId33"/>
    <p:sldId id="488" r:id="rId34"/>
    <p:sldId id="489" r:id="rId35"/>
    <p:sldId id="490" r:id="rId36"/>
    <p:sldId id="1599" r:id="rId3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A"/>
    <a:srgbClr val="9A0201"/>
    <a:srgbClr val="C9DDFB"/>
    <a:srgbClr val="D6DCE5"/>
    <a:srgbClr val="DBEFF2"/>
    <a:srgbClr val="BED7EE"/>
    <a:srgbClr val="EFEDE1"/>
    <a:srgbClr val="C9DCFA"/>
    <a:srgbClr val="B10000"/>
    <a:srgbClr val="00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0"/>
    <p:restoredTop sz="95442" autoAdjust="0"/>
  </p:normalViewPr>
  <p:slideViewPr>
    <p:cSldViewPr snapToGrid="0" snapToObjects="1">
      <p:cViewPr varScale="1">
        <p:scale>
          <a:sx n="122" d="100"/>
          <a:sy n="122" d="100"/>
        </p:scale>
        <p:origin x="21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340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7F55E73-1F85-FF4B-84BB-0F26D23E35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617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A3B4573-DC42-814A-AA19-DDDB4F35D741}" type="datetime1">
              <a:rPr lang="en-US" smtClean="0"/>
              <a:t>3/24/24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502AA77-C507-8DFB-4048-9AEF6B2189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38A0-E337-BE4F-93FC-743A131656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8080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C2355E-BEA1-9643-A7F8-09D95B04909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19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11EFAF-3D1B-4F8C-B768-B53FD9A943C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325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4B6FAE-6321-492A-B6DD-F74DE99F50F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154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3F009F-CF8C-4CBB-9225-399DB50DBCD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36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9A59F3-E225-4588-B0A9-49CE945B2B1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7851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9A59F3-E225-4588-B0A9-49CE945B2B1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9524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DE409B-5C7D-4F90-9A4A-245A402D2DE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344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2355E-BEA1-9643-A7F8-09D95B04909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53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2355E-BEA1-9643-A7F8-09D95B04909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0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2355E-BEA1-9643-A7F8-09D95B04909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6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42CCC5-A0CE-4F02-B1F0-C6E51BFCD1F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19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2355E-BEA1-9643-A7F8-09D95B04909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7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B448B6-E934-42E2-88F7-6F88E57480E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89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2355E-BEA1-9643-A7F8-09D95B04909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5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E71A8E-5BED-4AB7-B0A4-55C58DE61A6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784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25DBFE-EE99-443B-8633-1111B18C62B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49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25DBFE-EE99-443B-8633-1111B18C62B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675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25DBFE-EE99-443B-8633-1111B18C62B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065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E71A8E-5BED-4AB7-B0A4-55C58DE61A6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322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62AF9B-C5AD-48F5-8EA1-E7C4C857AC5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169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CF54DB-01C2-4F90-8556-43C754D77A6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180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CF54DB-01C2-4F90-8556-43C754D77A6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161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2355E-BEA1-9643-A7F8-09D95B04909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40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503652-2BC7-4766-B1A8-8E20C8E1F5A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988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7077F4-642D-4931-8859-4ECAC3F576B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061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BF30CE-CF34-426D-9CF9-1517E72B99D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4076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4B1826-8B4F-4CC4-AB4E-CE7489E9195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0437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E773F8-338A-49F5-B132-F34472D7999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7768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08FD68-2A37-4EEC-8538-BD9D5132123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2327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2355E-BEA1-9643-A7F8-09D95B04909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2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348363-6D0C-43BA-A248-81BD941C3FA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6116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6C61F7-97F5-42BA-A77A-763F3EACF32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25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58D013-DD38-465F-8D67-08FD1A85657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441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86FAA1-F15B-4206-88B7-93EE643E96A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610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D75842-9344-4B90-B828-630FBF8448B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888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09A93F-6870-4061-8A7C-1E7C7243341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58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34143"/>
            <a:ext cx="9144000" cy="2133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7828"/>
            <a:ext cx="6400800" cy="1240971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6E2D5B-B408-7A89-06C0-51960A39F7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1" y="6150997"/>
            <a:ext cx="1676400" cy="6363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4CF284-BD79-E439-BEF7-156B5950CD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1491" y="6150997"/>
            <a:ext cx="636308" cy="63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6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477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92191"/>
          </a:xfrm>
          <a:solidFill>
            <a:srgbClr val="9A020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38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Gill Sans MT" charset="0"/>
                <a:ea typeface="Gill Sans MT" charset="0"/>
                <a:cs typeface="Gill Sans MT" charset="0"/>
              </a:defRPr>
            </a:lvl1pPr>
            <a:lvl2pPr>
              <a:defRPr sz="2400">
                <a:latin typeface="Gill Sans MT" charset="0"/>
                <a:ea typeface="Gill Sans MT" charset="0"/>
                <a:cs typeface="Gill Sans MT" charset="0"/>
              </a:defRPr>
            </a:lvl2pPr>
            <a:lvl3pPr marL="1143000" indent="-228600">
              <a:buFont typeface="Wingdings" pitchFamily="2" charset="2"/>
              <a:buChar char="§"/>
              <a:defRPr sz="2000">
                <a:latin typeface="Gill Sans MT" charset="0"/>
                <a:ea typeface="Gill Sans MT" charset="0"/>
                <a:cs typeface="Gill Sans MT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1800"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 sz="180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‹#›</a:t>
            </a:fld>
            <a:r>
              <a:rPr lang="en-US" dirty="0"/>
              <a:t> / 34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B762F1-D8D6-093B-0CF5-AE191AD430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" y="6278925"/>
            <a:ext cx="1483360" cy="5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34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709058"/>
            <a:ext cx="4343400" cy="4593771"/>
          </a:xfr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9058"/>
            <a:ext cx="4343400" cy="4593771"/>
          </a:xfr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5472958-A9FB-3BD2-D1E4-7E6AC90A16EA}"/>
              </a:ext>
            </a:extLst>
          </p:cNvPr>
          <p:cNvSpPr/>
          <p:nvPr userDrawn="1"/>
        </p:nvSpPr>
        <p:spPr>
          <a:xfrm>
            <a:off x="500743" y="1338941"/>
            <a:ext cx="3668485" cy="3918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  <a:latin typeface="Gill Sans MT" panose="020B0502020104020203" pitchFamily="34" charset="0"/>
              </a:rPr>
              <a:t>Sub-Title</a:t>
            </a:r>
            <a:endParaRPr kumimoji="1" lang="ko-Kore-KR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287BCF0-970A-D618-D1A3-805015060886}"/>
              </a:ext>
            </a:extLst>
          </p:cNvPr>
          <p:cNvSpPr/>
          <p:nvPr userDrawn="1"/>
        </p:nvSpPr>
        <p:spPr>
          <a:xfrm>
            <a:off x="4974772" y="1338941"/>
            <a:ext cx="3668485" cy="3918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  <a:latin typeface="Gill Sans MT" panose="020B0502020104020203" pitchFamily="34" charset="0"/>
              </a:rPr>
              <a:t>Sub-Title</a:t>
            </a:r>
            <a:endParaRPr kumimoji="1" lang="ko-Kore-KR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3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287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F38AF0-7033-7594-3782-295E4B14DD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" y="6278925"/>
            <a:ext cx="1483360" cy="538272"/>
          </a:xfrm>
          <a:prstGeom prst="rect">
            <a:avLst/>
          </a:prstGeom>
        </p:spPr>
      </p:pic>
      <p:sp>
        <p:nvSpPr>
          <p:cNvPr id="3" name="Slide Number Placeholder 10">
            <a:extLst>
              <a:ext uri="{FF2B5EF4-FFF2-40B4-BE49-F238E27FC236}">
                <a16:creationId xmlns:a16="http://schemas.microsoft.com/office/drawing/2014/main" id="{C787C1D6-3E84-CBC4-A40D-D9AA8C34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314" y="6488700"/>
            <a:ext cx="2057400" cy="365125"/>
          </a:xfrm>
        </p:spPr>
        <p:txBody>
          <a:bodyPr/>
          <a:lstStyle/>
          <a:p>
            <a:fld id="{06C8BE47-A309-A04A-8ACD-5472A992E3BA}" type="slidenum">
              <a:rPr lang="en-US" smtClean="0"/>
              <a:pPr/>
              <a:t>‹#›</a:t>
            </a:fld>
            <a:r>
              <a:rPr lang="en-US" dirty="0"/>
              <a:t> / 34</a:t>
            </a:r>
          </a:p>
        </p:txBody>
      </p:sp>
    </p:spTree>
    <p:extLst>
      <p:ext uri="{BB962C8B-B14F-4D97-AF65-F5344CB8AC3E}">
        <p14:creationId xmlns:p14="http://schemas.microsoft.com/office/powerpoint/2010/main" val="161735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333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13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508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38491"/>
          </a:xfrm>
          <a:prstGeom prst="rect">
            <a:avLst/>
          </a:prstGeom>
          <a:solidFill>
            <a:srgbClr val="9A020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927" y="1387098"/>
            <a:ext cx="8704579" cy="4739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5314" y="64887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06C8BE47-A309-A04A-8ACD-5472A992E3BA}" type="slidenum">
              <a:rPr lang="en-US" smtClean="0"/>
              <a:pPr/>
              <a:t>‹#›</a:t>
            </a:fld>
            <a:r>
              <a:rPr lang="en-US" dirty="0"/>
              <a:t> / 34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C1FA9-D088-05FB-E2A6-D45FC1627490}"/>
              </a:ext>
            </a:extLst>
          </p:cNvPr>
          <p:cNvSpPr txBox="1"/>
          <p:nvPr userDrawn="1"/>
        </p:nvSpPr>
        <p:spPr>
          <a:xfrm>
            <a:off x="3272011" y="6550223"/>
            <a:ext cx="2908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400" dirty="0">
                <a:solidFill>
                  <a:schemeClr val="bg1">
                    <a:lumMod val="65000"/>
                  </a:schemeClr>
                </a:solidFill>
              </a:rPr>
              <a:t>Programming Methodology</a:t>
            </a:r>
            <a:endParaRPr kumimoji="1" lang="ko-Kore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6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7" r:id="rId7"/>
    <p:sldLayoutId id="2147483738" r:id="rId8"/>
    <p:sldLayoutId id="2147483739" r:id="rId9"/>
    <p:sldLayoutId id="2147483740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lang="en-US" sz="3800" kern="120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indlab-snu.github.io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smoon@snu.ac.k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085F-9BC2-80AE-01A6-7990CD4FC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34143"/>
            <a:ext cx="9144000" cy="1918517"/>
          </a:xfrm>
        </p:spPr>
        <p:txBody>
          <a:bodyPr/>
          <a:lstStyle/>
          <a:p>
            <a:r>
              <a:rPr lang="en-US" altLang="ko-KR" dirty="0"/>
              <a:t>430.211 Programming Methodology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프로그래밍 방법론</a:t>
            </a:r>
            <a:r>
              <a:rPr lang="en-US" altLang="ko-KR" dirty="0"/>
              <a:t>)</a:t>
            </a:r>
            <a:endParaRPr kumimoji="1"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D90AE5-9547-4127-6505-3D8B59442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595" y="3361507"/>
            <a:ext cx="7040880" cy="2673533"/>
          </a:xfrm>
        </p:spPr>
        <p:txBody>
          <a:bodyPr/>
          <a:lstStyle/>
          <a:p>
            <a:r>
              <a:rPr kumimoji="1" lang="en-US" altLang="ko-Kore-KR" b="1" dirty="0" err="1"/>
              <a:t>Taesup</a:t>
            </a:r>
            <a:r>
              <a:rPr kumimoji="1" lang="en-US" altLang="ko-Kore-KR" b="1" dirty="0"/>
              <a:t> Moon</a:t>
            </a:r>
            <a:br>
              <a:rPr kumimoji="1" lang="en-US" altLang="ko-Kore-KR" b="1" dirty="0"/>
            </a:br>
            <a:endParaRPr kumimoji="1" lang="en-US" altLang="ko-Kore-KR" b="1" dirty="0"/>
          </a:p>
          <a:p>
            <a:r>
              <a:rPr kumimoji="1" lang="en-US" altLang="ko-Kore-KR" sz="2000" dirty="0"/>
              <a:t>Department of Electrical and Computer Engineering</a:t>
            </a:r>
          </a:p>
          <a:p>
            <a:r>
              <a:rPr kumimoji="1" lang="en-US" altLang="ko-Kore-KR" sz="2000" dirty="0"/>
              <a:t>Seoul National University</a:t>
            </a:r>
          </a:p>
          <a:p>
            <a:endParaRPr kumimoji="1" lang="en-US" altLang="ko-Kore-KR" sz="1600" dirty="0"/>
          </a:p>
          <a:p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269929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Call-By-Reference Parameters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rgbClr val="FF0000"/>
                </a:solidFill>
              </a:rPr>
              <a:t>Used to provide access to caller’s actual argument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Caller’s data can be modified by called function!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altLang="ko-KR" sz="2800" dirty="0"/>
              <a:t>Argument MUST be a variable, not a constant</a:t>
            </a:r>
            <a:endParaRPr lang="en-US" sz="3200" dirty="0"/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800" dirty="0"/>
              <a:t>Typically used for input function</a:t>
            </a:r>
          </a:p>
          <a:p>
            <a:pPr lvl="1" eaLnBrk="1" hangingPunct="1"/>
            <a:r>
              <a:rPr lang="en-US" sz="2400" dirty="0"/>
              <a:t>To retrieve data for caller</a:t>
            </a:r>
          </a:p>
          <a:p>
            <a:pPr lvl="1" eaLnBrk="1" hangingPunct="1"/>
            <a:r>
              <a:rPr lang="en-US" sz="2400" dirty="0"/>
              <a:t>Data is then "given" to caller</a:t>
            </a:r>
          </a:p>
          <a:p>
            <a:pPr eaLnBrk="1" hangingPunct="1"/>
            <a:r>
              <a:rPr lang="en-US" sz="2800" dirty="0"/>
              <a:t>Specified by ampersand, </a:t>
            </a:r>
            <a:r>
              <a:rPr lang="en-US" sz="2800" dirty="0">
                <a:solidFill>
                  <a:srgbClr val="0000FF"/>
                </a:solidFill>
              </a:rPr>
              <a:t>&amp;</a:t>
            </a:r>
            <a:r>
              <a:rPr lang="en-US" sz="2800" dirty="0"/>
              <a:t>, after type in formal parameter list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BCE663-EF6D-C74F-3162-E2ADC2EB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10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1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0364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Call-By-Reference Example: </a:t>
            </a:r>
            <a:br>
              <a:rPr lang="en-US" sz="3200" dirty="0"/>
            </a:br>
            <a:r>
              <a:rPr lang="en-US" sz="3200" b="1" dirty="0"/>
              <a:t>Display 4.2  </a:t>
            </a:r>
            <a:r>
              <a:rPr lang="en-US" sz="3200" dirty="0"/>
              <a:t>Call-by-Reference Parameters (1 of 3)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36F800-C952-F042-916D-F8077CE8D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12" y="1521492"/>
            <a:ext cx="7140819" cy="474045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AE120-A9DF-BD11-20CD-709418F2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11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9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0364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Call-By-Reference Example: </a:t>
            </a:r>
            <a:br>
              <a:rPr lang="en-US" sz="3200" dirty="0"/>
            </a:br>
            <a:r>
              <a:rPr lang="en-US" sz="3200" b="1" dirty="0"/>
              <a:t>Display 4.2  </a:t>
            </a:r>
            <a:r>
              <a:rPr lang="en-US" sz="3200" dirty="0"/>
              <a:t>Call-by-Reference Parameters (2 of 3)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72E89C-564C-9947-93D2-875542ACC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241" y="1518912"/>
            <a:ext cx="5991958" cy="483743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8132FD-4647-ECA4-1E59-9AB5AB90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12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0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0364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Call-By-Reference Example: </a:t>
            </a:r>
            <a:br>
              <a:rPr lang="en-US" sz="3200" dirty="0"/>
            </a:br>
            <a:r>
              <a:rPr lang="en-US" sz="3200" b="1" dirty="0"/>
              <a:t>Display 4.2  </a:t>
            </a:r>
            <a:r>
              <a:rPr lang="en-US" sz="3200" dirty="0"/>
              <a:t>Call-by-Reference Parameters (3 of 3)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C28D8C-FFF5-FA4B-9596-53CB66210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171700"/>
            <a:ext cx="6858000" cy="1257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8C5C12-6CCC-1847-9BC1-2E39FF9D4DD7}"/>
              </a:ext>
            </a:extLst>
          </p:cNvPr>
          <p:cNvSpPr txBox="1"/>
          <p:nvPr/>
        </p:nvSpPr>
        <p:spPr>
          <a:xfrm>
            <a:off x="756138" y="4015512"/>
            <a:ext cx="7930662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Quiz1: </a:t>
            </a:r>
          </a:p>
          <a:p>
            <a:r>
              <a:rPr kumimoji="1" lang="en-US" altLang="ko-KR" dirty="0">
                <a:solidFill>
                  <a:srgbClr val="FF0000"/>
                </a:solidFill>
              </a:rPr>
              <a:t>What would be the output if the </a:t>
            </a:r>
            <a:r>
              <a:rPr kumimoji="1" lang="en-US" altLang="ko-KR" dirty="0" err="1">
                <a:solidFill>
                  <a:srgbClr val="FF0000"/>
                </a:solidFill>
                <a:latin typeface="Courier" pitchFamily="2" charset="0"/>
              </a:rPr>
              <a:t>swapValues</a:t>
            </a:r>
            <a:r>
              <a:rPr kumimoji="1" lang="en-US" altLang="ko-KR" dirty="0">
                <a:solidFill>
                  <a:srgbClr val="FF0000"/>
                </a:solidFill>
              </a:rPr>
              <a:t> is defined with call-by-value parameters? Namely, if we have </a:t>
            </a:r>
          </a:p>
          <a:p>
            <a:endParaRPr kumimoji="1" lang="en-US" altLang="ko-KR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Courier" pitchFamily="2" charset="0"/>
              </a:rPr>
              <a:t>void </a:t>
            </a:r>
            <a:r>
              <a:rPr kumimoji="1" lang="en-US" altLang="ko-KR" dirty="0" err="1">
                <a:solidFill>
                  <a:srgbClr val="FF0000"/>
                </a:solidFill>
                <a:latin typeface="Courier" pitchFamily="2" charset="0"/>
              </a:rPr>
              <a:t>swapValues</a:t>
            </a:r>
            <a:r>
              <a:rPr kumimoji="1" lang="en-US" altLang="ko-KR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kumimoji="1" lang="en-US" altLang="ko-KR" b="1" dirty="0">
                <a:solidFill>
                  <a:srgbClr val="FF0000"/>
                </a:solidFill>
                <a:latin typeface="Courier" pitchFamily="2" charset="0"/>
              </a:rPr>
              <a:t>int variable1, int variable2</a:t>
            </a:r>
            <a:r>
              <a:rPr kumimoji="1" lang="en-US" altLang="ko-KR" dirty="0">
                <a:solidFill>
                  <a:srgbClr val="FF0000"/>
                </a:solidFill>
                <a:latin typeface="Courier" pitchFamily="2" charset="0"/>
              </a:rPr>
              <a:t>)?</a:t>
            </a:r>
          </a:p>
          <a:p>
            <a:r>
              <a:rPr kumimoji="1" lang="en-US" altLang="ko-KR" dirty="0">
                <a:solidFill>
                  <a:srgbClr val="FF0000"/>
                </a:solidFill>
              </a:rPr>
              <a:t>  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90EF94-08E8-13F0-042F-D4F44274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13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1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0364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Call-By-Reference Example: </a:t>
            </a:r>
            <a:br>
              <a:rPr lang="en-US" sz="3200" dirty="0"/>
            </a:br>
            <a:r>
              <a:rPr lang="en-US" sz="3200" b="1" dirty="0"/>
              <a:t>Display 4.2  </a:t>
            </a:r>
            <a:r>
              <a:rPr lang="en-US" sz="3200" dirty="0"/>
              <a:t>Call-by-Reference Parameters (3 of 3)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C28D8C-FFF5-FA4B-9596-53CB66210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171700"/>
            <a:ext cx="6858000" cy="1257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8C5C12-6CCC-1847-9BC1-2E39FF9D4DD7}"/>
              </a:ext>
            </a:extLst>
          </p:cNvPr>
          <p:cNvSpPr txBox="1"/>
          <p:nvPr/>
        </p:nvSpPr>
        <p:spPr>
          <a:xfrm>
            <a:off x="550985" y="4015512"/>
            <a:ext cx="835855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Quiz2: </a:t>
            </a:r>
          </a:p>
          <a:p>
            <a:r>
              <a:rPr kumimoji="1" lang="en-US" altLang="ko-KR" dirty="0">
                <a:solidFill>
                  <a:srgbClr val="FF0000"/>
                </a:solidFill>
              </a:rPr>
              <a:t>What would be the output if the first parameter in </a:t>
            </a:r>
            <a:r>
              <a:rPr kumimoji="1" lang="en-US" altLang="ko-KR" dirty="0" err="1">
                <a:solidFill>
                  <a:srgbClr val="FF0000"/>
                </a:solidFill>
              </a:rPr>
              <a:t>swapValues</a:t>
            </a:r>
            <a:r>
              <a:rPr kumimoji="1" lang="en-US" altLang="ko-KR" dirty="0">
                <a:solidFill>
                  <a:srgbClr val="FF0000"/>
                </a:solidFill>
              </a:rPr>
              <a:t> is called-by-value? Namely, if we have </a:t>
            </a:r>
          </a:p>
          <a:p>
            <a:endParaRPr kumimoji="1" lang="en-US" altLang="ko-KR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Courier" pitchFamily="2" charset="0"/>
              </a:rPr>
              <a:t>void </a:t>
            </a:r>
            <a:r>
              <a:rPr kumimoji="1" lang="en-US" altLang="ko-KR" dirty="0" err="1">
                <a:solidFill>
                  <a:srgbClr val="FF0000"/>
                </a:solidFill>
                <a:latin typeface="Courier" pitchFamily="2" charset="0"/>
              </a:rPr>
              <a:t>swapValues</a:t>
            </a:r>
            <a:r>
              <a:rPr kumimoji="1" lang="en-US" altLang="ko-KR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kumimoji="1" lang="en-US" altLang="ko-KR" b="1" dirty="0">
                <a:solidFill>
                  <a:srgbClr val="FF0000"/>
                </a:solidFill>
                <a:latin typeface="Courier" pitchFamily="2" charset="0"/>
              </a:rPr>
              <a:t>int variable1, int&amp; variable2</a:t>
            </a:r>
            <a:r>
              <a:rPr kumimoji="1" lang="en-US" altLang="ko-KR" dirty="0">
                <a:solidFill>
                  <a:srgbClr val="FF0000"/>
                </a:solidFill>
                <a:latin typeface="Courier" pitchFamily="2" charset="0"/>
              </a:rPr>
              <a:t>)?</a:t>
            </a:r>
          </a:p>
          <a:p>
            <a:r>
              <a:rPr kumimoji="1" lang="en-US" altLang="ko-KR" dirty="0">
                <a:solidFill>
                  <a:srgbClr val="FF0000"/>
                </a:solidFill>
              </a:rPr>
              <a:t>  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49BE09-0E5B-526A-A85E-2B92CDF2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14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5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Call-By-Reference Details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927" y="1387098"/>
            <a:ext cx="8848787" cy="4739065"/>
          </a:xfrm>
        </p:spPr>
        <p:txBody>
          <a:bodyPr/>
          <a:lstStyle/>
          <a:p>
            <a:pPr eaLnBrk="1" hangingPunct="1"/>
            <a:r>
              <a:rPr lang="en-US" dirty="0"/>
              <a:t>What’s really passed in?</a:t>
            </a:r>
          </a:p>
          <a:p>
            <a:pPr eaLnBrk="1" hangingPunct="1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"reference" to caller’s actual argument</a:t>
            </a:r>
            <a:r>
              <a:rPr lang="en-US" dirty="0"/>
              <a:t>!</a:t>
            </a:r>
          </a:p>
          <a:p>
            <a:pPr lvl="1" eaLnBrk="1" hangingPunct="1"/>
            <a:r>
              <a:rPr lang="en-US" dirty="0"/>
              <a:t>Refers to </a:t>
            </a:r>
            <a:r>
              <a:rPr lang="en-US" dirty="0">
                <a:solidFill>
                  <a:srgbClr val="FF0000"/>
                </a:solidFill>
              </a:rPr>
              <a:t>memory location of the actual argument</a:t>
            </a:r>
          </a:p>
          <a:p>
            <a:pPr lvl="1" eaLnBrk="1" hangingPunct="1"/>
            <a:r>
              <a:rPr lang="en-US" dirty="0"/>
              <a:t>Called "address", which is a unique number referring to distinct place in memory</a:t>
            </a:r>
          </a:p>
          <a:p>
            <a:r>
              <a:rPr lang="en-US" dirty="0"/>
              <a:t>Pros/Cons of call-by-value in contrast to call-by-reference</a:t>
            </a:r>
          </a:p>
          <a:p>
            <a:pPr lvl="1"/>
            <a:r>
              <a:rPr lang="en-US" altLang="ko-KR" sz="2000" dirty="0"/>
              <a:t>Pros: Variables in the calling 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 are not unexpectedly modified by the called </a:t>
            </a:r>
            <a:r>
              <a:rPr lang="en-US" altLang="ko-KR" sz="2000" dirty="0" err="1"/>
              <a:t>func</a:t>
            </a:r>
            <a:endParaRPr lang="en-US" altLang="ko-KR" sz="2000" dirty="0"/>
          </a:p>
          <a:p>
            <a:pPr lvl="1"/>
            <a:r>
              <a:rPr lang="en-US" altLang="ko-KR" sz="2000" dirty="0"/>
              <a:t>Cons: Copying the argument to the parameter takes time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7C56DE-521D-3E8F-0E5E-E0301F63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15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1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More on Call-by-value /reference</a:t>
            </a:r>
            <a:br>
              <a:rPr kumimoji="1" lang="en-US" altLang="ko-KR" dirty="0"/>
            </a:br>
            <a:r>
              <a:rPr kumimoji="1" lang="en-US" altLang="ko-KR" dirty="0"/>
              <a:t>: What happens when a function is called?</a:t>
            </a:r>
            <a:endParaRPr kumimoji="1" lang="ko-KR" altLang="en-US" dirty="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5F6EBB5A-0A70-5C48-9FD5-4605045BB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29" y="4147722"/>
            <a:ext cx="7487851" cy="203132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BF04C31B-CC1D-C846-8DA0-D2E653725343}"/>
              </a:ext>
            </a:extLst>
          </p:cNvPr>
          <p:cNvSpPr txBox="1"/>
          <p:nvPr/>
        </p:nvSpPr>
        <p:spPr>
          <a:xfrm>
            <a:off x="500034" y="1654294"/>
            <a:ext cx="8143932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void 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swap_using_value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a, 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b) { 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i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</a:rPr>
              <a:t>nt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tmp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 = a; a = b; b = 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tmp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;    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void 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swap_using_ref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&amp; 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a, 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&amp; 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b) { 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tmp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 = a; a = b; b = 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tmp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; 	 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void 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f_with</a:t>
            </a:r>
            <a:r>
              <a:rPr lang="pl-PL" altLang="ko-KR" sz="1400" dirty="0">
                <a:solidFill>
                  <a:srgbClr val="010001"/>
                </a:solidFill>
                <a:latin typeface="Lucida Console" pitchFamily="49" charset="0"/>
              </a:rPr>
              <a:t>_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const_ref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&amp; 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a) {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ko-KR" sz="1400" dirty="0">
                <a:latin typeface="Lucida Console" pitchFamily="49" charset="0"/>
              </a:rPr>
              <a:t>/* computation using a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...*/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void 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main() {</a:t>
            </a:r>
          </a:p>
          <a:p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   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u,v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   u = 1, v = 2; 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swap_using_value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(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u,v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); </a:t>
            </a:r>
          </a:p>
          <a:p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   </a:t>
            </a:r>
            <a:r>
              <a:rPr lang="pl-PL" altLang="ko-KR" sz="1400" dirty="0">
                <a:solidFill>
                  <a:srgbClr val="010001"/>
                </a:solidFill>
                <a:latin typeface="Lucida Console" pitchFamily="49" charset="0"/>
              </a:rPr>
              <a:t>u = 1, v = 2; swap_using_ref(u,v); </a:t>
            </a:r>
            <a:endParaRPr lang="en-US" altLang="ko-KR" sz="1400" dirty="0">
              <a:solidFill>
                <a:srgbClr val="010001"/>
              </a:solidFill>
              <a:latin typeface="Lucida Console" pitchFamily="49" charset="0"/>
            </a:endParaRPr>
          </a:p>
          <a:p>
            <a:r>
              <a:rPr lang="en-US" altLang="ko-KR" sz="1400" dirty="0">
                <a:latin typeface="Lucida Console" pitchFamily="49" charset="0"/>
              </a:rPr>
              <a:t>   u = 1, v = 2; </a:t>
            </a:r>
            <a:r>
              <a:rPr lang="en-US" altLang="ko-KR" sz="1400" dirty="0" err="1">
                <a:latin typeface="Lucida Console" pitchFamily="49" charset="0"/>
              </a:rPr>
              <a:t>f_with_const_ref</a:t>
            </a:r>
            <a:r>
              <a:rPr lang="en-US" altLang="ko-KR" sz="1400" dirty="0">
                <a:latin typeface="Lucida Console" pitchFamily="49" charset="0"/>
              </a:rPr>
              <a:t>(u); </a:t>
            </a:r>
            <a:r>
              <a:rPr lang="en-US" altLang="ko-KR" sz="1400" dirty="0" err="1">
                <a:latin typeface="Lucida Console" pitchFamily="49" charset="0"/>
              </a:rPr>
              <a:t>std</a:t>
            </a:r>
            <a:r>
              <a:rPr lang="en-US" altLang="ko-KR" sz="1400" dirty="0">
                <a:latin typeface="Lucida Console" pitchFamily="49" charset="0"/>
              </a:rPr>
              <a:t>::</a:t>
            </a:r>
            <a:r>
              <a:rPr lang="en-US" altLang="ko-KR" sz="1400" dirty="0" err="1">
                <a:latin typeface="Lucida Console" pitchFamily="49" charset="0"/>
              </a:rPr>
              <a:t>cout</a:t>
            </a:r>
            <a:r>
              <a:rPr lang="en-US" altLang="ko-KR" sz="1400" dirty="0">
                <a:latin typeface="Lucida Console" pitchFamily="49" charset="0"/>
              </a:rPr>
              <a:t> &lt;&lt; u &lt;&lt; "\n”;</a:t>
            </a:r>
            <a:endParaRPr lang="en-US" altLang="ko-KR" sz="1400" dirty="0">
              <a:solidFill>
                <a:srgbClr val="010001"/>
              </a:solidFill>
              <a:latin typeface="Lucida Console" pitchFamily="49" charset="0"/>
            </a:endParaRPr>
          </a:p>
          <a:p>
            <a:r>
              <a:rPr lang="en-US" altLang="ko-KR" sz="1400" dirty="0">
                <a:latin typeface="Lucida Console" pitchFamily="49" charset="0"/>
              </a:rPr>
              <a:t>}</a:t>
            </a:r>
            <a:endParaRPr lang="en-US" altLang="ko-KR" sz="1400" dirty="0">
              <a:solidFill>
                <a:srgbClr val="010001"/>
              </a:solidFill>
              <a:latin typeface="Lucida Console" pitchFamily="49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28BE71-2177-8A90-CC3F-2680BB31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16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6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More on Call-by-value /reference</a:t>
            </a:r>
            <a:br>
              <a:rPr kumimoji="1" lang="en-US" altLang="ko-KR" dirty="0"/>
            </a:br>
            <a:r>
              <a:rPr kumimoji="1" lang="en-US" altLang="ko-KR" dirty="0"/>
              <a:t>: What happens when a function is called?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" altLang="ko-KR" dirty="0">
              <a:latin typeface="Gill Sans MT" panose="020B0502020104020203" pitchFamily="34" charset="0"/>
            </a:endParaRPr>
          </a:p>
          <a:p>
            <a:pPr lvl="1" fontAlgn="base"/>
            <a:endParaRPr lang="en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0" indent="0">
              <a:buNone/>
            </a:pPr>
            <a:br>
              <a:rPr kumimoji="1" lang="en-US" altLang="ko-KR" dirty="0"/>
            </a:b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7BC37-D9BC-5C4E-9B80-B32DD2F2EA9F}"/>
              </a:ext>
            </a:extLst>
          </p:cNvPr>
          <p:cNvSpPr txBox="1"/>
          <p:nvPr/>
        </p:nvSpPr>
        <p:spPr>
          <a:xfrm>
            <a:off x="500034" y="1654294"/>
            <a:ext cx="8143932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void 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swap_using_value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a, 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b) { 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i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</a:rPr>
              <a:t>nt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tmp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 = a; a = b; b = 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tmp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;    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void 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swap_using_ref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&amp; 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a, 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&amp; 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b) { 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tmp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 = a; a = b; b = 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tmp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; 	 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void 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f_with</a:t>
            </a:r>
            <a:r>
              <a:rPr lang="pl-PL" altLang="ko-KR" sz="1400" dirty="0">
                <a:solidFill>
                  <a:srgbClr val="010001"/>
                </a:solidFill>
                <a:latin typeface="Lucida Console" pitchFamily="49" charset="0"/>
              </a:rPr>
              <a:t>_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const_ref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&amp; 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a) {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ko-KR" sz="1400" dirty="0">
                <a:latin typeface="Lucida Console" pitchFamily="49" charset="0"/>
              </a:rPr>
              <a:t>/* computation using a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...*/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void 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main() {</a:t>
            </a:r>
          </a:p>
          <a:p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   </a:t>
            </a:r>
            <a:r>
              <a:rPr lang="en-US" altLang="ko-KR" sz="1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ko-KR" sz="1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u,v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   u = 1, v = 2; 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swap_using_value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(</a:t>
            </a:r>
            <a:r>
              <a:rPr lang="en-US" altLang="ko-KR" sz="1400" dirty="0" err="1">
                <a:solidFill>
                  <a:srgbClr val="010001"/>
                </a:solidFill>
                <a:latin typeface="Lucida Console" pitchFamily="49" charset="0"/>
              </a:rPr>
              <a:t>u,v</a:t>
            </a:r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); </a:t>
            </a:r>
          </a:p>
          <a:p>
            <a:r>
              <a:rPr lang="en-US" altLang="ko-KR" sz="1400" dirty="0">
                <a:solidFill>
                  <a:srgbClr val="010001"/>
                </a:solidFill>
                <a:latin typeface="Lucida Console" pitchFamily="49" charset="0"/>
              </a:rPr>
              <a:t>   </a:t>
            </a:r>
            <a:r>
              <a:rPr lang="pl-PL" altLang="ko-KR" sz="1400" dirty="0">
                <a:solidFill>
                  <a:srgbClr val="010001"/>
                </a:solidFill>
                <a:latin typeface="Lucida Console" pitchFamily="49" charset="0"/>
              </a:rPr>
              <a:t>u = 1, v = 2; swap_using_ref(u,v); </a:t>
            </a:r>
            <a:endParaRPr lang="en-US" altLang="ko-KR" sz="1400" dirty="0">
              <a:solidFill>
                <a:srgbClr val="010001"/>
              </a:solidFill>
              <a:latin typeface="Lucida Console" pitchFamily="49" charset="0"/>
            </a:endParaRPr>
          </a:p>
          <a:p>
            <a:r>
              <a:rPr lang="en-US" altLang="ko-KR" sz="1400" dirty="0">
                <a:latin typeface="Lucida Console" pitchFamily="49" charset="0"/>
              </a:rPr>
              <a:t>   u = 1, v = 2; </a:t>
            </a:r>
            <a:r>
              <a:rPr lang="en-US" altLang="ko-KR" sz="1400" dirty="0" err="1">
                <a:latin typeface="Lucida Console" pitchFamily="49" charset="0"/>
              </a:rPr>
              <a:t>f_with_const_ref</a:t>
            </a:r>
            <a:r>
              <a:rPr lang="en-US" altLang="ko-KR" sz="1400" dirty="0">
                <a:latin typeface="Lucida Console" pitchFamily="49" charset="0"/>
              </a:rPr>
              <a:t>(u); </a:t>
            </a:r>
            <a:r>
              <a:rPr lang="en-US" altLang="ko-KR" sz="1400" dirty="0" err="1">
                <a:latin typeface="Lucida Console" pitchFamily="49" charset="0"/>
              </a:rPr>
              <a:t>std</a:t>
            </a:r>
            <a:r>
              <a:rPr lang="en-US" altLang="ko-KR" sz="1400" dirty="0">
                <a:latin typeface="Lucida Console" pitchFamily="49" charset="0"/>
              </a:rPr>
              <a:t>::</a:t>
            </a:r>
            <a:r>
              <a:rPr lang="en-US" altLang="ko-KR" sz="1400" dirty="0" err="1">
                <a:latin typeface="Lucida Console" pitchFamily="49" charset="0"/>
              </a:rPr>
              <a:t>cout</a:t>
            </a:r>
            <a:r>
              <a:rPr lang="en-US" altLang="ko-KR" sz="1400" dirty="0">
                <a:latin typeface="Lucida Console" pitchFamily="49" charset="0"/>
              </a:rPr>
              <a:t> &lt;&lt; u &lt;&lt; "\n”;</a:t>
            </a:r>
            <a:endParaRPr lang="en-US" altLang="ko-KR" sz="1400" dirty="0">
              <a:solidFill>
                <a:srgbClr val="010001"/>
              </a:solidFill>
              <a:latin typeface="Lucida Console" pitchFamily="49" charset="0"/>
            </a:endParaRPr>
          </a:p>
          <a:p>
            <a:r>
              <a:rPr lang="en-US" altLang="ko-KR" sz="1400" dirty="0">
                <a:latin typeface="Lucida Console" pitchFamily="49" charset="0"/>
              </a:rPr>
              <a:t>}</a:t>
            </a:r>
            <a:endParaRPr lang="en-US" altLang="ko-KR" sz="1400" dirty="0">
              <a:solidFill>
                <a:srgbClr val="010001"/>
              </a:solidFill>
              <a:latin typeface="Lucida Console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4B82B2-47E4-3648-93EF-9F95CEA23B90}"/>
              </a:ext>
            </a:extLst>
          </p:cNvPr>
          <p:cNvGrpSpPr/>
          <p:nvPr/>
        </p:nvGrpSpPr>
        <p:grpSpPr>
          <a:xfrm>
            <a:off x="500034" y="4591124"/>
            <a:ext cx="8138312" cy="303530"/>
            <a:chOff x="548488" y="3773542"/>
            <a:chExt cx="8138312" cy="30353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B2BEAA0-B517-CF4E-A1BD-BFE23BD45CD5}"/>
                </a:ext>
              </a:extLst>
            </p:cNvPr>
            <p:cNvCxnSpPr/>
            <p:nvPr/>
          </p:nvCxnSpPr>
          <p:spPr>
            <a:xfrm>
              <a:off x="548488" y="3773542"/>
              <a:ext cx="813831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0B52C9D-6692-CE40-9B74-44B2FB42475A}"/>
                </a:ext>
              </a:extLst>
            </p:cNvPr>
            <p:cNvCxnSpPr/>
            <p:nvPr/>
          </p:nvCxnSpPr>
          <p:spPr>
            <a:xfrm>
              <a:off x="548488" y="4077072"/>
              <a:ext cx="813831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3D2CA69-B999-294D-A98A-E250F52E1FB6}"/>
              </a:ext>
            </a:extLst>
          </p:cNvPr>
          <p:cNvGrpSpPr/>
          <p:nvPr/>
        </p:nvGrpSpPr>
        <p:grpSpPr>
          <a:xfrm>
            <a:off x="923146" y="4311730"/>
            <a:ext cx="584854" cy="566386"/>
            <a:chOff x="971600" y="3221948"/>
            <a:chExt cx="584854" cy="56638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405382B-1193-A945-B176-EB4BA5D047D3}"/>
                </a:ext>
              </a:extLst>
            </p:cNvPr>
            <p:cNvGrpSpPr/>
            <p:nvPr/>
          </p:nvGrpSpPr>
          <p:grpSpPr>
            <a:xfrm>
              <a:off x="971600" y="3222156"/>
              <a:ext cx="292842" cy="566178"/>
              <a:chOff x="1259632" y="4286721"/>
              <a:chExt cx="292842" cy="566178"/>
            </a:xfrm>
          </p:grpSpPr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8D3C3194-9A62-BB49-9466-85412C67F1C8}"/>
                  </a:ext>
                </a:extLst>
              </p:cNvPr>
              <p:cNvSpPr/>
              <p:nvPr/>
            </p:nvSpPr>
            <p:spPr>
              <a:xfrm>
                <a:off x="1259632" y="4564867"/>
                <a:ext cx="288032" cy="288032"/>
              </a:xfrm>
              <a:prstGeom prst="round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8B87C3-4873-0741-8FC3-DCE26E08791C}"/>
                  </a:ext>
                </a:extLst>
              </p:cNvPr>
              <p:cNvSpPr txBox="1"/>
              <p:nvPr/>
            </p:nvSpPr>
            <p:spPr>
              <a:xfrm>
                <a:off x="1263612" y="454423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3B55B5-94D2-FD42-85B4-82FFA4D37678}"/>
                  </a:ext>
                </a:extLst>
              </p:cNvPr>
              <p:cNvSpPr txBox="1"/>
              <p:nvPr/>
            </p:nvSpPr>
            <p:spPr>
              <a:xfrm>
                <a:off x="1263612" y="4286721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u</a:t>
                </a:r>
                <a:endParaRPr lang="ko-KR" altLang="en-US" sz="1400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30626CD-1F50-D249-810A-1292F538380F}"/>
                </a:ext>
              </a:extLst>
            </p:cNvPr>
            <p:cNvGrpSpPr/>
            <p:nvPr/>
          </p:nvGrpSpPr>
          <p:grpSpPr>
            <a:xfrm>
              <a:off x="1268422" y="3221948"/>
              <a:ext cx="288032" cy="566178"/>
              <a:chOff x="1259632" y="4286721"/>
              <a:chExt cx="288032" cy="566178"/>
            </a:xfrm>
          </p:grpSpPr>
          <p:sp>
            <p:nvSpPr>
              <p:cNvPr id="12" name="모서리가 둥근 직사각형 11">
                <a:extLst>
                  <a:ext uri="{FF2B5EF4-FFF2-40B4-BE49-F238E27FC236}">
                    <a16:creationId xmlns:a16="http://schemas.microsoft.com/office/drawing/2014/main" id="{B2DB4035-0D01-EB4B-AABB-3F99EE1C963C}"/>
                  </a:ext>
                </a:extLst>
              </p:cNvPr>
              <p:cNvSpPr/>
              <p:nvPr/>
            </p:nvSpPr>
            <p:spPr>
              <a:xfrm>
                <a:off x="1259632" y="4564867"/>
                <a:ext cx="288032" cy="288032"/>
              </a:xfrm>
              <a:prstGeom prst="round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BBAE70-9139-0849-8096-2973FCB77CDA}"/>
                  </a:ext>
                </a:extLst>
              </p:cNvPr>
              <p:cNvSpPr txBox="1"/>
              <p:nvPr/>
            </p:nvSpPr>
            <p:spPr>
              <a:xfrm>
                <a:off x="1263612" y="454423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2</a:t>
                </a:r>
                <a:endParaRPr lang="ko-KR" altLang="en-US" sz="14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C2CCF0-1530-D947-9014-5A20D1C59629}"/>
                  </a:ext>
                </a:extLst>
              </p:cNvPr>
              <p:cNvSpPr txBox="1"/>
              <p:nvPr/>
            </p:nvSpPr>
            <p:spPr>
              <a:xfrm>
                <a:off x="1263612" y="4286721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v</a:t>
                </a:r>
                <a:endParaRPr lang="ko-KR" altLang="en-US" sz="1400" dirty="0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D5C671D-F758-C34D-8BDC-9D5D1FBCEEC2}"/>
              </a:ext>
            </a:extLst>
          </p:cNvPr>
          <p:cNvSpPr txBox="1"/>
          <p:nvPr/>
        </p:nvSpPr>
        <p:spPr>
          <a:xfrm>
            <a:off x="571303" y="401376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stack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891B385-E325-774C-BD31-77B5B3DDFA2C}"/>
              </a:ext>
            </a:extLst>
          </p:cNvPr>
          <p:cNvGrpSpPr/>
          <p:nvPr/>
        </p:nvGrpSpPr>
        <p:grpSpPr>
          <a:xfrm>
            <a:off x="1524236" y="4580241"/>
            <a:ext cx="2232248" cy="307777"/>
            <a:chOff x="2101185" y="4841218"/>
            <a:chExt cx="2232248" cy="307777"/>
          </a:xfrm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1BE73052-D5C2-FB4A-AECC-496A48F727D3}"/>
                </a:ext>
              </a:extLst>
            </p:cNvPr>
            <p:cNvSpPr/>
            <p:nvPr/>
          </p:nvSpPr>
          <p:spPr>
            <a:xfrm>
              <a:off x="2101185" y="4860963"/>
              <a:ext cx="2232248" cy="288032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8EBDB0-6A2A-AA4F-AB3D-99AF338406F8}"/>
                </a:ext>
              </a:extLst>
            </p:cNvPr>
            <p:cNvSpPr txBox="1"/>
            <p:nvPr/>
          </p:nvSpPr>
          <p:spPr>
            <a:xfrm>
              <a:off x="2224025" y="4841218"/>
              <a:ext cx="19865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abc.exe</a:t>
              </a:r>
              <a:r>
                <a:rPr lang="ko-KR" altLang="en-US" sz="1400" dirty="0"/>
                <a:t>중 돌아갈 주소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5A79187-2FEC-C240-86F9-553019EE5D4F}"/>
              </a:ext>
            </a:extLst>
          </p:cNvPr>
          <p:cNvGrpSpPr/>
          <p:nvPr/>
        </p:nvGrpSpPr>
        <p:grpSpPr>
          <a:xfrm>
            <a:off x="3780906" y="4592559"/>
            <a:ext cx="1576868" cy="307777"/>
            <a:chOff x="6857587" y="6063915"/>
            <a:chExt cx="1576868" cy="307777"/>
          </a:xfrm>
        </p:grpSpPr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843A6016-0ECC-4D49-8BF0-E70BDC6E4C40}"/>
                </a:ext>
              </a:extLst>
            </p:cNvPr>
            <p:cNvSpPr/>
            <p:nvPr/>
          </p:nvSpPr>
          <p:spPr>
            <a:xfrm>
              <a:off x="6857587" y="6076874"/>
              <a:ext cx="1576868" cy="288032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5F0CB9-A731-2C47-98EB-74824D6F2107}"/>
                </a:ext>
              </a:extLst>
            </p:cNvPr>
            <p:cNvSpPr txBox="1"/>
            <p:nvPr/>
          </p:nvSpPr>
          <p:spPr>
            <a:xfrm>
              <a:off x="6930517" y="6063915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함수값을</a:t>
              </a:r>
              <a:r>
                <a:rPr lang="ko-KR" altLang="en-US" sz="1400" dirty="0"/>
                <a:t> 여기에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BEA52D0-C99F-7046-B21A-5FA2D09809F3}"/>
              </a:ext>
            </a:extLst>
          </p:cNvPr>
          <p:cNvGrpSpPr/>
          <p:nvPr/>
        </p:nvGrpSpPr>
        <p:grpSpPr>
          <a:xfrm>
            <a:off x="5382196" y="4321840"/>
            <a:ext cx="288032" cy="566178"/>
            <a:chOff x="1259632" y="4286721"/>
            <a:chExt cx="288032" cy="566178"/>
          </a:xfrm>
        </p:grpSpPr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295BB438-9487-F346-B766-969460D55416}"/>
                </a:ext>
              </a:extLst>
            </p:cNvPr>
            <p:cNvSpPr/>
            <p:nvPr/>
          </p:nvSpPr>
          <p:spPr>
            <a:xfrm>
              <a:off x="1259632" y="4564867"/>
              <a:ext cx="288032" cy="288032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7C0C08-0412-E04E-9C5D-1EB0596E015C}"/>
                </a:ext>
              </a:extLst>
            </p:cNvPr>
            <p:cNvSpPr txBox="1"/>
            <p:nvPr/>
          </p:nvSpPr>
          <p:spPr>
            <a:xfrm>
              <a:off x="1263612" y="454423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18855A-DE44-0A4C-BB2E-1FA4B48A77F1}"/>
                </a:ext>
              </a:extLst>
            </p:cNvPr>
            <p:cNvSpPr txBox="1"/>
            <p:nvPr/>
          </p:nvSpPr>
          <p:spPr>
            <a:xfrm>
              <a:off x="1263612" y="4286721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</a:t>
              </a:r>
              <a:endParaRPr lang="ko-KR" altLang="en-US" sz="14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B42B378-E04F-3D4D-8BA7-C6FA0AD4502A}"/>
              </a:ext>
            </a:extLst>
          </p:cNvPr>
          <p:cNvGrpSpPr/>
          <p:nvPr/>
        </p:nvGrpSpPr>
        <p:grpSpPr>
          <a:xfrm>
            <a:off x="5692218" y="4327372"/>
            <a:ext cx="296048" cy="566178"/>
            <a:chOff x="1259632" y="4286721"/>
            <a:chExt cx="296048" cy="566178"/>
          </a:xfrm>
        </p:grpSpPr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1876C75B-4FFD-504C-92B4-F67FCE152C17}"/>
                </a:ext>
              </a:extLst>
            </p:cNvPr>
            <p:cNvSpPr/>
            <p:nvPr/>
          </p:nvSpPr>
          <p:spPr>
            <a:xfrm>
              <a:off x="1259632" y="4564867"/>
              <a:ext cx="288032" cy="288032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055A5F-9A1B-3843-90FD-F767DCE7FDD7}"/>
                </a:ext>
              </a:extLst>
            </p:cNvPr>
            <p:cNvSpPr txBox="1"/>
            <p:nvPr/>
          </p:nvSpPr>
          <p:spPr>
            <a:xfrm>
              <a:off x="1263612" y="454423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742BA6-D879-A54E-8012-F5C0BF1718C8}"/>
                </a:ext>
              </a:extLst>
            </p:cNvPr>
            <p:cNvSpPr txBox="1"/>
            <p:nvPr/>
          </p:nvSpPr>
          <p:spPr>
            <a:xfrm>
              <a:off x="1263612" y="428672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6A19C49-BCF9-C442-BAE0-39D63CD393B2}"/>
              </a:ext>
            </a:extLst>
          </p:cNvPr>
          <p:cNvGrpSpPr/>
          <p:nvPr/>
        </p:nvGrpSpPr>
        <p:grpSpPr>
          <a:xfrm>
            <a:off x="6026662" y="4320953"/>
            <a:ext cx="517262" cy="566178"/>
            <a:chOff x="1259632" y="4286721"/>
            <a:chExt cx="517262" cy="566178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4EB22D21-5A62-9B42-9BC7-7B86B14B53EB}"/>
                </a:ext>
              </a:extLst>
            </p:cNvPr>
            <p:cNvSpPr/>
            <p:nvPr/>
          </p:nvSpPr>
          <p:spPr>
            <a:xfrm>
              <a:off x="1259632" y="4564867"/>
              <a:ext cx="288032" cy="288032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727DEE-F35D-C449-9685-65722C129EE1}"/>
                </a:ext>
              </a:extLst>
            </p:cNvPr>
            <p:cNvSpPr txBox="1"/>
            <p:nvPr/>
          </p:nvSpPr>
          <p:spPr>
            <a:xfrm>
              <a:off x="1263612" y="4544235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B4D7C8-C1E3-864F-95ED-2549E0164DD3}"/>
                </a:ext>
              </a:extLst>
            </p:cNvPr>
            <p:cNvSpPr txBox="1"/>
            <p:nvPr/>
          </p:nvSpPr>
          <p:spPr>
            <a:xfrm>
              <a:off x="1263612" y="4286721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tmp</a:t>
              </a:r>
              <a:endParaRPr lang="ko-KR" altLang="en-US" sz="14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6C0F0E6-624D-1A48-9CC5-49823C80FA38}"/>
              </a:ext>
            </a:extLst>
          </p:cNvPr>
          <p:cNvGrpSpPr/>
          <p:nvPr/>
        </p:nvGrpSpPr>
        <p:grpSpPr>
          <a:xfrm>
            <a:off x="500034" y="5560249"/>
            <a:ext cx="8138312" cy="303530"/>
            <a:chOff x="548488" y="3773542"/>
            <a:chExt cx="8138312" cy="303530"/>
          </a:xfrm>
        </p:grpSpPr>
        <p:cxnSp>
          <p:nvCxnSpPr>
            <p:cNvPr id="38" name="직선 연결선 38">
              <a:extLst>
                <a:ext uri="{FF2B5EF4-FFF2-40B4-BE49-F238E27FC236}">
                  <a16:creationId xmlns:a16="http://schemas.microsoft.com/office/drawing/2014/main" id="{6122C0EB-8DFF-2048-B41F-5115043B967C}"/>
                </a:ext>
              </a:extLst>
            </p:cNvPr>
            <p:cNvCxnSpPr/>
            <p:nvPr/>
          </p:nvCxnSpPr>
          <p:spPr>
            <a:xfrm>
              <a:off x="548488" y="3773542"/>
              <a:ext cx="813831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9">
              <a:extLst>
                <a:ext uri="{FF2B5EF4-FFF2-40B4-BE49-F238E27FC236}">
                  <a16:creationId xmlns:a16="http://schemas.microsoft.com/office/drawing/2014/main" id="{450C1966-B73C-0B4E-B943-61934135CAEE}"/>
                </a:ext>
              </a:extLst>
            </p:cNvPr>
            <p:cNvCxnSpPr/>
            <p:nvPr/>
          </p:nvCxnSpPr>
          <p:spPr>
            <a:xfrm>
              <a:off x="548488" y="4077072"/>
              <a:ext cx="8138312" cy="0"/>
            </a:xfrm>
            <a:prstGeom prst="line">
              <a:avLst/>
            </a:prstGeom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9BE0104-931C-C843-9F70-A7C1AEC9D4D7}"/>
              </a:ext>
            </a:extLst>
          </p:cNvPr>
          <p:cNvGrpSpPr/>
          <p:nvPr/>
        </p:nvGrpSpPr>
        <p:grpSpPr>
          <a:xfrm>
            <a:off x="923146" y="5280855"/>
            <a:ext cx="584854" cy="566386"/>
            <a:chOff x="971600" y="3221948"/>
            <a:chExt cx="584854" cy="56638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63C1177-8D6B-3E4D-9C01-FB9B29B8CE1A}"/>
                </a:ext>
              </a:extLst>
            </p:cNvPr>
            <p:cNvGrpSpPr/>
            <p:nvPr/>
          </p:nvGrpSpPr>
          <p:grpSpPr>
            <a:xfrm>
              <a:off x="971600" y="3222156"/>
              <a:ext cx="292842" cy="566178"/>
              <a:chOff x="1259632" y="4286721"/>
              <a:chExt cx="292842" cy="566178"/>
            </a:xfrm>
          </p:grpSpPr>
          <p:sp>
            <p:nvSpPr>
              <p:cNvPr id="46" name="모서리가 둥근 직사각형 45">
                <a:extLst>
                  <a:ext uri="{FF2B5EF4-FFF2-40B4-BE49-F238E27FC236}">
                    <a16:creationId xmlns:a16="http://schemas.microsoft.com/office/drawing/2014/main" id="{66611299-D01E-9D43-B3C2-04880A6B1DAF}"/>
                  </a:ext>
                </a:extLst>
              </p:cNvPr>
              <p:cNvSpPr/>
              <p:nvPr/>
            </p:nvSpPr>
            <p:spPr>
              <a:xfrm>
                <a:off x="1259632" y="4564867"/>
                <a:ext cx="288032" cy="288032"/>
              </a:xfrm>
              <a:prstGeom prst="round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0CB1BA5-C62A-664F-B70C-CAE9236AFF97}"/>
                  </a:ext>
                </a:extLst>
              </p:cNvPr>
              <p:cNvSpPr txBox="1"/>
              <p:nvPr/>
            </p:nvSpPr>
            <p:spPr>
              <a:xfrm>
                <a:off x="1263612" y="454423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E1885EC-3505-D547-922E-BFAEDBF09711}"/>
                  </a:ext>
                </a:extLst>
              </p:cNvPr>
              <p:cNvSpPr txBox="1"/>
              <p:nvPr/>
            </p:nvSpPr>
            <p:spPr>
              <a:xfrm>
                <a:off x="1263612" y="4286721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u</a:t>
                </a:r>
                <a:endParaRPr lang="ko-KR" altLang="en-US" sz="1400" dirty="0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1120421-D8EE-5146-8070-ACD3A73A9A66}"/>
                </a:ext>
              </a:extLst>
            </p:cNvPr>
            <p:cNvGrpSpPr/>
            <p:nvPr/>
          </p:nvGrpSpPr>
          <p:grpSpPr>
            <a:xfrm>
              <a:off x="1268422" y="3221948"/>
              <a:ext cx="288032" cy="566178"/>
              <a:chOff x="1259632" y="4286721"/>
              <a:chExt cx="288032" cy="566178"/>
            </a:xfrm>
          </p:grpSpPr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D3568A98-FD23-8B4A-9A89-591C3D2BCFD7}"/>
                  </a:ext>
                </a:extLst>
              </p:cNvPr>
              <p:cNvSpPr/>
              <p:nvPr/>
            </p:nvSpPr>
            <p:spPr>
              <a:xfrm>
                <a:off x="1259632" y="4564867"/>
                <a:ext cx="288032" cy="288032"/>
              </a:xfrm>
              <a:prstGeom prst="round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5BD452E-CAC2-A749-898A-F9AA84DED88E}"/>
                  </a:ext>
                </a:extLst>
              </p:cNvPr>
              <p:cNvSpPr txBox="1"/>
              <p:nvPr/>
            </p:nvSpPr>
            <p:spPr>
              <a:xfrm>
                <a:off x="1263612" y="454423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2</a:t>
                </a:r>
                <a:endParaRPr lang="ko-KR" altLang="en-US" sz="14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DCE4FDF-4704-7E48-A80E-D51D9BE9E52E}"/>
                  </a:ext>
                </a:extLst>
              </p:cNvPr>
              <p:cNvSpPr txBox="1"/>
              <p:nvPr/>
            </p:nvSpPr>
            <p:spPr>
              <a:xfrm>
                <a:off x="1263612" y="4286721"/>
                <a:ext cx="272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v</a:t>
                </a:r>
                <a:endParaRPr lang="ko-KR" altLang="en-US" sz="1400" dirty="0"/>
              </a:p>
            </p:txBody>
          </p:sp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F0ED967-058A-DF46-BCCC-B0DAD55C573E}"/>
              </a:ext>
            </a:extLst>
          </p:cNvPr>
          <p:cNvGrpSpPr/>
          <p:nvPr/>
        </p:nvGrpSpPr>
        <p:grpSpPr>
          <a:xfrm>
            <a:off x="1524236" y="5538369"/>
            <a:ext cx="2232248" cy="307777"/>
            <a:chOff x="2101185" y="4841218"/>
            <a:chExt cx="2232248" cy="307777"/>
          </a:xfrm>
        </p:grpSpPr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253773E7-F99A-A644-BD6F-12AC2FB77AFF}"/>
                </a:ext>
              </a:extLst>
            </p:cNvPr>
            <p:cNvSpPr/>
            <p:nvPr/>
          </p:nvSpPr>
          <p:spPr>
            <a:xfrm>
              <a:off x="2101185" y="4860963"/>
              <a:ext cx="2232248" cy="288032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8D67BC3-4BAA-E34C-BB98-539DBC304C86}"/>
                </a:ext>
              </a:extLst>
            </p:cNvPr>
            <p:cNvSpPr txBox="1"/>
            <p:nvPr/>
          </p:nvSpPr>
          <p:spPr>
            <a:xfrm>
              <a:off x="2224025" y="4841218"/>
              <a:ext cx="19865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abc.exe</a:t>
              </a:r>
              <a:r>
                <a:rPr lang="ko-KR" altLang="en-US" sz="1400" dirty="0"/>
                <a:t>중 돌아갈 주소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A1016B5-E021-8B45-8DAD-B7CDE720C5E8}"/>
              </a:ext>
            </a:extLst>
          </p:cNvPr>
          <p:cNvGrpSpPr/>
          <p:nvPr/>
        </p:nvGrpSpPr>
        <p:grpSpPr>
          <a:xfrm>
            <a:off x="3780906" y="5550687"/>
            <a:ext cx="1576868" cy="307777"/>
            <a:chOff x="6857587" y="6063915"/>
            <a:chExt cx="1576868" cy="307777"/>
          </a:xfrm>
        </p:grpSpPr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AEC42811-AFDC-7E45-9764-E528AD5119A1}"/>
                </a:ext>
              </a:extLst>
            </p:cNvPr>
            <p:cNvSpPr/>
            <p:nvPr/>
          </p:nvSpPr>
          <p:spPr>
            <a:xfrm>
              <a:off x="6857587" y="6076874"/>
              <a:ext cx="1576868" cy="288032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99E7B9E-A5C7-3440-9620-C84572845395}"/>
                </a:ext>
              </a:extLst>
            </p:cNvPr>
            <p:cNvSpPr txBox="1"/>
            <p:nvPr/>
          </p:nvSpPr>
          <p:spPr>
            <a:xfrm>
              <a:off x="6930517" y="6063915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함수값을</a:t>
              </a:r>
              <a:r>
                <a:rPr lang="ko-KR" altLang="en-US" sz="1400" dirty="0"/>
                <a:t> 여기에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BF567BF-0B56-3142-994F-07ABF4F4C84D}"/>
              </a:ext>
            </a:extLst>
          </p:cNvPr>
          <p:cNvSpPr txBox="1"/>
          <p:nvPr/>
        </p:nvSpPr>
        <p:spPr>
          <a:xfrm rot="18619343">
            <a:off x="985658" y="5102353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ym typeface="Symbol" panose="05050102010706020507" pitchFamily="18" charset="2"/>
              </a:rPr>
              <a:t>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276B87-0CD6-BC44-8FDA-A1C2D739E9CC}"/>
              </a:ext>
            </a:extLst>
          </p:cNvPr>
          <p:cNvSpPr txBox="1"/>
          <p:nvPr/>
        </p:nvSpPr>
        <p:spPr>
          <a:xfrm rot="18619343">
            <a:off x="1285796" y="5123535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ym typeface="Symbol" panose="05050102010706020507" pitchFamily="18" charset="2"/>
              </a:rPr>
              <a:t> b</a:t>
            </a:r>
            <a:endParaRPr lang="ko-KR" altLang="en-US" sz="14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9384216-B77C-CD47-B0BA-1DA5B78E2EC5}"/>
              </a:ext>
            </a:extLst>
          </p:cNvPr>
          <p:cNvGrpSpPr/>
          <p:nvPr/>
        </p:nvGrpSpPr>
        <p:grpSpPr>
          <a:xfrm>
            <a:off x="5389289" y="5292286"/>
            <a:ext cx="517262" cy="566178"/>
            <a:chOff x="1259632" y="4286721"/>
            <a:chExt cx="517262" cy="566178"/>
          </a:xfrm>
        </p:grpSpPr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59C05FCB-B684-F84C-8653-6FEEA9A5CB0E}"/>
                </a:ext>
              </a:extLst>
            </p:cNvPr>
            <p:cNvSpPr/>
            <p:nvPr/>
          </p:nvSpPr>
          <p:spPr>
            <a:xfrm>
              <a:off x="1259632" y="4564867"/>
              <a:ext cx="288032" cy="288032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5EB63C7-DDF1-E647-A342-AFF603535054}"/>
                </a:ext>
              </a:extLst>
            </p:cNvPr>
            <p:cNvSpPr txBox="1"/>
            <p:nvPr/>
          </p:nvSpPr>
          <p:spPr>
            <a:xfrm>
              <a:off x="1263612" y="4544235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FA0D54-0C3D-724B-AC09-05FAA84CCB78}"/>
                </a:ext>
              </a:extLst>
            </p:cNvPr>
            <p:cNvSpPr txBox="1"/>
            <p:nvPr/>
          </p:nvSpPr>
          <p:spPr>
            <a:xfrm>
              <a:off x="1263612" y="4286721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tmp</a:t>
              </a:r>
              <a:endParaRPr lang="ko-KR" altLang="en-US" sz="1400" dirty="0"/>
            </a:p>
          </p:txBody>
        </p:sp>
      </p:grpSp>
      <p:sp>
        <p:nvSpPr>
          <p:cNvPr id="61" name="슬라이드 번호 개체 틀 60">
            <a:extLst>
              <a:ext uri="{FF2B5EF4-FFF2-40B4-BE49-F238E27FC236}">
                <a16:creationId xmlns:a16="http://schemas.microsoft.com/office/drawing/2014/main" id="{3D337A1E-1551-F109-0619-E2C6A13E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17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Memory Structure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kumimoji="1" lang="en-US" altLang="ko-KR" b="1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0" indent="0">
              <a:buNone/>
            </a:pPr>
            <a:br>
              <a:rPr kumimoji="1" lang="en-US" altLang="ko-KR" dirty="0"/>
            </a:b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98CF33-A4E1-FB4B-95E2-FD05E427E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4" y="1325739"/>
            <a:ext cx="3210610" cy="486178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C38A160-8475-0044-8971-FBA050ADB129}"/>
              </a:ext>
            </a:extLst>
          </p:cNvPr>
          <p:cNvSpPr txBox="1">
            <a:spLocks/>
          </p:cNvSpPr>
          <p:nvPr/>
        </p:nvSpPr>
        <p:spPr>
          <a:xfrm>
            <a:off x="3205779" y="1605134"/>
            <a:ext cx="5835127" cy="4673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ts val="0"/>
              </a:spcAft>
            </a:pPr>
            <a:r>
              <a:rPr lang="en" altLang="ko-KR" dirty="0"/>
              <a:t>Stack </a:t>
            </a:r>
          </a:p>
          <a:p>
            <a:pPr lvl="1">
              <a:spcAft>
                <a:spcPts val="0"/>
              </a:spcAft>
            </a:pPr>
            <a:r>
              <a:rPr lang="en" altLang="ko-KR" dirty="0"/>
              <a:t>Local variable, array, etc. </a:t>
            </a:r>
          </a:p>
          <a:p>
            <a:pPr lvl="1">
              <a:spcAft>
                <a:spcPts val="0"/>
              </a:spcAft>
            </a:pPr>
            <a:r>
              <a:rPr lang="en-US" altLang="ko-KR" dirty="0"/>
              <a:t>No explicit memory managements</a:t>
            </a:r>
          </a:p>
          <a:p>
            <a:pPr lvl="1">
              <a:spcAft>
                <a:spcPts val="0"/>
              </a:spcAft>
            </a:pPr>
            <a:r>
              <a:rPr lang="en-US" altLang="ko-KR" dirty="0"/>
              <a:t>Variables stored sequentially</a:t>
            </a:r>
            <a:endParaRPr lang="en" altLang="ko-KR" dirty="0"/>
          </a:p>
          <a:p>
            <a:pPr fontAlgn="base">
              <a:spcAft>
                <a:spcPts val="0"/>
              </a:spcAft>
            </a:pPr>
            <a:endParaRPr lang="en" altLang="ko-KR" dirty="0"/>
          </a:p>
          <a:p>
            <a:pPr fontAlgn="base">
              <a:spcAft>
                <a:spcPts val="0"/>
              </a:spcAft>
            </a:pPr>
            <a:r>
              <a:rPr lang="en" altLang="ko-KR" dirty="0"/>
              <a:t>Heap (later)</a:t>
            </a:r>
          </a:p>
          <a:p>
            <a:pPr lvl="1">
              <a:spcAft>
                <a:spcPts val="0"/>
              </a:spcAft>
            </a:pPr>
            <a:r>
              <a:rPr lang="en" altLang="ko-KR" dirty="0"/>
              <a:t>Dynamic memory allocation (pointer)</a:t>
            </a:r>
          </a:p>
          <a:p>
            <a:pPr lvl="1">
              <a:spcAft>
                <a:spcPts val="0"/>
              </a:spcAft>
            </a:pPr>
            <a:r>
              <a:rPr lang="en" altLang="ko-KR" dirty="0"/>
              <a:t>Explicit memory managements</a:t>
            </a:r>
          </a:p>
          <a:p>
            <a:pPr lvl="1">
              <a:spcAft>
                <a:spcPts val="0"/>
              </a:spcAft>
            </a:pPr>
            <a:r>
              <a:rPr lang="en" altLang="ko-KR" dirty="0"/>
              <a:t>Variables stored in different locations</a:t>
            </a:r>
          </a:p>
          <a:p>
            <a:pPr marL="0" indent="0" fontAlgn="base">
              <a:spcAft>
                <a:spcPts val="0"/>
              </a:spcAft>
              <a:buNone/>
            </a:pPr>
            <a:endParaRPr kumimoji="1" lang="en-US" altLang="ko-KR" sz="1200" dirty="0"/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kumimoji="1" lang="en-US" altLang="ko-KR" dirty="0"/>
          </a:p>
          <a:p>
            <a:pPr fontAlgn="auto">
              <a:spcAft>
                <a:spcPts val="0"/>
              </a:spcAft>
            </a:pPr>
            <a:endParaRPr kumimoji="1"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5DE21-3DEC-98B0-0F1E-CD91C287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18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62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Constant Reference Parameters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Reference arguments are inherently </a:t>
            </a:r>
            <a:r>
              <a:rPr lang="en-US" sz="2800" b="1" dirty="0"/>
              <a:t>"dangerous"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Caller’s data can be 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Often this is desired, sometimes not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To </a:t>
            </a:r>
            <a:r>
              <a:rPr lang="en-US" sz="2800" dirty="0">
                <a:solidFill>
                  <a:srgbClr val="0000FF"/>
                </a:solidFill>
              </a:rPr>
              <a:t>"protect" data </a:t>
            </a:r>
            <a:r>
              <a:rPr lang="en-US" sz="2800" dirty="0"/>
              <a:t>and still pass by reference: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Use 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const</a:t>
            </a:r>
            <a:r>
              <a:rPr lang="en-US" sz="2400" dirty="0">
                <a:solidFill>
                  <a:srgbClr val="FF0000"/>
                </a:solidFill>
              </a:rPr>
              <a:t> keyword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void </a:t>
            </a:r>
            <a:r>
              <a:rPr lang="en-US" dirty="0" err="1"/>
              <a:t>sendConstRef</a:t>
            </a:r>
            <a:r>
              <a:rPr lang="en-US" dirty="0"/>
              <a:t>(	</a:t>
            </a:r>
            <a:r>
              <a:rPr lang="en-US" dirty="0">
                <a:solidFill>
                  <a:srgbClr val="0000FF"/>
                </a:solidFill>
              </a:rPr>
              <a:t>const int &amp;</a:t>
            </a:r>
            <a:r>
              <a:rPr lang="en-US" dirty="0"/>
              <a:t>par1, </a:t>
            </a:r>
            <a:r>
              <a:rPr lang="en-US" dirty="0">
                <a:solidFill>
                  <a:srgbClr val="0000FF"/>
                </a:solidFill>
              </a:rPr>
              <a:t>const int &amp;</a:t>
            </a:r>
            <a:r>
              <a:rPr lang="en-US" dirty="0"/>
              <a:t>par2);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Makes arguments "read-only" by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No changes allowed inside function body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379B7D-9442-20B3-A6D2-DB8BD1F2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19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1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Outline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Chapter 4: Parameters and Overloading</a:t>
            </a:r>
          </a:p>
          <a:p>
            <a:pPr lvl="1" fontAlgn="base"/>
            <a:r>
              <a:rPr lang="en-US" altLang="ko-KR" dirty="0"/>
              <a:t>Call-by-value &amp; Call-by-reference</a:t>
            </a:r>
            <a:endParaRPr lang="en" altLang="ko-KR" dirty="0"/>
          </a:p>
          <a:p>
            <a:pPr lvl="1" fontAlgn="base"/>
            <a:r>
              <a:rPr lang="en" altLang="ko-KR" dirty="0"/>
              <a:t>Overloading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0" indent="0">
              <a:buNone/>
            </a:pPr>
            <a:br>
              <a:rPr kumimoji="1" lang="en-US" altLang="ko-KR" dirty="0"/>
            </a:b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810EE3-7344-8F49-1A33-8B60918A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2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30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Mixed Parameter Lists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</a:rPr>
              <a:t>Can combine passing mechanisms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Parameter lists can include </a:t>
            </a:r>
            <a:r>
              <a:rPr lang="en-US" dirty="0"/>
              <a:t>call</a:t>
            </a:r>
            <a:r>
              <a:rPr lang="en-US" sz="2800" dirty="0"/>
              <a:t>-by-value and call-by-reference parameters</a:t>
            </a:r>
          </a:p>
          <a:p>
            <a:pPr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Order of arguments in list is critical:</a:t>
            </a:r>
            <a:br>
              <a:rPr lang="en-US" sz="2800" dirty="0"/>
            </a:b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void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mixedCall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&amp; par1,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par2, double &amp; par3);</a:t>
            </a:r>
            <a:endParaRPr lang="en-US" sz="2800" dirty="0">
              <a:solidFill>
                <a:srgbClr val="FF0000"/>
              </a:solidFill>
              <a:latin typeface="Courier" pitchFamily="2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Function call:</a:t>
            </a:r>
            <a:br>
              <a:rPr lang="en-US" sz="2400" dirty="0"/>
            </a:br>
            <a:r>
              <a:rPr lang="en-US" sz="2400" dirty="0" err="1">
                <a:latin typeface="Courier" pitchFamily="2" charset="0"/>
              </a:rPr>
              <a:t>mixedCall</a:t>
            </a:r>
            <a:r>
              <a:rPr lang="en-US" sz="2400" dirty="0">
                <a:latin typeface="Courier" pitchFamily="2" charset="0"/>
              </a:rPr>
              <a:t>(arg1, arg2, arg3);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ourier" pitchFamily="2" charset="0"/>
              </a:rPr>
              <a:t>arg1</a:t>
            </a:r>
            <a:r>
              <a:rPr lang="en-US" sz="2000" dirty="0"/>
              <a:t> must be integer type, is passed by reference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ourier" pitchFamily="2" charset="0"/>
              </a:rPr>
              <a:t>arg2 </a:t>
            </a:r>
            <a:r>
              <a:rPr lang="en-US" sz="2000" dirty="0"/>
              <a:t>must be integer type, is passed by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Courier" pitchFamily="2" charset="0"/>
              </a:rPr>
              <a:t>arg3</a:t>
            </a:r>
            <a:r>
              <a:rPr lang="en-US" sz="2000" dirty="0"/>
              <a:t> must be double type, is passed by reference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C77EF9-1C33-4D52-20D2-CFDF347D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20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52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Outline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Chapter 4: Parameters and Overloading</a:t>
            </a:r>
          </a:p>
          <a:p>
            <a:pPr lvl="1" fontAlgn="base"/>
            <a:r>
              <a:rPr lang="en-US" altLang="ko-KR" dirty="0"/>
              <a:t>Call-by-value &amp; Call-by-reference</a:t>
            </a:r>
            <a:endParaRPr lang="en" altLang="ko-KR" dirty="0"/>
          </a:p>
          <a:p>
            <a:pPr lvl="1" fontAlgn="base"/>
            <a:r>
              <a:rPr lang="en" altLang="ko-KR" dirty="0">
                <a:solidFill>
                  <a:srgbClr val="FF0000"/>
                </a:solidFill>
              </a:rPr>
              <a:t>Overloading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0" indent="0">
              <a:buNone/>
            </a:pPr>
            <a:br>
              <a:rPr kumimoji="1" lang="en-US" altLang="ko-KR" dirty="0"/>
            </a:b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810EE3-7344-8F49-1A33-8B60918A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21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27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Function Overloading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</a:rPr>
              <a:t>Same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function name, but different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Two separate function definitions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Function "signature” </a:t>
            </a:r>
          </a:p>
          <a:p>
            <a:pPr lvl="1" eaLnBrk="1" hangingPunct="1"/>
            <a:r>
              <a:rPr lang="en-US" sz="2400" dirty="0"/>
              <a:t>Function name &amp; parameter list (excluding </a:t>
            </a:r>
            <a:r>
              <a:rPr lang="en-US" sz="2400" dirty="0">
                <a:latin typeface="Courier" pitchFamily="2" charset="0"/>
              </a:rPr>
              <a:t>&amp;</a:t>
            </a:r>
            <a:r>
              <a:rPr lang="en-US" sz="2400" dirty="0"/>
              <a:t> and </a:t>
            </a:r>
            <a:r>
              <a:rPr lang="en-US" sz="2400" dirty="0">
                <a:latin typeface="Courier" pitchFamily="2" charset="0"/>
              </a:rPr>
              <a:t>const</a:t>
            </a:r>
            <a:r>
              <a:rPr lang="en-US" sz="2400" dirty="0"/>
              <a:t>)</a:t>
            </a:r>
          </a:p>
          <a:p>
            <a:pPr lvl="1" eaLnBrk="1" hangingPunct="1"/>
            <a:r>
              <a:rPr lang="en-US" sz="2400" dirty="0"/>
              <a:t>Must be "unique" for each function definition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/>
              <a:t>Function overloading</a:t>
            </a:r>
            <a:r>
              <a:rPr lang="en-US" sz="2800" dirty="0"/>
              <a:t> allows same task performed on different data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9D97A61-4C25-93A9-7C76-F88A2C25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22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37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Overloading Example: Average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709" y="1348680"/>
            <a:ext cx="8704579" cy="473906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A function that computes average of 2 numbers:</a:t>
            </a:r>
            <a:br>
              <a:rPr lang="en-US" dirty="0"/>
            </a:b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sz="2400" dirty="0"/>
          </a:p>
          <a:p>
            <a:pPr marL="0" indent="0" eaLnBrk="1" hangingPunct="1">
              <a:spcBef>
                <a:spcPct val="50000"/>
              </a:spcBef>
              <a:buNone/>
            </a:pPr>
            <a:endParaRPr lang="en-US" sz="2000" dirty="0"/>
          </a:p>
          <a:p>
            <a:pPr eaLnBrk="1" hangingPunct="1">
              <a:spcBef>
                <a:spcPct val="60000"/>
              </a:spcBef>
            </a:pPr>
            <a:r>
              <a:rPr lang="en-US" dirty="0"/>
              <a:t>What if we want to compute average of 3 numbers?</a:t>
            </a:r>
            <a:br>
              <a:rPr lang="en-US" dirty="0"/>
            </a:br>
            <a:endParaRPr lang="en-US" dirty="0"/>
          </a:p>
          <a:p>
            <a:pPr eaLnBrk="1" hangingPunct="1">
              <a:spcBef>
                <a:spcPct val="60000"/>
              </a:spcBef>
            </a:pPr>
            <a:endParaRPr lang="en-US" sz="2400" dirty="0"/>
          </a:p>
          <a:p>
            <a:pPr lvl="1">
              <a:spcBef>
                <a:spcPct val="60000"/>
              </a:spcBef>
            </a:pPr>
            <a:endParaRPr lang="en-US" sz="2000" dirty="0"/>
          </a:p>
          <a:p>
            <a:pPr lvl="1">
              <a:spcBef>
                <a:spcPct val="60000"/>
              </a:spcBef>
            </a:pPr>
            <a:r>
              <a:rPr lang="en-US" dirty="0"/>
              <a:t>Does not look so elegant</a:t>
            </a:r>
            <a:endParaRPr 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619D99-9D3D-4B48-8A8A-9C686F9D8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760" y="1879600"/>
            <a:ext cx="5537200" cy="1549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A22FB2-CE32-9447-8A47-AB85FD30B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860" y="4126548"/>
            <a:ext cx="6477000" cy="1397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7229FF-63E7-DAAE-8CBA-FB20DCD6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23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13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Overloading Example: Average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709" y="1348680"/>
            <a:ext cx="8704579" cy="473906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A more elegant solution</a:t>
            </a:r>
            <a:br>
              <a:rPr lang="en-US" dirty="0"/>
            </a:b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sz="2400" dirty="0"/>
          </a:p>
          <a:p>
            <a:pPr marL="0" indent="0" eaLnBrk="1" hangingPunct="1">
              <a:spcBef>
                <a:spcPct val="60000"/>
              </a:spcBef>
              <a:buNone/>
            </a:pPr>
            <a:endParaRPr lang="en-US" dirty="0"/>
          </a:p>
          <a:p>
            <a:pPr lvl="1">
              <a:spcBef>
                <a:spcPct val="60000"/>
              </a:spcBef>
            </a:pPr>
            <a:r>
              <a:rPr lang="en-US" dirty="0"/>
              <a:t>Only differs in the parameter list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But, there is no ambiguity </a:t>
            </a:r>
            <a:r>
              <a:rPr lang="en-US" dirty="0">
                <a:sym typeface="Wingdings" pitchFamily="2" charset="2"/>
              </a:rPr>
              <a:t> a compiler can check the number of arguments when the functions are called (different prototype!)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Courier" pitchFamily="2" charset="0"/>
                <a:sym typeface="Wingdings" pitchFamily="2" charset="2"/>
              </a:rPr>
              <a:t>mean 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ave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(5.2, 6.7)</a:t>
            </a:r>
            <a:r>
              <a:rPr lang="en-US" dirty="0">
                <a:sym typeface="Wingdings" pitchFamily="2" charset="2"/>
              </a:rPr>
              <a:t>  calls 2-parameter version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ave</a:t>
            </a:r>
            <a:endParaRPr lang="en-US" dirty="0">
              <a:latin typeface="Courier" pitchFamily="2" charset="0"/>
              <a:sym typeface="Wingdings" pitchFamily="2" charset="2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Courier" pitchFamily="2" charset="0"/>
                <a:sym typeface="Wingdings" pitchFamily="2" charset="2"/>
              </a:rPr>
              <a:t>mean =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ave</a:t>
            </a:r>
            <a:r>
              <a:rPr lang="en-US" dirty="0">
                <a:latin typeface="Courier" pitchFamily="2" charset="0"/>
                <a:sym typeface="Wingdings" pitchFamily="2" charset="2"/>
              </a:rPr>
              <a:t>(6.5,8.5,4.2)</a:t>
            </a:r>
            <a:r>
              <a:rPr lang="en-US" dirty="0">
                <a:sym typeface="Wingdings" pitchFamily="2" charset="2"/>
              </a:rPr>
              <a:t>  calls 3-parameter version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ave</a:t>
            </a:r>
            <a:br>
              <a:rPr lang="en-US" dirty="0"/>
            </a:br>
            <a:endParaRPr 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2A62F4-5D0B-E240-99B2-B1D39232A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2217420"/>
            <a:ext cx="6134100" cy="13335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DA99708-BAA2-C545-9B49-5E377A2FB119}"/>
              </a:ext>
            </a:extLst>
          </p:cNvPr>
          <p:cNvSpPr/>
          <p:nvPr/>
        </p:nvSpPr>
        <p:spPr>
          <a:xfrm>
            <a:off x="2590800" y="2301240"/>
            <a:ext cx="487680" cy="35052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29A80-F7CF-2040-A3CF-7BF26BE209FC}"/>
              </a:ext>
            </a:extLst>
          </p:cNvPr>
          <p:cNvSpPr txBox="1"/>
          <p:nvPr/>
        </p:nvSpPr>
        <p:spPr>
          <a:xfrm>
            <a:off x="4571998" y="1637093"/>
            <a:ext cx="1866378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Same name!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5CB280D-9D4F-2440-82C4-CB5A7616F23E}"/>
              </a:ext>
            </a:extLst>
          </p:cNvPr>
          <p:cNvCxnSpPr/>
          <p:nvPr/>
        </p:nvCxnSpPr>
        <p:spPr>
          <a:xfrm flipH="1">
            <a:off x="3078480" y="1948815"/>
            <a:ext cx="1474470" cy="352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C74D3F-6294-B9BD-EB1F-4F951B9F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24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4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Overloading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709" y="1348680"/>
            <a:ext cx="8704579" cy="4739065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dirty="0"/>
              <a:t>How much can we overload? </a:t>
            </a:r>
          </a:p>
          <a:p>
            <a:pPr lvl="1">
              <a:spcBef>
                <a:spcPts val="0"/>
              </a:spcBef>
            </a:pPr>
            <a:r>
              <a:rPr lang="en-US" dirty="0"/>
              <a:t>Different number of formal parameters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One or more parameters with different types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Different return type with the same formal parameters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Difference in </a:t>
            </a:r>
            <a:r>
              <a:rPr lang="en-US" dirty="0">
                <a:latin typeface="Courier" pitchFamily="2" charset="0"/>
              </a:rPr>
              <a:t>const</a:t>
            </a:r>
            <a:r>
              <a:rPr lang="en-US" dirty="0"/>
              <a:t> or call-by-value/reference</a:t>
            </a:r>
          </a:p>
          <a:p>
            <a:pPr lvl="1"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dirty="0"/>
              <a:t>Operator overloading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Ex) </a:t>
            </a:r>
            <a:r>
              <a:rPr lang="en-US" dirty="0">
                <a:latin typeface="Courier" pitchFamily="2" charset="0"/>
              </a:rPr>
              <a:t>13/2 vs. 13/2.0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depending on the operand, the operator behaves differently</a:t>
            </a:r>
          </a:p>
          <a:p>
            <a:pPr lvl="1">
              <a:spcBef>
                <a:spcPts val="0"/>
              </a:spcBef>
            </a:pPr>
            <a:r>
              <a:rPr lang="en-US" dirty="0">
                <a:sym typeface="Wingdings" pitchFamily="2" charset="2"/>
              </a:rPr>
              <a:t>Function overloading is user-defined overloading!</a:t>
            </a:r>
          </a:p>
          <a:p>
            <a:pPr lvl="1">
              <a:spcBef>
                <a:spcPts val="0"/>
              </a:spcBef>
            </a:pPr>
            <a:r>
              <a:rPr lang="en-US" dirty="0">
                <a:sym typeface="Wingdings" pitchFamily="2" charset="2"/>
              </a:rPr>
              <a:t>Operator overloading will be covered in Ch.8!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F7864-7F30-FF44-A43B-8C0A7953F199}"/>
              </a:ext>
            </a:extLst>
          </p:cNvPr>
          <p:cNvSpPr txBox="1"/>
          <p:nvPr/>
        </p:nvSpPr>
        <p:spPr>
          <a:xfrm>
            <a:off x="6282139" y="1752017"/>
            <a:ext cx="83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rgbClr val="0000EA"/>
                </a:solidFill>
                <a:latin typeface="Gill Sans MT" panose="020B0502020104020203" pitchFamily="34" charset="0"/>
              </a:rPr>
              <a:t>Yes!</a:t>
            </a:r>
            <a:endParaRPr kumimoji="1" lang="ko-KR" altLang="en-US" sz="2400" dirty="0">
              <a:solidFill>
                <a:srgbClr val="0000EA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24C95-7670-5B49-AB25-F6E2AC14E510}"/>
              </a:ext>
            </a:extLst>
          </p:cNvPr>
          <p:cNvSpPr txBox="1"/>
          <p:nvPr/>
        </p:nvSpPr>
        <p:spPr>
          <a:xfrm>
            <a:off x="6699203" y="2155354"/>
            <a:ext cx="83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rgbClr val="0000EA"/>
                </a:solidFill>
                <a:latin typeface="Gill Sans MT" panose="020B0502020104020203" pitchFamily="34" charset="0"/>
              </a:rPr>
              <a:t>Yes!</a:t>
            </a:r>
            <a:endParaRPr kumimoji="1" lang="ko-KR" altLang="en-US" sz="2400" dirty="0">
              <a:solidFill>
                <a:srgbClr val="0000EA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D04A5E-FE6E-A941-BEA1-DE6D10C90D71}"/>
              </a:ext>
            </a:extLst>
          </p:cNvPr>
          <p:cNvSpPr txBox="1"/>
          <p:nvPr/>
        </p:nvSpPr>
        <p:spPr>
          <a:xfrm>
            <a:off x="7811745" y="2504710"/>
            <a:ext cx="83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No!</a:t>
            </a:r>
            <a:endParaRPr kumimoji="1" lang="ko-KR" altLang="en-US" sz="24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0FEAD-05EC-6E4E-9096-A06CDE88C048}"/>
              </a:ext>
            </a:extLst>
          </p:cNvPr>
          <p:cNvSpPr txBox="1"/>
          <p:nvPr/>
        </p:nvSpPr>
        <p:spPr>
          <a:xfrm>
            <a:off x="6924102" y="2888360"/>
            <a:ext cx="83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No!</a:t>
            </a:r>
            <a:endParaRPr kumimoji="1" lang="ko-KR" altLang="en-US" sz="24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44C97C-B53C-8491-1251-6267B91C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25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Overloading pitfalls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Automatic type conversion + overloading can cause some confusion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lvl="1">
              <a:spcBef>
                <a:spcPct val="50000"/>
              </a:spcBef>
            </a:pPr>
            <a:r>
              <a:rPr lang="en-US" sz="2000" dirty="0">
                <a:latin typeface="Courier" pitchFamily="2" charset="0"/>
              </a:rPr>
              <a:t>int</a:t>
            </a:r>
            <a:r>
              <a:rPr lang="en-US" sz="2000" dirty="0"/>
              <a:t> variable will be converted to </a:t>
            </a:r>
            <a:r>
              <a:rPr lang="en-US" sz="2000" dirty="0">
                <a:latin typeface="Courier" pitchFamily="2" charset="0"/>
              </a:rPr>
              <a:t>double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22.5 miles/gallon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ym typeface="Wingdings" pitchFamily="2" charset="2"/>
              </a:rPr>
              <a:t>Automatic conversion is helpful</a:t>
            </a:r>
            <a:endParaRPr lang="en-US" dirty="0"/>
          </a:p>
          <a:p>
            <a:pPr eaLnBrk="1" hangingPunct="1">
              <a:spcBef>
                <a:spcPts val="480"/>
              </a:spcBef>
            </a:pPr>
            <a:r>
              <a:rPr lang="en-US" sz="2800" dirty="0"/>
              <a:t>Suppose we have another overloaded function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1E3AC4-425A-D24C-A60C-D8F4E975E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32" y="2525694"/>
            <a:ext cx="4583790" cy="10885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F08992A-1D63-8145-8641-7E9E11FD2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219" y="2890753"/>
            <a:ext cx="3707287" cy="3584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310FF5-25A6-1145-98BA-DCF4615F2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79" y="4921007"/>
            <a:ext cx="3945929" cy="12574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5CCC6B-3134-454C-BEE7-2E7607642D4C}"/>
              </a:ext>
            </a:extLst>
          </p:cNvPr>
          <p:cNvSpPr txBox="1"/>
          <p:nvPr/>
        </p:nvSpPr>
        <p:spPr>
          <a:xfrm>
            <a:off x="4930749" y="4883571"/>
            <a:ext cx="3499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</a:rPr>
              <a:t>Legitimate overloading because it has different parameter types! But…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A69E22-A411-174C-AD6E-951C806B5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773" y="5470902"/>
            <a:ext cx="3707287" cy="3584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3073AA-FE61-AB43-9974-C952381F394B}"/>
              </a:ext>
            </a:extLst>
          </p:cNvPr>
          <p:cNvSpPr txBox="1"/>
          <p:nvPr/>
        </p:nvSpPr>
        <p:spPr>
          <a:xfrm>
            <a:off x="4784894" y="5882497"/>
            <a:ext cx="3945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</a:rPr>
              <a:t>will print 43, which is not an intended answer.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B0D6F-CC15-C74B-8197-554718FDA964}"/>
              </a:ext>
            </a:extLst>
          </p:cNvPr>
          <p:cNvSpPr txBox="1"/>
          <p:nvPr/>
        </p:nvSpPr>
        <p:spPr>
          <a:xfrm>
            <a:off x="2936372" y="6348922"/>
            <a:ext cx="409849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kumimoji="1" lang="en-US" altLang="ko-KR" sz="1400" b="1">
                <a:solidFill>
                  <a:srgbClr val="FF0000"/>
                </a:solidFill>
              </a:rPr>
              <a:t>DO NOT</a:t>
            </a:r>
            <a:r>
              <a:rPr kumimoji="1" lang="en-US" altLang="ko-KR" sz="1400">
                <a:solidFill>
                  <a:srgbClr val="FF0000"/>
                </a:solidFill>
              </a:rPr>
              <a:t> overload for two unrelated functions!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EE8189D-E079-D231-6BAB-D8F55E41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26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5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Overloading Resolution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: Exact Match</a:t>
            </a:r>
          </a:p>
          <a:p>
            <a:pPr lvl="1" eaLnBrk="1" hangingPunct="1"/>
            <a:r>
              <a:rPr lang="en-US" sz="2400" dirty="0"/>
              <a:t>Looks for exact signature</a:t>
            </a:r>
          </a:p>
          <a:p>
            <a:pPr lvl="2" eaLnBrk="1" hangingPunct="1"/>
            <a:r>
              <a:rPr lang="en-US" sz="2000" dirty="0"/>
              <a:t>Where no argument conversion required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: Compatible Match</a:t>
            </a:r>
          </a:p>
          <a:p>
            <a:pPr lvl="1" eaLnBrk="1" hangingPunct="1"/>
            <a:r>
              <a:rPr lang="en-US" sz="2400" dirty="0"/>
              <a:t>Looks for "compatible" signature where</a:t>
            </a:r>
            <a:r>
              <a:rPr lang="ko-KR" altLang="en-US" dirty="0"/>
              <a:t> </a:t>
            </a:r>
            <a:r>
              <a:rPr lang="en-US" sz="2400" dirty="0"/>
              <a:t>automatic type conversion is possible:</a:t>
            </a:r>
          </a:p>
          <a:p>
            <a:pPr lvl="2" eaLnBrk="1" hangingPunct="1"/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baseline="30000" dirty="0">
                <a:solidFill>
                  <a:srgbClr val="0000FF"/>
                </a:solidFill>
              </a:rPr>
              <a:t>st</a:t>
            </a:r>
            <a:r>
              <a:rPr lang="en-US" dirty="0">
                <a:solidFill>
                  <a:srgbClr val="0000FF"/>
                </a:solidFill>
              </a:rPr>
              <a:t> with promotion (e.g.,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dirty="0" err="1">
                <a:solidFill>
                  <a:srgbClr val="0000FF"/>
                </a:solidFill>
              </a:rPr>
              <a:t>double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3" eaLnBrk="1" hangingPunct="1"/>
            <a:r>
              <a:rPr lang="en-US" dirty="0"/>
              <a:t>No loss of data</a:t>
            </a:r>
          </a:p>
          <a:p>
            <a:pPr lvl="2" eaLnBrk="1" hangingPunct="1"/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baseline="30000" dirty="0">
                <a:solidFill>
                  <a:srgbClr val="0000FF"/>
                </a:solidFill>
              </a:rPr>
              <a:t>nd</a:t>
            </a:r>
            <a:r>
              <a:rPr lang="en-US" dirty="0">
                <a:solidFill>
                  <a:srgbClr val="0000FF"/>
                </a:solidFill>
              </a:rPr>
              <a:t> with demotion (e.g., </a:t>
            </a:r>
            <a:r>
              <a:rPr lang="en-US" dirty="0" err="1">
                <a:solidFill>
                  <a:srgbClr val="0000FF"/>
                </a:solidFill>
              </a:rPr>
              <a:t>double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3" eaLnBrk="1" hangingPunct="1"/>
            <a:r>
              <a:rPr lang="en-US" dirty="0"/>
              <a:t>Possible loss of data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677DA5-7B5F-B740-5BAD-A5CEE860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27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22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Automatic Type Conversion </a:t>
            </a:r>
            <a:br>
              <a:rPr lang="en-US" sz="4000" dirty="0"/>
            </a:br>
            <a:r>
              <a:rPr lang="en-US" sz="4000" dirty="0"/>
              <a:t>and Overloading Example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ourier" pitchFamily="2" charset="0"/>
              </a:rPr>
              <a:t>double </a:t>
            </a:r>
            <a:r>
              <a:rPr lang="en-US" sz="2000" dirty="0" err="1">
                <a:latin typeface="Courier" pitchFamily="2" charset="0"/>
              </a:rPr>
              <a:t>kpl</a:t>
            </a:r>
            <a:r>
              <a:rPr lang="en-US" sz="2000" dirty="0">
                <a:latin typeface="Courier" pitchFamily="2" charset="0"/>
              </a:rPr>
              <a:t>(double kms, double liters) {return (kms/</a:t>
            </a:r>
            <a:r>
              <a:rPr lang="en-US" altLang="ko-KR" sz="2000" dirty="0">
                <a:latin typeface="Courier" pitchFamily="2" charset="0"/>
              </a:rPr>
              <a:t> liters</a:t>
            </a:r>
            <a:r>
              <a:rPr lang="en-US" sz="2000" dirty="0">
                <a:latin typeface="Courier" pitchFamily="2" charset="0"/>
              </a:rPr>
              <a:t>);}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Example function calls: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latin typeface="Courier" pitchFamily="2" charset="0"/>
              </a:rPr>
              <a:t>kplComputed</a:t>
            </a:r>
            <a:r>
              <a:rPr lang="en-US" sz="2400" dirty="0">
                <a:latin typeface="Courier" pitchFamily="2" charset="0"/>
              </a:rPr>
              <a:t> = </a:t>
            </a:r>
            <a:r>
              <a:rPr lang="en-US" sz="2400" dirty="0" err="1">
                <a:latin typeface="Courier" pitchFamily="2" charset="0"/>
              </a:rPr>
              <a:t>kpl</a:t>
            </a:r>
            <a:r>
              <a:rPr lang="en-US" sz="2400" dirty="0">
                <a:latin typeface="Courier" pitchFamily="2" charset="0"/>
              </a:rPr>
              <a:t>(5, 20);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Converts 5 &amp; 20 to </a:t>
            </a:r>
            <a:r>
              <a:rPr lang="en-US" sz="2000" dirty="0">
                <a:latin typeface="Courier" pitchFamily="2" charset="0"/>
              </a:rPr>
              <a:t>double</a:t>
            </a:r>
            <a:r>
              <a:rPr lang="en-US" sz="2000" dirty="0"/>
              <a:t>s, then passes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latin typeface="Courier" pitchFamily="2" charset="0"/>
              </a:rPr>
              <a:t>kplComputed</a:t>
            </a:r>
            <a:r>
              <a:rPr lang="en-US" sz="2400" dirty="0">
                <a:latin typeface="Courier" pitchFamily="2" charset="0"/>
              </a:rPr>
              <a:t> = </a:t>
            </a:r>
            <a:r>
              <a:rPr lang="en-US" sz="2400" dirty="0" err="1">
                <a:latin typeface="Courier" pitchFamily="2" charset="0"/>
              </a:rPr>
              <a:t>kpl</a:t>
            </a:r>
            <a:r>
              <a:rPr lang="en-US" sz="2400" dirty="0">
                <a:latin typeface="Courier" pitchFamily="2" charset="0"/>
              </a:rPr>
              <a:t>(5.8, 20.2);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No conversion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latin typeface="Courier" pitchFamily="2" charset="0"/>
              </a:rPr>
              <a:t>kplComputed</a:t>
            </a:r>
            <a:r>
              <a:rPr lang="en-US" sz="2400" dirty="0">
                <a:latin typeface="Courier" pitchFamily="2" charset="0"/>
              </a:rPr>
              <a:t> = </a:t>
            </a:r>
            <a:r>
              <a:rPr lang="en-US" sz="2400" dirty="0" err="1">
                <a:latin typeface="Courier" pitchFamily="2" charset="0"/>
              </a:rPr>
              <a:t>kpl</a:t>
            </a:r>
            <a:r>
              <a:rPr lang="en-US" sz="2400" dirty="0">
                <a:latin typeface="Courier" pitchFamily="2" charset="0"/>
              </a:rPr>
              <a:t>(5, 2.4);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Converts 5 to 5.0, then passes values to function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9197A7-C446-6FF3-5CE0-642120C2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28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5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Automatic Type Conversion </a:t>
            </a:r>
            <a:br>
              <a:rPr lang="en-US" sz="4000" dirty="0"/>
            </a:br>
            <a:r>
              <a:rPr lang="en-US" sz="4000" dirty="0"/>
              <a:t>and Overloading Example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ourier" pitchFamily="2" charset="0"/>
              </a:rPr>
              <a:t>double </a:t>
            </a:r>
            <a:r>
              <a:rPr lang="en-US" sz="2000" dirty="0" err="1">
                <a:latin typeface="Courier" pitchFamily="2" charset="0"/>
              </a:rPr>
              <a:t>kpl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kms, </a:t>
            </a:r>
            <a:r>
              <a:rPr lang="en-US" sz="2000" b="1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-US" sz="2000" b="1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</a:rPr>
              <a:t>liters) {return (kms/</a:t>
            </a:r>
            <a:r>
              <a:rPr lang="en-US" altLang="ko-KR" sz="2000" dirty="0">
                <a:latin typeface="Courier" pitchFamily="2" charset="0"/>
              </a:rPr>
              <a:t> liters</a:t>
            </a:r>
            <a:r>
              <a:rPr lang="en-US" sz="2000" dirty="0">
                <a:latin typeface="Courier" pitchFamily="2" charset="0"/>
              </a:rPr>
              <a:t>);}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Example function calls: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latin typeface="Courier" pitchFamily="2" charset="0"/>
              </a:rPr>
              <a:t>kplComputed</a:t>
            </a:r>
            <a:r>
              <a:rPr lang="en-US" sz="2400" dirty="0">
                <a:latin typeface="Courier" pitchFamily="2" charset="0"/>
              </a:rPr>
              <a:t> = </a:t>
            </a:r>
            <a:r>
              <a:rPr lang="en-US" sz="2400" dirty="0" err="1">
                <a:latin typeface="Courier" pitchFamily="2" charset="0"/>
              </a:rPr>
              <a:t>kpl</a:t>
            </a:r>
            <a:r>
              <a:rPr lang="en-US" sz="2400" dirty="0">
                <a:latin typeface="Courier" pitchFamily="2" charset="0"/>
              </a:rPr>
              <a:t>(5, 20);</a:t>
            </a:r>
          </a:p>
          <a:p>
            <a:pPr lvl="2">
              <a:lnSpc>
                <a:spcPct val="90000"/>
              </a:lnSpc>
            </a:pPr>
            <a:r>
              <a:rPr lang="en-US" altLang="ko-KR" dirty="0"/>
              <a:t>No conversion necessary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latin typeface="Courier" pitchFamily="2" charset="0"/>
              </a:rPr>
              <a:t>kplComputed</a:t>
            </a:r>
            <a:r>
              <a:rPr lang="en-US" sz="2400" dirty="0">
                <a:latin typeface="Courier" pitchFamily="2" charset="0"/>
              </a:rPr>
              <a:t> = </a:t>
            </a:r>
            <a:r>
              <a:rPr lang="en-US" sz="2400" dirty="0" err="1">
                <a:latin typeface="Courier" pitchFamily="2" charset="0"/>
              </a:rPr>
              <a:t>kpl</a:t>
            </a:r>
            <a:r>
              <a:rPr lang="en-US" sz="2400" dirty="0">
                <a:latin typeface="Courier" pitchFamily="2" charset="0"/>
              </a:rPr>
              <a:t>(5.8, 20.2);</a:t>
            </a:r>
          </a:p>
          <a:p>
            <a:pPr lvl="2">
              <a:lnSpc>
                <a:spcPct val="90000"/>
              </a:lnSpc>
            </a:pPr>
            <a:r>
              <a:rPr lang="en-US" altLang="ko-KR" dirty="0"/>
              <a:t>Converts 5.8 &amp; 20.2 to </a:t>
            </a:r>
            <a:r>
              <a:rPr lang="en-US" altLang="ko-KR" dirty="0" err="1">
                <a:latin typeface="Courier" pitchFamily="2" charset="0"/>
              </a:rPr>
              <a:t>int</a:t>
            </a:r>
            <a:r>
              <a:rPr lang="en-US" altLang="ko-KR" dirty="0" err="1"/>
              <a:t>s</a:t>
            </a:r>
            <a:r>
              <a:rPr lang="en-US" altLang="ko-KR" dirty="0"/>
              <a:t>, then passes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latin typeface="Courier" pitchFamily="2" charset="0"/>
              </a:rPr>
              <a:t>kplComputed</a:t>
            </a:r>
            <a:r>
              <a:rPr lang="en-US" sz="2400" dirty="0">
                <a:latin typeface="Courier" pitchFamily="2" charset="0"/>
              </a:rPr>
              <a:t> = </a:t>
            </a:r>
            <a:r>
              <a:rPr lang="en-US" sz="2400" dirty="0" err="1">
                <a:latin typeface="Courier" pitchFamily="2" charset="0"/>
              </a:rPr>
              <a:t>kpl</a:t>
            </a:r>
            <a:r>
              <a:rPr lang="en-US" sz="2400" dirty="0">
                <a:latin typeface="Courier" pitchFamily="2" charset="0"/>
              </a:rPr>
              <a:t>(5, 2.4);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Converts 2.4 to </a:t>
            </a:r>
            <a:r>
              <a:rPr lang="en-US" dirty="0"/>
              <a:t>2</a:t>
            </a:r>
            <a:r>
              <a:rPr lang="en-US" sz="2000" dirty="0"/>
              <a:t>, then passes values to function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871B5A-C481-555B-7A86-748A5A39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29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Outline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Chapter 4: Parameters and Overloading</a:t>
            </a:r>
          </a:p>
          <a:p>
            <a:pPr lvl="1" fontAlgn="base"/>
            <a:r>
              <a:rPr lang="en-US" altLang="ko-KR" dirty="0">
                <a:solidFill>
                  <a:srgbClr val="FF0000"/>
                </a:solidFill>
              </a:rPr>
              <a:t>Call-by-value &amp; Call-by-reference</a:t>
            </a:r>
            <a:endParaRPr lang="en" altLang="ko-KR" dirty="0">
              <a:solidFill>
                <a:srgbClr val="FF0000"/>
              </a:solidFill>
            </a:endParaRPr>
          </a:p>
          <a:p>
            <a:pPr lvl="1" fontAlgn="base"/>
            <a:r>
              <a:rPr lang="en" altLang="ko-KR" dirty="0"/>
              <a:t>Overloading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0" indent="0">
              <a:buNone/>
            </a:pPr>
            <a:br>
              <a:rPr kumimoji="1" lang="en-US" altLang="ko-KR" dirty="0"/>
            </a:b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810EE3-7344-8F49-1A33-8B60918A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3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90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Overloading Resolution </a:t>
            </a:r>
            <a:br>
              <a:rPr lang="en-US" dirty="0"/>
            </a:br>
            <a:r>
              <a:rPr lang="en-US" dirty="0"/>
              <a:t>Confusing Example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Given following functions: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What happens if we call                      ? Not clear which one to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Now suppose we have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f(98, 99);	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Calls (3)</a:t>
            </a:r>
            <a:br>
              <a:rPr lang="en-US" dirty="0"/>
            </a:br>
            <a:r>
              <a:rPr lang="en-US" dirty="0"/>
              <a:t>f(5.3, 4);	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Calls (2)</a:t>
            </a:r>
            <a:br>
              <a:rPr lang="en-US" dirty="0"/>
            </a:br>
            <a:r>
              <a:rPr lang="en-US" dirty="0"/>
              <a:t>f(4.3, 5.2);	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Calls ???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Try to avoid such confusing overloading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ACDA32-C3D1-0643-9CE5-028465EC0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527" y="2030641"/>
            <a:ext cx="3435980" cy="7375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F0FB481-5375-3C48-A325-CAD3B39C4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517" y="3017160"/>
            <a:ext cx="1567529" cy="4836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1C0EC8-4577-7A44-AEA7-A1BEAC53D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014" y="3749853"/>
            <a:ext cx="2869715" cy="5034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3F88104-022D-2441-AA76-14B43D55CCB6}"/>
              </a:ext>
            </a:extLst>
          </p:cNvPr>
          <p:cNvSpPr/>
          <p:nvPr/>
        </p:nvSpPr>
        <p:spPr>
          <a:xfrm>
            <a:off x="6118705" y="198921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(1)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821603-56CD-5547-90C5-6998F98A5C8E}"/>
              </a:ext>
            </a:extLst>
          </p:cNvPr>
          <p:cNvSpPr/>
          <p:nvPr/>
        </p:nvSpPr>
        <p:spPr>
          <a:xfrm>
            <a:off x="6118705" y="232957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(2)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73A08C-8A19-2448-B015-8C8F9A764F9A}"/>
              </a:ext>
            </a:extLst>
          </p:cNvPr>
          <p:cNvSpPr/>
          <p:nvPr/>
        </p:nvSpPr>
        <p:spPr>
          <a:xfrm>
            <a:off x="6829517" y="381691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(3)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E40B8D-55CE-44FE-168B-E5F2BF11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30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06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Default Arguments	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Allows </a:t>
            </a:r>
            <a:r>
              <a:rPr lang="en-US" sz="2800" dirty="0">
                <a:solidFill>
                  <a:srgbClr val="0000FF"/>
                </a:solidFill>
              </a:rPr>
              <a:t>omitting</a:t>
            </a:r>
            <a:r>
              <a:rPr lang="en-US" sz="2800" dirty="0"/>
              <a:t> some arguments </a:t>
            </a:r>
          </a:p>
          <a:p>
            <a:pPr eaLnBrk="1" hangingPunct="1"/>
            <a:r>
              <a:rPr lang="en-US" sz="2800" dirty="0"/>
              <a:t>Specified in function declaration/prototype</a:t>
            </a:r>
          </a:p>
          <a:p>
            <a:pPr lvl="1" eaLnBrk="1" hangingPunct="1"/>
            <a:r>
              <a:rPr lang="en-US" sz="1600" dirty="0">
                <a:latin typeface="Courier" pitchFamily="2" charset="0"/>
              </a:rPr>
              <a:t>void </a:t>
            </a:r>
            <a:r>
              <a:rPr lang="en-US" sz="1600" dirty="0" err="1">
                <a:latin typeface="Courier" pitchFamily="2" charset="0"/>
              </a:rPr>
              <a:t>showVolume</a:t>
            </a:r>
            <a:r>
              <a:rPr lang="en-US" sz="1600" dirty="0">
                <a:latin typeface="Courier" pitchFamily="2" charset="0"/>
              </a:rPr>
              <a:t>(	int length,</a:t>
            </a:r>
            <a:r>
              <a:rPr lang="ko-KR" altLang="en-US" sz="16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int width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=1</a:t>
            </a:r>
            <a:r>
              <a:rPr lang="en-US" sz="1600" dirty="0">
                <a:latin typeface="Courier" pitchFamily="2" charset="0"/>
              </a:rPr>
              <a:t>,int height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</a:rPr>
              <a:t>=1</a:t>
            </a:r>
            <a:r>
              <a:rPr lang="en-US" sz="1600" dirty="0">
                <a:latin typeface="Courier" pitchFamily="2" charset="0"/>
              </a:rPr>
              <a:t>);</a:t>
            </a:r>
            <a:endParaRPr lang="en-US" sz="2400" dirty="0">
              <a:latin typeface="Courier" pitchFamily="2" charset="0"/>
            </a:endParaRPr>
          </a:p>
          <a:p>
            <a:pPr lvl="2" eaLnBrk="1" hangingPunct="1"/>
            <a:r>
              <a:rPr lang="en-US" sz="2000" dirty="0"/>
              <a:t>Last 2 arguments are defaulted</a:t>
            </a:r>
          </a:p>
          <a:p>
            <a:pPr lvl="1" eaLnBrk="1" hangingPunct="1"/>
            <a:r>
              <a:rPr lang="en-US" sz="2400" dirty="0"/>
              <a:t>Possible calls:</a:t>
            </a:r>
          </a:p>
          <a:p>
            <a:pPr lvl="2" eaLnBrk="1" hangingPunct="1"/>
            <a:r>
              <a:rPr lang="en-US" sz="2000" dirty="0" err="1">
                <a:latin typeface="Courier" pitchFamily="2" charset="0"/>
              </a:rPr>
              <a:t>showVolume</a:t>
            </a:r>
            <a:r>
              <a:rPr lang="en-US" sz="2000" dirty="0">
                <a:latin typeface="Courier" pitchFamily="2" charset="0"/>
              </a:rPr>
              <a:t>(2,4,6); </a:t>
            </a:r>
            <a:r>
              <a:rPr lang="en-US" sz="2000" dirty="0"/>
              <a:t>//All arguments supplied</a:t>
            </a:r>
          </a:p>
          <a:p>
            <a:pPr lvl="2" eaLnBrk="1" hangingPunct="1"/>
            <a:r>
              <a:rPr lang="en-US" sz="2000" dirty="0" err="1">
                <a:solidFill>
                  <a:srgbClr val="0000FF"/>
                </a:solidFill>
                <a:latin typeface="Courier" pitchFamily="2" charset="0"/>
              </a:rPr>
              <a:t>showVolume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(3,5);</a:t>
            </a:r>
            <a:r>
              <a:rPr lang="en-US" sz="2000" dirty="0">
                <a:solidFill>
                  <a:srgbClr val="0000FF"/>
                </a:solidFill>
              </a:rPr>
              <a:t> //height defaulted to 1</a:t>
            </a:r>
          </a:p>
          <a:p>
            <a:pPr lvl="2" eaLnBrk="1" hangingPunct="1"/>
            <a:r>
              <a:rPr lang="en-US" sz="2000" dirty="0" err="1">
                <a:solidFill>
                  <a:srgbClr val="0000FF"/>
                </a:solidFill>
                <a:latin typeface="Courier" pitchFamily="2" charset="0"/>
              </a:rPr>
              <a:t>showVolume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(7); </a:t>
            </a:r>
            <a:r>
              <a:rPr lang="en-US" sz="2000" dirty="0">
                <a:solidFill>
                  <a:srgbClr val="0000FF"/>
                </a:solidFill>
              </a:rPr>
              <a:t>//width &amp; height defaulted to 1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21440E-CDDE-B946-2B32-F0000814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31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21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Default Arguments Example: </a:t>
            </a:r>
            <a:br>
              <a:rPr lang="en-US" sz="3200" dirty="0"/>
            </a:br>
            <a:r>
              <a:rPr lang="en-US" sz="3200" b="1" dirty="0"/>
              <a:t>Display 4.8  </a:t>
            </a:r>
            <a:r>
              <a:rPr lang="en-US" sz="3200" dirty="0"/>
              <a:t>Default Arguments (1 of 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6FAA7-F5B6-004D-B0CB-8AFB77D3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42" y="1782896"/>
            <a:ext cx="7133716" cy="41952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831647-7C7A-2DFD-760B-7243C46C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32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91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Default Arguments Example: </a:t>
            </a:r>
            <a:br>
              <a:rPr lang="en-US" sz="3200" dirty="0"/>
            </a:br>
            <a:r>
              <a:rPr lang="en-US" sz="3200" b="1" dirty="0"/>
              <a:t>Display 4.8  </a:t>
            </a:r>
            <a:r>
              <a:rPr lang="en-US" sz="3200" dirty="0"/>
              <a:t>Default Arguments (2 of 2)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F97E2F-5E5B-3B4E-9CE0-04B78F537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54" y="1889917"/>
            <a:ext cx="7717967" cy="394735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1BE3B6-E8DB-EAC2-487C-FAB0BA33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33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67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1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Formal parameter is placeholder, filled in with actual argument in function call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Call-by-value parameters are "local copies" in receiving function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Actual argument cannot be modified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Call-by-reference passes memory address of actual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Actual argument can be modified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Argument MUST be a variable, not a constant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EBBEB5-0A70-31FD-C6C6-4C8302AC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34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7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2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Multiple definitions of same function name possible</a:t>
            </a:r>
            <a:br>
              <a:rPr lang="en-US" sz="2800" dirty="0"/>
            </a:br>
            <a:r>
              <a:rPr lang="en-US" sz="2800" dirty="0">
                <a:sym typeface="Wingdings" pitchFamily="2" charset="2"/>
              </a:rPr>
              <a:t>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sz="2800" dirty="0"/>
              <a:t>called overloading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8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Default arguments allow function call to "omit" some or all arguments in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not provided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default values assigned</a:t>
            </a:r>
          </a:p>
          <a:p>
            <a:pPr eaLnBrk="1" hangingPunct="1">
              <a:lnSpc>
                <a:spcPct val="90000"/>
              </a:lnSpc>
            </a:pPr>
            <a:endParaRPr lang="en-US" altLang="ko-KR" sz="18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83826B-75C9-4CFE-B555-F6A7B537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35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7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9976" y="2632259"/>
            <a:ext cx="8704579" cy="1139125"/>
          </a:xfrm>
        </p:spPr>
        <p:txBody>
          <a:bodyPr/>
          <a:lstStyle/>
          <a:p>
            <a:r>
              <a:rPr kumimoji="1" lang="en-US" altLang="ko-KR" dirty="0"/>
              <a:t>Thank you!</a:t>
            </a:r>
            <a:endParaRPr kumimoji="1"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2190492" y="4067948"/>
            <a:ext cx="4784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latin typeface="Gill Sans MT" charset="0"/>
                <a:ea typeface="Gill Sans MT" charset="0"/>
                <a:cs typeface="Gill Sans MT" charset="0"/>
              </a:rPr>
              <a:t>Web: </a:t>
            </a:r>
            <a:r>
              <a:rPr kumimoji="1" lang="en-US" altLang="ko-KR" sz="2400" dirty="0">
                <a:latin typeface="Gill Sans MT" charset="0"/>
                <a:ea typeface="Gill Sans MT" charset="0"/>
                <a:cs typeface="Gill Sans MT" charset="0"/>
                <a:hlinkClick r:id="rId3"/>
              </a:rPr>
              <a:t>http://</a:t>
            </a:r>
            <a:r>
              <a:rPr kumimoji="1" lang="en-US" altLang="ko-KR" sz="2400" dirty="0" err="1">
                <a:latin typeface="Gill Sans MT" charset="0"/>
                <a:ea typeface="Gill Sans MT" charset="0"/>
                <a:cs typeface="Gill Sans MT" charset="0"/>
                <a:hlinkClick r:id="rId3"/>
              </a:rPr>
              <a:t>mindlab-snu.github.io</a:t>
            </a:r>
            <a:endParaRPr kumimoji="1" lang="en-US" altLang="ko-KR" sz="2400" dirty="0">
              <a:latin typeface="Gill Sans MT" charset="0"/>
              <a:ea typeface="Gill Sans MT" charset="0"/>
              <a:cs typeface="Gill Sans MT" charset="0"/>
            </a:endParaRPr>
          </a:p>
          <a:p>
            <a:pPr algn="ctr"/>
            <a:r>
              <a:rPr kumimoji="1" lang="en-US" altLang="ko-KR" sz="2400" dirty="0">
                <a:latin typeface="Gill Sans MT" charset="0"/>
                <a:ea typeface="Gill Sans MT" charset="0"/>
                <a:cs typeface="Gill Sans MT" charset="0"/>
              </a:rPr>
              <a:t>E-mail: </a:t>
            </a:r>
            <a:r>
              <a:rPr kumimoji="1" lang="en-US" altLang="ko-KR" sz="2400" dirty="0" err="1">
                <a:latin typeface="Gill Sans MT" charset="0"/>
                <a:ea typeface="Gill Sans MT" charset="0"/>
                <a:cs typeface="Gill Sans MT" charset="0"/>
                <a:hlinkClick r:id="rId4"/>
              </a:rPr>
              <a:t>tsmoon@snu.ac.kr</a:t>
            </a:r>
            <a:endParaRPr kumimoji="1" lang="ko-KR" altLang="en-US" sz="24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A2FACA-73AE-55B9-F645-D072C1D6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36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3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Ch</a:t>
            </a:r>
            <a:r>
              <a:rPr lang="en-US" dirty="0"/>
              <a:t> 4. Parameters and Overloading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Two methods of passing arguments as parameters to a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/>
              <a:t>Call-by-value</a:t>
            </a:r>
          </a:p>
          <a:p>
            <a:pPr lvl="1" eaLnBrk="1" hangingPunct="1"/>
            <a:r>
              <a:rPr lang="en-US" dirty="0"/>
              <a:t>"copy" of value is passed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/>
              <a:t>Call-by-reference</a:t>
            </a:r>
          </a:p>
          <a:p>
            <a:pPr lvl="1" eaLnBrk="1" hangingPunct="1"/>
            <a:r>
              <a:rPr lang="en-US" dirty="0"/>
              <a:t>"address of" actual argument is passed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D5E27F-6F46-6631-3CD4-0E2D270E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4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7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Call-by-Value Parameters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 </a:t>
            </a:r>
            <a:r>
              <a:rPr lang="en-US" sz="2800" b="1" dirty="0">
                <a:solidFill>
                  <a:srgbClr val="FF0000"/>
                </a:solidFill>
              </a:rPr>
              <a:t>copy</a:t>
            </a:r>
            <a:r>
              <a:rPr lang="en-US" sz="2800" dirty="0"/>
              <a:t> of actual argument is passed</a:t>
            </a:r>
          </a:p>
          <a:p>
            <a:pPr lvl="1"/>
            <a:r>
              <a:rPr lang="en-US" dirty="0"/>
              <a:t>Considered as a "local variable" inside the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If modified, only the </a:t>
            </a:r>
            <a:r>
              <a:rPr lang="en-US" sz="2800" dirty="0">
                <a:solidFill>
                  <a:srgbClr val="FF0000"/>
                </a:solidFill>
              </a:rPr>
              <a:t>"local copy"</a:t>
            </a:r>
            <a:r>
              <a:rPr lang="en-US" sz="2800" dirty="0"/>
              <a:t> is changed</a:t>
            </a:r>
          </a:p>
          <a:p>
            <a:pPr lvl="1" eaLnBrk="1" hangingPunct="1"/>
            <a:r>
              <a:rPr lang="en-US" sz="2400" dirty="0"/>
              <a:t>Function has no access to "actual argument</a:t>
            </a:r>
            <a:r>
              <a:rPr lang="en-US" altLang="ko-KR" sz="2400" dirty="0"/>
              <a:t>”</a:t>
            </a:r>
            <a:r>
              <a:rPr lang="ko-KR" altLang="en-US" sz="2400" dirty="0"/>
              <a:t> </a:t>
            </a:r>
            <a:r>
              <a:rPr lang="en-US" sz="2400" dirty="0"/>
              <a:t>from the caller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This is the default method</a:t>
            </a:r>
          </a:p>
          <a:p>
            <a:pPr lvl="1" eaLnBrk="1" hangingPunct="1"/>
            <a:r>
              <a:rPr lang="en-US" sz="2400" dirty="0"/>
              <a:t>Used in all examples so far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97EE8E-8CBD-D628-7058-4961B2B4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5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Call-by-Value Example: </a:t>
            </a:r>
            <a:br>
              <a:rPr lang="en-US" sz="3200"/>
            </a:br>
            <a:r>
              <a:rPr lang="en-US" sz="3200" b="1"/>
              <a:t>Display 4.1  </a:t>
            </a:r>
            <a:r>
              <a:rPr lang="en-US" sz="3200"/>
              <a:t>Formal Parameter Used </a:t>
            </a:r>
            <a:br>
              <a:rPr lang="en-US" sz="3200"/>
            </a:br>
            <a:r>
              <a:rPr lang="en-US" sz="3200"/>
              <a:t>as a Local Variable (1 of 3)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102D60-D0D6-BD4D-AA15-1FDD8A9E1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2" y="1857338"/>
            <a:ext cx="8510954" cy="38801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FDE2DF-811E-0696-6368-1738BB0A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6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1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2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Call-by-Value Example: </a:t>
            </a:r>
            <a:br>
              <a:rPr lang="en-US" sz="3200"/>
            </a:br>
            <a:r>
              <a:rPr lang="en-US" sz="3200" b="1"/>
              <a:t>Display 4.1  </a:t>
            </a:r>
            <a:r>
              <a:rPr lang="en-US" sz="3200"/>
              <a:t>Formal Parameter Used </a:t>
            </a:r>
            <a:br>
              <a:rPr lang="en-US" sz="3200"/>
            </a:br>
            <a:r>
              <a:rPr lang="en-US" sz="3200"/>
              <a:t>as a Local Variable (2 of 3)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B365CD-F3A9-8044-9484-BB3EB51FA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46" y="1676400"/>
            <a:ext cx="8646507" cy="42139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A28C64-47DB-D04F-0517-D590D8CD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7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Call-by-Value Example: </a:t>
            </a:r>
            <a:br>
              <a:rPr lang="en-US" sz="3200"/>
            </a:br>
            <a:r>
              <a:rPr lang="en-US" sz="3200" b="1"/>
              <a:t>Display 4.1  </a:t>
            </a:r>
            <a:r>
              <a:rPr lang="en-US" sz="3200"/>
              <a:t>Formal Parameter Used </a:t>
            </a:r>
            <a:br>
              <a:rPr lang="en-US" sz="3200"/>
            </a:br>
            <a:r>
              <a:rPr lang="en-US" sz="3200"/>
              <a:t>as a Local Variable (3 of 3)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28D061-0255-394C-8D2B-BC79FB465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3" y="1381855"/>
            <a:ext cx="8667751" cy="21276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26D8441-CCAA-F345-A928-9E9233EF1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03" y="3787286"/>
            <a:ext cx="8648700" cy="24257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FE1241-16AB-C361-105D-A45E63C6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8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3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Call-by-Value Pitfall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176" y="1318346"/>
            <a:ext cx="8704579" cy="47390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 Common Mistake: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Declaring parameter "again" inside function:</a:t>
            </a:r>
            <a:br>
              <a:rPr lang="en-US" sz="2400" dirty="0"/>
            </a:br>
            <a:br>
              <a:rPr lang="en-US" sz="2400" dirty="0"/>
            </a:br>
            <a:r>
              <a:rPr lang="en-US" sz="2000" dirty="0">
                <a:latin typeface="Courier" pitchFamily="2" charset="0"/>
              </a:rPr>
              <a:t>double fee(int </a:t>
            </a:r>
            <a:r>
              <a:rPr lang="en-US" sz="2000" dirty="0" err="1">
                <a:latin typeface="Courier" pitchFamily="2" charset="0"/>
              </a:rPr>
              <a:t>hoursWorked</a:t>
            </a:r>
            <a:r>
              <a:rPr lang="en-US" sz="2000" dirty="0">
                <a:latin typeface="Courier" pitchFamily="2" charset="0"/>
              </a:rPr>
              <a:t>, int </a:t>
            </a:r>
            <a:r>
              <a:rPr lang="en-US" sz="2000" dirty="0" err="1">
                <a:solidFill>
                  <a:srgbClr val="0000FF"/>
                </a:solidFill>
                <a:latin typeface="Courier" pitchFamily="2" charset="0"/>
              </a:rPr>
              <a:t>minutesWorked</a:t>
            </a:r>
            <a:r>
              <a:rPr lang="en-US" sz="2000" dirty="0">
                <a:latin typeface="Courier" pitchFamily="2" charset="0"/>
              </a:rPr>
              <a:t>)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{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int </a:t>
            </a:r>
            <a:r>
              <a:rPr lang="en-US" sz="2000" dirty="0" err="1">
                <a:latin typeface="Courier" pitchFamily="2" charset="0"/>
              </a:rPr>
              <a:t>quarterHours</a:t>
            </a:r>
            <a:r>
              <a:rPr lang="en-US" sz="2000" dirty="0">
                <a:latin typeface="Courier" pitchFamily="2" charset="0"/>
              </a:rPr>
              <a:t>;		// local variable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int </a:t>
            </a:r>
            <a:r>
              <a:rPr lang="en-US" sz="2000" dirty="0" err="1">
                <a:solidFill>
                  <a:srgbClr val="0000FF"/>
                </a:solidFill>
                <a:latin typeface="Courier" pitchFamily="2" charset="0"/>
              </a:rPr>
              <a:t>minutesWorked</a:t>
            </a:r>
            <a:r>
              <a:rPr lang="en-US" sz="2000" dirty="0">
                <a:latin typeface="Courier" pitchFamily="2" charset="0"/>
              </a:rPr>
              <a:t>		//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NO!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}</a:t>
            </a:r>
            <a:br>
              <a:rPr lang="en-US" sz="20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Compiler error results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"Redefinition error…"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Value arguments are like "local variables"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</a:t>
            </a:r>
            <a:r>
              <a:rPr lang="en-US" sz="2400" dirty="0"/>
              <a:t>unction gets them "automatically"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F150D4-11AF-8F8F-00B2-97B6D136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9</a:t>
            </a:fld>
            <a:r>
              <a:rPr lang="en-US"/>
              <a:t> /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363430</TotalTime>
  <Words>1989</Words>
  <Application>Microsoft Macintosh PowerPoint</Application>
  <PresentationFormat>화면 슬라이드 쇼(4:3)</PresentationFormat>
  <Paragraphs>353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Arial</vt:lpstr>
      <vt:lpstr>Calibri</vt:lpstr>
      <vt:lpstr>Courier</vt:lpstr>
      <vt:lpstr>Courier New</vt:lpstr>
      <vt:lpstr>Gill Sans MT</vt:lpstr>
      <vt:lpstr>Lucida Console</vt:lpstr>
      <vt:lpstr>Symbol</vt:lpstr>
      <vt:lpstr>Wingdings</vt:lpstr>
      <vt:lpstr>Office Theme</vt:lpstr>
      <vt:lpstr>430.211 Programming Methodology (프로그래밍 방법론)</vt:lpstr>
      <vt:lpstr>Outline</vt:lpstr>
      <vt:lpstr>Outline</vt:lpstr>
      <vt:lpstr>Ch 4. Parameters and Overloading</vt:lpstr>
      <vt:lpstr>Call-by-Value Parameters</vt:lpstr>
      <vt:lpstr>Call-by-Value Example:  Display 4.1  Formal Parameter Used  as a Local Variable (1 of 3) </vt:lpstr>
      <vt:lpstr>Call-by-Value Example:  Display 4.1  Formal Parameter Used  as a Local Variable (2 of 3) </vt:lpstr>
      <vt:lpstr>Call-by-Value Example:  Display 4.1  Formal Parameter Used  as a Local Variable (3 of 3) </vt:lpstr>
      <vt:lpstr>Call-by-Value Pitfall</vt:lpstr>
      <vt:lpstr>Call-By-Reference Parameters</vt:lpstr>
      <vt:lpstr>Call-By-Reference Example:  Display 4.2  Call-by-Reference Parameters (1 of 3)</vt:lpstr>
      <vt:lpstr>Call-By-Reference Example:  Display 4.2  Call-by-Reference Parameters (2 of 3)</vt:lpstr>
      <vt:lpstr>Call-By-Reference Example:  Display 4.2  Call-by-Reference Parameters (3 of 3)</vt:lpstr>
      <vt:lpstr>Call-By-Reference Example:  Display 4.2  Call-by-Reference Parameters (3 of 3)</vt:lpstr>
      <vt:lpstr>Call-By-Reference Details</vt:lpstr>
      <vt:lpstr>More on Call-by-value /reference : What happens when a function is called?</vt:lpstr>
      <vt:lpstr>More on Call-by-value /reference : What happens when a function is called?</vt:lpstr>
      <vt:lpstr>Memory Structure</vt:lpstr>
      <vt:lpstr>Constant Reference Parameters</vt:lpstr>
      <vt:lpstr>Mixed Parameter Lists</vt:lpstr>
      <vt:lpstr>Outline</vt:lpstr>
      <vt:lpstr>Function Overloading</vt:lpstr>
      <vt:lpstr>Overloading Example: Average</vt:lpstr>
      <vt:lpstr>Overloading Example: Average</vt:lpstr>
      <vt:lpstr>Overloading</vt:lpstr>
      <vt:lpstr>Overloading pitfalls</vt:lpstr>
      <vt:lpstr>Overloading Resolution</vt:lpstr>
      <vt:lpstr>Automatic Type Conversion  and Overloading Example</vt:lpstr>
      <vt:lpstr>Automatic Type Conversion  and Overloading Example</vt:lpstr>
      <vt:lpstr>Overloading Resolution  Confusing Example</vt:lpstr>
      <vt:lpstr>Default Arguments </vt:lpstr>
      <vt:lpstr>Default Arguments Example:  Display 4.8  Default Arguments (1 of 2)</vt:lpstr>
      <vt:lpstr>Default Arguments Example:  Display 4.8  Default Arguments (2 of 2)</vt:lpstr>
      <vt:lpstr>Summary 1</vt:lpstr>
      <vt:lpstr>Summary 2</vt:lpstr>
      <vt:lpstr>Thank you!</vt:lpstr>
    </vt:vector>
  </TitlesOfParts>
  <Company>Yahoo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methods for computer science and software engineering</dc:title>
  <dc:creator>Yahoo</dc:creator>
  <cp:lastModifiedBy>문태섭</cp:lastModifiedBy>
  <cp:revision>2496</cp:revision>
  <cp:lastPrinted>2018-06-23T17:58:32Z</cp:lastPrinted>
  <dcterms:created xsi:type="dcterms:W3CDTF">2011-10-29T09:19:52Z</dcterms:created>
  <dcterms:modified xsi:type="dcterms:W3CDTF">2024-03-25T12:45:24Z</dcterms:modified>
</cp:coreProperties>
</file>