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9" r:id="rId1"/>
  </p:sldMasterIdLst>
  <p:notesMasterIdLst>
    <p:notesMasterId r:id="rId32"/>
  </p:notesMasterIdLst>
  <p:handoutMasterIdLst>
    <p:handoutMasterId r:id="rId33"/>
  </p:handoutMasterIdLst>
  <p:sldIdLst>
    <p:sldId id="1556" r:id="rId2"/>
    <p:sldId id="1600" r:id="rId3"/>
    <p:sldId id="491" r:id="rId4"/>
    <p:sldId id="492" r:id="rId5"/>
    <p:sldId id="493" r:id="rId6"/>
    <p:sldId id="494" r:id="rId7"/>
    <p:sldId id="495" r:id="rId8"/>
    <p:sldId id="496" r:id="rId9"/>
    <p:sldId id="498" r:id="rId10"/>
    <p:sldId id="499" r:id="rId11"/>
    <p:sldId id="502" r:id="rId12"/>
    <p:sldId id="503" r:id="rId13"/>
    <p:sldId id="500" r:id="rId14"/>
    <p:sldId id="504" r:id="rId15"/>
    <p:sldId id="505" r:id="rId16"/>
    <p:sldId id="506" r:id="rId17"/>
    <p:sldId id="507" r:id="rId18"/>
    <p:sldId id="509" r:id="rId19"/>
    <p:sldId id="510" r:id="rId20"/>
    <p:sldId id="511" r:id="rId21"/>
    <p:sldId id="1601" r:id="rId22"/>
    <p:sldId id="1442" r:id="rId23"/>
    <p:sldId id="514" r:id="rId24"/>
    <p:sldId id="1602" r:id="rId25"/>
    <p:sldId id="1603" r:id="rId26"/>
    <p:sldId id="527" r:id="rId27"/>
    <p:sldId id="528" r:id="rId28"/>
    <p:sldId id="529" r:id="rId29"/>
    <p:sldId id="530" r:id="rId30"/>
    <p:sldId id="1599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EA"/>
    <a:srgbClr val="9A0201"/>
    <a:srgbClr val="C9DDFB"/>
    <a:srgbClr val="D6DCE5"/>
    <a:srgbClr val="DBEFF2"/>
    <a:srgbClr val="BED7EE"/>
    <a:srgbClr val="EFEDE1"/>
    <a:srgbClr val="C9DCFA"/>
    <a:srgbClr val="B10000"/>
    <a:srgbClr val="000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5374" autoAdjust="0"/>
  </p:normalViewPr>
  <p:slideViewPr>
    <p:cSldViewPr snapToGrid="0" snapToObjects="1">
      <p:cViewPr varScale="1">
        <p:scale>
          <a:sx n="122" d="100"/>
          <a:sy n="122" d="100"/>
        </p:scale>
        <p:origin x="21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8" d="100"/>
          <a:sy n="118" d="100"/>
        </p:scale>
        <p:origin x="3400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7F55E73-1F85-FF4B-84BB-0F26D23E35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617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A3B4573-DC42-814A-AA19-DDDB4F35D741}" type="datetime1">
              <a:rPr lang="en-US" smtClean="0"/>
              <a:t>4/1/24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502AA77-C507-8DFB-4048-9AEF6B218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38A0-E337-BE4F-93FC-743A1316561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98080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CC2355E-BEA1-9643-A7F8-09D95B04909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198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60034C7-3B28-4D5B-AF74-BAA783D9C7C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36516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035280F0-B939-4454-A0EE-13143371852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79603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654D4BE-87E6-4892-88B2-0A9B176CE38C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6484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69AFF03-8DB7-481A-817E-12AC6EA7749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4402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9E9A490-46EF-4CEE-881A-51FE2976942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9923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DCFBF9-7353-49F6-961F-699CC17B1F39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5306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012935E-BA0F-493A-9862-F393D7087F7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2052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DFDCA8D-83A6-41F0-91ED-97379A69D05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41386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F94572-8457-4647-B011-83FA42C8176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457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A416872-591E-4335-BF39-75B7C2A85096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2033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2355E-BEA1-9643-A7F8-09D95B04909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99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52957DE-8815-47DE-8996-87CAE451553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2536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A0883B-F841-4306-9A3A-D66D8C76093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33464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8A0883B-F841-4306-9A3A-D66D8C76093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61836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332CC9-1083-4BFA-B92E-D5AD6F26523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901243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332CC9-1083-4BFA-B92E-D5AD6F265232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23646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E297CA1-DC58-4A75-A1DA-D6B533BEEDF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3578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6AB071-B981-4D71-9324-00D28A3870DD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2025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16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DD84DBC-0C00-47FB-80DF-4C55D501081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9512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26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91DE020-7DBA-4958-AC55-1A18558DED1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79264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1366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A706CD2-EC85-40BF-9576-8DCB9E456B27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456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ECF60D-613B-4309-B6AC-9D6F7E7ABAFB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53612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CC2355E-BEA1-9643-A7F8-09D95B04909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028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97921BD-34A0-4E99-9555-6F7189FEA7B0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58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96861C-4D0E-400B-9D65-94ED7BFE64B1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6482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00F26E-DE0D-4A7A-B94F-1861372C45C4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86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C85A519-3474-449D-8416-FE3CE887EB3F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5778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0BB598A-1E1A-47E9-88EA-BB8834465F18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90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9923D0F-107E-4AF8-B81F-8FA8F1537DE5}" type="slidenum">
              <a:rPr lang="en-CA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4266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034143"/>
            <a:ext cx="9144000" cy="2133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397828"/>
            <a:ext cx="6400800" cy="1240971"/>
          </a:xfrm>
        </p:spPr>
        <p:txBody>
          <a:bodyPr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76E2D5B-B408-7A89-06C0-51960A39F7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201" y="6150997"/>
            <a:ext cx="1676400" cy="636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94CF284-BD79-E439-BEF7-156B5950CD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31491" y="6150997"/>
            <a:ext cx="636308" cy="63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67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04779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192191"/>
          </a:xfrm>
          <a:solidFill>
            <a:srgbClr val="9A0201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380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Gill Sans MT" charset="0"/>
                <a:ea typeface="Gill Sans MT" charset="0"/>
                <a:cs typeface="Gill Sans MT" charset="0"/>
              </a:defRPr>
            </a:lvl1pPr>
            <a:lvl2pPr>
              <a:defRPr sz="2400">
                <a:latin typeface="Gill Sans MT" charset="0"/>
                <a:ea typeface="Gill Sans MT" charset="0"/>
                <a:cs typeface="Gill Sans MT" charset="0"/>
              </a:defRPr>
            </a:lvl2pPr>
            <a:lvl3pPr marL="1143000" indent="-228600">
              <a:buFont typeface="Wingdings" pitchFamily="2" charset="2"/>
              <a:buChar char="§"/>
              <a:defRPr sz="2000">
                <a:latin typeface="Gill Sans MT" charset="0"/>
                <a:ea typeface="Gill Sans MT" charset="0"/>
                <a:cs typeface="Gill Sans MT" charset="0"/>
              </a:defRPr>
            </a:lvl3pPr>
            <a:lvl4pPr marL="1600200" indent="-228600">
              <a:buFont typeface="Courier New" panose="02070309020205020404" pitchFamily="49" charset="0"/>
              <a:buChar char="o"/>
              <a:defRPr sz="1800">
                <a:latin typeface="Gill Sans MT" charset="0"/>
                <a:ea typeface="Gill Sans MT" charset="0"/>
                <a:cs typeface="Gill Sans MT" charset="0"/>
              </a:defRPr>
            </a:lvl4pPr>
            <a:lvl5pPr>
              <a:defRPr sz="1800">
                <a:latin typeface="Gill Sans MT" charset="0"/>
                <a:ea typeface="Gill Sans MT" charset="0"/>
                <a:cs typeface="Gill Sans M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‹#›</a:t>
            </a:fld>
            <a:r>
              <a:rPr lang="en-US" dirty="0"/>
              <a:t> / </a:t>
            </a:r>
            <a:r>
              <a:rPr lang="en-US" altLang="ko-KR" dirty="0"/>
              <a:t>30</a:t>
            </a:r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B762F1-D8D6-093B-0CF5-AE191AD430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" y="6278925"/>
            <a:ext cx="1483360" cy="5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534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709058"/>
            <a:ext cx="4343400" cy="4593771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9058"/>
            <a:ext cx="4343400" cy="4593771"/>
          </a:xfrm>
          <a:ln>
            <a:solidFill>
              <a:schemeClr val="accent2">
                <a:lumMod val="75000"/>
              </a:schemeClr>
            </a:solidFill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5472958-A9FB-3BD2-D1E4-7E6AC90A16EA}"/>
              </a:ext>
            </a:extLst>
          </p:cNvPr>
          <p:cNvSpPr/>
          <p:nvPr userDrawn="1"/>
        </p:nvSpPr>
        <p:spPr>
          <a:xfrm>
            <a:off x="500743" y="1338941"/>
            <a:ext cx="3668485" cy="3918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  <a:latin typeface="Gill Sans MT" panose="020B0502020104020203" pitchFamily="34" charset="0"/>
              </a:rPr>
              <a:t>Sub-Title</a:t>
            </a:r>
            <a:endParaRPr kumimoji="1" lang="ko-Kore-KR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287BCF0-970A-D618-D1A3-805015060886}"/>
              </a:ext>
            </a:extLst>
          </p:cNvPr>
          <p:cNvSpPr/>
          <p:nvPr userDrawn="1"/>
        </p:nvSpPr>
        <p:spPr>
          <a:xfrm>
            <a:off x="4974772" y="1338941"/>
            <a:ext cx="3668485" cy="39188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000" dirty="0">
                <a:solidFill>
                  <a:schemeClr val="tx1"/>
                </a:solidFill>
                <a:latin typeface="Gill Sans MT" panose="020B0502020104020203" pitchFamily="34" charset="0"/>
              </a:rPr>
              <a:t>Sub-Title</a:t>
            </a:r>
            <a:endParaRPr kumimoji="1" lang="ko-Kore-KR" alt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3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2877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F38AF0-7033-7594-3782-295E4B14DD2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" y="6278925"/>
            <a:ext cx="1483360" cy="5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354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333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135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5084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38491"/>
          </a:xfrm>
          <a:prstGeom prst="rect">
            <a:avLst/>
          </a:prstGeom>
          <a:solidFill>
            <a:srgbClr val="9A0201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3927" y="1387098"/>
            <a:ext cx="8704579" cy="47390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5314" y="648870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06C8BE47-A309-A04A-8ACD-5472A992E3BA}" type="slidenum">
              <a:rPr lang="en-US" smtClean="0"/>
              <a:pPr/>
              <a:t>‹#›</a:t>
            </a:fld>
            <a:r>
              <a:rPr lang="en-US" dirty="0"/>
              <a:t> / 52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CC1FA9-D088-05FB-E2A6-D45FC1627490}"/>
              </a:ext>
            </a:extLst>
          </p:cNvPr>
          <p:cNvSpPr txBox="1"/>
          <p:nvPr userDrawn="1"/>
        </p:nvSpPr>
        <p:spPr>
          <a:xfrm>
            <a:off x="3272011" y="6550223"/>
            <a:ext cx="2908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400" dirty="0">
                <a:solidFill>
                  <a:schemeClr val="bg1">
                    <a:lumMod val="65000"/>
                  </a:schemeClr>
                </a:solidFill>
              </a:rPr>
              <a:t>Programming Methodology</a:t>
            </a:r>
            <a:endParaRPr kumimoji="1" lang="ko-Kore-KR" alt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46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7" r:id="rId7"/>
    <p:sldLayoutId id="2147483738" r:id="rId8"/>
    <p:sldLayoutId id="2147483739" r:id="rId9"/>
    <p:sldLayoutId id="2147483740" r:id="rId10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lang="en-US" sz="3800" kern="1200">
          <a:solidFill>
            <a:schemeClr val="bg1"/>
          </a:solidFill>
          <a:latin typeface="Gill Sans MT" charset="0"/>
          <a:ea typeface="Gill Sans MT" charset="0"/>
          <a:cs typeface="Gill Sans MT" charset="0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Gill Sans MT" charset="0"/>
          <a:ea typeface="Gill Sans MT" charset="0"/>
          <a:cs typeface="Gill Sans M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mindlab-snu.github.io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tsmoon@snu.ac.kr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A1085F-9BC2-80AE-01A6-7990CD4FCE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34143"/>
            <a:ext cx="9144000" cy="1918517"/>
          </a:xfrm>
        </p:spPr>
        <p:txBody>
          <a:bodyPr/>
          <a:lstStyle/>
          <a:p>
            <a:r>
              <a:rPr lang="en-US" altLang="ko-KR" dirty="0"/>
              <a:t>430.211 Programming Methodology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프로그래밍 방법론</a:t>
            </a:r>
            <a:r>
              <a:rPr lang="en-US" altLang="ko-KR" dirty="0"/>
              <a:t>)</a:t>
            </a:r>
            <a:endParaRPr kumimoji="1" lang="en-US" altLang="ko-KR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D90AE5-9547-4127-6505-3D8B594422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595" y="3361507"/>
            <a:ext cx="7040880" cy="2673533"/>
          </a:xfrm>
        </p:spPr>
        <p:txBody>
          <a:bodyPr/>
          <a:lstStyle/>
          <a:p>
            <a:r>
              <a:rPr kumimoji="1" lang="en-US" altLang="ko-Kore-KR" b="1" dirty="0" err="1"/>
              <a:t>Taesup</a:t>
            </a:r>
            <a:r>
              <a:rPr kumimoji="1" lang="en-US" altLang="ko-Kore-KR" b="1" dirty="0"/>
              <a:t> Moon</a:t>
            </a:r>
            <a:br>
              <a:rPr kumimoji="1" lang="en-US" altLang="ko-Kore-KR" b="1" dirty="0"/>
            </a:br>
            <a:endParaRPr kumimoji="1" lang="en-US" altLang="ko-Kore-KR" b="1" dirty="0"/>
          </a:p>
          <a:p>
            <a:r>
              <a:rPr kumimoji="1" lang="en-US" altLang="ko-Kore-KR" sz="2000" dirty="0"/>
              <a:t>Department of Electrical and Computer Engineering</a:t>
            </a:r>
          </a:p>
          <a:p>
            <a:r>
              <a:rPr kumimoji="1" lang="en-US" altLang="ko-Kore-KR" sz="2000" dirty="0"/>
              <a:t>Seoul National University</a:t>
            </a:r>
          </a:p>
          <a:p>
            <a:endParaRPr kumimoji="1" lang="en-US" altLang="ko-Kore-KR" sz="1600" dirty="0"/>
          </a:p>
          <a:p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269929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Major Array Pitfall Example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Indexes range from 0 to (</a:t>
            </a:r>
            <a:r>
              <a:rPr lang="en-US" sz="2800" dirty="0" err="1"/>
              <a:t>array_size</a:t>
            </a:r>
            <a:r>
              <a:rPr lang="en-US" sz="2800" dirty="0"/>
              <a:t> – 1)</a:t>
            </a:r>
          </a:p>
          <a:p>
            <a:pPr lvl="1" eaLnBrk="1" hangingPunct="1"/>
            <a:r>
              <a:rPr lang="en-US" sz="2400" dirty="0"/>
              <a:t>Example:</a:t>
            </a:r>
            <a:br>
              <a:rPr lang="en-US" sz="2400" dirty="0"/>
            </a:br>
            <a:r>
              <a:rPr lang="en-US" sz="2000" dirty="0">
                <a:latin typeface="Courier" pitchFamily="2" charset="0"/>
              </a:rPr>
              <a:t>int a[6]; 	// 6 is array size</a:t>
            </a:r>
            <a:br>
              <a:rPr lang="en-US" sz="2400" dirty="0"/>
            </a:br>
            <a:r>
              <a:rPr lang="en-US" sz="2400" dirty="0"/>
              <a:t>// Declares array of </a:t>
            </a:r>
            <a:r>
              <a:rPr lang="en-US" dirty="0"/>
              <a:t>6</a:t>
            </a:r>
            <a:r>
              <a:rPr lang="en-US" sz="2400" dirty="0"/>
              <a:t> </a:t>
            </a:r>
            <a:r>
              <a:rPr lang="en-US" sz="2400" dirty="0">
                <a:latin typeface="Courier" pitchFamily="2" charset="0"/>
              </a:rPr>
              <a:t>int</a:t>
            </a:r>
            <a:r>
              <a:rPr lang="en-US" sz="2400" dirty="0"/>
              <a:t> values called temperature</a:t>
            </a:r>
          </a:p>
          <a:p>
            <a:pPr lvl="2" eaLnBrk="1" hangingPunct="1"/>
            <a:r>
              <a:rPr lang="en-US" sz="2000" dirty="0"/>
              <a:t>They are indexed as: </a:t>
            </a:r>
            <a:r>
              <a:rPr lang="en-US" sz="1800" dirty="0">
                <a:latin typeface="Courier" pitchFamily="2" charset="0"/>
              </a:rPr>
              <a:t>a[0], a[1], … ,a[5]</a:t>
            </a:r>
            <a:endParaRPr lang="en-US" sz="2000" dirty="0">
              <a:latin typeface="Courier" pitchFamily="2" charset="0"/>
            </a:endParaRPr>
          </a:p>
          <a:p>
            <a:pPr lvl="1" eaLnBrk="1" hangingPunct="1"/>
            <a:r>
              <a:rPr lang="en-US" sz="2400" dirty="0">
                <a:solidFill>
                  <a:srgbClr val="FF0000"/>
                </a:solidFill>
              </a:rPr>
              <a:t>Common mistake: 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a[6] = 5;</a:t>
            </a:r>
            <a:endParaRPr lang="en-US" sz="2400" dirty="0">
              <a:solidFill>
                <a:srgbClr val="FF0000"/>
              </a:solidFill>
              <a:latin typeface="Courier" pitchFamily="2" charset="0"/>
            </a:endParaRPr>
          </a:p>
          <a:p>
            <a:pPr lvl="2" eaLnBrk="1" hangingPunct="1"/>
            <a:r>
              <a:rPr lang="en-US" sz="2000" dirty="0"/>
              <a:t>Index 6 is "out of range"!</a:t>
            </a:r>
          </a:p>
          <a:p>
            <a:pPr lvl="2" eaLnBrk="1" hangingPunct="1"/>
            <a:r>
              <a:rPr lang="en-US" sz="2000" dirty="0"/>
              <a:t>No warning, possibly disastrous results</a:t>
            </a:r>
            <a:r>
              <a:rPr lang="ko-KR" altLang="en-US" sz="2000" dirty="0"/>
              <a:t> </a:t>
            </a:r>
            <a:r>
              <a:rPr lang="en-US" altLang="ko-KR" sz="2000" dirty="0"/>
              <a:t>(</a:t>
            </a:r>
            <a:r>
              <a:rPr lang="en-US" altLang="ko-KR" dirty="0"/>
              <a:t>could have changed some other variable’s value)</a:t>
            </a:r>
            <a:endParaRPr lang="en-US" sz="2000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5F988A2-CDED-7E17-9C5C-BB7B0D9E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10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9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Arrays in Memory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Recall simple variables: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Allocated memory in an "address"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Array declarations allocate memory for</a:t>
            </a:r>
            <a:r>
              <a:rPr lang="ko-KR" altLang="en-US" dirty="0"/>
              <a:t> </a:t>
            </a:r>
            <a:r>
              <a:rPr lang="en-US" dirty="0"/>
              <a:t>entire array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</a:rPr>
              <a:t>Sequentially-allocated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Means addresses allocated "back-to-back"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Allows indexing calculations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Simple "addition" from the array beginning (index 0)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966DB4A-4DE1-0940-0EF9-E71A990C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11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91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70241"/>
          </a:xfrm>
        </p:spPr>
        <p:txBody>
          <a:bodyPr/>
          <a:lstStyle/>
          <a:p>
            <a:pPr eaLnBrk="1" hangingPunct="1"/>
            <a:r>
              <a:rPr lang="en-US"/>
              <a:t>An Array in Memory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C7068C-DC57-EC45-984D-3EBFA8FE9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66" y="1160525"/>
            <a:ext cx="6007105" cy="52734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87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Defined Constant as Array Size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926" y="1324276"/>
            <a:ext cx="8704579" cy="4739065"/>
          </a:xfrm>
        </p:spPr>
        <p:txBody>
          <a:bodyPr/>
          <a:lstStyle/>
          <a:p>
            <a:pPr eaLnBrk="1" hangingPunct="1"/>
            <a:r>
              <a:rPr lang="en-US" sz="2800" dirty="0">
                <a:solidFill>
                  <a:srgbClr val="FF0000"/>
                </a:solidFill>
              </a:rPr>
              <a:t>Can use defined/named constant for array size</a:t>
            </a:r>
          </a:p>
          <a:p>
            <a:pPr eaLnBrk="1" hangingPunct="1">
              <a:spcBef>
                <a:spcPts val="480"/>
              </a:spcBef>
            </a:pPr>
            <a:r>
              <a:rPr lang="en-US" sz="2800" dirty="0"/>
              <a:t>Example: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const int NUMBER_OF_STUDENTS = 5;</a:t>
            </a:r>
            <a:br>
              <a:rPr lang="en-US" sz="2000" dirty="0">
                <a:solidFill>
                  <a:srgbClr val="0000FF"/>
                </a:solidFill>
                <a:latin typeface="Courier" pitchFamily="2" charset="0"/>
              </a:rPr>
            </a:b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	int score[NUMBER_OF_STUDENTS];</a:t>
            </a:r>
            <a:endParaRPr lang="en-US" sz="2800" dirty="0"/>
          </a:p>
          <a:p>
            <a:pPr lvl="1">
              <a:spcBef>
                <a:spcPts val="840"/>
              </a:spcBef>
              <a:spcAft>
                <a:spcPts val="600"/>
              </a:spcAft>
            </a:pPr>
            <a:r>
              <a:rPr lang="en-US" dirty="0"/>
              <a:t>Improves readability, versatility, and maintainability</a:t>
            </a:r>
          </a:p>
          <a:p>
            <a:pPr>
              <a:spcBef>
                <a:spcPts val="0"/>
              </a:spcBef>
            </a:pPr>
            <a:r>
              <a:rPr lang="en-US" dirty="0"/>
              <a:t>What if we don’t know the total number of students?</a:t>
            </a:r>
          </a:p>
          <a:p>
            <a:pPr marL="0" indent="0">
              <a:spcBef>
                <a:spcPct val="50000"/>
              </a:spcBef>
              <a:buNone/>
            </a:pPr>
            <a:endParaRPr lang="en-US" sz="2000" dirty="0"/>
          </a:p>
          <a:p>
            <a:pPr marL="0" indent="0">
              <a:spcBef>
                <a:spcPct val="50000"/>
              </a:spcBef>
              <a:buNone/>
            </a:pPr>
            <a:endParaRPr lang="en-US" sz="2000" dirty="0"/>
          </a:p>
          <a:p>
            <a:pPr lvl="1">
              <a:spcBef>
                <a:spcPct val="50000"/>
              </a:spcBef>
            </a:pPr>
            <a:r>
              <a:rPr lang="en-US" dirty="0"/>
              <a:t>Try not to do this way (use MAX </a:t>
            </a:r>
            <a:r>
              <a:rPr lang="en-US" dirty="0" err="1"/>
              <a:t>upperbound</a:t>
            </a:r>
            <a:r>
              <a:rPr lang="en-US" dirty="0"/>
              <a:t>)</a:t>
            </a:r>
          </a:p>
          <a:p>
            <a:pPr lvl="1">
              <a:spcBef>
                <a:spcPts val="840"/>
              </a:spcBef>
            </a:pPr>
            <a:r>
              <a:rPr lang="en-US" dirty="0"/>
              <a:t>In Ch.10, we will cover different kind of array whose size can be determined when the program is run (pointers)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EFB45A-0B72-1242-8115-EA2CD1AD9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01" y="4045908"/>
            <a:ext cx="6433230" cy="103410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3413A0A-E869-8F24-CE47-2B8A90A8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13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088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Initializing Arrays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As simple variables can be initialized at</a:t>
            </a:r>
            <a:r>
              <a:rPr lang="ko-KR" altLang="en-US" sz="2800" dirty="0"/>
              <a:t> </a:t>
            </a:r>
            <a:r>
              <a:rPr lang="en-US" sz="2800" dirty="0"/>
              <a:t>declaration:</a:t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en-US" sz="2000" dirty="0">
                <a:latin typeface="Courier" pitchFamily="2" charset="0"/>
              </a:rPr>
              <a:t>int price = 0;	// 0 is initial value</a:t>
            </a:r>
            <a:endParaRPr lang="en-US" sz="2800" dirty="0">
              <a:latin typeface="Courier" pitchFamily="2" charset="0"/>
            </a:endParaRPr>
          </a:p>
          <a:p>
            <a:pPr eaLnBrk="1" hangingPunct="1"/>
            <a:r>
              <a:rPr lang="en-US" sz="2800" dirty="0"/>
              <a:t>Arrays can as well: 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int children[3] = {2, 12, 1};</a:t>
            </a:r>
            <a:endParaRPr lang="en-US" sz="2800" dirty="0">
              <a:solidFill>
                <a:srgbClr val="FF0000"/>
              </a:solidFill>
              <a:latin typeface="Courier" pitchFamily="2" charset="0"/>
            </a:endParaRPr>
          </a:p>
          <a:p>
            <a:pPr lvl="1" eaLnBrk="1" hangingPunct="1"/>
            <a:r>
              <a:rPr lang="en-US" sz="2400" dirty="0"/>
              <a:t>Equivalent to the following: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000" dirty="0">
                <a:latin typeface="Courier" pitchFamily="2" charset="0"/>
              </a:rPr>
              <a:t>int children[3];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children[0] = 2;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children[1] = 12;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children[2] = 1;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A8F33A0-F501-A4FD-D0EB-F19106F1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14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592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Auto-Initializing Arrays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If fewer values than array size are supplied: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Fills from the beginning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Fills the "rest" with </a:t>
            </a:r>
            <a:r>
              <a:rPr lang="en-US" b="1" dirty="0"/>
              <a:t>zero</a:t>
            </a:r>
            <a:r>
              <a:rPr lang="en-US" dirty="0"/>
              <a:t> of array base type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If array-size is left out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Declares array with size required based on</a:t>
            </a:r>
            <a:r>
              <a:rPr lang="ko-KR" altLang="en-US" dirty="0"/>
              <a:t> </a:t>
            </a:r>
            <a:r>
              <a:rPr lang="en-US" dirty="0"/>
              <a:t>the number of initialization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		</a:t>
            </a:r>
            <a:r>
              <a:rPr lang="en-US" sz="2000" dirty="0">
                <a:solidFill>
                  <a:srgbClr val="FF0000"/>
                </a:solidFill>
                <a:latin typeface="Courier" pitchFamily="2" charset="0"/>
              </a:rPr>
              <a:t>int b[] = {5, 12, 11};</a:t>
            </a:r>
            <a:endParaRPr lang="en-US" dirty="0">
              <a:solidFill>
                <a:srgbClr val="FF0000"/>
              </a:solidFill>
              <a:latin typeface="Courier" pitchFamily="2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Allocates array b to size 3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What’s the difference with </a:t>
            </a:r>
            <a:br>
              <a:rPr lang="en-US" dirty="0"/>
            </a:br>
            <a:r>
              <a:rPr lang="en-US" dirty="0"/>
              <a:t>	</a:t>
            </a:r>
            <a:r>
              <a:rPr lang="en-US" altLang="ko-KR" dirty="0">
                <a:latin typeface="Courier" pitchFamily="2" charset="0"/>
              </a:rPr>
              <a:t>int b[4] = {5, 12, 11};?</a:t>
            </a:r>
            <a:endParaRPr lang="en-US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710740F-21EB-7DCC-71B9-C515EA7F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15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47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Arrays in Functions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As arguments to 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Indexed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An individual "element" of an array can be a function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Entire arrays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All array elements can be passed as "one entity"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As a return value of a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Can be done (with a pointer)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Chapter 10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CB2AD9-22E1-0A96-9C1B-5AB703682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16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272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Indexed Variables as Arguments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>
                <a:solidFill>
                  <a:srgbClr val="FF0000"/>
                </a:solidFill>
              </a:rPr>
              <a:t>Indexed variable is handled the same as a simple variable of array base type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Ex) given this function declaration:</a:t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en-US" sz="2000" dirty="0">
                <a:latin typeface="Courier" pitchFamily="2" charset="0"/>
              </a:rPr>
              <a:t>void </a:t>
            </a:r>
            <a:r>
              <a:rPr lang="en-US" sz="2000" dirty="0" err="1">
                <a:latin typeface="Courier" pitchFamily="2" charset="0"/>
              </a:rPr>
              <a:t>myFunction</a:t>
            </a:r>
            <a:r>
              <a:rPr lang="en-US" sz="2000" dirty="0">
                <a:latin typeface="Courier" pitchFamily="2" charset="0"/>
              </a:rPr>
              <a:t>(double par1);</a:t>
            </a:r>
            <a:endParaRPr lang="en-US" sz="2800" dirty="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And these declarations:</a:t>
            </a:r>
            <a:br>
              <a:rPr lang="en-US" sz="2800" dirty="0"/>
            </a:br>
            <a:r>
              <a:rPr lang="en-US" sz="2800" dirty="0"/>
              <a:t>			</a:t>
            </a:r>
            <a:r>
              <a:rPr lang="en-US" sz="2000" dirty="0">
                <a:latin typeface="Courier" pitchFamily="2" charset="0"/>
              </a:rPr>
              <a:t>int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;  double n, a[10];</a:t>
            </a:r>
            <a:endParaRPr lang="en-US" sz="2800" dirty="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sz="2800" dirty="0"/>
              <a:t>Can make these function calls:</a:t>
            </a:r>
            <a:br>
              <a:rPr lang="en-US" sz="2800" dirty="0"/>
            </a:br>
            <a:r>
              <a:rPr lang="en-US" sz="2800" dirty="0"/>
              <a:t>	</a:t>
            </a:r>
            <a:r>
              <a:rPr lang="en-US" sz="2000" dirty="0" err="1">
                <a:latin typeface="Courier" pitchFamily="2" charset="0"/>
              </a:rPr>
              <a:t>myFunction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);	// </a:t>
            </a:r>
            <a:r>
              <a:rPr lang="en-US" sz="2000" dirty="0" err="1">
                <a:latin typeface="Courier" pitchFamily="2" charset="0"/>
              </a:rPr>
              <a:t>i</a:t>
            </a:r>
            <a:r>
              <a:rPr lang="en-US" sz="2000" dirty="0">
                <a:latin typeface="Courier" pitchFamily="2" charset="0"/>
              </a:rPr>
              <a:t> is converted to double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dirty="0" err="1">
                <a:solidFill>
                  <a:srgbClr val="0000FF"/>
                </a:solidFill>
                <a:latin typeface="Courier" pitchFamily="2" charset="0"/>
              </a:rPr>
              <a:t>myFunction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(a[3]);</a:t>
            </a:r>
            <a:r>
              <a:rPr lang="en-US" sz="2000" dirty="0">
                <a:latin typeface="Courier" pitchFamily="2" charset="0"/>
              </a:rPr>
              <a:t>	// a[3] is double</a:t>
            </a:r>
            <a:br>
              <a:rPr lang="en-US" sz="2000" dirty="0">
                <a:latin typeface="Courier" pitchFamily="2" charset="0"/>
              </a:rPr>
            </a:br>
            <a:r>
              <a:rPr lang="en-US" sz="2000" dirty="0">
                <a:latin typeface="Courier" pitchFamily="2" charset="0"/>
              </a:rPr>
              <a:t>	</a:t>
            </a:r>
            <a:r>
              <a:rPr lang="en-US" sz="2000" dirty="0" err="1">
                <a:latin typeface="Courier" pitchFamily="2" charset="0"/>
              </a:rPr>
              <a:t>myFunction</a:t>
            </a:r>
            <a:r>
              <a:rPr lang="en-US" sz="2000" dirty="0">
                <a:latin typeface="Courier" pitchFamily="2" charset="0"/>
              </a:rPr>
              <a:t>(n);	// n is double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E47D55F-2206-CA65-2F9F-8890BC69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17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2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Entire Arrays as Arguments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Formal parameter can be an entire array</a:t>
            </a:r>
          </a:p>
          <a:p>
            <a:pPr lvl="1" eaLnBrk="1" hangingPunct="1"/>
            <a:r>
              <a:rPr lang="en-US" dirty="0"/>
              <a:t>In this case, the argument passed in a function call is the </a:t>
            </a:r>
            <a:r>
              <a:rPr lang="en-US" dirty="0">
                <a:solidFill>
                  <a:srgbClr val="0000FF"/>
                </a:solidFill>
              </a:rPr>
              <a:t>array name</a:t>
            </a:r>
          </a:p>
          <a:p>
            <a:pPr lvl="1" eaLnBrk="1" hangingPunct="1"/>
            <a:r>
              <a:rPr lang="en-US" dirty="0"/>
              <a:t>Called "array parameter"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Send size of array as well</a:t>
            </a:r>
          </a:p>
          <a:p>
            <a:pPr lvl="1" eaLnBrk="1" hangingPunct="1"/>
            <a:r>
              <a:rPr lang="en-US" dirty="0"/>
              <a:t>Typically done as the second parameter</a:t>
            </a:r>
          </a:p>
          <a:p>
            <a:pPr lvl="1" eaLnBrk="1" hangingPunct="1"/>
            <a:r>
              <a:rPr lang="en-US" dirty="0"/>
              <a:t>Simple </a:t>
            </a:r>
            <a:r>
              <a:rPr lang="en-US" dirty="0" err="1">
                <a:latin typeface="Courier" pitchFamily="2" charset="0"/>
              </a:rPr>
              <a:t>int</a:t>
            </a:r>
            <a:r>
              <a:rPr lang="en-US" dirty="0"/>
              <a:t> type formal parameter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68EC01E-7D75-1CB2-EF2E-9321B54B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18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47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36675"/>
          </a:xfrm>
        </p:spPr>
        <p:txBody>
          <a:bodyPr/>
          <a:lstStyle/>
          <a:p>
            <a:pPr eaLnBrk="1" hangingPunct="1"/>
            <a:r>
              <a:rPr lang="en-US" sz="3200" dirty="0"/>
              <a:t>Entire Array as Argument Example: </a:t>
            </a:r>
            <a:br>
              <a:rPr lang="en-US" sz="3200" dirty="0"/>
            </a:br>
            <a:r>
              <a:rPr lang="en-US" sz="3200" b="1" dirty="0"/>
              <a:t>Display 5.3</a:t>
            </a:r>
            <a:r>
              <a:rPr lang="en-US" sz="3200" dirty="0"/>
              <a:t>  Function with an Array Parameter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5585D42-372D-FB4F-A4BA-5EF16E97C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451" y="1850637"/>
            <a:ext cx="8278461" cy="40709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D1861D-66C4-2547-B55E-4D42BACAE519}"/>
              </a:ext>
            </a:extLst>
          </p:cNvPr>
          <p:cNvSpPr txBox="1"/>
          <p:nvPr/>
        </p:nvSpPr>
        <p:spPr>
          <a:xfrm>
            <a:off x="6589264" y="2238876"/>
            <a:ext cx="2135927" cy="1569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</a:rPr>
              <a:t>Formal array parameter</a:t>
            </a:r>
          </a:p>
          <a:p>
            <a:r>
              <a:rPr kumimoji="1" lang="en-US" altLang="ko-KR" sz="1600" dirty="0">
                <a:solidFill>
                  <a:srgbClr val="FF0000"/>
                </a:solidFill>
                <a:sym typeface="Wingdings" pitchFamily="2" charset="2"/>
              </a:rPr>
              <a:t> Not a call-by-reference parameter, but similar in some sense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5974023-9B71-8A45-9CAC-D5F1C6E0BF86}"/>
              </a:ext>
            </a:extLst>
          </p:cNvPr>
          <p:cNvCxnSpPr>
            <a:cxnSpLocks/>
          </p:cNvCxnSpPr>
          <p:nvPr/>
        </p:nvCxnSpPr>
        <p:spPr>
          <a:xfrm flipH="1">
            <a:off x="2680379" y="2401173"/>
            <a:ext cx="3908885" cy="202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630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Outline</a:t>
            </a:r>
            <a:endParaRPr kumimoji="1"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Chapter 5: Arrays</a:t>
            </a:r>
          </a:p>
          <a:p>
            <a:pPr marL="457200" lvl="1" indent="0" fontAlgn="base">
              <a:buNone/>
            </a:pPr>
            <a:endParaRPr lang="en" altLang="ko-KR" dirty="0"/>
          </a:p>
          <a:p>
            <a:pPr lvl="1" fontAlgn="base"/>
            <a:endParaRPr lang="en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0" indent="0">
              <a:buNone/>
            </a:pPr>
            <a:br>
              <a:rPr kumimoji="1" lang="en-US" altLang="ko-KR" dirty="0"/>
            </a:br>
            <a:endParaRPr kumimoji="1" lang="en-US" altLang="ko-KR" sz="1600" dirty="0"/>
          </a:p>
          <a:p>
            <a:pPr marL="0" indent="0">
              <a:buNone/>
            </a:pPr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4AEAF5-FE01-E8D3-FEEF-EBFBEDE2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8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Entire Array as Argument Example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Continuing from the previous example</a:t>
            </a:r>
          </a:p>
          <a:p>
            <a:pPr lvl="1"/>
            <a:r>
              <a:rPr lang="en-US" dirty="0"/>
              <a:t>Suppose in the </a:t>
            </a:r>
            <a:r>
              <a:rPr lang="en-US" dirty="0">
                <a:latin typeface="Courier" pitchFamily="2" charset="0"/>
              </a:rPr>
              <a:t>main()</a:t>
            </a:r>
            <a:r>
              <a:rPr lang="en-US" dirty="0"/>
              <a:t> function definition, consider the call</a:t>
            </a:r>
            <a:br>
              <a:rPr lang="en-US" dirty="0"/>
            </a:br>
            <a:r>
              <a:rPr lang="en-US" dirty="0"/>
              <a:t>	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argument is the </a:t>
            </a:r>
            <a:r>
              <a:rPr lang="en-US" b="1" dirty="0"/>
              <a:t>entire array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argument is indicating the </a:t>
            </a:r>
            <a:r>
              <a:rPr lang="en-US" b="1" dirty="0"/>
              <a:t>size of the array</a:t>
            </a:r>
          </a:p>
          <a:p>
            <a:pPr lvl="1"/>
            <a:r>
              <a:rPr lang="en-US" dirty="0"/>
              <a:t>The function call is equivalent to </a:t>
            </a:r>
            <a:endParaRPr lang="en-US" sz="3000" dirty="0"/>
          </a:p>
          <a:p>
            <a:pPr marL="457200" lvl="1" indent="0">
              <a:buNone/>
            </a:pPr>
            <a:endParaRPr 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8D9146-3BC3-FF41-B496-1679BECAC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583" y="2438975"/>
            <a:ext cx="4748831" cy="7187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5F662D-4F97-A648-B77F-812B261CBF0A}"/>
              </a:ext>
            </a:extLst>
          </p:cNvPr>
          <p:cNvSpPr txBox="1"/>
          <p:nvPr/>
        </p:nvSpPr>
        <p:spPr>
          <a:xfrm>
            <a:off x="614254" y="2525063"/>
            <a:ext cx="1298308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  <a:sym typeface="Wingdings" pitchFamily="2" charset="2"/>
              </a:rPr>
              <a:t>No bracket!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147C2A6-7DB3-7F43-AF4A-059199173E81}"/>
              </a:ext>
            </a:extLst>
          </p:cNvPr>
          <p:cNvCxnSpPr>
            <a:cxnSpLocks/>
          </p:cNvCxnSpPr>
          <p:nvPr/>
        </p:nvCxnSpPr>
        <p:spPr>
          <a:xfrm>
            <a:off x="1912562" y="2666419"/>
            <a:ext cx="1472812" cy="19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4E96E3C-4376-4E41-8118-A61B725F3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927" y="4532757"/>
            <a:ext cx="6296098" cy="166302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8AA5C9-C038-2940-A06D-1B055A19A7EB}"/>
              </a:ext>
            </a:extLst>
          </p:cNvPr>
          <p:cNvSpPr txBox="1"/>
          <p:nvPr/>
        </p:nvSpPr>
        <p:spPr>
          <a:xfrm>
            <a:off x="6666046" y="4576064"/>
            <a:ext cx="2294027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  <a:sym typeface="Wingdings" pitchFamily="2" charset="2"/>
              </a:rPr>
              <a:t>Formal parameter </a:t>
            </a:r>
            <a:r>
              <a:rPr kumimoji="1" lang="en-US" altLang="ko-KR" sz="1600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a</a:t>
            </a:r>
            <a:r>
              <a:rPr kumimoji="1" lang="en-US" altLang="ko-KR" sz="1600" dirty="0">
                <a:solidFill>
                  <a:srgbClr val="FF0000"/>
                </a:solidFill>
                <a:sym typeface="Wingdings" pitchFamily="2" charset="2"/>
              </a:rPr>
              <a:t> is replaced with </a:t>
            </a:r>
            <a:r>
              <a:rPr kumimoji="1" lang="en-US" altLang="ko-KR" sz="1600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score</a:t>
            </a:r>
            <a:r>
              <a:rPr kumimoji="1" lang="en-US" altLang="ko-KR" sz="1600" dirty="0">
                <a:solidFill>
                  <a:srgbClr val="FF0000"/>
                </a:solidFill>
                <a:sym typeface="Wingdings" pitchFamily="2" charset="2"/>
              </a:rPr>
              <a:t>!</a:t>
            </a:r>
          </a:p>
          <a:p>
            <a:r>
              <a:rPr kumimoji="1" lang="en-US" altLang="ko-KR" sz="1600" dirty="0">
                <a:solidFill>
                  <a:srgbClr val="FF0000"/>
                </a:solidFill>
                <a:sym typeface="Wingdings" pitchFamily="2" charset="2"/>
              </a:rPr>
              <a:t> Similar to call-by-reference! </a:t>
            </a:r>
            <a:endParaRPr kumimoji="1"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27064-3F43-7F58-8A07-7CC8F250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20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4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as Argument: How?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0816" y="1334781"/>
            <a:ext cx="8229600" cy="4525963"/>
          </a:xfrm>
        </p:spPr>
        <p:txBody>
          <a:bodyPr/>
          <a:lstStyle/>
          <a:p>
            <a:r>
              <a:rPr lang="en-US" dirty="0"/>
              <a:t>Again</a:t>
            </a:r>
            <a:r>
              <a:rPr lang="en-US" altLang="ko-KR" dirty="0"/>
              <a:t>,</a:t>
            </a:r>
            <a:r>
              <a:rPr lang="en-US" dirty="0"/>
              <a:t> recall the memory allocation for array</a:t>
            </a:r>
          </a:p>
          <a:p>
            <a:pPr lvl="1"/>
            <a:r>
              <a:rPr lang="en-US" dirty="0"/>
              <a:t>When </a:t>
            </a:r>
            <a:r>
              <a:rPr lang="en-US" sz="2000" dirty="0">
                <a:latin typeface="Courier" pitchFamily="2" charset="0"/>
              </a:rPr>
              <a:t>score[5]</a:t>
            </a:r>
            <a:r>
              <a:rPr lang="en-US" dirty="0"/>
              <a:t> is declared, the computer remembers only the address of </a:t>
            </a:r>
            <a:r>
              <a:rPr lang="en-US" sz="2000" dirty="0">
                <a:latin typeface="Courier" pitchFamily="2" charset="0"/>
              </a:rPr>
              <a:t>score[0]</a:t>
            </a:r>
          </a:p>
          <a:p>
            <a:pPr lvl="1"/>
            <a:r>
              <a:rPr lang="en-US" dirty="0">
                <a:latin typeface="Gill Sans MT" panose="020B0502020104020203" pitchFamily="34" charset="0"/>
              </a:rPr>
              <a:t>The address of the rest can be deduced</a:t>
            </a:r>
          </a:p>
          <a:p>
            <a:r>
              <a:rPr lang="en-US" dirty="0">
                <a:latin typeface="Gill Sans MT" panose="020B0502020104020203" pitchFamily="34" charset="0"/>
              </a:rPr>
              <a:t>An array has three parts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The address of the first indexed variable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The base type of the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Gill Sans MT" panose="020B0502020104020203" pitchFamily="34" charset="0"/>
              </a:rPr>
              <a:t>The size of the array</a:t>
            </a:r>
          </a:p>
          <a:p>
            <a:pPr marL="514350" indent="-457200"/>
            <a:r>
              <a:rPr lang="en-US" dirty="0">
                <a:latin typeface="Gill Sans MT" panose="020B0502020104020203" pitchFamily="34" charset="0"/>
                <a:sym typeface="Wingdings" pitchFamily="2" charset="2"/>
              </a:rPr>
              <a:t>When an array argument is used,</a:t>
            </a:r>
          </a:p>
          <a:p>
            <a:pPr marL="914400" lvl="1" indent="-457200"/>
            <a:r>
              <a:rPr lang="en-US" dirty="0">
                <a:latin typeface="Gill Sans MT" panose="020B0502020104020203" pitchFamily="34" charset="0"/>
                <a:sym typeface="Wingdings" pitchFamily="2" charset="2"/>
              </a:rPr>
              <a:t>Only </a:t>
            </a:r>
            <a:r>
              <a:rPr lang="en-US" b="1" dirty="0">
                <a:latin typeface="Gill Sans MT" panose="020B0502020104020203" pitchFamily="34" charset="0"/>
                <a:sym typeface="Wingdings" pitchFamily="2" charset="2"/>
              </a:rPr>
              <a:t>the first</a:t>
            </a:r>
            <a:r>
              <a:rPr lang="en-US" dirty="0">
                <a:latin typeface="Gill Sans MT" panose="020B0502020104020203" pitchFamily="34" charset="0"/>
                <a:sym typeface="Wingdings" pitchFamily="2" charset="2"/>
              </a:rPr>
              <a:t> part is passed (base type matched!) </a:t>
            </a:r>
          </a:p>
          <a:p>
            <a:pPr marL="914400" lvl="1" indent="-457200"/>
            <a:r>
              <a:rPr lang="en-US" dirty="0">
                <a:latin typeface="Gill Sans MT" panose="020B0502020104020203" pitchFamily="34" charset="0"/>
                <a:sym typeface="Wingdings" pitchFamily="2" charset="2"/>
              </a:rPr>
              <a:t>The size of the array is NOT passed</a:t>
            </a:r>
            <a:endParaRPr lang="en-US" dirty="0">
              <a:latin typeface="Gill Sans MT" panose="020B0502020104020203" pitchFamily="34" charset="0"/>
            </a:endParaRPr>
          </a:p>
          <a:p>
            <a:pPr eaLnBrk="1" hangingPunct="1"/>
            <a:endParaRPr 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49AEFA-9614-7F42-BA39-C50A9CC79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970" y="2341677"/>
            <a:ext cx="2513214" cy="261546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0222A63-1C65-ABAD-94C3-DBCA96FD3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21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9856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as Argument: How?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776" y="1369682"/>
            <a:ext cx="8229600" cy="4525963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Thus, </a:t>
            </a:r>
            <a:r>
              <a:rPr lang="en-US" b="1" dirty="0"/>
              <a:t>the size of the array</a:t>
            </a:r>
            <a:r>
              <a:rPr lang="en-US" dirty="0"/>
              <a:t> must be passed!</a:t>
            </a:r>
            <a:endParaRPr lang="en-US" sz="2800" dirty="0"/>
          </a:p>
          <a:p>
            <a:pPr lvl="1" eaLnBrk="1" hangingPunct="1"/>
            <a:r>
              <a:rPr lang="en-US" sz="2400" dirty="0"/>
              <a:t>Array parameter is a weak form of call-by-reference</a:t>
            </a:r>
          </a:p>
          <a:p>
            <a:pPr lvl="1" eaLnBrk="1" hangingPunct="1"/>
            <a:r>
              <a:rPr lang="en-US" sz="2400" dirty="0"/>
              <a:t>Everything of array is told except for th</a:t>
            </a:r>
            <a:r>
              <a:rPr lang="en-US" dirty="0"/>
              <a:t>e size</a:t>
            </a:r>
          </a:p>
          <a:p>
            <a:r>
              <a:rPr lang="en-US" dirty="0"/>
              <a:t>Why such strange definition? (no </a:t>
            </a:r>
            <a:r>
              <a:rPr lang="en-US" dirty="0" err="1"/>
              <a:t>bracket+size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Can </a:t>
            </a:r>
            <a:r>
              <a:rPr lang="en-US" b="1" dirty="0"/>
              <a:t>re-use</a:t>
            </a:r>
            <a:r>
              <a:rPr lang="en-US" dirty="0"/>
              <a:t> the same function for </a:t>
            </a:r>
            <a:r>
              <a:rPr lang="en-US" b="1" dirty="0"/>
              <a:t>any</a:t>
            </a:r>
            <a:r>
              <a:rPr lang="en-US" dirty="0"/>
              <a:t> size of array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Sidenote</a:t>
            </a:r>
          </a:p>
          <a:p>
            <a:pPr lvl="1"/>
            <a:r>
              <a:rPr lang="en-US" dirty="0"/>
              <a:t>The array argument is passing the pointer to its first (zeroth) index variable (more in Ch. 10)</a:t>
            </a:r>
          </a:p>
          <a:p>
            <a:pPr lvl="1"/>
            <a:endParaRPr lang="en-US" dirty="0"/>
          </a:p>
          <a:p>
            <a:pPr lvl="1" eaLnBrk="1" hangingPunct="1"/>
            <a:endParaRPr lang="en-US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43A5E7-E97B-B54C-A931-0F5FBDB7D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296" y="4335534"/>
            <a:ext cx="2755222" cy="42686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1992F5C-969C-724F-9E35-E3F3E620B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1700" y="4167967"/>
            <a:ext cx="2908300" cy="7620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E48327-E3E0-2928-690F-FEF0944F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22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978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sz="3600" dirty="0">
                <a:latin typeface="Courier" pitchFamily="2" charset="0"/>
              </a:rPr>
              <a:t>const</a:t>
            </a:r>
            <a:r>
              <a:rPr lang="en-US" dirty="0"/>
              <a:t> Parameter Modifier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Array parameter passes</a:t>
            </a:r>
            <a:r>
              <a:rPr lang="en-US" dirty="0"/>
              <a:t> </a:t>
            </a:r>
            <a:r>
              <a:rPr lang="en-US" sz="2800" dirty="0"/>
              <a:t>the address of 1</a:t>
            </a:r>
            <a:r>
              <a:rPr lang="en-US" sz="2800" baseline="30000" dirty="0"/>
              <a:t>st</a:t>
            </a:r>
            <a:r>
              <a:rPr lang="en-US" sz="2800" dirty="0"/>
              <a:t>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Similar to call-by-reference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Function can then modify array!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Often desirable, sometimes not!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</a:rPr>
              <a:t>To protect array contents from modification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Use </a:t>
            </a:r>
            <a:r>
              <a:rPr lang="en-US" sz="2400" dirty="0">
                <a:solidFill>
                  <a:srgbClr val="FF0000"/>
                </a:solidFill>
              </a:rPr>
              <a:t>"</a:t>
            </a:r>
            <a:r>
              <a:rPr lang="en-US" sz="2400" dirty="0" err="1">
                <a:solidFill>
                  <a:srgbClr val="FF0000"/>
                </a:solidFill>
                <a:latin typeface="Courier" pitchFamily="2" charset="0"/>
              </a:rPr>
              <a:t>const</a:t>
            </a:r>
            <a:r>
              <a:rPr lang="en-US" sz="2400" dirty="0">
                <a:solidFill>
                  <a:srgbClr val="FF0000"/>
                </a:solidFill>
              </a:rPr>
              <a:t>" modifier </a:t>
            </a:r>
            <a:r>
              <a:rPr lang="en-US" sz="2400" dirty="0"/>
              <a:t>before array parameter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Called "constant array parameter"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Tells compiler to "not allow" modifications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AB3BAF0-B04D-F3D2-9D0A-33821AC7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23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964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</a:t>
            </a:r>
            <a:r>
              <a:rPr lang="en-US" sz="3600" dirty="0">
                <a:latin typeface="Courier" pitchFamily="2" charset="0"/>
              </a:rPr>
              <a:t>const</a:t>
            </a:r>
            <a:r>
              <a:rPr lang="en-US" dirty="0"/>
              <a:t> Parameter Modifier</a:t>
            </a:r>
            <a:br>
              <a:rPr lang="en-US" dirty="0"/>
            </a:br>
            <a:r>
              <a:rPr lang="en-US" dirty="0"/>
              <a:t>: Example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lvl="1" eaLnBrk="1" hangingPunct="1"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D7B68-30D6-9040-B62E-136789465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58" y="1590736"/>
            <a:ext cx="5746086" cy="192725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D5198642-1EA9-6D49-AF26-684FA9E30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358" y="4086114"/>
            <a:ext cx="5796116" cy="190140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AFA1F9F-662A-B24A-BD58-81F0F3DC4493}"/>
              </a:ext>
            </a:extLst>
          </p:cNvPr>
          <p:cNvSpPr/>
          <p:nvPr/>
        </p:nvSpPr>
        <p:spPr>
          <a:xfrm>
            <a:off x="1961423" y="4076409"/>
            <a:ext cx="1172666" cy="237325"/>
          </a:xfrm>
          <a:prstGeom prst="rect">
            <a:avLst/>
          </a:prstGeom>
          <a:solidFill>
            <a:srgbClr val="FF0000">
              <a:alpha val="23102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43B41-EBD4-8942-B8B6-D13E2036D03D}"/>
              </a:ext>
            </a:extLst>
          </p:cNvPr>
          <p:cNvSpPr txBox="1"/>
          <p:nvPr/>
        </p:nvSpPr>
        <p:spPr>
          <a:xfrm>
            <a:off x="6346905" y="4621316"/>
            <a:ext cx="2685809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solidFill>
                  <a:srgbClr val="FF0000"/>
                </a:solidFill>
                <a:sym typeface="Wingdings" pitchFamily="2" charset="2"/>
              </a:rPr>
              <a:t>If </a:t>
            </a:r>
            <a:r>
              <a:rPr kumimoji="1" lang="en-US" altLang="ko-KR" sz="1600" dirty="0">
                <a:solidFill>
                  <a:srgbClr val="FF0000"/>
                </a:solidFill>
                <a:latin typeface="Courier" pitchFamily="2" charset="0"/>
                <a:sym typeface="Wingdings" pitchFamily="2" charset="2"/>
              </a:rPr>
              <a:t>const</a:t>
            </a:r>
            <a:r>
              <a:rPr kumimoji="1" lang="en-US" altLang="ko-KR" sz="1600" dirty="0">
                <a:solidFill>
                  <a:srgbClr val="FF0000"/>
                </a:solidFill>
                <a:sym typeface="Wingdings" pitchFamily="2" charset="2"/>
              </a:rPr>
              <a:t> is not used, the function will result in an infinite loop!</a:t>
            </a:r>
            <a:br>
              <a:rPr kumimoji="1" lang="en-US" altLang="ko-KR" sz="1600" dirty="0">
                <a:solidFill>
                  <a:srgbClr val="FF0000"/>
                </a:solidFill>
                <a:sym typeface="Wingdings" pitchFamily="2" charset="2"/>
              </a:rPr>
            </a:br>
            <a:r>
              <a:rPr kumimoji="1" lang="en-US" altLang="ko-KR" sz="16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ko-KR" altLang="en-US" sz="1600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ko-KR" sz="1600" dirty="0">
                <a:solidFill>
                  <a:srgbClr val="FF0000"/>
                </a:solidFill>
                <a:sym typeface="Wingdings" pitchFamily="2" charset="2"/>
              </a:rPr>
              <a:t>safety check for preventing unwanted errors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4204FA-550C-DCEE-81D6-3A060767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24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057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Functions that Return an Array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dirty="0"/>
              <a:t>Functions cannot return arrays the same way as simple types are returned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Requires use of a "pointer"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/>
              <a:t>Will study in Chap.10.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3428E04-E741-C86B-AF0B-9C502629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25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88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Multidimensional Arrays</a:t>
            </a:r>
          </a:p>
        </p:txBody>
      </p:sp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Arrays with more than one index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Two indexes: 	An "array of arrays"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Visualize as: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A one-dimensional array of size 30, whose base type is a one-dimensional array of </a:t>
            </a:r>
            <a:r>
              <a:rPr lang="en-US" dirty="0">
                <a:latin typeface="Courier" pitchFamily="2" charset="0"/>
              </a:rPr>
              <a:t>char</a:t>
            </a:r>
            <a:r>
              <a:rPr lang="en-US" dirty="0"/>
              <a:t>s of size 100!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dirty="0"/>
              <a:t>C++ allows any finite number of indexes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798F5E6-5B3F-FC4B-8739-C84CFD3A3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074" y="1828800"/>
            <a:ext cx="2253545" cy="4815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CC9B069-7EA7-2346-9C38-8C941205A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1426" y="2821728"/>
            <a:ext cx="4345144" cy="156180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208D33-A360-4892-ECAF-4E226A3E1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26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784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65685"/>
          </a:xfrm>
        </p:spPr>
        <p:txBody>
          <a:bodyPr/>
          <a:lstStyle/>
          <a:p>
            <a:pPr eaLnBrk="1" hangingPunct="1"/>
            <a:r>
              <a:rPr lang="en-US" sz="3400" dirty="0"/>
              <a:t>Multidimensional Array Function Parameters</a:t>
            </a:r>
          </a:p>
        </p:txBody>
      </p:sp>
      <p:sp>
        <p:nvSpPr>
          <p:cNvPr id="1085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835" y="1291907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Similar to one-dimensional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baseline="30000" dirty="0">
                <a:solidFill>
                  <a:srgbClr val="FF0000"/>
                </a:solidFill>
              </a:rPr>
              <a:t>st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dimension size is not given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Provided as second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baseline="30000" dirty="0">
                <a:solidFill>
                  <a:srgbClr val="FF0000"/>
                </a:solidFill>
              </a:rPr>
              <a:t>nd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dimension (3</a:t>
            </a:r>
            <a:r>
              <a:rPr lang="en-US" sz="2400" baseline="30000" dirty="0"/>
              <a:t>rd</a:t>
            </a:r>
            <a:r>
              <a:rPr lang="en-US" sz="2400" dirty="0"/>
              <a:t>, 4</a:t>
            </a:r>
            <a:r>
              <a:rPr lang="en-US" sz="2400" baseline="30000" dirty="0"/>
              <a:t>th</a:t>
            </a:r>
            <a:r>
              <a:rPr lang="en-US" sz="2400" dirty="0"/>
              <a:t>, …) sizes ARE given as constant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0000FF"/>
                </a:solidFill>
              </a:rPr>
              <a:t>Part of description of the base type!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400" dirty="0"/>
              <a:t>Example:</a:t>
            </a:r>
            <a:br>
              <a:rPr lang="en-US" sz="2400" dirty="0"/>
            </a:br>
            <a:endParaRPr lang="en-US" sz="24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4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2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2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endParaRPr lang="en-US" sz="2200" dirty="0"/>
          </a:p>
          <a:p>
            <a:pPr lvl="1">
              <a:lnSpc>
                <a:spcPct val="90000"/>
              </a:lnSpc>
              <a:spcBef>
                <a:spcPct val="50000"/>
              </a:spcBef>
            </a:pPr>
            <a:r>
              <a:rPr lang="en-US" sz="1800" dirty="0"/>
              <a:t>Then, call </a:t>
            </a:r>
            <a:r>
              <a:rPr lang="en-US" sz="1800" dirty="0" err="1">
                <a:solidFill>
                  <a:srgbClr val="0000FF"/>
                </a:solidFill>
                <a:latin typeface="Courier" pitchFamily="2" charset="0"/>
              </a:rPr>
              <a:t>d</a:t>
            </a:r>
            <a:r>
              <a:rPr lang="en-US" altLang="ko-KR" sz="1800" dirty="0" err="1">
                <a:solidFill>
                  <a:srgbClr val="0000FF"/>
                </a:solidFill>
                <a:latin typeface="Courier" pitchFamily="2" charset="0"/>
              </a:rPr>
              <a:t>isplayPage</a:t>
            </a:r>
            <a:r>
              <a:rPr lang="en-US" altLang="ko-KR" sz="1800" dirty="0">
                <a:solidFill>
                  <a:srgbClr val="0000FF"/>
                </a:solidFill>
                <a:latin typeface="Courier" pitchFamily="2" charset="0"/>
              </a:rPr>
              <a:t>(page,30);</a:t>
            </a:r>
            <a:endParaRPr lang="en-US" sz="1800" dirty="0">
              <a:solidFill>
                <a:srgbClr val="0000FF"/>
              </a:solidFill>
              <a:latin typeface="Courier" pitchFamily="2" charset="0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0D4C04-6379-E044-89A3-326F721E9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893" y="3827320"/>
            <a:ext cx="5777483" cy="192308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DB56A25-D4D7-4D1B-469F-631373FA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27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199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1</a:t>
            </a:r>
          </a:p>
        </p:txBody>
      </p:sp>
      <p:sp>
        <p:nvSpPr>
          <p:cNvPr id="1105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Array is collection of "same type" data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Indexed variables of array used just like any other simple variables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for-loop "natural" way to traverse arrays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Programmer responsible for staying "in bounds" of array</a:t>
            </a:r>
          </a:p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en-US" dirty="0"/>
              <a:t>Array parameter is a "new" kind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Similar to call-by-reference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8F008D-536B-174D-7531-0E4CBA76C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28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665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2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Array elements stored sequentially</a:t>
            </a:r>
          </a:p>
          <a:p>
            <a:pPr lvl="1" eaLnBrk="1" hangingPunct="1"/>
            <a:r>
              <a:rPr lang="en-US" sz="2400" dirty="0"/>
              <a:t>"Contiguous" portion of memory</a:t>
            </a:r>
          </a:p>
          <a:p>
            <a:pPr lvl="1" eaLnBrk="1" hangingPunct="1"/>
            <a:r>
              <a:rPr lang="en-US" sz="2400" dirty="0"/>
              <a:t>Only address of 1</a:t>
            </a:r>
            <a:r>
              <a:rPr lang="en-US" sz="2400" baseline="30000" dirty="0"/>
              <a:t>st</a:t>
            </a:r>
            <a:r>
              <a:rPr lang="en-US" sz="2400" dirty="0"/>
              <a:t> element is passed to functions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Constant array parameters</a:t>
            </a:r>
          </a:p>
          <a:p>
            <a:pPr lvl="1" eaLnBrk="1" hangingPunct="1"/>
            <a:r>
              <a:rPr lang="en-US" sz="2400" dirty="0"/>
              <a:t> Prevent modification of array contents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Multidimensional arrays</a:t>
            </a:r>
          </a:p>
          <a:p>
            <a:pPr lvl="1" eaLnBrk="1" hangingPunct="1"/>
            <a:r>
              <a:rPr lang="en-US" sz="2400" dirty="0"/>
              <a:t>Create "array of arrays"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C7B8EE0-2342-811F-F7E2-E945F9AA7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29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74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 err="1"/>
              <a:t>Ch</a:t>
            </a:r>
            <a:r>
              <a:rPr lang="en-US" altLang="ko-KR" dirty="0"/>
              <a:t> 5. </a:t>
            </a:r>
            <a:r>
              <a:rPr lang="en-US" dirty="0"/>
              <a:t>Arrays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Array definition: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A collection of data of a same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Ex) storing 100 test scores</a:t>
            </a:r>
            <a:endParaRPr lang="en-US" sz="2400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First "aggregate" data type </a:t>
            </a:r>
            <a:r>
              <a:rPr lang="en-US" altLang="ko-KR" sz="2800" dirty="0"/>
              <a:t>we</a:t>
            </a:r>
            <a:r>
              <a:rPr lang="ko-KR" altLang="en-US" sz="2800" dirty="0"/>
              <a:t> </a:t>
            </a:r>
            <a:r>
              <a:rPr lang="en-US" altLang="ko-KR" sz="2800" dirty="0"/>
              <a:t>study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Means "grouping"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>
                <a:latin typeface="Courier" pitchFamily="2" charset="0"/>
              </a:rPr>
              <a:t>int,float,double,char</a:t>
            </a:r>
            <a:r>
              <a:rPr lang="en-US" sz="2400" dirty="0"/>
              <a:t> are  simple data types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Used for lists of similar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Test scores, temperatures, names, etc.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Avoids declaring multiple simple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Can manipulate "list" as one entity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2CC835F-EB83-6E5F-032B-4D32F678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3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833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9976" y="2632259"/>
            <a:ext cx="8704579" cy="1139125"/>
          </a:xfrm>
        </p:spPr>
        <p:txBody>
          <a:bodyPr/>
          <a:lstStyle/>
          <a:p>
            <a:r>
              <a:rPr kumimoji="1" lang="en-US" altLang="ko-KR" dirty="0"/>
              <a:t>Thank you!</a:t>
            </a:r>
            <a:endParaRPr kumimoji="1" lang="ko-KR" altLang="en-US" dirty="0"/>
          </a:p>
        </p:txBody>
      </p:sp>
      <p:sp>
        <p:nvSpPr>
          <p:cNvPr id="5" name="텍스트 상자 4"/>
          <p:cNvSpPr txBox="1"/>
          <p:nvPr/>
        </p:nvSpPr>
        <p:spPr>
          <a:xfrm>
            <a:off x="2190492" y="4067948"/>
            <a:ext cx="47848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latin typeface="Gill Sans MT" charset="0"/>
                <a:ea typeface="Gill Sans MT" charset="0"/>
                <a:cs typeface="Gill Sans MT" charset="0"/>
              </a:rPr>
              <a:t>Web: </a:t>
            </a:r>
            <a:r>
              <a:rPr kumimoji="1" lang="en-US" altLang="ko-KR" sz="2400" dirty="0">
                <a:latin typeface="Gill Sans MT" charset="0"/>
                <a:ea typeface="Gill Sans MT" charset="0"/>
                <a:cs typeface="Gill Sans MT" charset="0"/>
                <a:hlinkClick r:id="rId3"/>
              </a:rPr>
              <a:t>http://</a:t>
            </a:r>
            <a:r>
              <a:rPr kumimoji="1" lang="en-US" altLang="ko-KR" sz="2400" dirty="0" err="1">
                <a:latin typeface="Gill Sans MT" charset="0"/>
                <a:ea typeface="Gill Sans MT" charset="0"/>
                <a:cs typeface="Gill Sans MT" charset="0"/>
                <a:hlinkClick r:id="rId3"/>
              </a:rPr>
              <a:t>mindlab-snu.github.io</a:t>
            </a:r>
            <a:endParaRPr kumimoji="1" lang="en-US" altLang="ko-KR" sz="2400" dirty="0">
              <a:latin typeface="Gill Sans MT" charset="0"/>
              <a:ea typeface="Gill Sans MT" charset="0"/>
              <a:cs typeface="Gill Sans MT" charset="0"/>
            </a:endParaRPr>
          </a:p>
          <a:p>
            <a:pPr algn="ctr"/>
            <a:r>
              <a:rPr kumimoji="1" lang="en-US" altLang="ko-KR" sz="2400" dirty="0">
                <a:latin typeface="Gill Sans MT" charset="0"/>
                <a:ea typeface="Gill Sans MT" charset="0"/>
                <a:cs typeface="Gill Sans MT" charset="0"/>
              </a:rPr>
              <a:t>E-mail: </a:t>
            </a:r>
            <a:r>
              <a:rPr kumimoji="1" lang="en-US" altLang="ko-KR" sz="2400" dirty="0" err="1">
                <a:latin typeface="Gill Sans MT" charset="0"/>
                <a:ea typeface="Gill Sans MT" charset="0"/>
                <a:cs typeface="Gill Sans MT" charset="0"/>
                <a:hlinkClick r:id="rId4"/>
              </a:rPr>
              <a:t>tsmoon@snu.ac.kr</a:t>
            </a:r>
            <a:endParaRPr kumimoji="1" lang="ko-KR" altLang="en-US" sz="2400" dirty="0">
              <a:latin typeface="Gill Sans MT" charset="0"/>
              <a:ea typeface="Gill Sans MT" charset="0"/>
              <a:cs typeface="Gill Sans MT" charset="0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ECB5B35-89D1-089B-95AF-A0698657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30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53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Declaring Arrays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>
                <a:solidFill>
                  <a:srgbClr val="FF0000"/>
                </a:solidFill>
              </a:rPr>
              <a:t>Declare the array </a:t>
            </a:r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lang="en-US" sz="2800" dirty="0">
                <a:solidFill>
                  <a:srgbClr val="FF0000"/>
                </a:solidFill>
              </a:rPr>
              <a:t> allocates memory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int score[5];</a:t>
            </a:r>
            <a:endParaRPr lang="en-US" sz="2800" dirty="0">
              <a:solidFill>
                <a:srgbClr val="0000FF"/>
              </a:solidFill>
              <a:latin typeface="Courier" pitchFamily="2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Declares array of 5 integers named "score"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Similar to declaring five variables:</a:t>
            </a:r>
            <a:br>
              <a:rPr lang="en-US" sz="2400" dirty="0"/>
            </a:br>
            <a:r>
              <a:rPr lang="en-US" sz="1800" dirty="0" err="1">
                <a:latin typeface="Courier" pitchFamily="2" charset="0"/>
              </a:rPr>
              <a:t>int</a:t>
            </a:r>
            <a:r>
              <a:rPr lang="en-US" sz="1800" dirty="0">
                <a:latin typeface="Courier" pitchFamily="2" charset="0"/>
              </a:rPr>
              <a:t> score[0], score[1], score[2], score[3], score[4]</a:t>
            </a:r>
            <a:endParaRPr lang="en-US" sz="2400" dirty="0">
              <a:latin typeface="Courier" pitchFamily="2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Array size </a:t>
            </a:r>
            <a:r>
              <a:rPr lang="en-US" sz="2400" b="1" dirty="0"/>
              <a:t>must</a:t>
            </a:r>
            <a:r>
              <a:rPr lang="en-US" sz="2400" dirty="0"/>
              <a:t> be a constant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Individual parts are called as 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dirty="0"/>
              <a:t>Indexed </a:t>
            </a:r>
            <a:r>
              <a:rPr lang="en-US" sz="2400" dirty="0"/>
              <a:t>or </a:t>
            </a:r>
            <a:r>
              <a:rPr lang="en-US" sz="2400" b="1" dirty="0"/>
              <a:t>subscripted</a:t>
            </a:r>
            <a:r>
              <a:rPr lang="en-US" sz="2400" dirty="0"/>
              <a:t> variables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"</a:t>
            </a:r>
            <a:r>
              <a:rPr lang="en-US" sz="2400" b="1" dirty="0"/>
              <a:t>Elements</a:t>
            </a:r>
            <a:r>
              <a:rPr lang="en-US" sz="2400" dirty="0"/>
              <a:t>" of the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Value in brackets called index or subscript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Numbered from </a:t>
            </a:r>
            <a:r>
              <a:rPr lang="en-US" b="1" dirty="0">
                <a:solidFill>
                  <a:srgbClr val="FF0000"/>
                </a:solidFill>
              </a:rPr>
              <a:t>0 to (size – 1)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2BAE720-A3FB-6D7C-69D6-E1710574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4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332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Accessing Arrays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Access using index/subscript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>
                <a:latin typeface="Courier" pitchFamily="2" charset="0"/>
              </a:rPr>
              <a:t>cout</a:t>
            </a:r>
            <a:r>
              <a:rPr lang="en-US" sz="2000" dirty="0">
                <a:latin typeface="Courier" pitchFamily="2" charset="0"/>
              </a:rPr>
              <a:t> &lt;&lt; </a:t>
            </a:r>
            <a:r>
              <a:rPr lang="en-US" sz="2000" dirty="0">
                <a:solidFill>
                  <a:srgbClr val="0000FF"/>
                </a:solidFill>
                <a:latin typeface="Courier" pitchFamily="2" charset="0"/>
              </a:rPr>
              <a:t>score[3]</a:t>
            </a:r>
            <a:r>
              <a:rPr lang="en-US" sz="2000" dirty="0">
                <a:latin typeface="Courier" pitchFamily="2" charset="0"/>
              </a:rPr>
              <a:t>;</a:t>
            </a:r>
            <a:endParaRPr lang="en-US" sz="2400" dirty="0">
              <a:latin typeface="Courier" pitchFamily="2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Note two uses of brackets: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In declaration</a:t>
            </a:r>
            <a:r>
              <a:rPr lang="en-US" sz="2400" dirty="0"/>
              <a:t>, specifies SIZE of array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Anywhere else, </a:t>
            </a:r>
            <a:r>
              <a:rPr lang="en-US" sz="2400" dirty="0">
                <a:solidFill>
                  <a:srgbClr val="FF0000"/>
                </a:solidFill>
              </a:rPr>
              <a:t>specifies a subscript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sz="2800" dirty="0"/>
              <a:t>Subscript need not be literal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err="1">
                <a:latin typeface="Courier" pitchFamily="2" charset="0"/>
              </a:rPr>
              <a:t>int</a:t>
            </a:r>
            <a:r>
              <a:rPr lang="en-US" sz="2000" dirty="0">
                <a:latin typeface="Courier" pitchFamily="2" charset="0"/>
              </a:rPr>
              <a:t> score[MAX_SCORES];</a:t>
            </a:r>
            <a:endParaRPr lang="en-US" sz="2400" dirty="0">
              <a:latin typeface="Courier" pitchFamily="2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Courier" pitchFamily="2" charset="0"/>
              </a:rPr>
              <a:t>score[n+1]=99;</a:t>
            </a:r>
            <a:endParaRPr lang="en-US" sz="2400" dirty="0">
              <a:latin typeface="Courier" pitchFamily="2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>
                <a:latin typeface="Courier" pitchFamily="2" charset="0"/>
              </a:rPr>
              <a:t>n</a:t>
            </a:r>
            <a:r>
              <a:rPr lang="en-US" dirty="0"/>
              <a:t> is 2, identical to </a:t>
            </a:r>
            <a:r>
              <a:rPr lang="en-US" dirty="0">
                <a:latin typeface="Courier" pitchFamily="2" charset="0"/>
              </a:rPr>
              <a:t>score[3]=99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25CEB0-1AFA-979D-8D21-03CBA8A6D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5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6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Array Usage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Powerful storage mechanism</a:t>
            </a:r>
          </a:p>
          <a:p>
            <a:pPr eaLnBrk="1" hangingPunct="1">
              <a:spcBef>
                <a:spcPct val="50000"/>
              </a:spcBef>
            </a:pPr>
            <a:r>
              <a:rPr lang="en-US" sz="2800" dirty="0"/>
              <a:t>Can do commands like:</a:t>
            </a:r>
          </a:p>
          <a:p>
            <a:pPr lvl="1" eaLnBrk="1" hangingPunct="1"/>
            <a:r>
              <a:rPr lang="en-US" sz="2400" dirty="0"/>
              <a:t>"Do this to </a:t>
            </a:r>
            <a:r>
              <a:rPr lang="en-US" sz="2400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indexed variable” where </a:t>
            </a:r>
            <a:r>
              <a:rPr lang="en-US" sz="2400" dirty="0" err="1"/>
              <a:t>i</a:t>
            </a:r>
            <a:r>
              <a:rPr lang="en-US" sz="2400" dirty="0"/>
              <a:t> is computed by a program</a:t>
            </a:r>
          </a:p>
          <a:p>
            <a:pPr lvl="1" eaLnBrk="1" hangingPunct="1"/>
            <a:r>
              <a:rPr lang="en-US" sz="2400" dirty="0"/>
              <a:t>"Display all elements of array score"</a:t>
            </a:r>
          </a:p>
          <a:p>
            <a:pPr lvl="1" eaLnBrk="1" hangingPunct="1"/>
            <a:r>
              <a:rPr lang="en-US" sz="2400" dirty="0"/>
              <a:t>"Fill elements of array score from user input"</a:t>
            </a:r>
          </a:p>
          <a:p>
            <a:pPr lvl="1" eaLnBrk="1" hangingPunct="1"/>
            <a:r>
              <a:rPr lang="en-US" sz="2400" dirty="0"/>
              <a:t>"Find highest value in array score"</a:t>
            </a:r>
          </a:p>
          <a:p>
            <a:pPr lvl="1" eaLnBrk="1" hangingPunct="1"/>
            <a:r>
              <a:rPr lang="en-US" sz="2400" dirty="0"/>
              <a:t>"Find lowest value in array score"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4FD4594-F719-966D-F35D-DF707EE21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6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2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31640"/>
          </a:xfrm>
        </p:spPr>
        <p:txBody>
          <a:bodyPr/>
          <a:lstStyle/>
          <a:p>
            <a:pPr eaLnBrk="1" hangingPunct="1"/>
            <a:r>
              <a:rPr lang="en-US" sz="3000" dirty="0"/>
              <a:t>Array Program Example: </a:t>
            </a:r>
            <a:br>
              <a:rPr lang="en-US" sz="3000" dirty="0"/>
            </a:br>
            <a:r>
              <a:rPr lang="en-US" sz="3000" b="1" dirty="0"/>
              <a:t>Display 5.1  </a:t>
            </a:r>
            <a:r>
              <a:rPr lang="en-US" sz="3000" dirty="0"/>
              <a:t>Program Using an Array (1 of 2)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6899E26-9E26-C94F-A004-730992F7F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672" y="1762249"/>
            <a:ext cx="7154656" cy="44819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4296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31640"/>
          </a:xfrm>
        </p:spPr>
        <p:txBody>
          <a:bodyPr/>
          <a:lstStyle/>
          <a:p>
            <a:pPr eaLnBrk="1" hangingPunct="1"/>
            <a:r>
              <a:rPr lang="en-US" sz="3000" dirty="0"/>
              <a:t>Array Program Example: </a:t>
            </a:r>
            <a:br>
              <a:rPr lang="en-US" sz="3000" dirty="0"/>
            </a:br>
            <a:r>
              <a:rPr lang="en-US" sz="3000" b="1" dirty="0"/>
              <a:t>Display 5.1  </a:t>
            </a:r>
            <a:r>
              <a:rPr lang="en-US" sz="3000" dirty="0"/>
              <a:t>Program Using an Array (2 of 2)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FA1063-10D8-6241-8238-32A9C0DCA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80" y="1531970"/>
            <a:ext cx="7461783" cy="475639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6080CF-43C1-3B4C-A013-5717868954C4}"/>
              </a:ext>
            </a:extLst>
          </p:cNvPr>
          <p:cNvSpPr txBox="1"/>
          <p:nvPr/>
        </p:nvSpPr>
        <p:spPr>
          <a:xfrm>
            <a:off x="6121595" y="2282510"/>
            <a:ext cx="2101025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For loop is ideally suited to </a:t>
            </a:r>
            <a:r>
              <a:rPr kumimoji="1" lang="en-US" altLang="ko-KR" dirty="0" err="1">
                <a:solidFill>
                  <a:srgbClr val="FF0000"/>
                </a:solidFill>
              </a:rPr>
              <a:t>cout</a:t>
            </a:r>
            <a:r>
              <a:rPr kumimoji="1" lang="en-US" altLang="ko-KR" dirty="0">
                <a:solidFill>
                  <a:srgbClr val="FF0000"/>
                </a:solidFill>
              </a:rPr>
              <a:t> through an array! </a:t>
            </a:r>
            <a:endParaRPr kumimoji="1"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05CE79B-7E14-BB47-BF64-A0CB8071C273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5395658" y="2589637"/>
            <a:ext cx="725937" cy="154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11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Major Array Pitfall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Array </a:t>
            </a:r>
            <a:r>
              <a:rPr lang="en-US" dirty="0">
                <a:solidFill>
                  <a:srgbClr val="FF0000"/>
                </a:solidFill>
              </a:rPr>
              <a:t>indexes</a:t>
            </a:r>
            <a:r>
              <a:rPr lang="en-US" dirty="0"/>
              <a:t> always </a:t>
            </a:r>
            <a:r>
              <a:rPr lang="en-US" dirty="0">
                <a:solidFill>
                  <a:srgbClr val="FF0000"/>
                </a:solidFill>
              </a:rPr>
              <a:t>start with zero</a:t>
            </a:r>
            <a:r>
              <a:rPr lang="en-US" dirty="0"/>
              <a:t>!</a:t>
            </a:r>
          </a:p>
          <a:p>
            <a:pPr eaLnBrk="1" hangingPunct="1"/>
            <a:r>
              <a:rPr lang="en-US" dirty="0"/>
              <a:t>Zero is the "first" number to computer scientists</a:t>
            </a:r>
          </a:p>
          <a:p>
            <a:pPr eaLnBrk="1" hangingPunct="1"/>
            <a:r>
              <a:rPr lang="en-US" dirty="0"/>
              <a:t>C++ will "let" you go beyond range</a:t>
            </a:r>
          </a:p>
          <a:p>
            <a:pPr lvl="1" eaLnBrk="1" hangingPunct="1"/>
            <a:r>
              <a:rPr lang="en-US" dirty="0"/>
              <a:t>Unpredictable results</a:t>
            </a:r>
          </a:p>
          <a:p>
            <a:pPr lvl="1" eaLnBrk="1" hangingPunct="1"/>
            <a:r>
              <a:rPr lang="en-US" dirty="0"/>
              <a:t>Compiler will not detect these errors!</a:t>
            </a:r>
          </a:p>
          <a:p>
            <a:pPr eaLnBrk="1" hangingPunct="1"/>
            <a:r>
              <a:rPr lang="en-US" dirty="0"/>
              <a:t>Up to programmer to "stay in range"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4B34C4-2741-76BE-D94F-E027E5DB9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8BE47-A309-A04A-8ACD-5472A992E3BA}" type="slidenum">
              <a:rPr lang="en-US" smtClean="0"/>
              <a:pPr/>
              <a:t>9</a:t>
            </a:fld>
            <a:r>
              <a:rPr lang="en-US"/>
              <a:t> / </a:t>
            </a:r>
            <a:r>
              <a:rPr lang="en-US" altLang="ko-KR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028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362041</TotalTime>
  <Words>1686</Words>
  <Application>Microsoft Macintosh PowerPoint</Application>
  <PresentationFormat>화면 슬라이드 쇼(4:3)</PresentationFormat>
  <Paragraphs>266</Paragraphs>
  <Slides>30</Slides>
  <Notes>30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</vt:lpstr>
      <vt:lpstr>Courier New</vt:lpstr>
      <vt:lpstr>Gill Sans MT</vt:lpstr>
      <vt:lpstr>Wingdings</vt:lpstr>
      <vt:lpstr>Office Theme</vt:lpstr>
      <vt:lpstr>430.211 Programming Methodology (프로그래밍 방법론)</vt:lpstr>
      <vt:lpstr>Outline</vt:lpstr>
      <vt:lpstr>Ch 5. Arrays</vt:lpstr>
      <vt:lpstr>Declaring Arrays</vt:lpstr>
      <vt:lpstr>Accessing Arrays</vt:lpstr>
      <vt:lpstr>Array Usage</vt:lpstr>
      <vt:lpstr>Array Program Example:  Display 5.1  Program Using an Array (1 of 2)</vt:lpstr>
      <vt:lpstr>Array Program Example:  Display 5.1  Program Using an Array (2 of 2)</vt:lpstr>
      <vt:lpstr>Major Array Pitfall</vt:lpstr>
      <vt:lpstr>Major Array Pitfall Example</vt:lpstr>
      <vt:lpstr>Arrays in Memory</vt:lpstr>
      <vt:lpstr>An Array in Memory</vt:lpstr>
      <vt:lpstr>Defined Constant as Array Size</vt:lpstr>
      <vt:lpstr>Initializing Arrays</vt:lpstr>
      <vt:lpstr>Auto-Initializing Arrays</vt:lpstr>
      <vt:lpstr>Arrays in Functions</vt:lpstr>
      <vt:lpstr>Indexed Variables as Arguments</vt:lpstr>
      <vt:lpstr>Entire Arrays as Arguments</vt:lpstr>
      <vt:lpstr>Entire Array as Argument Example:  Display 5.3  Function with an Array Parameter</vt:lpstr>
      <vt:lpstr>Entire Array as Argument Example</vt:lpstr>
      <vt:lpstr>Array as Argument: How?</vt:lpstr>
      <vt:lpstr>Array as Argument: How?</vt:lpstr>
      <vt:lpstr>The const Parameter Modifier</vt:lpstr>
      <vt:lpstr>The const Parameter Modifier : Example</vt:lpstr>
      <vt:lpstr>Functions that Return an Array</vt:lpstr>
      <vt:lpstr>Multidimensional Arrays</vt:lpstr>
      <vt:lpstr>Multidimensional Array Function Parameters</vt:lpstr>
      <vt:lpstr>Summary 1</vt:lpstr>
      <vt:lpstr>Summary 2</vt:lpstr>
      <vt:lpstr>Thank you!</vt:lpstr>
    </vt:vector>
  </TitlesOfParts>
  <Company>Yahoo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methods for computer science and software engineering</dc:title>
  <dc:creator>Yahoo</dc:creator>
  <cp:lastModifiedBy>문태섭</cp:lastModifiedBy>
  <cp:revision>2492</cp:revision>
  <cp:lastPrinted>2018-06-23T17:58:32Z</cp:lastPrinted>
  <dcterms:created xsi:type="dcterms:W3CDTF">2011-10-29T09:19:52Z</dcterms:created>
  <dcterms:modified xsi:type="dcterms:W3CDTF">2024-04-01T14:54:12Z</dcterms:modified>
</cp:coreProperties>
</file>