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66" r:id="rId3"/>
    <p:sldId id="268" r:id="rId4"/>
    <p:sldId id="270" r:id="rId5"/>
    <p:sldId id="272" r:id="rId6"/>
    <p:sldId id="274" r:id="rId7"/>
    <p:sldId id="275" r:id="rId8"/>
    <p:sldId id="277" r:id="rId9"/>
    <p:sldId id="278" r:id="rId10"/>
    <p:sldId id="308" r:id="rId11"/>
    <p:sldId id="286" r:id="rId12"/>
    <p:sldId id="288" r:id="rId13"/>
    <p:sldId id="289" r:id="rId14"/>
    <p:sldId id="303" r:id="rId15"/>
    <p:sldId id="305" r:id="rId16"/>
    <p:sldId id="294" r:id="rId17"/>
    <p:sldId id="295" r:id="rId18"/>
    <p:sldId id="30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708DF3-C73B-0A47-B640-DE92BCCB5F61}">
          <p14:sldIdLst>
            <p14:sldId id="257"/>
            <p14:sldId id="266"/>
            <p14:sldId id="268"/>
            <p14:sldId id="270"/>
            <p14:sldId id="272"/>
            <p14:sldId id="274"/>
            <p14:sldId id="275"/>
            <p14:sldId id="277"/>
            <p14:sldId id="278"/>
            <p14:sldId id="308"/>
            <p14:sldId id="286"/>
            <p14:sldId id="288"/>
            <p14:sldId id="289"/>
            <p14:sldId id="303"/>
            <p14:sldId id="305"/>
            <p14:sldId id="294"/>
            <p14:sldId id="295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8" autoAdjust="0"/>
    <p:restoredTop sz="95124"/>
  </p:normalViewPr>
  <p:slideViewPr>
    <p:cSldViewPr snapToGrid="0">
      <p:cViewPr varScale="1">
        <p:scale>
          <a:sx n="116" d="100"/>
          <a:sy n="116" d="100"/>
        </p:scale>
        <p:origin x="91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C7FD4-0C1A-4BFD-AE4A-FAF0D96917C3}" type="datetimeFigureOut">
              <a:rPr lang="en-SG" smtClean="0"/>
              <a:t>26/4/16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1BF7B-2692-45E9-A48C-DB889DC19D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06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92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8917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343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9971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701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1888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6438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72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077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809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06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349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1BF7B-2692-45E9-A48C-DB889DC19DF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28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D299-85A2-484C-9FAE-F55C221D345E}" type="datetime1">
              <a:rPr lang="en-SG" smtClean="0"/>
              <a:t>26/4/16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6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A51-872A-3F4A-AC0F-F4C443F4AD21}" type="datetime1">
              <a:rPr lang="en-SG" smtClean="0"/>
              <a:t>26/4/16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480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09D4-E295-074E-B1BC-B7C7C416C71C}" type="datetime1">
              <a:rPr lang="en-SG" smtClean="0"/>
              <a:t>26/4/16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195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E9BF-7F8F-0F42-8E7E-A93D90A39F97}" type="datetime1">
              <a:rPr lang="en-SG" smtClean="0"/>
              <a:t>26/4/16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249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3264-08E1-314A-9EB8-A9C00EA673CF}" type="datetime1">
              <a:rPr lang="en-SG" smtClean="0"/>
              <a:t>26/4/16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91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13B7-E396-EF45-B36B-33259141175A}" type="datetime1">
              <a:rPr lang="en-SG" smtClean="0"/>
              <a:t>26/4/16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95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6B25-9C64-4D42-9011-FE001E0F013D}" type="datetime1">
              <a:rPr lang="en-SG" smtClean="0"/>
              <a:t>26/4/16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581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A9E5-DA17-EC43-8463-539381F79AC7}" type="datetime1">
              <a:rPr lang="en-SG" smtClean="0"/>
              <a:t>26/4/16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86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3663-D8C2-ED48-AAC5-3E1AD476A732}" type="datetime1">
              <a:rPr lang="en-SG" smtClean="0"/>
              <a:t>26/4/16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013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308E-95B1-2B4F-B3AD-EE06552A54F0}" type="datetime1">
              <a:rPr lang="en-SG" smtClean="0"/>
              <a:t>26/4/16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422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117B-BE6E-C046-966A-32A1D49D41F7}" type="datetime1">
              <a:rPr lang="en-SG" smtClean="0"/>
              <a:t>26/4/16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88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AB0BA-5AE0-9E4A-9F86-FC46A56831C6}" type="datetime1">
              <a:rPr lang="en-SG" smtClean="0"/>
              <a:t>26/4/16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725F8-A17D-42E3-A5E2-77D27127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612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eokm1@gmail.com" TargetMode="External"/><Relationship Id="rId4" Type="http://schemas.openxmlformats.org/officeDocument/2006/relationships/hyperlink" Target="https://github.com/yeokm1/quick-start-to-eagle" TargetMode="External"/><Relationship Id="rId5" Type="http://schemas.openxmlformats.org/officeDocument/2006/relationships/image" Target="../media/image1.tiff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hyperlink" Target="http://www.cadsoftusa.com/training-service/faq/#c95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row.com/10pcs-2-layer-pcb-p-1175.html" TargetMode="External"/><Relationship Id="rId4" Type="http://schemas.openxmlformats.org/officeDocument/2006/relationships/hyperlink" Target="http://www.elecrow.com/download/Elecrow_PCB_eagle_rule.zip" TargetMode="External"/><Relationship Id="rId5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row.com/10pcs-2-layer-pcb-p-1175.html" TargetMode="External"/><Relationship Id="rId4" Type="http://schemas.openxmlformats.org/officeDocument/2006/relationships/hyperlink" Target="http://www.elecrow.com/download/Elecrow_Gerber_Generater_DrillAlign.zip" TargetMode="External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phicode.com/GC-Prevue_Gerber_Viewer" TargetMode="External"/><Relationship Id="rId4" Type="http://schemas.openxmlformats.org/officeDocument/2006/relationships/hyperlink" Target="http://circuitpeople.com/" TargetMode="External"/><Relationship Id="rId5" Type="http://schemas.openxmlformats.org/officeDocument/2006/relationships/hyperlink" Target="http://mayhewlabs.com/webGerber/" TargetMode="External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adsoftusa.com/eagle-pricing/" TargetMode="Externa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400" y="1"/>
            <a:ext cx="7759700" cy="877746"/>
          </a:xfrm>
        </p:spPr>
        <p:txBody>
          <a:bodyPr>
            <a:noAutofit/>
          </a:bodyPr>
          <a:lstStyle/>
          <a:p>
            <a:r>
              <a:rPr lang="en-SG" sz="4800" dirty="0"/>
              <a:t>Quick Start to </a:t>
            </a:r>
            <a:r>
              <a:rPr lang="en-SG" sz="4800" dirty="0" err="1"/>
              <a:t>Cadsoft</a:t>
            </a:r>
            <a:r>
              <a:rPr lang="en-SG" sz="4800" dirty="0"/>
              <a:t> Eagle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6014" y="5810411"/>
            <a:ext cx="473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By: Yeo Kheng Meng (</a:t>
            </a:r>
            <a:r>
              <a:rPr lang="en-SG" dirty="0">
                <a:hlinkClick r:id="rId3"/>
              </a:rPr>
              <a:t>yeokm1@gmail.com</a:t>
            </a:r>
            <a:r>
              <a:rPr lang="en-SG" dirty="0"/>
              <a:t>)</a:t>
            </a:r>
          </a:p>
          <a:p>
            <a:r>
              <a:rPr lang="en-SG" dirty="0">
                <a:hlinkClick r:id="rId4"/>
              </a:rPr>
              <a:t>https://github.com/yeokm1/quick-start-to-eagle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87410"/>
            <a:ext cx="299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Hackware</a:t>
            </a:r>
            <a:r>
              <a:rPr lang="en-SG" dirty="0"/>
              <a:t> v1.7 (27 April 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085" y="866439"/>
            <a:ext cx="2573866" cy="12912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" y="891163"/>
            <a:ext cx="4214714" cy="30205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297" y="2275485"/>
            <a:ext cx="4768051" cy="341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95867"/>
          </a:xfrm>
        </p:spPr>
        <p:txBody>
          <a:bodyPr>
            <a:normAutofit/>
          </a:bodyPr>
          <a:lstStyle/>
          <a:p>
            <a:r>
              <a:rPr lang="en-US" sz="4000" dirty="0"/>
              <a:t>4. Run electrical check (ERC)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0" y="723182"/>
            <a:ext cx="6301070" cy="6134818"/>
          </a:xfrm>
        </p:spPr>
        <p:txBody>
          <a:bodyPr>
            <a:noAutofit/>
          </a:bodyPr>
          <a:lstStyle/>
          <a:p>
            <a:r>
              <a:rPr lang="en-US" sz="1800" u="sng" dirty="0"/>
              <a:t>Tests if your wiring has been done properly</a:t>
            </a:r>
          </a:p>
          <a:p>
            <a:r>
              <a:rPr lang="en-US" sz="1800" dirty="0"/>
              <a:t>Not foolproof but usually good enough to detect weird or missing connections</a:t>
            </a:r>
          </a:p>
          <a:p>
            <a:r>
              <a:rPr lang="en-US" sz="1800" dirty="0"/>
              <a:t>Run ERC regularly, assign to shortcut key. Options -&gt; Assign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Correct ALL errors</a:t>
            </a:r>
          </a:p>
          <a:p>
            <a:r>
              <a:rPr lang="en-US" sz="1800" dirty="0"/>
              <a:t>Inspect all warnings</a:t>
            </a:r>
          </a:p>
          <a:p>
            <a:pPr lvl="1"/>
            <a:r>
              <a:rPr lang="en-US" sz="1400" dirty="0"/>
              <a:t>Correct if needed</a:t>
            </a:r>
          </a:p>
          <a:p>
            <a:pPr lvl="1"/>
            <a:r>
              <a:rPr lang="en-US" sz="1400" dirty="0"/>
              <a:t>Ignore if you are sure</a:t>
            </a:r>
          </a:p>
          <a:p>
            <a:pPr lvl="1"/>
            <a:r>
              <a:rPr lang="en-US" sz="1400" dirty="0"/>
              <a:t>I discourage approving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42" y="2502653"/>
            <a:ext cx="552527" cy="9050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10</a:t>
            </a:fld>
            <a:endParaRPr lang="en-S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71" y="4309688"/>
            <a:ext cx="3307981" cy="23803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1" y="2101641"/>
            <a:ext cx="3041908" cy="20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8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074"/>
            <a:ext cx="7886700" cy="4570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5a. Design board: place parts &amp; wiring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-71848" y="383156"/>
            <a:ext cx="4139533" cy="6474844"/>
          </a:xfrm>
        </p:spPr>
        <p:txBody>
          <a:bodyPr>
            <a:noAutofit/>
          </a:bodyPr>
          <a:lstStyle/>
          <a:p>
            <a:endParaRPr lang="en-US" sz="1800" u="sng" dirty="0"/>
          </a:p>
          <a:p>
            <a:r>
              <a:rPr lang="en-US" sz="1600" u="sng" dirty="0"/>
              <a:t>Create and save board file (board layout)</a:t>
            </a:r>
          </a:p>
          <a:p>
            <a:r>
              <a:rPr lang="en-US" sz="1400" dirty="0"/>
              <a:t>File -&gt; Switch to board</a:t>
            </a:r>
          </a:p>
          <a:p>
            <a:r>
              <a:rPr lang="en-US" sz="1600" u="sng" dirty="0"/>
              <a:t>Initial board configuration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Adjust grid settings to mm as shown. </a:t>
            </a:r>
          </a:p>
          <a:p>
            <a:pPr lvl="2"/>
            <a:r>
              <a:rPr lang="en-US" sz="1200" dirty="0"/>
              <a:t>View -&gt; Grid</a:t>
            </a:r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Create keyboard shortcuts for commonly used functions. </a:t>
            </a:r>
          </a:p>
          <a:p>
            <a:pPr lvl="2"/>
            <a:r>
              <a:rPr lang="en-US" sz="1400" dirty="0"/>
              <a:t>Options -&gt; Assign</a:t>
            </a:r>
          </a:p>
          <a:p>
            <a:pPr lvl="2"/>
            <a:r>
              <a:rPr lang="en-US" sz="1400" dirty="0"/>
              <a:t>Not case-sensitive</a:t>
            </a:r>
          </a:p>
          <a:p>
            <a:pPr lvl="2"/>
            <a:r>
              <a:rPr lang="en-US" sz="1400" dirty="0"/>
              <a:t>End with “;”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Enable Vector font</a:t>
            </a:r>
          </a:p>
          <a:p>
            <a:pPr lvl="2">
              <a:buFont typeface="+mj-lt"/>
              <a:buAutoNum type="arabicPeriod"/>
            </a:pPr>
            <a:r>
              <a:rPr lang="en-US" sz="1000" dirty="0"/>
              <a:t>Options -&gt; User Interface </a:t>
            </a:r>
          </a:p>
          <a:p>
            <a:pPr lvl="2">
              <a:buFont typeface="+mj-lt"/>
              <a:buAutoNum type="arabicPeriod"/>
            </a:pPr>
            <a:r>
              <a:rPr lang="en-US" sz="1000" dirty="0"/>
              <a:t>Tick Always vector font</a:t>
            </a:r>
          </a:p>
          <a:p>
            <a:pPr lvl="2">
              <a:buFont typeface="+mj-lt"/>
              <a:buAutoNum type="arabicPeriod"/>
            </a:pPr>
            <a:r>
              <a:rPr lang="en-US" sz="1000" dirty="0"/>
              <a:t>Tick Persistent</a:t>
            </a:r>
          </a:p>
          <a:p>
            <a:pPr marL="457200" lvl="1" indent="0">
              <a:buNone/>
            </a:pPr>
            <a:endParaRPr lang="en-US" sz="12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200" dirty="0"/>
          </a:p>
          <a:p>
            <a:pPr lvl="1">
              <a:buFont typeface="+mj-lt"/>
              <a:buAutoNum type="arabicPeriod"/>
            </a:pPr>
            <a:endParaRPr lang="en-US" sz="1200" dirty="0"/>
          </a:p>
          <a:p>
            <a:endParaRPr lang="en-US" sz="1600" dirty="0"/>
          </a:p>
        </p:txBody>
      </p:sp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098" y="592309"/>
            <a:ext cx="2018065" cy="1425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210" y="2086006"/>
            <a:ext cx="2618307" cy="17641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06" y="3881887"/>
            <a:ext cx="3688157" cy="286704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546717" y="5456688"/>
            <a:ext cx="1307366" cy="37014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ounded Rectangle 39"/>
          <p:cNvSpPr/>
          <p:nvPr/>
        </p:nvSpPr>
        <p:spPr>
          <a:xfrm>
            <a:off x="155685" y="4648978"/>
            <a:ext cx="1822477" cy="2072497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CAM Processor can only convert vector fonts into </a:t>
            </a:r>
            <a:r>
              <a:rPr lang="en-SG" sz="1400" dirty="0" err="1">
                <a:solidFill>
                  <a:schemeClr val="tx1"/>
                </a:solidFill>
              </a:rPr>
              <a:t>Gerbers</a:t>
            </a:r>
            <a:r>
              <a:rPr lang="en-SG" sz="1400" dirty="0">
                <a:solidFill>
                  <a:schemeClr val="tx1"/>
                </a:solidFill>
              </a:rPr>
              <a:t> properly.</a:t>
            </a:r>
          </a:p>
          <a:p>
            <a:endParaRPr lang="en-SG" sz="1400" dirty="0">
              <a:solidFill>
                <a:schemeClr val="tx1"/>
              </a:solidFill>
            </a:endParaRPr>
          </a:p>
          <a:p>
            <a:r>
              <a:rPr lang="en-SG" sz="1400" dirty="0">
                <a:solidFill>
                  <a:schemeClr val="tx1"/>
                </a:solidFill>
              </a:rPr>
              <a:t>See: </a:t>
            </a:r>
            <a:r>
              <a:rPr lang="en-SG" sz="1400" dirty="0">
                <a:solidFill>
                  <a:schemeClr val="tx1"/>
                </a:solidFill>
                <a:hlinkClick r:id="rId6"/>
              </a:rPr>
              <a:t>http://www.cadsoftusa.com/training-service/faq/#c95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840611" y="2899905"/>
            <a:ext cx="584055" cy="22948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126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074"/>
            <a:ext cx="7886700" cy="4570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6a. Setup/run design rule check (DRC)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0" y="723182"/>
            <a:ext cx="6301070" cy="6134818"/>
          </a:xfrm>
        </p:spPr>
        <p:txBody>
          <a:bodyPr>
            <a:noAutofit/>
          </a:bodyPr>
          <a:lstStyle/>
          <a:p>
            <a:r>
              <a:rPr lang="en-US" sz="1400" dirty="0"/>
              <a:t>Design rules provided by fabricator to check if your PCB adheres to requirements</a:t>
            </a:r>
          </a:p>
          <a:p>
            <a:r>
              <a:rPr lang="en-US" sz="1400" dirty="0"/>
              <a:t>Download PCB fabricator DRU, in this case </a:t>
            </a:r>
            <a:r>
              <a:rPr lang="en-US" sz="1400" dirty="0" err="1"/>
              <a:t>Elecrow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http://www.elecrow.com/10pcs-2-layer-pcb-p-1175.html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http://www.elecrow.com/download/Elecrow_PCB_eagle_rule.zip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100" dirty="0"/>
          </a:p>
          <a:p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97" y="2004688"/>
            <a:ext cx="2967016" cy="43547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3504" y="6499133"/>
            <a:ext cx="630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*I use </a:t>
            </a:r>
            <a:r>
              <a:rPr lang="en-US" sz="1200" dirty="0" err="1"/>
              <a:t>Elecrow</a:t>
            </a:r>
            <a:r>
              <a:rPr lang="en-US" sz="1200" dirty="0"/>
              <a:t> as a learning example here but it does not mean I endorse this company in any way.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845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35" y="4114224"/>
            <a:ext cx="2927460" cy="2402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074"/>
            <a:ext cx="7886700" cy="4570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6b. Setup/run design rule check (DRC)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0" y="723182"/>
            <a:ext cx="6301070" cy="6134818"/>
          </a:xfrm>
        </p:spPr>
        <p:txBody>
          <a:bodyPr>
            <a:noAutofit/>
          </a:bodyPr>
          <a:lstStyle/>
          <a:p>
            <a:r>
              <a:rPr lang="en-US" sz="1600" dirty="0"/>
              <a:t>Load DRU file just once</a:t>
            </a:r>
          </a:p>
          <a:p>
            <a:r>
              <a:rPr lang="en-US" sz="1600" dirty="0"/>
              <a:t>Press “check” to check your board or use keyboard shortcut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Rectify all errors</a:t>
            </a:r>
          </a:p>
          <a:p>
            <a:pPr lvl="1">
              <a:buFont typeface="+mj-lt"/>
              <a:buAutoNum type="arabicPeriod"/>
            </a:pPr>
            <a:endParaRPr lang="en-US" sz="1200" dirty="0"/>
          </a:p>
          <a:p>
            <a:endParaRPr lang="en-US" sz="1600" dirty="0"/>
          </a:p>
        </p:txBody>
      </p:sp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672" y="667732"/>
            <a:ext cx="781159" cy="952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7" y="1445397"/>
            <a:ext cx="3797376" cy="235250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630714" y="3211798"/>
            <a:ext cx="361950" cy="1655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ight Arrow 11"/>
          <p:cNvSpPr/>
          <p:nvPr/>
        </p:nvSpPr>
        <p:spPr>
          <a:xfrm rot="20540875">
            <a:off x="1217206" y="5318597"/>
            <a:ext cx="2651312" cy="226961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Oval 39"/>
          <p:cNvSpPr/>
          <p:nvPr/>
        </p:nvSpPr>
        <p:spPr>
          <a:xfrm>
            <a:off x="3836377" y="4463012"/>
            <a:ext cx="361950" cy="661357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224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074"/>
            <a:ext cx="7886700" cy="4570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5b. Design board: place parts &amp; wiring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-60117" y="549949"/>
            <a:ext cx="6301070" cy="6474844"/>
          </a:xfrm>
        </p:spPr>
        <p:txBody>
          <a:bodyPr>
            <a:noAutofit/>
          </a:bodyPr>
          <a:lstStyle/>
          <a:p>
            <a:r>
              <a:rPr lang="en-US" sz="1600" u="sng" dirty="0"/>
              <a:t>General board steps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Adjust board size to your requirements </a:t>
            </a:r>
            <a:r>
              <a:rPr lang="en-US" sz="1400" dirty="0" err="1"/>
              <a:t>eg</a:t>
            </a:r>
            <a:r>
              <a:rPr lang="en-US" sz="1400" dirty="0"/>
              <a:t>: 99mm x 49mm (check fabricator price point)</a:t>
            </a:r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Place ground/power plane on Top layer using polygon function. 1mm away from edges to ease future resizing. Set polygon name.</a:t>
            </a:r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endParaRPr lang="en-US" sz="1800" dirty="0"/>
          </a:p>
        </p:txBody>
      </p:sp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14</a:t>
            </a:fld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3" y="1379164"/>
            <a:ext cx="2792901" cy="264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51" y="1356102"/>
            <a:ext cx="2865454" cy="26510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96" y="5456688"/>
            <a:ext cx="1613764" cy="1306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8" y="4502794"/>
            <a:ext cx="1076475" cy="8383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7" y="4508746"/>
            <a:ext cx="4387838" cy="222252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2808390">
            <a:off x="1480020" y="4769000"/>
            <a:ext cx="210999" cy="79246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920391" y="4543479"/>
            <a:ext cx="360310" cy="2736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63" y="4362781"/>
            <a:ext cx="1220642" cy="14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1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074"/>
            <a:ext cx="7886700" cy="4570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5c. Design board: place parts &amp; wiring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-60117" y="549949"/>
            <a:ext cx="6301070" cy="6474844"/>
          </a:xfrm>
        </p:spPr>
        <p:txBody>
          <a:bodyPr>
            <a:noAutofit/>
          </a:bodyPr>
          <a:lstStyle/>
          <a:p>
            <a:r>
              <a:rPr lang="en-US" sz="1600" u="sng" dirty="0"/>
              <a:t>General board steps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400" dirty="0"/>
              <a:t>Component placement order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Place mounting holes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User-facing components, like USB connectors, switches and LEDs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Large components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Everything else</a:t>
            </a:r>
          </a:p>
          <a:p>
            <a:pPr lvl="1">
              <a:buFont typeface="+mj-lt"/>
              <a:buAutoNum type="arabicPeriod" startAt="3"/>
            </a:pPr>
            <a:r>
              <a:rPr lang="en-US" sz="1400" dirty="0"/>
              <a:t>Wiring order (Trace width usually the size of the solder pads)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Wire high-speed connections, avoid using </a:t>
            </a:r>
            <a:r>
              <a:rPr lang="en-US" sz="1200" dirty="0" err="1"/>
              <a:t>vias</a:t>
            </a:r>
            <a:endParaRPr lang="en-US" sz="1200" dirty="0"/>
          </a:p>
          <a:p>
            <a:pPr lvl="2">
              <a:buFont typeface="+mj-lt"/>
              <a:buAutoNum type="arabicPeriod"/>
            </a:pPr>
            <a:r>
              <a:rPr lang="en-US" sz="1200" dirty="0"/>
              <a:t>Wire power connections with wider traces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Wire everything else</a:t>
            </a:r>
          </a:p>
          <a:p>
            <a:pPr lvl="1">
              <a:buFont typeface="+mj-lt"/>
              <a:buAutoNum type="arabicPeriod" startAt="3"/>
            </a:pPr>
            <a:r>
              <a:rPr lang="en-US" sz="1400" dirty="0"/>
              <a:t>Execute DRC check and rectify if needed</a:t>
            </a:r>
          </a:p>
          <a:p>
            <a:pPr lvl="1">
              <a:buFont typeface="+mj-lt"/>
              <a:buAutoNum type="arabicPeriod" startAt="3"/>
            </a:pPr>
            <a:r>
              <a:rPr lang="en-US" sz="1400" dirty="0"/>
              <a:t>Silkscreen placement order (don’t overlap with any holes/</a:t>
            </a:r>
            <a:r>
              <a:rPr lang="en-US" sz="1400" dirty="0" err="1"/>
              <a:t>vias</a:t>
            </a:r>
            <a:r>
              <a:rPr lang="en-US" sz="1400" dirty="0"/>
              <a:t>/parts)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Smash component &amp; adjust part designators if required to </a:t>
            </a:r>
            <a:r>
              <a:rPr lang="en-US" sz="1200" dirty="0" err="1"/>
              <a:t>minimise</a:t>
            </a:r>
            <a:r>
              <a:rPr lang="en-US" sz="1200" dirty="0"/>
              <a:t> confusion 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Add descriptive text to certain areas to silkscreen</a:t>
            </a:r>
          </a:p>
          <a:p>
            <a:pPr lvl="2">
              <a:buFont typeface="+mj-lt"/>
              <a:buAutoNum type="arabicPeriod"/>
            </a:pPr>
            <a:r>
              <a:rPr lang="en-US" sz="1200" dirty="0"/>
              <a:t>Add PCB description/revision</a:t>
            </a:r>
          </a:p>
          <a:p>
            <a:pPr lvl="1">
              <a:buFont typeface="+mj-lt"/>
              <a:buAutoNum type="arabicPeriod" startAt="3"/>
            </a:pPr>
            <a:r>
              <a:rPr lang="en-US" sz="1400" dirty="0"/>
              <a:t>Miter corners</a:t>
            </a:r>
          </a:p>
          <a:p>
            <a:pPr lvl="1">
              <a:buFont typeface="+mj-lt"/>
              <a:buAutoNum type="arabicPeriod" startAt="3"/>
            </a:pPr>
            <a:r>
              <a:rPr lang="en-US" sz="1400" dirty="0"/>
              <a:t>Make sure </a:t>
            </a:r>
            <a:r>
              <a:rPr lang="en-US" sz="1400" dirty="0" err="1"/>
              <a:t>Ratsnest</a:t>
            </a:r>
            <a:r>
              <a:rPr lang="en-US" sz="1400" dirty="0"/>
              <a:t> gives “Nothing to do”</a:t>
            </a:r>
            <a:endParaRPr lang="en-US" sz="1200" dirty="0"/>
          </a:p>
          <a:p>
            <a:r>
              <a:rPr lang="en-US" sz="1600" dirty="0"/>
              <a:t>Tips</a:t>
            </a:r>
          </a:p>
          <a:p>
            <a:pPr lvl="1"/>
            <a:r>
              <a:rPr lang="en-US" sz="1400" dirty="0"/>
              <a:t>Execute </a:t>
            </a:r>
            <a:r>
              <a:rPr lang="en-US" sz="1400" dirty="0" err="1"/>
              <a:t>Ratsnest</a:t>
            </a:r>
            <a:r>
              <a:rPr lang="en-US" sz="1400" dirty="0"/>
              <a:t> to recalculate remaining </a:t>
            </a:r>
            <a:r>
              <a:rPr lang="en-US" sz="1400" dirty="0" err="1"/>
              <a:t>airwires</a:t>
            </a:r>
            <a:r>
              <a:rPr lang="en-US" sz="1400" dirty="0"/>
              <a:t>’ position as much as possible after every operation</a:t>
            </a:r>
          </a:p>
          <a:p>
            <a:pPr lvl="1"/>
            <a:r>
              <a:rPr lang="en-US" sz="1400" dirty="0"/>
              <a:t>Run DRC after you make every change to catch problems earlier</a:t>
            </a:r>
          </a:p>
          <a:p>
            <a:pPr lvl="1"/>
            <a:r>
              <a:rPr lang="en-US" sz="1400" dirty="0"/>
              <a:t>Wire at 45 degree angles to reduce signal reflection</a:t>
            </a:r>
          </a:p>
          <a:p>
            <a:pPr lvl="1"/>
            <a:endParaRPr lang="en-US" sz="1400" dirty="0"/>
          </a:p>
          <a:p>
            <a:pPr lvl="1">
              <a:buFont typeface="+mj-lt"/>
              <a:buAutoNum type="arabicPeriod"/>
            </a:pPr>
            <a:endParaRPr lang="en-US" sz="1400" dirty="0"/>
          </a:p>
          <a:p>
            <a:endParaRPr lang="en-US" sz="1800" dirty="0"/>
          </a:p>
        </p:txBody>
      </p:sp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06" y="4057845"/>
            <a:ext cx="2120805" cy="8000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299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074"/>
            <a:ext cx="7886700" cy="4570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8. Use CAM file to generate </a:t>
            </a:r>
            <a:r>
              <a:rPr lang="en-US" sz="4000" dirty="0" err="1"/>
              <a:t>Gerbers</a:t>
            </a:r>
            <a:endParaRPr lang="en-US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0" y="723182"/>
            <a:ext cx="6301070" cy="6134818"/>
          </a:xfrm>
        </p:spPr>
        <p:txBody>
          <a:bodyPr>
            <a:noAutofit/>
          </a:bodyPr>
          <a:lstStyle/>
          <a:p>
            <a:r>
              <a:rPr lang="en-US" sz="1600" dirty="0"/>
              <a:t>Gerber files</a:t>
            </a:r>
          </a:p>
          <a:p>
            <a:pPr lvl="1"/>
            <a:r>
              <a:rPr lang="en-US" sz="1200" dirty="0"/>
              <a:t>2D vector format used by PCB fabricator to make PCBs for you</a:t>
            </a:r>
          </a:p>
          <a:p>
            <a:r>
              <a:rPr lang="en-US" sz="1600" dirty="0"/>
              <a:t>CAM file provided by fabricator to help you generate Gerber layer files</a:t>
            </a:r>
          </a:p>
          <a:p>
            <a:r>
              <a:rPr lang="en-US" sz="1600" dirty="0"/>
              <a:t>Download PCB fabricator’s CAM processor, in this case </a:t>
            </a:r>
            <a:r>
              <a:rPr lang="en-US" sz="1600" dirty="0" err="1"/>
              <a:t>Elecrow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http://www.elecrow.com/10pcs-2-layer-pcb-p-1175.html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http://www.elecrow.com/download/Elecrow_Gerber_Generater_DrillAlign.zip</a:t>
            </a:r>
            <a:endParaRPr lang="en-US" sz="1600" dirty="0"/>
          </a:p>
          <a:p>
            <a:r>
              <a:rPr lang="en-US" sz="1600" dirty="0"/>
              <a:t>Use the correct CAM file according to number of layers like 2 layers</a:t>
            </a:r>
          </a:p>
          <a:p>
            <a:r>
              <a:rPr lang="en-US" sz="1600" dirty="0"/>
              <a:t>Open CAM Processor: File -&gt; CAM Processor</a:t>
            </a:r>
          </a:p>
          <a:p>
            <a:r>
              <a:rPr lang="en-US" sz="1600" dirty="0"/>
              <a:t>Once in CAM Processor, load the CAM job as shown below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Once you are done, click “Process Job”</a:t>
            </a:r>
            <a:endParaRPr lang="en-US" sz="1200" dirty="0"/>
          </a:p>
          <a:p>
            <a:endParaRPr lang="en-US" sz="1600" dirty="0"/>
          </a:p>
        </p:txBody>
      </p:sp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82" y="3894960"/>
            <a:ext cx="3048469" cy="2366508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flipV="1">
            <a:off x="2546717" y="5787811"/>
            <a:ext cx="188926" cy="4257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233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074"/>
            <a:ext cx="7886700" cy="4570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9. Zip up relevant Gerber files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0" y="723182"/>
            <a:ext cx="6301070" cy="6134818"/>
          </a:xfrm>
        </p:spPr>
        <p:txBody>
          <a:bodyPr>
            <a:noAutofit/>
          </a:bodyPr>
          <a:lstStyle/>
          <a:p>
            <a:r>
              <a:rPr lang="en-US" sz="1600" dirty="0"/>
              <a:t>See what files are required by the PCB fabricator</a:t>
            </a:r>
          </a:p>
          <a:p>
            <a:r>
              <a:rPr lang="en-US" sz="1600" dirty="0" err="1"/>
              <a:t>Elecrow’s</a:t>
            </a:r>
            <a:r>
              <a:rPr lang="en-US" sz="1600" dirty="0"/>
              <a:t> requirements: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Go to saved folder and zip up the required files</a:t>
            </a:r>
          </a:p>
          <a:p>
            <a:endParaRPr lang="en-US" sz="1600" dirty="0"/>
          </a:p>
          <a:p>
            <a:r>
              <a:rPr lang="en-US" sz="1600" dirty="0"/>
              <a:t>Rightfully you should inspect your Gerber files for potential mistakes using software/websites like:</a:t>
            </a:r>
          </a:p>
          <a:p>
            <a:pPr lvl="1"/>
            <a:r>
              <a:rPr lang="en-US" sz="1200" dirty="0"/>
              <a:t>GR-Prevue:  </a:t>
            </a:r>
            <a:r>
              <a:rPr lang="en-US" sz="1200" dirty="0">
                <a:hlinkClick r:id="rId3"/>
              </a:rPr>
              <a:t>http://www.graphicode.com/GC-Prevue_Gerber_Viewer</a:t>
            </a:r>
            <a:endParaRPr lang="en-US" sz="1200" dirty="0"/>
          </a:p>
          <a:p>
            <a:pPr lvl="1"/>
            <a:r>
              <a:rPr lang="en-US" sz="1200" dirty="0">
                <a:hlinkClick r:id="rId4"/>
              </a:rPr>
              <a:t>http://circuitpeople.com/</a:t>
            </a:r>
            <a:endParaRPr lang="en-US" sz="1200" dirty="0"/>
          </a:p>
          <a:p>
            <a:pPr lvl="1"/>
            <a:r>
              <a:rPr lang="en-US" sz="1200" dirty="0">
                <a:hlinkClick r:id="rId5"/>
              </a:rPr>
              <a:t>http://mayhewlabs.com/webGerber/</a:t>
            </a:r>
            <a:endParaRPr lang="en-US" sz="1200" dirty="0"/>
          </a:p>
          <a:p>
            <a:pPr lvl="1"/>
            <a:r>
              <a:rPr lang="en-US" sz="1200" dirty="0"/>
              <a:t>But so far I don’t have any problems so I usually skip the Gerber file check step</a:t>
            </a:r>
          </a:p>
        </p:txBody>
      </p:sp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9" y="1557300"/>
            <a:ext cx="6086512" cy="239205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9694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156" y="2535003"/>
            <a:ext cx="2930338" cy="1325563"/>
          </a:xfrm>
        </p:spPr>
        <p:txBody>
          <a:bodyPr/>
          <a:lstStyle/>
          <a:p>
            <a:r>
              <a:rPr lang="en-SG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308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" y="0"/>
            <a:ext cx="8873067" cy="845607"/>
          </a:xfrm>
        </p:spPr>
        <p:txBody>
          <a:bodyPr>
            <a:normAutofit/>
          </a:bodyPr>
          <a:lstStyle/>
          <a:p>
            <a:r>
              <a:rPr lang="en-US" sz="3600" dirty="0"/>
              <a:t>About Eagle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6" y="845606"/>
            <a:ext cx="7886700" cy="6012393"/>
          </a:xfrm>
        </p:spPr>
        <p:txBody>
          <a:bodyPr>
            <a:noAutofit/>
          </a:bodyPr>
          <a:lstStyle/>
          <a:p>
            <a:r>
              <a:rPr lang="en-US" sz="2400" dirty="0"/>
              <a:t>Since 1988 - present</a:t>
            </a:r>
          </a:p>
          <a:p>
            <a:r>
              <a:rPr lang="en-US" sz="2400" dirty="0"/>
              <a:t>Made by </a:t>
            </a:r>
            <a:r>
              <a:rPr lang="en-US" sz="2400" dirty="0" err="1"/>
              <a:t>CadSoft</a:t>
            </a:r>
            <a:r>
              <a:rPr lang="en-US" sz="2400" dirty="0"/>
              <a:t> Computer GmbH</a:t>
            </a:r>
          </a:p>
          <a:p>
            <a:r>
              <a:rPr lang="en-US" sz="2400" dirty="0"/>
              <a:t>Commonly used by makers </a:t>
            </a:r>
          </a:p>
          <a:p>
            <a:pPr lvl="1"/>
            <a:r>
              <a:rPr lang="en-US" sz="2000" dirty="0" err="1"/>
              <a:t>Adafruit</a:t>
            </a:r>
            <a:r>
              <a:rPr lang="en-US" sz="2000" dirty="0"/>
              <a:t>  + </a:t>
            </a:r>
            <a:r>
              <a:rPr lang="en-US" sz="2000" dirty="0" err="1"/>
              <a:t>Sparkfun</a:t>
            </a:r>
            <a:r>
              <a:rPr lang="en-US" sz="2000" dirty="0"/>
              <a:t> + Arduino</a:t>
            </a:r>
          </a:p>
          <a:p>
            <a:r>
              <a:rPr lang="en-US" sz="2400" dirty="0"/>
              <a:t>Extensive library support</a:t>
            </a:r>
          </a:p>
          <a:p>
            <a:r>
              <a:rPr lang="en-US" sz="2400" dirty="0"/>
              <a:t>Free “Lite” version </a:t>
            </a:r>
          </a:p>
          <a:p>
            <a:pPr lvl="1"/>
            <a:r>
              <a:rPr lang="en-US" sz="2000" dirty="0"/>
              <a:t>Non-commercial use</a:t>
            </a:r>
          </a:p>
          <a:p>
            <a:pPr lvl="1"/>
            <a:r>
              <a:rPr lang="en-US" sz="2000" dirty="0"/>
              <a:t>Max 2 copper layers</a:t>
            </a:r>
          </a:p>
          <a:p>
            <a:pPr lvl="1"/>
            <a:r>
              <a:rPr lang="en-US" sz="2000" dirty="0"/>
              <a:t>100 x 80 mm board size</a:t>
            </a:r>
          </a:p>
          <a:p>
            <a:r>
              <a:rPr lang="en-US" sz="2400" dirty="0"/>
              <a:t>To exceed limitations: </a:t>
            </a:r>
            <a:r>
              <a:rPr lang="en-US" sz="2400" dirty="0">
                <a:hlinkClick r:id="rId2"/>
              </a:rPr>
              <a:t>http://www.cadsoftusa.com/eagle-pricing/</a:t>
            </a:r>
            <a:endParaRPr lang="en-US" sz="2400" dirty="0"/>
          </a:p>
          <a:p>
            <a:r>
              <a:rPr lang="en-US" sz="2400" dirty="0"/>
              <a:t>Multi-platform: Windows, Mac, Linux</a:t>
            </a:r>
          </a:p>
          <a:p>
            <a:r>
              <a:rPr lang="en-US" sz="2400" dirty="0"/>
              <a:t>Saved as XML (ASCII) files, great for version-control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42" y="48598"/>
            <a:ext cx="2573866" cy="12912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63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95867"/>
          </a:xfrm>
        </p:spPr>
        <p:txBody>
          <a:bodyPr>
            <a:normAutofit/>
          </a:bodyPr>
          <a:lstStyle/>
          <a:p>
            <a:r>
              <a:rPr lang="en-US" sz="4000" dirty="0"/>
              <a:t>PCB Design/Manufacturing Workflow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7999" y="842445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7999" y="1310456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3765" y="1771070"/>
            <a:ext cx="2205812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39531" y="2223358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5316275" y="1909117"/>
            <a:ext cx="397934" cy="462408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47999" y="268657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47999" y="3148432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047999" y="3603270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039531" y="4062844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39531" y="4526942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035297" y="4979537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035297" y="5431825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035297" y="5892439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4050339" y="117234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4050339" y="1626046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050339" y="208844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4050339" y="2548877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4050339" y="300200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4050339" y="3480077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050339" y="39291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050339" y="4389242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050339" y="4841837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050339" y="530245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4050339" y="5761167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rved Left Arrow 37"/>
          <p:cNvSpPr/>
          <p:nvPr/>
        </p:nvSpPr>
        <p:spPr>
          <a:xfrm flipV="1">
            <a:off x="5316275" y="2659787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Curved Left Arrow 38"/>
          <p:cNvSpPr/>
          <p:nvPr/>
        </p:nvSpPr>
        <p:spPr>
          <a:xfrm flipV="1">
            <a:off x="5316275" y="2855508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3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62516" y="3738493"/>
            <a:ext cx="2913529" cy="89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662517" y="5615413"/>
            <a:ext cx="2913529" cy="89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662517" y="6067701"/>
            <a:ext cx="2913529" cy="89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662515" y="5136545"/>
            <a:ext cx="2913529" cy="89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68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95867"/>
          </a:xfrm>
        </p:spPr>
        <p:txBody>
          <a:bodyPr>
            <a:normAutofit/>
          </a:bodyPr>
          <a:lstStyle/>
          <a:p>
            <a:r>
              <a:rPr lang="en-US" sz="4000" dirty="0"/>
              <a:t>1. Establish project requirements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4" name="Curved Left Arrow 23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516817" y="1161375"/>
            <a:ext cx="78867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Switch ON/OFF LED</a:t>
            </a:r>
          </a:p>
          <a:p>
            <a:r>
              <a:rPr lang="en-US" dirty="0"/>
              <a:t>Powered from coin cell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Curved Left Arrow 36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830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95867"/>
          </a:xfrm>
        </p:spPr>
        <p:txBody>
          <a:bodyPr>
            <a:normAutofit/>
          </a:bodyPr>
          <a:lstStyle/>
          <a:p>
            <a:r>
              <a:rPr lang="en-US" sz="4000" dirty="0"/>
              <a:t>2. Acquire parts and prototype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01974" y="1305470"/>
            <a:ext cx="5613735" cy="4272175"/>
          </a:xfrm>
        </p:spPr>
        <p:txBody>
          <a:bodyPr>
            <a:noAutofit/>
          </a:bodyPr>
          <a:lstStyle/>
          <a:p>
            <a:r>
              <a:rPr lang="en-US" sz="2400" dirty="0"/>
              <a:t>5mm red LED</a:t>
            </a:r>
          </a:p>
          <a:p>
            <a:r>
              <a:rPr lang="en-US" sz="2400" dirty="0"/>
              <a:t>330ohm resistor</a:t>
            </a:r>
          </a:p>
          <a:p>
            <a:r>
              <a:rPr lang="en-US" sz="2400" dirty="0"/>
              <a:t>Switch</a:t>
            </a:r>
          </a:p>
          <a:p>
            <a:endParaRPr lang="en-US" sz="2400" dirty="0"/>
          </a:p>
          <a:p>
            <a:r>
              <a:rPr lang="en-US" sz="2400" dirty="0"/>
              <a:t>CR2032 battery holder</a:t>
            </a:r>
          </a:p>
          <a:p>
            <a:endParaRPr lang="en-US" sz="2400" dirty="0"/>
          </a:p>
        </p:txBody>
      </p:sp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366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95867"/>
          </a:xfrm>
        </p:spPr>
        <p:txBody>
          <a:bodyPr>
            <a:normAutofit/>
          </a:bodyPr>
          <a:lstStyle/>
          <a:p>
            <a:r>
              <a:rPr lang="en-US" sz="4000" dirty="0"/>
              <a:t>3a. Design your PCB Schematic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0" y="941122"/>
            <a:ext cx="5629983" cy="5711143"/>
          </a:xfrm>
        </p:spPr>
        <p:txBody>
          <a:bodyPr>
            <a:noAutofit/>
          </a:bodyPr>
          <a:lstStyle/>
          <a:p>
            <a:r>
              <a:rPr lang="en-US" sz="1800" u="sng" dirty="0"/>
              <a:t>Schematic defines connections between components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Open Eagle and add external libraries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Import libraries. (Not shown)</a:t>
            </a:r>
          </a:p>
          <a:p>
            <a:pPr lvl="1"/>
            <a:r>
              <a:rPr lang="en-US" sz="1800" dirty="0"/>
              <a:t>Locate the libraries folder I have provided</a:t>
            </a:r>
          </a:p>
          <a:p>
            <a:pPr lvl="1"/>
            <a:r>
              <a:rPr lang="en-US" sz="1800" dirty="0"/>
              <a:t>Drag-and-drop the *.</a:t>
            </a:r>
            <a:r>
              <a:rPr lang="en-US" sz="1800" dirty="0" err="1"/>
              <a:t>lbr</a:t>
            </a:r>
            <a:r>
              <a:rPr lang="en-US" sz="1800" dirty="0"/>
              <a:t> files </a:t>
            </a:r>
            <a:r>
              <a:rPr lang="en-US" sz="1800" b="1" dirty="0"/>
              <a:t>one by one </a:t>
            </a:r>
            <a:r>
              <a:rPr lang="en-US" sz="1800" dirty="0"/>
              <a:t>into Eagle Control Panel Libraries folder</a:t>
            </a:r>
          </a:p>
          <a:p>
            <a:pPr lvl="1"/>
            <a:r>
              <a:rPr lang="en-US" sz="1800" dirty="0"/>
              <a:t>Right-Click on Libraries Folder -&gt; Use all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45" y="3850114"/>
            <a:ext cx="2629267" cy="2314898"/>
          </a:xfrm>
          <a:prstGeom prst="rect">
            <a:avLst/>
          </a:prstGeom>
        </p:spPr>
      </p:pic>
      <p:sp>
        <p:nvSpPr>
          <p:cNvPr id="38" name="Curved Left Arrow 37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Curved Left Arrow 38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25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95867"/>
          </a:xfrm>
        </p:spPr>
        <p:txBody>
          <a:bodyPr>
            <a:normAutofit/>
          </a:bodyPr>
          <a:lstStyle/>
          <a:p>
            <a:r>
              <a:rPr lang="en-US" sz="4000" dirty="0"/>
              <a:t>3b. Design your PCB Schematic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0" y="941122"/>
            <a:ext cx="5969760" cy="5711143"/>
          </a:xfrm>
        </p:spPr>
        <p:txBody>
          <a:bodyPr>
            <a:noAutofit/>
          </a:bodyPr>
          <a:lstStyle/>
          <a:p>
            <a:r>
              <a:rPr lang="en-US" sz="1800" u="sng" dirty="0"/>
              <a:t>Create and save schematic file (part and connection layout)</a:t>
            </a:r>
          </a:p>
          <a:p>
            <a:r>
              <a:rPr lang="en-US" sz="1800" dirty="0"/>
              <a:t>Create a folder on desktop “quick-start-to-eagle”</a:t>
            </a:r>
          </a:p>
          <a:p>
            <a:r>
              <a:rPr lang="en-US" sz="1800" dirty="0"/>
              <a:t>Create new schematic *.</a:t>
            </a:r>
            <a:r>
              <a:rPr lang="en-US" sz="1800" dirty="0" err="1"/>
              <a:t>sch</a:t>
            </a:r>
            <a:r>
              <a:rPr lang="en-US" sz="1800" dirty="0"/>
              <a:t>: File -&gt; New -&gt; Schematic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Save schematic</a:t>
            </a:r>
          </a:p>
          <a:p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50" y="2099173"/>
            <a:ext cx="2349284" cy="1750941"/>
          </a:xfrm>
          <a:prstGeom prst="rect">
            <a:avLst/>
          </a:prstGeom>
        </p:spPr>
      </p:pic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7</a:t>
            </a:fld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9" y="4259395"/>
            <a:ext cx="6171185" cy="22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5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95867"/>
          </a:xfrm>
        </p:spPr>
        <p:txBody>
          <a:bodyPr>
            <a:normAutofit/>
          </a:bodyPr>
          <a:lstStyle/>
          <a:p>
            <a:r>
              <a:rPr lang="en-US" sz="4000" dirty="0"/>
              <a:t>3c. Design your PCB Schematic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0" y="592711"/>
            <a:ext cx="6387830" cy="6134818"/>
          </a:xfrm>
        </p:spPr>
        <p:txBody>
          <a:bodyPr>
            <a:noAutofit/>
          </a:bodyPr>
          <a:lstStyle/>
          <a:p>
            <a:r>
              <a:rPr lang="en-US" sz="1600" u="sng" dirty="0"/>
              <a:t>Add components</a:t>
            </a:r>
          </a:p>
          <a:p>
            <a:r>
              <a:rPr lang="en-US" sz="1800" dirty="0"/>
              <a:t>CR2032 battery holder</a:t>
            </a:r>
          </a:p>
          <a:p>
            <a:pPr lvl="1"/>
            <a:r>
              <a:rPr lang="en-SG" sz="1400" dirty="0"/>
              <a:t>battery -&gt; CR2032H</a:t>
            </a:r>
          </a:p>
          <a:p>
            <a:r>
              <a:rPr lang="en-SG" sz="1800" dirty="0"/>
              <a:t>Switch</a:t>
            </a:r>
          </a:p>
          <a:p>
            <a:pPr lvl="1"/>
            <a:r>
              <a:rPr lang="en-SG" sz="1400" dirty="0"/>
              <a:t>switch-</a:t>
            </a:r>
            <a:r>
              <a:rPr lang="en-SG" sz="1400" dirty="0" err="1"/>
              <a:t>dil</a:t>
            </a:r>
            <a:r>
              <a:rPr lang="en-SG" sz="1400" dirty="0"/>
              <a:t> -&gt; SD4-01</a:t>
            </a:r>
          </a:p>
          <a:p>
            <a:r>
              <a:rPr lang="en-SG" sz="1800" dirty="0"/>
              <a:t>Resistor</a:t>
            </a:r>
          </a:p>
          <a:p>
            <a:pPr lvl="1"/>
            <a:r>
              <a:rPr lang="en-SG" sz="1400" dirty="0"/>
              <a:t>resistor -&gt; R-US_ -&gt; R-US_0207/10</a:t>
            </a:r>
          </a:p>
          <a:p>
            <a:pPr lvl="1"/>
            <a:r>
              <a:rPr lang="en-US" sz="1400" dirty="0"/>
              <a:t>2mm diameter, 7mm length, 10mm lead length</a:t>
            </a:r>
          </a:p>
          <a:p>
            <a:r>
              <a:rPr lang="en-US" sz="1800" dirty="0"/>
              <a:t>5mm Red LED</a:t>
            </a:r>
          </a:p>
          <a:p>
            <a:pPr lvl="1"/>
            <a:r>
              <a:rPr lang="en-US" sz="1400" dirty="0"/>
              <a:t>led -&gt; LED -&gt; LED5MM</a:t>
            </a:r>
            <a:endParaRPr lang="en-SG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490" y="592711"/>
            <a:ext cx="771837" cy="1029116"/>
          </a:xfrm>
          <a:prstGeom prst="rect">
            <a:avLst/>
          </a:prstGeom>
        </p:spPr>
      </p:pic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056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95867"/>
          </a:xfrm>
        </p:spPr>
        <p:txBody>
          <a:bodyPr>
            <a:normAutofit/>
          </a:bodyPr>
          <a:lstStyle/>
          <a:p>
            <a:r>
              <a:rPr lang="en-US" sz="4000" dirty="0"/>
              <a:t>3d. Design your PCB Schematic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13772" y="941122"/>
            <a:ext cx="2201578" cy="29633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1. Establish project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13772" y="1409133"/>
            <a:ext cx="2201578" cy="2963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2. Acquire parts and prototype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538" y="1869747"/>
            <a:ext cx="2205812" cy="29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3. Design your PCB schematic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5304" y="2322035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4. Run electrical rule check (ERC).</a:t>
            </a:r>
          </a:p>
        </p:txBody>
      </p:sp>
      <p:sp>
        <p:nvSpPr>
          <p:cNvPr id="15" name="Curved Left Arrow 14"/>
          <p:cNvSpPr/>
          <p:nvPr/>
        </p:nvSpPr>
        <p:spPr>
          <a:xfrm flipV="1">
            <a:off x="8660989" y="1973465"/>
            <a:ext cx="397934" cy="554567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13772" y="2785254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5. Design board: place parts &amp; wiring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13772" y="3247109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6. Setup/run design rule check (DRC)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13772" y="3701947"/>
            <a:ext cx="2201578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7. Do 3D rendering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5304" y="4161521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8. Use CAM file to generate </a:t>
            </a:r>
            <a:r>
              <a:rPr lang="en-US" sz="1000" dirty="0" err="1"/>
              <a:t>Gerbers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6305304" y="4625619"/>
            <a:ext cx="2210046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9. Zip up relevant Gerber files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301070" y="5078214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10. Set PCB fabrication settings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01070" y="5530502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11. Write out bill of materials (BOM)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01070" y="5991116"/>
            <a:ext cx="2214280" cy="296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12. PCB Assembly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316112" y="12710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316112" y="1724723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316112" y="2187125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16112" y="26475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7316112" y="310067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316112" y="357875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316112" y="4027831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316112" y="4487919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316112" y="494051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316112" y="5401128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7316112" y="5859844"/>
            <a:ext cx="184196" cy="111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0" y="622465"/>
            <a:ext cx="5943600" cy="6134818"/>
          </a:xfrm>
        </p:spPr>
        <p:txBody>
          <a:bodyPr>
            <a:noAutofit/>
          </a:bodyPr>
          <a:lstStyle/>
          <a:p>
            <a:r>
              <a:rPr lang="en-US" sz="1800" u="sng" dirty="0"/>
              <a:t>Maneuvering and layout</a:t>
            </a:r>
          </a:p>
          <a:p>
            <a:r>
              <a:rPr lang="en-US" sz="1800" dirty="0"/>
              <a:t>Zoom with scroll-wheel</a:t>
            </a:r>
          </a:p>
          <a:p>
            <a:r>
              <a:rPr lang="en-US" sz="1800" dirty="0"/>
              <a:t>Click-drag middle mouse button to move sheet</a:t>
            </a:r>
          </a:p>
          <a:p>
            <a:r>
              <a:rPr lang="en-US" sz="1800" dirty="0"/>
              <a:t>Rotate components </a:t>
            </a:r>
          </a:p>
          <a:p>
            <a:pPr lvl="1"/>
            <a:r>
              <a:rPr lang="en-US" sz="1400" dirty="0"/>
              <a:t>Choose Move command</a:t>
            </a:r>
          </a:p>
          <a:p>
            <a:pPr lvl="1"/>
            <a:r>
              <a:rPr lang="en-US" sz="1400" dirty="0"/>
              <a:t>Click component “+” sign then right-click</a:t>
            </a:r>
          </a:p>
          <a:p>
            <a:r>
              <a:rPr lang="en-US" sz="1800" dirty="0"/>
              <a:t>Define component value if needed</a:t>
            </a:r>
          </a:p>
          <a:p>
            <a:pPr lvl="1"/>
            <a:r>
              <a:rPr lang="en-US" sz="1400" dirty="0"/>
              <a:t>Right-click component -&gt; Value</a:t>
            </a:r>
          </a:p>
          <a:p>
            <a:r>
              <a:rPr lang="en-US" sz="1800" dirty="0"/>
              <a:t>Delete object with trash icon</a:t>
            </a:r>
          </a:p>
          <a:p>
            <a:r>
              <a:rPr lang="en-US" sz="1800" u="sng" dirty="0"/>
              <a:t>Wiring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Use “Net” command</a:t>
            </a:r>
          </a:p>
          <a:p>
            <a:pPr lvl="1"/>
            <a:r>
              <a:rPr lang="en-US" sz="1400" dirty="0"/>
              <a:t>Link components together</a:t>
            </a:r>
          </a:p>
          <a:p>
            <a:pPr lvl="1"/>
            <a:r>
              <a:rPr lang="en-US" sz="1400" dirty="0"/>
              <a:t>Hover mouse just overlapping the contacts</a:t>
            </a:r>
          </a:p>
          <a:p>
            <a:pPr lvl="1"/>
            <a:r>
              <a:rPr lang="en-US" sz="1400" dirty="0"/>
              <a:t>Press “Alt” increased precision key if wire cannot overlap</a:t>
            </a:r>
          </a:p>
          <a:p>
            <a:pPr lvl="1"/>
            <a:r>
              <a:rPr lang="en-US" sz="1400" dirty="0"/>
              <a:t>Left-click to set and also to change direction</a:t>
            </a:r>
          </a:p>
          <a:p>
            <a:pPr lvl="1"/>
            <a:endParaRPr lang="en-US" sz="1400" dirty="0"/>
          </a:p>
          <a:p>
            <a:endParaRPr lang="en-US" sz="18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831" y="1921673"/>
            <a:ext cx="838317" cy="981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49" y="4213434"/>
            <a:ext cx="933450" cy="838200"/>
          </a:xfrm>
          <a:prstGeom prst="rect">
            <a:avLst/>
          </a:prstGeom>
        </p:spPr>
      </p:pic>
      <p:sp>
        <p:nvSpPr>
          <p:cNvPr id="37" name="Curved Left Arrow 36"/>
          <p:cNvSpPr/>
          <p:nvPr/>
        </p:nvSpPr>
        <p:spPr>
          <a:xfrm flipV="1">
            <a:off x="8658570" y="2737700"/>
            <a:ext cx="397934" cy="7128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flipV="1">
            <a:off x="8658570" y="2933421"/>
            <a:ext cx="395516" cy="94846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25F8-A17D-42E3-A5E2-77D271277091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686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2431</TotalTime>
  <Words>2216</Words>
  <Application>Microsoft Macintosh PowerPoint</Application>
  <PresentationFormat>On-screen Show (4:3)</PresentationFormat>
  <Paragraphs>444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Quick Start to Cadsoft Eagle</vt:lpstr>
      <vt:lpstr>About Eagle</vt:lpstr>
      <vt:lpstr>PCB Design/Manufacturing Workflow</vt:lpstr>
      <vt:lpstr>1. Establish project requirements</vt:lpstr>
      <vt:lpstr>2. Acquire parts and prototype</vt:lpstr>
      <vt:lpstr>3a. Design your PCB Schematic</vt:lpstr>
      <vt:lpstr>3b. Design your PCB Schematic</vt:lpstr>
      <vt:lpstr>3c. Design your PCB Schematic</vt:lpstr>
      <vt:lpstr>3d. Design your PCB Schematic</vt:lpstr>
      <vt:lpstr>4. Run electrical check (ERC)</vt:lpstr>
      <vt:lpstr>5a. Design board: place parts &amp; wiring</vt:lpstr>
      <vt:lpstr>6a. Setup/run design rule check (DRC)</vt:lpstr>
      <vt:lpstr>6b. Setup/run design rule check (DRC)</vt:lpstr>
      <vt:lpstr>5b. Design board: place parts &amp; wiring</vt:lpstr>
      <vt:lpstr>5c. Design board: place parts &amp; wiring</vt:lpstr>
      <vt:lpstr>8. Use CAM file to generate Gerbers</vt:lpstr>
      <vt:lpstr>9. Zip up relevant Gerber files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293</cp:revision>
  <cp:lastPrinted>2015-12-07T06:58:19Z</cp:lastPrinted>
  <dcterms:created xsi:type="dcterms:W3CDTF">2015-11-29T15:37:33Z</dcterms:created>
  <dcterms:modified xsi:type="dcterms:W3CDTF">2016-04-26T15:31:34Z</dcterms:modified>
</cp:coreProperties>
</file>