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84" r:id="rId4"/>
    <p:sldId id="289" r:id="rId5"/>
    <p:sldId id="277" r:id="rId6"/>
    <p:sldId id="274" r:id="rId7"/>
    <p:sldId id="273" r:id="rId8"/>
    <p:sldId id="276" r:id="rId9"/>
    <p:sldId id="282" r:id="rId10"/>
    <p:sldId id="279" r:id="rId11"/>
    <p:sldId id="290" r:id="rId12"/>
    <p:sldId id="280" r:id="rId13"/>
    <p:sldId id="286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7" autoAdjust="0"/>
    <p:restoredTop sz="94660"/>
  </p:normalViewPr>
  <p:slideViewPr>
    <p:cSldViewPr snapToGrid="0">
      <p:cViewPr>
        <p:scale>
          <a:sx n="75" d="100"/>
          <a:sy n="75" d="100"/>
        </p:scale>
        <p:origin x="169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3/5/17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3/5/17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3/5/17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3/5/17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iot-doorbell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linuxarm.org/platforms/armv8/broadcom/raspberry-pi-3" TargetMode="Externa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engineers.sg/video/raspberry-pi-3-uart-bluetooth-issues--60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yeokm1/8b0ffc03e622ce01101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Relationship Id="rId3" Type="http://schemas.openxmlformats.org/officeDocument/2006/relationships/hyperlink" Target="https://github.com/yeokm1/sp-iot-doorb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GRNmj3iR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methods/chat.postMessage" TargetMode="External"/><Relationship Id="rId4" Type="http://schemas.openxmlformats.org/officeDocument/2006/relationships/hyperlink" Target="https://api.slack.com/methods/files.upload" TargetMode="External"/><Relationship Id="rId5" Type="http://schemas.openxmlformats.org/officeDocument/2006/relationships/hyperlink" Target="https://github.com/slackapi/python-slackclient/issues/102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-digital.slack.com/apps/A0F7YS25R-bo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2"/>
            <a:ext cx="9938657" cy="804303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</a:t>
            </a:r>
            <a:r>
              <a:rPr lang="en-SG" sz="4800" dirty="0" err="1"/>
              <a:t>IoT</a:t>
            </a:r>
            <a:r>
              <a:rPr lang="en-SG" sz="4800" dirty="0"/>
              <a:t> Doorbell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2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2110" y="5804881"/>
            <a:ext cx="427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https://github.com/yeokm1/sp-iot-doorbell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29" y="1491237"/>
            <a:ext cx="5175998" cy="38819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1"/>
          <a:stretch/>
        </p:blipFill>
        <p:spPr>
          <a:xfrm>
            <a:off x="362968" y="1602936"/>
            <a:ext cx="5524265" cy="35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SG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3" y="1575594"/>
            <a:ext cx="10515600" cy="4895850"/>
          </a:xfrm>
        </p:spPr>
        <p:txBody>
          <a:bodyPr>
            <a:normAutofit/>
          </a:bodyPr>
          <a:lstStyle/>
          <a:p>
            <a:r>
              <a:rPr lang="en-SG" dirty="0"/>
              <a:t>Arch Linux ARM</a:t>
            </a:r>
          </a:p>
          <a:p>
            <a:pPr lvl="1"/>
            <a:r>
              <a:rPr lang="en-SG" dirty="0"/>
              <a:t>My FAVOURITE for personal Raspberry Pi projects</a:t>
            </a:r>
          </a:p>
          <a:p>
            <a:pPr lvl="1"/>
            <a:r>
              <a:rPr lang="en-SG" dirty="0">
                <a:hlinkClick r:id="rId2"/>
              </a:rPr>
              <a:t>https://archlinuxarm.org/platforms/armv8/broadcom/raspberry-pi-3</a:t>
            </a:r>
            <a:endParaRPr lang="en-SG" dirty="0"/>
          </a:p>
          <a:p>
            <a:r>
              <a:rPr lang="en-SG" dirty="0"/>
              <a:t>Minimal packages OOTB</a:t>
            </a:r>
          </a:p>
          <a:p>
            <a:pPr lvl="1"/>
            <a:r>
              <a:rPr lang="en-SG" dirty="0"/>
              <a:t>OOTB: Package Manager (</a:t>
            </a:r>
            <a:r>
              <a:rPr lang="en-SG" dirty="0" err="1"/>
              <a:t>pacman</a:t>
            </a:r>
            <a:r>
              <a:rPr lang="en-SG" dirty="0"/>
              <a:t>), networking, shell, text editor, SSH</a:t>
            </a:r>
          </a:p>
          <a:p>
            <a:pPr lvl="1"/>
            <a:r>
              <a:rPr lang="en-SG" dirty="0"/>
              <a:t>No Git, </a:t>
            </a:r>
            <a:r>
              <a:rPr lang="en-SG" dirty="0" err="1"/>
              <a:t>wget</a:t>
            </a:r>
            <a:r>
              <a:rPr lang="en-SG" dirty="0"/>
              <a:t>, GUI, Python, GCC</a:t>
            </a:r>
          </a:p>
          <a:p>
            <a:r>
              <a:rPr lang="en-SG" dirty="0"/>
              <a:t>Cutting edge kernel and package releases</a:t>
            </a:r>
          </a:p>
          <a:p>
            <a:pPr lvl="1"/>
            <a:r>
              <a:rPr lang="en-SG" dirty="0" err="1"/>
              <a:t>Node.js</a:t>
            </a:r>
            <a:endParaRPr lang="en-SG" dirty="0"/>
          </a:p>
          <a:p>
            <a:pPr lvl="1"/>
            <a:r>
              <a:rPr lang="en-SG" dirty="0"/>
              <a:t>Python3 as default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59" y="0"/>
            <a:ext cx="3391841" cy="23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09" y="288964"/>
            <a:ext cx="10515600" cy="1325563"/>
          </a:xfrm>
        </p:spPr>
        <p:txBody>
          <a:bodyPr/>
          <a:lstStyle/>
          <a:p>
            <a:r>
              <a:rPr lang="en-SG" dirty="0"/>
              <a:t>Console access via USB-UART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71" y="3594517"/>
            <a:ext cx="5738242" cy="25487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8" y="180968"/>
            <a:ext cx="4790651" cy="32004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586" y="18749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Access console without SSH</a:t>
            </a:r>
          </a:p>
          <a:p>
            <a:r>
              <a:rPr lang="en-SG" dirty="0"/>
              <a:t>SSH disabled for security</a:t>
            </a:r>
          </a:p>
          <a:p>
            <a:endParaRPr lang="en-SG" dirty="0"/>
          </a:p>
          <a:p>
            <a:r>
              <a:rPr lang="en-SG" dirty="0"/>
              <a:t>Add to /boot/config.txt</a:t>
            </a:r>
          </a:p>
          <a:p>
            <a:pPr lvl="1"/>
            <a:r>
              <a:rPr lang="en-SG" dirty="0" err="1"/>
              <a:t>enable_uart</a:t>
            </a:r>
            <a:r>
              <a:rPr lang="en-SG" dirty="0"/>
              <a:t>=1</a:t>
            </a:r>
          </a:p>
          <a:p>
            <a:pPr lvl="1"/>
            <a:endParaRPr lang="en-SG" dirty="0"/>
          </a:p>
          <a:p>
            <a:r>
              <a:rPr lang="en-SG" dirty="0"/>
              <a:t>Refer to:</a:t>
            </a:r>
          </a:p>
          <a:p>
            <a:pPr lvl="1"/>
            <a:r>
              <a:rPr lang="en-SG" sz="1400" dirty="0">
                <a:hlinkClick r:id="rId4"/>
              </a:rPr>
              <a:t>https://engineers.sg/video/raspberry-pi-3-uart-bluetooth-issues--609</a:t>
            </a:r>
            <a:endParaRPr lang="en-SG" sz="1400" dirty="0"/>
          </a:p>
          <a:p>
            <a:pPr lvl="1"/>
            <a:r>
              <a:rPr lang="en-SG" sz="1400" dirty="0" err="1"/>
              <a:t>Hackware</a:t>
            </a:r>
            <a:r>
              <a:rPr lang="en-SG" sz="1400" dirty="0"/>
              <a:t> (30 March 2016)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2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Read-only file system for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Prevent file-system corruption during improper shutdown</a:t>
            </a:r>
          </a:p>
          <a:p>
            <a:r>
              <a:rPr lang="en-SG" dirty="0"/>
              <a:t>Increase SD card/flash lifespan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4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1120"/>
            <a:ext cx="10515600" cy="1325563"/>
          </a:xfrm>
        </p:spPr>
        <p:txBody>
          <a:bodyPr/>
          <a:lstStyle/>
          <a:p>
            <a:r>
              <a:rPr lang="en-SG" dirty="0"/>
              <a:t>Read-only file system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63" y="1085180"/>
            <a:ext cx="11714825" cy="5444005"/>
          </a:xfrm>
        </p:spPr>
        <p:txBody>
          <a:bodyPr>
            <a:noAutofit/>
          </a:bodyPr>
          <a:lstStyle/>
          <a:p>
            <a:r>
              <a:rPr lang="en-SG" sz="1800" dirty="0"/>
              <a:t>----------------/</a:t>
            </a:r>
            <a:r>
              <a:rPr lang="en-SG" sz="1800" dirty="0" err="1"/>
              <a:t>etc</a:t>
            </a:r>
            <a:r>
              <a:rPr lang="en-SG" sz="1800" dirty="0"/>
              <a:t>/</a:t>
            </a:r>
            <a:r>
              <a:rPr lang="en-SG" sz="1800" dirty="0" err="1"/>
              <a:t>fstab</a:t>
            </a:r>
            <a:r>
              <a:rPr lang="en-SG" sz="1800" dirty="0"/>
              <a:t>------------------------</a:t>
            </a:r>
          </a:p>
          <a:p>
            <a:pPr marL="0" indent="0">
              <a:buNone/>
            </a:pPr>
            <a:r>
              <a:rPr lang="en-SG" sz="1400" dirty="0"/>
              <a:t>/dev/mmcblk0p1                   /boot        </a:t>
            </a:r>
            <a:r>
              <a:rPr lang="en-SG" sz="1400" dirty="0" err="1"/>
              <a:t>vfat</a:t>
            </a:r>
            <a:r>
              <a:rPr lang="en-SG" sz="1400" dirty="0"/>
              <a:t>                 </a:t>
            </a:r>
            <a:r>
              <a:rPr lang="en-SG" sz="1400" dirty="0" err="1"/>
              <a:t>defaults,ro,errors</a:t>
            </a:r>
            <a:r>
              <a:rPr lang="en-SG" sz="1400" dirty="0"/>
              <a:t>=remount-</a:t>
            </a:r>
            <a:r>
              <a:rPr lang="en-SG" sz="1400" dirty="0" err="1"/>
              <a:t>ro</a:t>
            </a:r>
            <a:r>
              <a:rPr lang="en-SG" sz="1400" dirty="0"/>
              <a:t>           0 0</a:t>
            </a:r>
          </a:p>
          <a:p>
            <a:pPr marL="0" indent="0">
              <a:buNone/>
            </a:pP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	   /</a:t>
            </a:r>
            <a:r>
              <a:rPr lang="en-SG" sz="1400" i="1" dirty="0" err="1">
                <a:solidFill>
                  <a:srgbClr val="FF0000"/>
                </a:solidFill>
              </a:rPr>
              <a:t>var</a:t>
            </a:r>
            <a:r>
              <a:rPr lang="en-SG" sz="1400" i="1" dirty="0">
                <a:solidFill>
                  <a:srgbClr val="FF0000"/>
                </a:solidFill>
              </a:rPr>
              <a:t>/</a:t>
            </a:r>
            <a:r>
              <a:rPr lang="en-SG" sz="1400" i="1" dirty="0" err="1">
                <a:solidFill>
                  <a:srgbClr val="FF0000"/>
                </a:solidFill>
              </a:rPr>
              <a:t>tmp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nodev,nosuid</a:t>
            </a:r>
            <a:r>
              <a:rPr lang="en-SG" sz="1400" i="1" dirty="0">
                <a:solidFill>
                  <a:srgbClr val="FF0000"/>
                </a:solidFill>
              </a:rPr>
              <a:t> 	                    0 0</a:t>
            </a:r>
          </a:p>
          <a:p>
            <a:pPr marL="0" indent="0">
              <a:buNone/>
            </a:pP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                                      /</a:t>
            </a:r>
            <a:r>
              <a:rPr lang="en-SG" sz="1400" i="1" dirty="0" err="1">
                <a:solidFill>
                  <a:srgbClr val="FF0000"/>
                </a:solidFill>
              </a:rPr>
              <a:t>var</a:t>
            </a:r>
            <a:r>
              <a:rPr lang="en-SG" sz="1400" i="1" dirty="0">
                <a:solidFill>
                  <a:srgbClr val="FF0000"/>
                </a:solidFill>
              </a:rPr>
              <a:t>/log 	</a:t>
            </a:r>
            <a:r>
              <a:rPr lang="en-SG" sz="1400" i="1" dirty="0" err="1">
                <a:solidFill>
                  <a:srgbClr val="FF0000"/>
                </a:solidFill>
              </a:rPr>
              <a:t>tmpfs</a:t>
            </a:r>
            <a:r>
              <a:rPr lang="en-SG" sz="1400" i="1" dirty="0">
                <a:solidFill>
                  <a:srgbClr val="FF0000"/>
                </a:solidFill>
              </a:rPr>
              <a:t> 	</a:t>
            </a:r>
            <a:r>
              <a:rPr lang="en-SG" sz="1400" i="1" dirty="0" err="1">
                <a:solidFill>
                  <a:srgbClr val="FF0000"/>
                </a:solidFill>
              </a:rPr>
              <a:t>nodev,nosuid</a:t>
            </a:r>
            <a:r>
              <a:rPr lang="en-SG" sz="1400" i="1" dirty="0">
                <a:solidFill>
                  <a:srgbClr val="FF0000"/>
                </a:solidFill>
              </a:rPr>
              <a:t> 	                    0 0</a:t>
            </a:r>
          </a:p>
          <a:p>
            <a:r>
              <a:rPr lang="en-SG" sz="1800" i="1" dirty="0"/>
              <a:t>------------------------------------------------------</a:t>
            </a:r>
          </a:p>
          <a:p>
            <a:r>
              <a:rPr lang="en-SG" sz="1800" dirty="0" err="1">
                <a:solidFill>
                  <a:srgbClr val="FF0000"/>
                </a:solidFill>
              </a:rPr>
              <a:t>tmpfs</a:t>
            </a:r>
            <a:r>
              <a:rPr lang="en-SG" sz="1800" dirty="0">
                <a:solidFill>
                  <a:srgbClr val="FF0000"/>
                </a:solidFill>
              </a:rPr>
              <a:t>: RAM drive used for temp and log directories</a:t>
            </a:r>
          </a:p>
          <a:p>
            <a:endParaRPr lang="en-SG" sz="1800" dirty="0"/>
          </a:p>
          <a:p>
            <a:r>
              <a:rPr lang="en-SG" sz="1800" dirty="0"/>
              <a:t>----------------/boot/</a:t>
            </a:r>
            <a:r>
              <a:rPr lang="en-SG" sz="1800" dirty="0" err="1"/>
              <a:t>cmdline.txt</a:t>
            </a:r>
            <a:r>
              <a:rPr lang="en-SG" sz="1800" dirty="0"/>
              <a:t>------------------------</a:t>
            </a:r>
          </a:p>
          <a:p>
            <a:r>
              <a:rPr lang="en-SG" sz="1800" dirty="0"/>
              <a:t>Set “</a:t>
            </a:r>
            <a:r>
              <a:rPr lang="en-SG" sz="1800" dirty="0" err="1"/>
              <a:t>ro</a:t>
            </a:r>
            <a:r>
              <a:rPr lang="en-SG" sz="1800" dirty="0"/>
              <a:t>” option for root directory</a:t>
            </a:r>
          </a:p>
          <a:p>
            <a:r>
              <a:rPr lang="en-SG" sz="1800" i="1" dirty="0"/>
              <a:t>----------------------------------------------------------------</a:t>
            </a:r>
          </a:p>
          <a:p>
            <a:endParaRPr lang="en-SG" sz="1800" i="1" dirty="0"/>
          </a:p>
          <a:p>
            <a:r>
              <a:rPr lang="en-SG" sz="1800" dirty="0"/>
              <a:t>----------------/</a:t>
            </a:r>
            <a:r>
              <a:rPr lang="en-SG" sz="1800" dirty="0" err="1"/>
              <a:t>etc</a:t>
            </a:r>
            <a:r>
              <a:rPr lang="en-SG" sz="1800" dirty="0"/>
              <a:t>/</a:t>
            </a:r>
            <a:r>
              <a:rPr lang="en-SG" sz="1800" dirty="0" err="1"/>
              <a:t>systemd</a:t>
            </a:r>
            <a:r>
              <a:rPr lang="en-SG" sz="1800" dirty="0"/>
              <a:t>/</a:t>
            </a:r>
            <a:r>
              <a:rPr lang="en-SG" sz="1800" dirty="0" err="1"/>
              <a:t>journald.conf</a:t>
            </a:r>
            <a:r>
              <a:rPr lang="en-SG" sz="1800" dirty="0"/>
              <a:t>-----------</a:t>
            </a:r>
          </a:p>
          <a:p>
            <a:r>
              <a:rPr lang="en-SG" sz="1800" dirty="0"/>
              <a:t>Storage=none</a:t>
            </a:r>
          </a:p>
          <a:p>
            <a:r>
              <a:rPr lang="en-SG" sz="1800" i="1" dirty="0"/>
              <a:t>----------------------------------------------------------------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7277-E709-6E41-8629-83C69D4FA71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156" y="6529186"/>
            <a:ext cx="4308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https://gist.github.com/yeokm1/8b0ffc03e622ce011010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7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277" y="3002618"/>
            <a:ext cx="2835124" cy="804303"/>
          </a:xfrm>
        </p:spPr>
        <p:txBody>
          <a:bodyPr>
            <a:noAutofit/>
          </a:bodyPr>
          <a:lstStyle/>
          <a:p>
            <a:pPr algn="l"/>
            <a:r>
              <a:rPr lang="en-SG" sz="4800" dirty="0" smtClean="0"/>
              <a:t>Questions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912110" y="5804881"/>
            <a:ext cx="4279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https://github.com/yeokm1/sp-iot-doorbell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needs a doorbell</a:t>
            </a:r>
          </a:p>
          <a:p>
            <a:endParaRPr lang="en-US" dirty="0"/>
          </a:p>
          <a:p>
            <a:r>
              <a:rPr lang="en-US" dirty="0"/>
              <a:t>Solution: An overengineered </a:t>
            </a:r>
            <a:r>
              <a:rPr lang="en-US" dirty="0" err="1"/>
              <a:t>IoT</a:t>
            </a:r>
            <a:r>
              <a:rPr lang="en-US" dirty="0"/>
              <a:t> doorbell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75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Rings when button is pressed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Informs Slack channel via </a:t>
            </a:r>
            <a:r>
              <a:rPr lang="en-SG" dirty="0" err="1"/>
              <a:t>Wifi</a:t>
            </a:r>
            <a:r>
              <a:rPr lang="en-SG" dirty="0"/>
              <a:t>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Takes photo and uploads to Slack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File system resilience against improper shutdown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6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https://www.youtube.com/watch?v=MGRNmj3iRuI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48" y="221411"/>
            <a:ext cx="5550074" cy="1325563"/>
          </a:xfrm>
        </p:spPr>
        <p:txBody>
          <a:bodyPr/>
          <a:lstStyle/>
          <a:p>
            <a:r>
              <a:rPr lang="en-SG" dirty="0"/>
              <a:t>MVP Dev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20" y="1839032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/>
              <a:t>Raspberry Pi 3</a:t>
            </a:r>
          </a:p>
          <a:p>
            <a:r>
              <a:rPr lang="en-SG" sz="2400" dirty="0"/>
              <a:t>8MP </a:t>
            </a:r>
            <a:r>
              <a:rPr lang="en-SG" sz="2400" dirty="0" err="1"/>
              <a:t>RPi</a:t>
            </a:r>
            <a:r>
              <a:rPr lang="en-SG" sz="2400" dirty="0"/>
              <a:t> camera v2 </a:t>
            </a:r>
          </a:p>
          <a:p>
            <a:pPr lvl="1"/>
            <a:r>
              <a:rPr lang="en-SG" sz="2000" dirty="0"/>
              <a:t>Sony IMX219</a:t>
            </a:r>
          </a:p>
          <a:p>
            <a:pPr lvl="1"/>
            <a:r>
              <a:rPr lang="en-SG" sz="2000" dirty="0"/>
              <a:t>Connected via Camera Serial Interface connector</a:t>
            </a:r>
          </a:p>
          <a:p>
            <a:r>
              <a:rPr lang="en-SG" sz="2400" dirty="0"/>
              <a:t>3V-20V DC Continuous Buzzer </a:t>
            </a:r>
          </a:p>
          <a:p>
            <a:r>
              <a:rPr lang="en-SG" sz="2400" dirty="0"/>
              <a:t>Wire simulated as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93" y="858032"/>
            <a:ext cx="5836665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4" y="87682"/>
            <a:ext cx="10515600" cy="818585"/>
          </a:xfrm>
        </p:spPr>
        <p:txBody>
          <a:bodyPr/>
          <a:lstStyle/>
          <a:p>
            <a:r>
              <a:rPr lang="en-SG" dirty="0"/>
              <a:t>The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00" y="1340284"/>
            <a:ext cx="4834014" cy="4848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23" y="1340284"/>
            <a:ext cx="2817447" cy="4848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4"/>
          <a:stretch/>
        </p:blipFill>
        <p:spPr>
          <a:xfrm>
            <a:off x="5800485" y="1340283"/>
            <a:ext cx="2810115" cy="4848911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223296" y="3605031"/>
            <a:ext cx="444673" cy="319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/>
          <p:cNvSpPr/>
          <p:nvPr/>
        </p:nvSpPr>
        <p:spPr>
          <a:xfrm>
            <a:off x="8738925" y="3605031"/>
            <a:ext cx="444673" cy="3194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6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57" y="216981"/>
            <a:ext cx="10515600" cy="1325563"/>
          </a:xfrm>
        </p:spPr>
        <p:txBody>
          <a:bodyPr/>
          <a:lstStyle/>
          <a:p>
            <a:r>
              <a:rPr lang="en-SG" dirty="0"/>
              <a:t>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0" y="1831888"/>
            <a:ext cx="6441205" cy="4351338"/>
          </a:xfrm>
        </p:spPr>
        <p:txBody>
          <a:bodyPr>
            <a:normAutofit/>
          </a:bodyPr>
          <a:lstStyle/>
          <a:p>
            <a:r>
              <a:rPr lang="en-SG" sz="2000" dirty="0"/>
              <a:t>5MP 160° Horizontal Wide Angle (Fisheye lens)</a:t>
            </a:r>
          </a:p>
          <a:p>
            <a:pPr lvl="1"/>
            <a:r>
              <a:rPr lang="en-SG" sz="1800" dirty="0"/>
              <a:t>Usual 72°</a:t>
            </a:r>
          </a:p>
          <a:p>
            <a:endParaRPr lang="en-SG" sz="2000" dirty="0"/>
          </a:p>
          <a:p>
            <a:r>
              <a:rPr lang="en-SG" sz="2000" dirty="0"/>
              <a:t>70cm flex cable</a:t>
            </a:r>
          </a:p>
          <a:p>
            <a:pPr lvl="1"/>
            <a:r>
              <a:rPr lang="en-SG" sz="1800" dirty="0"/>
              <a:t>Usual 10cm</a:t>
            </a:r>
          </a:p>
          <a:p>
            <a:pPr lvl="1"/>
            <a:endParaRPr lang="en-SG" sz="2800" dirty="0"/>
          </a:p>
          <a:p>
            <a:r>
              <a:rPr lang="en-SG" sz="1800" dirty="0"/>
              <a:t>https://www.seeedstudio.com/Raspberry-Pi-Wide-Angle-Camera-Module-p-2774.html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679" y="1336825"/>
            <a:ext cx="5365151" cy="42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77" y="77026"/>
            <a:ext cx="10515600" cy="1325563"/>
          </a:xfrm>
        </p:spPr>
        <p:txBody>
          <a:bodyPr/>
          <a:lstStyle/>
          <a:p>
            <a:r>
              <a:rPr lang="en-SG" dirty="0" err="1"/>
              <a:t>Raspistill’s</a:t>
            </a:r>
            <a:r>
              <a:rPr lang="en-SG" dirty="0"/>
              <a:t> camera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49" y="1252603"/>
            <a:ext cx="9864924" cy="5468872"/>
          </a:xfrm>
        </p:spPr>
        <p:txBody>
          <a:bodyPr>
            <a:normAutofit/>
          </a:bodyPr>
          <a:lstStyle/>
          <a:p>
            <a:r>
              <a:rPr lang="en-SG" sz="1700" dirty="0"/>
              <a:t>/opt/</a:t>
            </a:r>
            <a:r>
              <a:rPr lang="en-SG" sz="1700" dirty="0" err="1"/>
              <a:t>vc</a:t>
            </a:r>
            <a:r>
              <a:rPr lang="en-SG" sz="1700" dirty="0"/>
              <a:t>/bin/</a:t>
            </a:r>
            <a:r>
              <a:rPr lang="en-SG" sz="1700" dirty="0" err="1"/>
              <a:t>raspistill</a:t>
            </a:r>
            <a:r>
              <a:rPr lang="en-SG" sz="1700" dirty="0"/>
              <a:t> -ISO 800 -</a:t>
            </a:r>
            <a:r>
              <a:rPr lang="en-SG" sz="1700" dirty="0" err="1"/>
              <a:t>ss</a:t>
            </a:r>
            <a:r>
              <a:rPr lang="en-SG" sz="1700" dirty="0"/>
              <a:t> 40000 -q </a:t>
            </a:r>
            <a:r>
              <a:rPr lang="en-SG" sz="1700" dirty="0" smtClean="0"/>
              <a:t>30 </a:t>
            </a:r>
            <a:r>
              <a:rPr lang="en-SG" sz="1700" dirty="0"/>
              <a:t>-rot 270 -t 1 -w </a:t>
            </a:r>
            <a:r>
              <a:rPr lang="en-SG" sz="1700" dirty="0" smtClean="0"/>
              <a:t>640</a:t>
            </a:r>
            <a:r>
              <a:rPr lang="en-SG" sz="1700" dirty="0" smtClean="0"/>
              <a:t> </a:t>
            </a:r>
            <a:r>
              <a:rPr lang="en-SG" sz="1700" dirty="0"/>
              <a:t>-h </a:t>
            </a:r>
            <a:r>
              <a:rPr lang="en-SG" sz="1700" dirty="0" smtClean="0"/>
              <a:t>480</a:t>
            </a:r>
            <a:r>
              <a:rPr lang="en-SG" sz="1700" dirty="0" smtClean="0"/>
              <a:t> </a:t>
            </a:r>
            <a:r>
              <a:rPr lang="en-SG" sz="1700" dirty="0"/>
              <a:t>-o /</a:t>
            </a:r>
            <a:r>
              <a:rPr lang="en-SG" sz="1700" dirty="0" err="1"/>
              <a:t>tmp</a:t>
            </a:r>
            <a:r>
              <a:rPr lang="en-SG" sz="1700" dirty="0"/>
              <a:t>/iot-doorbell-visitor.jpg</a:t>
            </a:r>
          </a:p>
          <a:p>
            <a:endParaRPr lang="en-SG" sz="1400" dirty="0"/>
          </a:p>
          <a:p>
            <a:r>
              <a:rPr lang="en-SG" sz="2400" dirty="0"/>
              <a:t>30% JPEG quality</a:t>
            </a:r>
          </a:p>
          <a:p>
            <a:r>
              <a:rPr lang="en-SG" sz="2400" dirty="0"/>
              <a:t>270° rotation</a:t>
            </a:r>
          </a:p>
          <a:p>
            <a:r>
              <a:rPr lang="en-SG" sz="2400" dirty="0"/>
              <a:t>1 millisecond picture-taking delay</a:t>
            </a:r>
          </a:p>
          <a:p>
            <a:pPr lvl="1"/>
            <a:r>
              <a:rPr lang="en-SG" sz="2000" dirty="0"/>
              <a:t>Default 5 seconds</a:t>
            </a:r>
          </a:p>
          <a:p>
            <a:pPr lvl="1"/>
            <a:r>
              <a:rPr lang="en-SG" sz="2000" dirty="0"/>
              <a:t>0 value does not work</a:t>
            </a:r>
          </a:p>
          <a:p>
            <a:r>
              <a:rPr lang="en-SG" sz="2400" dirty="0"/>
              <a:t>640x480 resolution</a:t>
            </a:r>
          </a:p>
          <a:p>
            <a:r>
              <a:rPr lang="en-SG" sz="2400" dirty="0"/>
              <a:t>-&gt; ~100KB file size</a:t>
            </a:r>
          </a:p>
          <a:p>
            <a:endParaRPr lang="en-SG" sz="2400" dirty="0"/>
          </a:p>
          <a:p>
            <a:r>
              <a:rPr lang="en-SG" sz="2400" dirty="0"/>
              <a:t>ISO 800</a:t>
            </a:r>
          </a:p>
          <a:p>
            <a:r>
              <a:rPr lang="en-SG" sz="2400" dirty="0"/>
              <a:t>40ms shutter speed</a:t>
            </a:r>
          </a:p>
          <a:p>
            <a:endParaRPr lang="en-SG" sz="2400" dirty="0"/>
          </a:p>
          <a:p>
            <a:pPr marL="0" indent="0">
              <a:buNone/>
            </a:pP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46" y="233362"/>
            <a:ext cx="2067062" cy="2572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96" y="2962243"/>
            <a:ext cx="4373612" cy="32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0731"/>
          </a:xfrm>
        </p:spPr>
        <p:txBody>
          <a:bodyPr/>
          <a:lstStyle/>
          <a:p>
            <a:r>
              <a:rPr lang="en-SG" dirty="0"/>
              <a:t>Slack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464"/>
            <a:ext cx="10515600" cy="4351338"/>
          </a:xfrm>
        </p:spPr>
        <p:txBody>
          <a:bodyPr>
            <a:normAutofit/>
          </a:bodyPr>
          <a:lstStyle/>
          <a:p>
            <a:r>
              <a:rPr lang="en-SG" sz="1600" dirty="0"/>
              <a:t>Create Slack bot and get token</a:t>
            </a:r>
          </a:p>
          <a:p>
            <a:r>
              <a:rPr lang="en-SG" sz="1600" dirty="0">
                <a:hlinkClick r:id="rId2"/>
              </a:rPr>
              <a:t>https://sp-digital.slack.com/apps/A0F7YS25R-bots</a:t>
            </a:r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Post Message API: </a:t>
            </a:r>
            <a:r>
              <a:rPr lang="en-SG" sz="1600" dirty="0">
                <a:hlinkClick r:id="rId3"/>
              </a:rPr>
              <a:t>https://api.slack.com/methods/chat.postMessage</a:t>
            </a:r>
            <a:endParaRPr lang="en-SG" sz="1600" dirty="0"/>
          </a:p>
          <a:p>
            <a:r>
              <a:rPr lang="en-SG" sz="1600" dirty="0"/>
              <a:t>File Upload API: </a:t>
            </a:r>
            <a:r>
              <a:rPr lang="en-SG" sz="1600" dirty="0">
                <a:hlinkClick r:id="rId4"/>
              </a:rPr>
              <a:t>https://api.slack.com/methods/files.upload</a:t>
            </a:r>
            <a:endParaRPr lang="en-SG" sz="1600" dirty="0"/>
          </a:p>
          <a:p>
            <a:r>
              <a:rPr lang="en-SG" sz="1600" dirty="0"/>
              <a:t>Slack Python SDK Bug: Only allows file upload from user, not bot</a:t>
            </a:r>
          </a:p>
          <a:p>
            <a:r>
              <a:rPr lang="en-SG" sz="1600" dirty="0">
                <a:hlinkClick r:id="rId5"/>
              </a:rPr>
              <a:t>https://github.com/slackapi/python-slackclient/issues/102</a:t>
            </a:r>
            <a:endParaRPr lang="en-SG" sz="1600" dirty="0"/>
          </a:p>
          <a:p>
            <a:endParaRPr lang="en-SG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54" y="77602"/>
            <a:ext cx="5374671" cy="6358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" y="3256758"/>
            <a:ext cx="6137753" cy="3537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3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376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SP Office Gadget: IoT Doorbell</vt:lpstr>
      <vt:lpstr>Problem?</vt:lpstr>
      <vt:lpstr>Solution Outline</vt:lpstr>
      <vt:lpstr>Demo video</vt:lpstr>
      <vt:lpstr>MVP Dev Set</vt:lpstr>
      <vt:lpstr>The button</vt:lpstr>
      <vt:lpstr>Camera</vt:lpstr>
      <vt:lpstr>Raspistill’s camera settings</vt:lpstr>
      <vt:lpstr>Slack integration</vt:lpstr>
      <vt:lpstr>Operating System</vt:lpstr>
      <vt:lpstr>Console access via USB-UART</vt:lpstr>
      <vt:lpstr>Read-only file system for embedded systems</vt:lpstr>
      <vt:lpstr>Read-only file system options</vt:lpstr>
      <vt:lpstr>Questions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103</cp:revision>
  <dcterms:created xsi:type="dcterms:W3CDTF">2016-12-26T07:04:06Z</dcterms:created>
  <dcterms:modified xsi:type="dcterms:W3CDTF">2017-05-03T08:21:25Z</dcterms:modified>
</cp:coreProperties>
</file>