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/>
    <p:restoredTop sz="94541"/>
  </p:normalViewPr>
  <p:slideViewPr>
    <p:cSldViewPr snapToGrid="0">
      <p:cViewPr varScale="1">
        <p:scale>
          <a:sx n="110" d="100"/>
          <a:sy n="11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F9B72-E166-F287-FE09-105AF05E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36230-D453-6B4D-CCD8-7DC3B8A39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4301-E040-4F9E-EC9A-2A76581C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41BF9-231A-47DC-BC87-D3CE5D1C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A0F6-14F6-6ABC-4273-36566F42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0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C7805-FBF9-9FF2-955B-120F1DE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A9AFA-A2AB-CD98-46BB-A8518F50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6ECFF-2C3F-FE78-2101-83A91ED7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31AD8-3C05-7E80-AC32-5F540E7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22D4C-8E29-C3C6-E783-71EEADCF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70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2C431-B581-9A5E-69EF-92907CA8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B86BF-0C59-3651-B039-8D365827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22B13-A47E-9F64-C2BC-0201E007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62B29-9DF4-3A1E-9138-2F1E683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3B6E0-2A90-2EEE-336F-A40D7263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599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3385E-0F54-6277-5CFB-2BA42863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D60DD-DB2B-06A3-7C1E-807621E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57E78-6967-FDD5-FF51-5C3B12F5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0F901-2182-6D30-7200-7E91BCA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98E4A-4A7B-8BAD-FBE7-5A312F2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9893-8DE3-22AC-119B-943D11E1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F7846-0962-B598-640A-C1C5273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7245-18C5-0DCD-3D7D-8838D274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2ECB1-60D7-9808-8E92-D24C20AC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5903F-55B0-28A2-1B29-ABF760DF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760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57D1-79EC-7522-166F-57647758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2FE16-9674-7D6A-03CE-8692A943E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537DB-E289-8A10-C504-FE24CD60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3F0DD-18E7-CCBE-A40C-9826861A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BB5EC-D3FD-8FB7-F574-F4A03AD3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CE839-E9F2-4C30-8147-35C0048C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15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ECD5E-3085-9590-13EE-D92CFD4B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8B237-E394-D780-F79D-8B25FDC8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D208-042F-3206-1DCA-E963EE60B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778529-5E61-22CC-22D1-360C836D3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66A050-1A89-9156-8DCC-26DE3115B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6AA3E-51E3-F000-132E-47932F94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5563D-3504-FD04-B9EE-FE9021B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6A2DBB-8583-94B8-96CE-0F9BE136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8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5F1B-F464-058D-D926-56843A5A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ABF0EB-0AFA-13CA-09BD-D28EF6A2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B2BF8D-0150-EFB5-64BB-1685E2F8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79527-E6AE-BDB8-A1CD-C19E6D8F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81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FDBE7-D92A-397A-BBC4-5D47419C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EEEB6-124C-376F-41CA-BCF6C821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F56F6-03FF-8F55-D748-480DAE5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82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A1F46-8680-189C-77F4-75D5A64C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536EF-8416-AABA-1F3F-4C61C278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1567-5F6F-13A2-43BA-3D33CA922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F9D77-5B16-54CE-A1C5-06BAE11E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A1F44-CB1F-C6F0-2441-FAD7885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C24FC-E9E5-4A38-1479-4448CA4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5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7D349-F354-AAC3-119E-CED7186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4786E7-59A0-634D-5732-DE61F7759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733C8-60CB-3B50-A1A3-8A079EF70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BBBC9-50CA-A7D2-CF2E-4685CCC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40227-F5B4-F968-6E48-CE513E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F350B-C116-E315-EDE6-1A0478F4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09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9108B2-6A32-FE15-2E76-2C9EFA7B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83F3C-CD60-1477-DBB2-2A0EF788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6407A-0EFC-951F-3CEC-33CFEE6A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CF3E-672D-3E4A-AFC6-1247CE93ADAA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6129C-7E54-A5C9-C36D-57DF96354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4FF50-D121-EFA9-9DD9-4AE0F4764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DD7C-73E6-0D4F-A983-2921B5DF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42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s://github.com/yeol0129" TargetMode="External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l0129/heartdisease/blob/main/heartdisease_lastver.ipyn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kaggle.com/datasets/fedesoriano/heart-failure-prediction?select=heart.csv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7CBEBED4-E6E7-A3E7-F18F-51395E1D7398}"/>
              </a:ext>
            </a:extLst>
          </p:cNvPr>
          <p:cNvGrpSpPr/>
          <p:nvPr/>
        </p:nvGrpSpPr>
        <p:grpSpPr>
          <a:xfrm>
            <a:off x="2910476" y="536143"/>
            <a:ext cx="8079574" cy="5785714"/>
            <a:chOff x="2206141" y="2250000"/>
            <a:chExt cx="8079574" cy="5785714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B507CA1A-85B2-ED77-9A69-FA62CD5D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6141" y="2250000"/>
              <a:ext cx="8079574" cy="5785714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12752870-1F95-587E-0D22-C3EC5394E014}"/>
              </a:ext>
            </a:extLst>
          </p:cNvPr>
          <p:cNvSpPr txBox="1"/>
          <p:nvPr/>
        </p:nvSpPr>
        <p:spPr>
          <a:xfrm>
            <a:off x="3316616" y="4846017"/>
            <a:ext cx="7175658" cy="17260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Portfolio</a:t>
            </a:r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DB3CE44-7BF8-37AC-4681-C4352AB565D5}"/>
              </a:ext>
            </a:extLst>
          </p:cNvPr>
          <p:cNvSpPr txBox="1"/>
          <p:nvPr/>
        </p:nvSpPr>
        <p:spPr>
          <a:xfrm>
            <a:off x="1002330" y="838749"/>
            <a:ext cx="347142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2022.09.16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C41A0AF-98EC-1853-285B-9F225901C5D2}"/>
              </a:ext>
            </a:extLst>
          </p:cNvPr>
          <p:cNvSpPr txBox="1"/>
          <p:nvPr/>
        </p:nvSpPr>
        <p:spPr>
          <a:xfrm>
            <a:off x="1002330" y="5842441"/>
            <a:ext cx="34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지원자 </a:t>
            </a:r>
            <a:r>
              <a:rPr lang="en-US" sz="2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김시열</a:t>
            </a:r>
            <a:endParaRPr lang="en-US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8FB4A82C-B60B-A238-4B96-FC96E4563199}"/>
              </a:ext>
            </a:extLst>
          </p:cNvPr>
          <p:cNvGrpSpPr/>
          <p:nvPr/>
        </p:nvGrpSpPr>
        <p:grpSpPr>
          <a:xfrm>
            <a:off x="10420606" y="5465943"/>
            <a:ext cx="184351" cy="480410"/>
            <a:chOff x="9716271" y="7179800"/>
            <a:chExt cx="184351" cy="480410"/>
          </a:xfrm>
        </p:grpSpPr>
        <p:grpSp>
          <p:nvGrpSpPr>
            <p:cNvPr id="10" name="그룹 1003">
              <a:extLst>
                <a:ext uri="{FF2B5EF4-FFF2-40B4-BE49-F238E27FC236}">
                  <a16:creationId xmlns:a16="http://schemas.microsoft.com/office/drawing/2014/main" id="{A8B85AA3-B277-3258-F06F-8E0A194BA6A2}"/>
                </a:ext>
              </a:extLst>
            </p:cNvPr>
            <p:cNvGrpSpPr/>
            <p:nvPr/>
          </p:nvGrpSpPr>
          <p:grpSpPr>
            <a:xfrm>
              <a:off x="9716271" y="7179800"/>
              <a:ext cx="184351" cy="184351"/>
              <a:chOff x="9716271" y="7179800"/>
              <a:chExt cx="184351" cy="184351"/>
            </a:xfrm>
          </p:grpSpPr>
          <p:pic>
            <p:nvPicPr>
              <p:cNvPr id="13" name="Object 10">
                <a:extLst>
                  <a:ext uri="{FF2B5EF4-FFF2-40B4-BE49-F238E27FC236}">
                    <a16:creationId xmlns:a16="http://schemas.microsoft.com/office/drawing/2014/main" id="{A6F0D784-DD3F-16E9-00A3-509584FF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716271" y="7179800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11" name="그룹 1004">
              <a:extLst>
                <a:ext uri="{FF2B5EF4-FFF2-40B4-BE49-F238E27FC236}">
                  <a16:creationId xmlns:a16="http://schemas.microsoft.com/office/drawing/2014/main" id="{F4F7446C-4D09-7D89-F7CB-87F51F5B8F83}"/>
                </a:ext>
              </a:extLst>
            </p:cNvPr>
            <p:cNvGrpSpPr/>
            <p:nvPr/>
          </p:nvGrpSpPr>
          <p:grpSpPr>
            <a:xfrm>
              <a:off x="9716271" y="7475859"/>
              <a:ext cx="184351" cy="184351"/>
              <a:chOff x="9716271" y="7475859"/>
              <a:chExt cx="184351" cy="184351"/>
            </a:xfrm>
          </p:grpSpPr>
          <p:pic>
            <p:nvPicPr>
              <p:cNvPr id="12" name="Object 13">
                <a:extLst>
                  <a:ext uri="{FF2B5EF4-FFF2-40B4-BE49-F238E27FC236}">
                    <a16:creationId xmlns:a16="http://schemas.microsoft.com/office/drawing/2014/main" id="{DB0547F2-6684-8B3A-7347-0618973D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716271" y="7475859"/>
                <a:ext cx="184351" cy="1843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490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8D56D4D7-6CC9-546A-5F24-8DC26CF4E3BB}"/>
              </a:ext>
            </a:extLst>
          </p:cNvPr>
          <p:cNvGrpSpPr/>
          <p:nvPr/>
        </p:nvGrpSpPr>
        <p:grpSpPr>
          <a:xfrm>
            <a:off x="6359611" y="1093884"/>
            <a:ext cx="4917428" cy="2335115"/>
            <a:chOff x="635026" y="3539208"/>
            <a:chExt cx="843349" cy="3966111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A3C2B33B-5FE6-706F-314D-2267F0330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CFC13B82-4F57-4D43-97E6-4848ECCD6D16}"/>
              </a:ext>
            </a:extLst>
          </p:cNvPr>
          <p:cNvGrpSpPr/>
          <p:nvPr/>
        </p:nvGrpSpPr>
        <p:grpSpPr>
          <a:xfrm>
            <a:off x="914961" y="1093884"/>
            <a:ext cx="4917428" cy="2335115"/>
            <a:chOff x="635026" y="3539208"/>
            <a:chExt cx="843349" cy="3966111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A367C368-2A0F-9978-6EE0-101034699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4DB0935F-E1D8-2EA9-DD0D-B90BC7552DB3}"/>
              </a:ext>
            </a:extLst>
          </p:cNvPr>
          <p:cNvGrpSpPr/>
          <p:nvPr/>
        </p:nvGrpSpPr>
        <p:grpSpPr>
          <a:xfrm>
            <a:off x="3893885" y="577403"/>
            <a:ext cx="197937" cy="478968"/>
            <a:chOff x="533569" y="6904599"/>
            <a:chExt cx="184351" cy="480410"/>
          </a:xfrm>
        </p:grpSpPr>
        <p:grpSp>
          <p:nvGrpSpPr>
            <p:cNvPr id="9" name="그룹 1002">
              <a:extLst>
                <a:ext uri="{FF2B5EF4-FFF2-40B4-BE49-F238E27FC236}">
                  <a16:creationId xmlns:a16="http://schemas.microsoft.com/office/drawing/2014/main" id="{FA65A03D-F605-8B3C-70DF-16F6582C58A4}"/>
                </a:ext>
              </a:extLst>
            </p:cNvPr>
            <p:cNvGrpSpPr/>
            <p:nvPr/>
          </p:nvGrpSpPr>
          <p:grpSpPr>
            <a:xfrm>
              <a:off x="533569" y="6904599"/>
              <a:ext cx="184351" cy="184351"/>
              <a:chOff x="533569" y="6904599"/>
              <a:chExt cx="184351" cy="184351"/>
            </a:xfrm>
          </p:grpSpPr>
          <p:pic>
            <p:nvPicPr>
              <p:cNvPr id="12" name="Object 3">
                <a:extLst>
                  <a:ext uri="{FF2B5EF4-FFF2-40B4-BE49-F238E27FC236}">
                    <a16:creationId xmlns:a16="http://schemas.microsoft.com/office/drawing/2014/main" id="{93582751-E8BF-C724-DDA8-5463220E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3569" y="6904599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10" name="그룹 1003">
              <a:extLst>
                <a:ext uri="{FF2B5EF4-FFF2-40B4-BE49-F238E27FC236}">
                  <a16:creationId xmlns:a16="http://schemas.microsoft.com/office/drawing/2014/main" id="{975DECC3-C858-3103-D25D-3F51DE9CA1E6}"/>
                </a:ext>
              </a:extLst>
            </p:cNvPr>
            <p:cNvGrpSpPr/>
            <p:nvPr/>
          </p:nvGrpSpPr>
          <p:grpSpPr>
            <a:xfrm>
              <a:off x="533569" y="7200658"/>
              <a:ext cx="184351" cy="184351"/>
              <a:chOff x="533569" y="7200658"/>
              <a:chExt cx="184351" cy="184351"/>
            </a:xfrm>
          </p:grpSpPr>
          <p:pic>
            <p:nvPicPr>
              <p:cNvPr id="11" name="Object 6">
                <a:extLst>
                  <a:ext uri="{FF2B5EF4-FFF2-40B4-BE49-F238E27FC236}">
                    <a16:creationId xmlns:a16="http://schemas.microsoft.com/office/drawing/2014/main" id="{1363232A-0ADA-B2E5-5351-20B46C258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3569" y="7200658"/>
                <a:ext cx="184351" cy="184351"/>
              </a:xfrm>
              <a:prstGeom prst="rect">
                <a:avLst/>
              </a:prstGeom>
            </p:spPr>
          </p:pic>
        </p:grpSp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6573AE50-7382-1B6A-5068-B2A0EE714E12}"/>
              </a:ext>
            </a:extLst>
          </p:cNvPr>
          <p:cNvSpPr txBox="1"/>
          <p:nvPr/>
        </p:nvSpPr>
        <p:spPr>
          <a:xfrm>
            <a:off x="1122447" y="539888"/>
            <a:ext cx="459910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모델 학습</a:t>
            </a:r>
            <a:r>
              <a:rPr lang="en-US" altLang="ko-KR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(3)</a:t>
            </a:r>
            <a:endParaRPr lang="en-US" sz="3000" dirty="0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6976C3F-7E47-1F8B-6032-536E18A67419}"/>
              </a:ext>
            </a:extLst>
          </p:cNvPr>
          <p:cNvSpPr txBox="1"/>
          <p:nvPr/>
        </p:nvSpPr>
        <p:spPr>
          <a:xfrm>
            <a:off x="1122447" y="1214230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결정 트리 분류 모델</a:t>
            </a:r>
            <a:endParaRPr lang="en-US" sz="1100" dirty="0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9FF70789-C17A-39B0-49F2-1DD76288E532}"/>
              </a:ext>
            </a:extLst>
          </p:cNvPr>
          <p:cNvSpPr txBox="1"/>
          <p:nvPr/>
        </p:nvSpPr>
        <p:spPr>
          <a:xfrm>
            <a:off x="1122445" y="1963818"/>
            <a:ext cx="171807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결정 트리 분류 모델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성능</a:t>
            </a:r>
            <a:endParaRPr lang="en-US" sz="1100" dirty="0"/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5ACAA83A-7382-01CB-9804-1C47C262FF92}"/>
              </a:ext>
            </a:extLst>
          </p:cNvPr>
          <p:cNvGrpSpPr/>
          <p:nvPr/>
        </p:nvGrpSpPr>
        <p:grpSpPr>
          <a:xfrm>
            <a:off x="914961" y="3982995"/>
            <a:ext cx="4917428" cy="2335115"/>
            <a:chOff x="635026" y="3539208"/>
            <a:chExt cx="843349" cy="3966111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D5CB8E4F-2B53-0090-1FDF-D1B666B05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F2400111-E231-820A-95B5-FA668D8E49BC}"/>
              </a:ext>
            </a:extLst>
          </p:cNvPr>
          <p:cNvGrpSpPr/>
          <p:nvPr/>
        </p:nvGrpSpPr>
        <p:grpSpPr>
          <a:xfrm>
            <a:off x="6359611" y="3982994"/>
            <a:ext cx="4917428" cy="2335115"/>
            <a:chOff x="635026" y="3539208"/>
            <a:chExt cx="843349" cy="3966111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A3F4A85F-1A7A-2470-769D-F8E8B4E3BD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sp>
        <p:nvSpPr>
          <p:cNvPr id="25" name="Object 13">
            <a:extLst>
              <a:ext uri="{FF2B5EF4-FFF2-40B4-BE49-F238E27FC236}">
                <a16:creationId xmlns:a16="http://schemas.microsoft.com/office/drawing/2014/main" id="{33976A79-495E-6503-D0CB-2C677D1FC005}"/>
              </a:ext>
            </a:extLst>
          </p:cNvPr>
          <p:cNvSpPr txBox="1"/>
          <p:nvPr/>
        </p:nvSpPr>
        <p:spPr>
          <a:xfrm>
            <a:off x="6601301" y="1967600"/>
            <a:ext cx="171807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K-NN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분류 모델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성능</a:t>
            </a:r>
            <a:endParaRPr lang="en-US" sz="1100" dirty="0"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E4626ADF-E3EB-697A-395D-3B44DBD943FB}"/>
              </a:ext>
            </a:extLst>
          </p:cNvPr>
          <p:cNvSpPr txBox="1"/>
          <p:nvPr/>
        </p:nvSpPr>
        <p:spPr>
          <a:xfrm>
            <a:off x="1122447" y="4138670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캣부스트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분류 모델</a:t>
            </a:r>
            <a:endParaRPr lang="en-US" sz="1100" dirty="0"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E8064A8-4F74-2638-072E-E74671505A41}"/>
              </a:ext>
            </a:extLst>
          </p:cNvPr>
          <p:cNvSpPr txBox="1"/>
          <p:nvPr/>
        </p:nvSpPr>
        <p:spPr>
          <a:xfrm>
            <a:off x="1122445" y="4873459"/>
            <a:ext cx="171807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캣부스트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분류 모델 성능</a:t>
            </a:r>
            <a:endParaRPr lang="en-US" sz="1100" dirty="0"/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EC9CB879-6405-E7DA-9158-866CB45AF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93"/>
          <a:stretch/>
        </p:blipFill>
        <p:spPr>
          <a:xfrm>
            <a:off x="1122445" y="1475840"/>
            <a:ext cx="2349773" cy="305261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B69359C4-681D-96BE-1FED-1077AF7D8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445" y="2229210"/>
            <a:ext cx="2901877" cy="1039277"/>
          </a:xfrm>
          <a:prstGeom prst="rect">
            <a:avLst/>
          </a:prstGeom>
        </p:spPr>
      </p:pic>
      <p:sp>
        <p:nvSpPr>
          <p:cNvPr id="38" name="Object 13">
            <a:extLst>
              <a:ext uri="{FF2B5EF4-FFF2-40B4-BE49-F238E27FC236}">
                <a16:creationId xmlns:a16="http://schemas.microsoft.com/office/drawing/2014/main" id="{F061683D-1B7D-A56A-30A3-1EBB1FDE2DC9}"/>
              </a:ext>
            </a:extLst>
          </p:cNvPr>
          <p:cNvSpPr txBox="1"/>
          <p:nvPr/>
        </p:nvSpPr>
        <p:spPr>
          <a:xfrm>
            <a:off x="6635602" y="1213926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K-NN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분류 모델</a:t>
            </a:r>
            <a:endParaRPr lang="en-US" sz="11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FCC9D3B-3598-6B9F-C183-F25FCBD551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048"/>
          <a:stretch/>
        </p:blipFill>
        <p:spPr>
          <a:xfrm>
            <a:off x="6635602" y="1483655"/>
            <a:ext cx="2483684" cy="261610"/>
          </a:xfrm>
          <a:prstGeom prst="rect">
            <a:avLst/>
          </a:prstGeom>
        </p:spPr>
      </p:pic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CF666A07-FCA0-1E35-AEED-DB042D218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602" y="2195319"/>
            <a:ext cx="2863184" cy="102541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B6A5A90-9A87-6CA6-C8D9-172B9A88F7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162"/>
          <a:stretch/>
        </p:blipFill>
        <p:spPr>
          <a:xfrm>
            <a:off x="1172503" y="4400280"/>
            <a:ext cx="2800398" cy="316407"/>
          </a:xfrm>
          <a:prstGeom prst="rect">
            <a:avLst/>
          </a:prstGeom>
        </p:spPr>
      </p:pic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5F7A41E4-EDC8-1DBD-28AF-9D3817255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503" y="5135069"/>
            <a:ext cx="2919319" cy="1026269"/>
          </a:xfrm>
          <a:prstGeom prst="rect">
            <a:avLst/>
          </a:prstGeom>
        </p:spPr>
      </p:pic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4D390E6B-5990-19DD-A6BC-72430479782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122"/>
          <a:stretch/>
        </p:blipFill>
        <p:spPr>
          <a:xfrm>
            <a:off x="6515870" y="4733174"/>
            <a:ext cx="4604910" cy="1052173"/>
          </a:xfrm>
          <a:prstGeom prst="rect">
            <a:avLst/>
          </a:prstGeom>
        </p:spPr>
      </p:pic>
      <p:sp>
        <p:nvSpPr>
          <p:cNvPr id="48" name="Object 13">
            <a:extLst>
              <a:ext uri="{FF2B5EF4-FFF2-40B4-BE49-F238E27FC236}">
                <a16:creationId xmlns:a16="http://schemas.microsoft.com/office/drawing/2014/main" id="{808AB40E-7E31-107B-188E-1597607F8018}"/>
              </a:ext>
            </a:extLst>
          </p:cNvPr>
          <p:cNvSpPr txBox="1"/>
          <p:nvPr/>
        </p:nvSpPr>
        <p:spPr>
          <a:xfrm>
            <a:off x="6464644" y="4274379"/>
            <a:ext cx="303414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K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교차 검증 모델을 이용해 가상환자 데이터의 심장질환 확률 예측</a:t>
            </a:r>
            <a:endParaRPr lang="en-US" sz="1100" dirty="0"/>
          </a:p>
        </p:txBody>
      </p:sp>
      <p:sp>
        <p:nvSpPr>
          <p:cNvPr id="2" name="Object 13">
            <a:extLst>
              <a:ext uri="{FF2B5EF4-FFF2-40B4-BE49-F238E27FC236}">
                <a16:creationId xmlns:a16="http://schemas.microsoft.com/office/drawing/2014/main" id="{A25CB19E-7C66-0847-980A-88EB3807F600}"/>
              </a:ext>
            </a:extLst>
          </p:cNvPr>
          <p:cNvSpPr txBox="1"/>
          <p:nvPr/>
        </p:nvSpPr>
        <p:spPr>
          <a:xfrm>
            <a:off x="4087598" y="605930"/>
            <a:ext cx="475409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모델 성능 평가를 통해 </a:t>
            </a:r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랜덤포레스트와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캣부스트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모델이 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86%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의 정확도를 보이며 다른 모델이 비해 높게 </a:t>
            </a:r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나오는것을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확인할 수 있었습니다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.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321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305479EA-2F7A-9D57-6BCA-3148791A12B8}"/>
              </a:ext>
            </a:extLst>
          </p:cNvPr>
          <p:cNvGrpSpPr/>
          <p:nvPr/>
        </p:nvGrpSpPr>
        <p:grpSpPr>
          <a:xfrm>
            <a:off x="603813" y="447479"/>
            <a:ext cx="10984374" cy="5963042"/>
            <a:chOff x="2206141" y="2250000"/>
            <a:chExt cx="8079574" cy="5785714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D5FB6A76-C1A3-DBAD-7D97-D75E22A8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6141" y="2250000"/>
              <a:ext cx="8079574" cy="5785714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8861EC2C-3E7E-67FA-648B-8E27F53A9DD5}"/>
              </a:ext>
            </a:extLst>
          </p:cNvPr>
          <p:cNvGrpSpPr/>
          <p:nvPr/>
        </p:nvGrpSpPr>
        <p:grpSpPr>
          <a:xfrm>
            <a:off x="11010914" y="5535392"/>
            <a:ext cx="184351" cy="480410"/>
            <a:chOff x="9716271" y="7179800"/>
            <a:chExt cx="184351" cy="480410"/>
          </a:xfrm>
        </p:grpSpPr>
        <p:grpSp>
          <p:nvGrpSpPr>
            <p:cNvPr id="7" name="그룹 1003">
              <a:extLst>
                <a:ext uri="{FF2B5EF4-FFF2-40B4-BE49-F238E27FC236}">
                  <a16:creationId xmlns:a16="http://schemas.microsoft.com/office/drawing/2014/main" id="{651C8271-FA92-FF18-98DD-1A73176ECDCF}"/>
                </a:ext>
              </a:extLst>
            </p:cNvPr>
            <p:cNvGrpSpPr/>
            <p:nvPr/>
          </p:nvGrpSpPr>
          <p:grpSpPr>
            <a:xfrm>
              <a:off x="9716271" y="7179800"/>
              <a:ext cx="184351" cy="184351"/>
              <a:chOff x="9716271" y="7179800"/>
              <a:chExt cx="184351" cy="184351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F892BFF5-E1F2-100C-5255-61970EDEA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716271" y="7179800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8" name="그룹 1004">
              <a:extLst>
                <a:ext uri="{FF2B5EF4-FFF2-40B4-BE49-F238E27FC236}">
                  <a16:creationId xmlns:a16="http://schemas.microsoft.com/office/drawing/2014/main" id="{BCE6E2E4-C5A3-B701-35A7-87B92521B0BF}"/>
                </a:ext>
              </a:extLst>
            </p:cNvPr>
            <p:cNvGrpSpPr/>
            <p:nvPr/>
          </p:nvGrpSpPr>
          <p:grpSpPr>
            <a:xfrm>
              <a:off x="9716271" y="7475859"/>
              <a:ext cx="184351" cy="184351"/>
              <a:chOff x="9716271" y="7475859"/>
              <a:chExt cx="184351" cy="184351"/>
            </a:xfrm>
          </p:grpSpPr>
          <p:pic>
            <p:nvPicPr>
              <p:cNvPr id="9" name="Object 13">
                <a:extLst>
                  <a:ext uri="{FF2B5EF4-FFF2-40B4-BE49-F238E27FC236}">
                    <a16:creationId xmlns:a16="http://schemas.microsoft.com/office/drawing/2014/main" id="{BAFE882B-2F2F-0572-7CB0-70BE01DBC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716271" y="7475859"/>
                <a:ext cx="184351" cy="184351"/>
              </a:xfrm>
              <a:prstGeom prst="rect">
                <a:avLst/>
              </a:prstGeom>
            </p:spPr>
          </p:pic>
        </p:grp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261C38F8-6679-16EC-FD79-D16DF07B52CF}"/>
              </a:ext>
            </a:extLst>
          </p:cNvPr>
          <p:cNvSpPr txBox="1"/>
          <p:nvPr/>
        </p:nvSpPr>
        <p:spPr>
          <a:xfrm>
            <a:off x="2508171" y="2565970"/>
            <a:ext cx="7175658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600" dirty="0">
                <a:solidFill>
                  <a:srgbClr val="FFFFFF"/>
                </a:solidFill>
                <a:latin typeface="Noto Sans CJK KR Black" pitchFamily="34" charset="0"/>
              </a:rPr>
              <a:t>감사합니다</a:t>
            </a:r>
            <a:r>
              <a:rPr lang="en-US" altLang="ko-KR" sz="7600" dirty="0">
                <a:solidFill>
                  <a:srgbClr val="FFFFFF"/>
                </a:solidFill>
                <a:latin typeface="Noto Sans CJK KR Black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2">
            <a:extLst>
              <a:ext uri="{FF2B5EF4-FFF2-40B4-BE49-F238E27FC236}">
                <a16:creationId xmlns:a16="http://schemas.microsoft.com/office/drawing/2014/main" id="{C675B276-068C-B5B9-F821-911E4E105219}"/>
              </a:ext>
            </a:extLst>
          </p:cNvPr>
          <p:cNvSpPr txBox="1"/>
          <p:nvPr/>
        </p:nvSpPr>
        <p:spPr>
          <a:xfrm>
            <a:off x="817200" y="802800"/>
            <a:ext cx="3046721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목차</a:t>
            </a:r>
            <a:endParaRPr lang="en-US" dirty="0"/>
          </a:p>
        </p:txBody>
      </p:sp>
      <p:sp>
        <p:nvSpPr>
          <p:cNvPr id="96" name="Object 3">
            <a:extLst>
              <a:ext uri="{FF2B5EF4-FFF2-40B4-BE49-F238E27FC236}">
                <a16:creationId xmlns:a16="http://schemas.microsoft.com/office/drawing/2014/main" id="{A1AD1047-88E0-3607-4C06-68F80D9AAAEC}"/>
              </a:ext>
            </a:extLst>
          </p:cNvPr>
          <p:cNvSpPr txBox="1"/>
          <p:nvPr/>
        </p:nvSpPr>
        <p:spPr>
          <a:xfrm>
            <a:off x="3928050" y="1406425"/>
            <a:ext cx="18920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자기소개</a:t>
            </a:r>
            <a:endParaRPr lang="en-US" dirty="0"/>
          </a:p>
        </p:txBody>
      </p:sp>
      <p:sp>
        <p:nvSpPr>
          <p:cNvPr id="97" name="Object 4">
            <a:extLst>
              <a:ext uri="{FF2B5EF4-FFF2-40B4-BE49-F238E27FC236}">
                <a16:creationId xmlns:a16="http://schemas.microsoft.com/office/drawing/2014/main" id="{20BB1D37-C7E6-07EB-B546-508DD3A27292}"/>
              </a:ext>
            </a:extLst>
          </p:cNvPr>
          <p:cNvSpPr txBox="1"/>
          <p:nvPr/>
        </p:nvSpPr>
        <p:spPr>
          <a:xfrm>
            <a:off x="3928050" y="3764090"/>
            <a:ext cx="1892025" cy="318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심장질환 예측모델</a:t>
            </a:r>
            <a:endParaRPr lang="en-US" dirty="0"/>
          </a:p>
        </p:txBody>
      </p:sp>
      <p:grpSp>
        <p:nvGrpSpPr>
          <p:cNvPr id="102" name="그룹 1002">
            <a:extLst>
              <a:ext uri="{FF2B5EF4-FFF2-40B4-BE49-F238E27FC236}">
                <a16:creationId xmlns:a16="http://schemas.microsoft.com/office/drawing/2014/main" id="{7DF3D9A3-81E4-780F-89F9-8A1BF9F1A21E}"/>
              </a:ext>
            </a:extLst>
          </p:cNvPr>
          <p:cNvGrpSpPr/>
          <p:nvPr/>
        </p:nvGrpSpPr>
        <p:grpSpPr>
          <a:xfrm>
            <a:off x="5604579" y="1411677"/>
            <a:ext cx="4154464" cy="545038"/>
            <a:chOff x="7457143" y="3226586"/>
            <a:chExt cx="4154464" cy="545038"/>
          </a:xfrm>
        </p:grpSpPr>
        <p:sp>
          <p:nvSpPr>
            <p:cNvPr id="103" name="Object 11">
              <a:extLst>
                <a:ext uri="{FF2B5EF4-FFF2-40B4-BE49-F238E27FC236}">
                  <a16:creationId xmlns:a16="http://schemas.microsoft.com/office/drawing/2014/main" id="{C83B7AAC-9FC4-928A-94D4-1FDFA48C9071}"/>
                </a:ext>
              </a:extLst>
            </p:cNvPr>
            <p:cNvSpPr txBox="1"/>
            <p:nvPr/>
          </p:nvSpPr>
          <p:spPr>
            <a:xfrm>
              <a:off x="7457143" y="3226586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oto Sans CJK KR Bold" pitchFamily="34" charset="0"/>
                </a:rPr>
                <a:t>About Me</a:t>
              </a:r>
              <a:endParaRPr lang="en-US" sz="1200" dirty="0"/>
            </a:p>
          </p:txBody>
        </p:sp>
        <p:sp>
          <p:nvSpPr>
            <p:cNvPr id="104" name="Object 12">
              <a:extLst>
                <a:ext uri="{FF2B5EF4-FFF2-40B4-BE49-F238E27FC236}">
                  <a16:creationId xmlns:a16="http://schemas.microsoft.com/office/drawing/2014/main" id="{5FBCB800-F4AB-E43A-084F-39A90267C3F7}"/>
                </a:ext>
              </a:extLst>
            </p:cNvPr>
            <p:cNvSpPr txBox="1"/>
            <p:nvPr/>
          </p:nvSpPr>
          <p:spPr>
            <a:xfrm>
              <a:off x="7457143" y="3494625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3</a:t>
              </a:r>
              <a:endParaRPr lang="en-US" sz="1200" dirty="0"/>
            </a:p>
          </p:txBody>
        </p:sp>
      </p:grpSp>
      <p:grpSp>
        <p:nvGrpSpPr>
          <p:cNvPr id="110" name="그룹 1004">
            <a:extLst>
              <a:ext uri="{FF2B5EF4-FFF2-40B4-BE49-F238E27FC236}">
                <a16:creationId xmlns:a16="http://schemas.microsoft.com/office/drawing/2014/main" id="{EBD68789-0282-2ED7-6164-41D3E3480EEE}"/>
              </a:ext>
            </a:extLst>
          </p:cNvPr>
          <p:cNvGrpSpPr/>
          <p:nvPr/>
        </p:nvGrpSpPr>
        <p:grpSpPr>
          <a:xfrm>
            <a:off x="5604579" y="3806952"/>
            <a:ext cx="4154464" cy="549137"/>
            <a:chOff x="4690179" y="5611039"/>
            <a:chExt cx="4154464" cy="549137"/>
          </a:xfrm>
        </p:grpSpPr>
        <p:sp>
          <p:nvSpPr>
            <p:cNvPr id="111" name="Object 21">
              <a:extLst>
                <a:ext uri="{FF2B5EF4-FFF2-40B4-BE49-F238E27FC236}">
                  <a16:creationId xmlns:a16="http://schemas.microsoft.com/office/drawing/2014/main" id="{FCE18BF6-6DFB-382F-B2BE-EB10708BCAD8}"/>
                </a:ext>
              </a:extLst>
            </p:cNvPr>
            <p:cNvSpPr txBox="1"/>
            <p:nvPr/>
          </p:nvSpPr>
          <p:spPr>
            <a:xfrm>
              <a:off x="4690179" y="5611039"/>
              <a:ext cx="211339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oto Sans CJK KR Bold" pitchFamily="34" charset="0"/>
                </a:rPr>
                <a:t>Dataset</a:t>
              </a:r>
              <a:endParaRPr lang="en-US" sz="1200" dirty="0"/>
            </a:p>
          </p:txBody>
        </p:sp>
        <p:sp>
          <p:nvSpPr>
            <p:cNvPr id="112" name="Object 22">
              <a:extLst>
                <a:ext uri="{FF2B5EF4-FFF2-40B4-BE49-F238E27FC236}">
                  <a16:creationId xmlns:a16="http://schemas.microsoft.com/office/drawing/2014/main" id="{C5DACEFA-5C68-0A36-354D-D05F057296F3}"/>
                </a:ext>
              </a:extLst>
            </p:cNvPr>
            <p:cNvSpPr txBox="1"/>
            <p:nvPr/>
          </p:nvSpPr>
          <p:spPr>
            <a:xfrm>
              <a:off x="4690179" y="5883177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</a:rPr>
                <a:t>4</a:t>
              </a:r>
              <a:endParaRPr lang="en-US" sz="1200" dirty="0"/>
            </a:p>
          </p:txBody>
        </p:sp>
      </p:grpSp>
      <p:grpSp>
        <p:nvGrpSpPr>
          <p:cNvPr id="114" name="그룹 1005">
            <a:extLst>
              <a:ext uri="{FF2B5EF4-FFF2-40B4-BE49-F238E27FC236}">
                <a16:creationId xmlns:a16="http://schemas.microsoft.com/office/drawing/2014/main" id="{D511DCA3-3FFB-7B9C-226D-060D539347D1}"/>
              </a:ext>
            </a:extLst>
          </p:cNvPr>
          <p:cNvGrpSpPr/>
          <p:nvPr/>
        </p:nvGrpSpPr>
        <p:grpSpPr>
          <a:xfrm>
            <a:off x="8371543" y="3847641"/>
            <a:ext cx="4154464" cy="512532"/>
            <a:chOff x="7457143" y="5651728"/>
            <a:chExt cx="4154464" cy="512532"/>
          </a:xfrm>
        </p:grpSpPr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24351269-36D7-E8EE-F49C-6EC423A8A54E}"/>
                </a:ext>
              </a:extLst>
            </p:cNvPr>
            <p:cNvSpPr txBox="1"/>
            <p:nvPr/>
          </p:nvSpPr>
          <p:spPr>
            <a:xfrm>
              <a:off x="7457143" y="5651728"/>
              <a:ext cx="253125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Noto Sans CJK KR Bold" pitchFamily="34" charset="0"/>
                  <a:cs typeface="Noto Sans CJK KR Bold" pitchFamily="34" charset="0"/>
                </a:rPr>
                <a:t>사용라이브러리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Bold" pitchFamily="34" charset="0"/>
                  <a:cs typeface="Noto Sans CJK KR Bold" pitchFamily="34" charset="0"/>
                </a:rPr>
                <a:t>, 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Bold" pitchFamily="34" charset="0"/>
                  <a:cs typeface="Noto Sans CJK KR Bold" pitchFamily="34" charset="0"/>
                </a:rPr>
                <a:t>데이터 </a:t>
              </a:r>
              <a:r>
                <a:rPr lang="ko-KR" altLang="en-US" sz="1200" dirty="0" err="1">
                  <a:solidFill>
                    <a:srgbClr val="000000"/>
                  </a:solidFill>
                  <a:latin typeface="Noto Sans CJK KR Bold" pitchFamily="34" charset="0"/>
                  <a:cs typeface="Noto Sans CJK KR Bold" pitchFamily="34" charset="0"/>
                </a:rPr>
                <a:t>전처리</a:t>
              </a:r>
              <a:endParaRPr lang="en-US" sz="1200" dirty="0"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4C6B7D46-48BD-87A0-FC91-62A8FF247768}"/>
                </a:ext>
              </a:extLst>
            </p:cNvPr>
            <p:cNvSpPr txBox="1"/>
            <p:nvPr/>
          </p:nvSpPr>
          <p:spPr>
            <a:xfrm>
              <a:off x="7457143" y="5887261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</a:rPr>
                <a:t>5</a:t>
              </a:r>
              <a:endParaRPr lang="en-US" sz="1200" dirty="0"/>
            </a:p>
          </p:txBody>
        </p:sp>
      </p:grpSp>
      <p:grpSp>
        <p:nvGrpSpPr>
          <p:cNvPr id="118" name="그룹 1006">
            <a:extLst>
              <a:ext uri="{FF2B5EF4-FFF2-40B4-BE49-F238E27FC236}">
                <a16:creationId xmlns:a16="http://schemas.microsoft.com/office/drawing/2014/main" id="{2057B4C3-A754-6750-2842-E8EA198FDA4F}"/>
              </a:ext>
            </a:extLst>
          </p:cNvPr>
          <p:cNvGrpSpPr/>
          <p:nvPr/>
        </p:nvGrpSpPr>
        <p:grpSpPr>
          <a:xfrm>
            <a:off x="5604579" y="5067011"/>
            <a:ext cx="4154464" cy="555571"/>
            <a:chOff x="4690179" y="6871098"/>
            <a:chExt cx="4154464" cy="555571"/>
          </a:xfrm>
        </p:grpSpPr>
        <p:sp>
          <p:nvSpPr>
            <p:cNvPr id="120" name="Object 32">
              <a:extLst>
                <a:ext uri="{FF2B5EF4-FFF2-40B4-BE49-F238E27FC236}">
                  <a16:creationId xmlns:a16="http://schemas.microsoft.com/office/drawing/2014/main" id="{8D874CBE-2636-F690-E0B8-A46E65C25425}"/>
                </a:ext>
              </a:extLst>
            </p:cNvPr>
            <p:cNvSpPr txBox="1"/>
            <p:nvPr/>
          </p:nvSpPr>
          <p:spPr>
            <a:xfrm>
              <a:off x="4690179" y="6871098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데이터 시각화</a:t>
              </a:r>
              <a:endParaRPr lang="en-US" sz="1200" dirty="0"/>
            </a:p>
          </p:txBody>
        </p:sp>
        <p:sp>
          <p:nvSpPr>
            <p:cNvPr id="121" name="Object 33">
              <a:extLst>
                <a:ext uri="{FF2B5EF4-FFF2-40B4-BE49-F238E27FC236}">
                  <a16:creationId xmlns:a16="http://schemas.microsoft.com/office/drawing/2014/main" id="{B305DB19-63C1-FBE3-8CAA-2FF1483BA0EC}"/>
                </a:ext>
              </a:extLst>
            </p:cNvPr>
            <p:cNvSpPr txBox="1"/>
            <p:nvPr/>
          </p:nvSpPr>
          <p:spPr>
            <a:xfrm>
              <a:off x="4690179" y="7149670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</a:rPr>
                <a:t>6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Regular" pitchFamily="34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</a:rPr>
                <a:t>-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Regular" pitchFamily="34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</a:rPr>
                <a:t>7</a:t>
              </a:r>
              <a:endParaRPr lang="en-US" sz="1200" dirty="0"/>
            </a:p>
          </p:txBody>
        </p:sp>
      </p:grpSp>
      <p:grpSp>
        <p:nvGrpSpPr>
          <p:cNvPr id="126" name="그룹 1008">
            <a:extLst>
              <a:ext uri="{FF2B5EF4-FFF2-40B4-BE49-F238E27FC236}">
                <a16:creationId xmlns:a16="http://schemas.microsoft.com/office/drawing/2014/main" id="{2B261787-0F60-CDF8-701E-3884D1A06C31}"/>
              </a:ext>
            </a:extLst>
          </p:cNvPr>
          <p:cNvGrpSpPr/>
          <p:nvPr/>
        </p:nvGrpSpPr>
        <p:grpSpPr>
          <a:xfrm>
            <a:off x="3369600" y="1023443"/>
            <a:ext cx="184351" cy="480410"/>
            <a:chOff x="2476831" y="3039381"/>
            <a:chExt cx="184351" cy="480410"/>
          </a:xfrm>
        </p:grpSpPr>
        <p:grpSp>
          <p:nvGrpSpPr>
            <p:cNvPr id="127" name="그룹 1009">
              <a:extLst>
                <a:ext uri="{FF2B5EF4-FFF2-40B4-BE49-F238E27FC236}">
                  <a16:creationId xmlns:a16="http://schemas.microsoft.com/office/drawing/2014/main" id="{1618625B-FD4F-1BC4-2387-A3C5C5FCFD1A}"/>
                </a:ext>
              </a:extLst>
            </p:cNvPr>
            <p:cNvGrpSpPr/>
            <p:nvPr/>
          </p:nvGrpSpPr>
          <p:grpSpPr>
            <a:xfrm>
              <a:off x="2476831" y="3039381"/>
              <a:ext cx="184351" cy="184351"/>
              <a:chOff x="2476831" y="3039381"/>
              <a:chExt cx="184351" cy="184351"/>
            </a:xfrm>
          </p:grpSpPr>
          <p:pic>
            <p:nvPicPr>
              <p:cNvPr id="130" name="Object 41">
                <a:extLst>
                  <a:ext uri="{FF2B5EF4-FFF2-40B4-BE49-F238E27FC236}">
                    <a16:creationId xmlns:a16="http://schemas.microsoft.com/office/drawing/2014/main" id="{6ED397C9-F178-4EBA-2750-D5B007CC0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76831" y="3039381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128" name="그룹 1010">
              <a:extLst>
                <a:ext uri="{FF2B5EF4-FFF2-40B4-BE49-F238E27FC236}">
                  <a16:creationId xmlns:a16="http://schemas.microsoft.com/office/drawing/2014/main" id="{2A4B1236-4618-06DB-47B2-309E1C4BC90D}"/>
                </a:ext>
              </a:extLst>
            </p:cNvPr>
            <p:cNvGrpSpPr/>
            <p:nvPr/>
          </p:nvGrpSpPr>
          <p:grpSpPr>
            <a:xfrm>
              <a:off x="2476832" y="3335440"/>
              <a:ext cx="184351" cy="184351"/>
              <a:chOff x="2476832" y="3335440"/>
              <a:chExt cx="184351" cy="184351"/>
            </a:xfrm>
          </p:grpSpPr>
          <p:pic>
            <p:nvPicPr>
              <p:cNvPr id="129" name="Object 44">
                <a:extLst>
                  <a:ext uri="{FF2B5EF4-FFF2-40B4-BE49-F238E27FC236}">
                    <a16:creationId xmlns:a16="http://schemas.microsoft.com/office/drawing/2014/main" id="{6FD8E6C7-D93F-18D0-6B0A-192608AAC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76832" y="3335440"/>
                <a:ext cx="184351" cy="184351"/>
              </a:xfrm>
              <a:prstGeom prst="rect">
                <a:avLst/>
              </a:prstGeom>
            </p:spPr>
          </p:pic>
        </p:grpSp>
      </p:grpSp>
      <p:grpSp>
        <p:nvGrpSpPr>
          <p:cNvPr id="131" name="그룹 1011">
            <a:extLst>
              <a:ext uri="{FF2B5EF4-FFF2-40B4-BE49-F238E27FC236}">
                <a16:creationId xmlns:a16="http://schemas.microsoft.com/office/drawing/2014/main" id="{6DE614BB-75C3-B38C-E09D-5EB23F4F4CD6}"/>
              </a:ext>
            </a:extLst>
          </p:cNvPr>
          <p:cNvGrpSpPr/>
          <p:nvPr/>
        </p:nvGrpSpPr>
        <p:grpSpPr>
          <a:xfrm>
            <a:off x="3916287" y="3580522"/>
            <a:ext cx="6346310" cy="6924"/>
            <a:chOff x="3001887" y="5384609"/>
            <a:chExt cx="6346310" cy="6924"/>
          </a:xfrm>
        </p:grpSpPr>
        <p:pic>
          <p:nvPicPr>
            <p:cNvPr id="132" name="Object 48">
              <a:extLst>
                <a:ext uri="{FF2B5EF4-FFF2-40B4-BE49-F238E27FC236}">
                  <a16:creationId xmlns:a16="http://schemas.microsoft.com/office/drawing/2014/main" id="{4D84821F-E6D1-CA70-F3B1-BD9E266C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3001887" y="5384609"/>
              <a:ext cx="6346310" cy="6924"/>
            </a:xfrm>
            <a:prstGeom prst="rect">
              <a:avLst/>
            </a:prstGeom>
          </p:spPr>
        </p:pic>
      </p:grpSp>
      <p:grpSp>
        <p:nvGrpSpPr>
          <p:cNvPr id="133" name="그룹 1012">
            <a:extLst>
              <a:ext uri="{FF2B5EF4-FFF2-40B4-BE49-F238E27FC236}">
                <a16:creationId xmlns:a16="http://schemas.microsoft.com/office/drawing/2014/main" id="{44B3D4FD-383B-B275-6B81-FA2DB03723A9}"/>
              </a:ext>
            </a:extLst>
          </p:cNvPr>
          <p:cNvGrpSpPr/>
          <p:nvPr/>
        </p:nvGrpSpPr>
        <p:grpSpPr>
          <a:xfrm>
            <a:off x="3916287" y="1256723"/>
            <a:ext cx="6346310" cy="6924"/>
            <a:chOff x="3001887" y="3060810"/>
            <a:chExt cx="6346310" cy="6924"/>
          </a:xfrm>
        </p:grpSpPr>
        <p:pic>
          <p:nvPicPr>
            <p:cNvPr id="134" name="Object 51">
              <a:extLst>
                <a:ext uri="{FF2B5EF4-FFF2-40B4-BE49-F238E27FC236}">
                  <a16:creationId xmlns:a16="http://schemas.microsoft.com/office/drawing/2014/main" id="{F4D49306-F71D-8E4B-1B83-0D267673E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3001887" y="3060810"/>
              <a:ext cx="6346310" cy="6924"/>
            </a:xfrm>
            <a:prstGeom prst="rect">
              <a:avLst/>
            </a:prstGeom>
          </p:spPr>
        </p:pic>
      </p:grpSp>
      <p:grpSp>
        <p:nvGrpSpPr>
          <p:cNvPr id="2" name="그룹 1006">
            <a:extLst>
              <a:ext uri="{FF2B5EF4-FFF2-40B4-BE49-F238E27FC236}">
                <a16:creationId xmlns:a16="http://schemas.microsoft.com/office/drawing/2014/main" id="{B6912CE7-F21A-3179-6507-B3FE678509AA}"/>
              </a:ext>
            </a:extLst>
          </p:cNvPr>
          <p:cNvGrpSpPr/>
          <p:nvPr/>
        </p:nvGrpSpPr>
        <p:grpSpPr>
          <a:xfrm>
            <a:off x="8371543" y="5067011"/>
            <a:ext cx="4154464" cy="555571"/>
            <a:chOff x="4690179" y="6871098"/>
            <a:chExt cx="4154464" cy="555571"/>
          </a:xfrm>
        </p:grpSpPr>
        <p:sp>
          <p:nvSpPr>
            <p:cNvPr id="3" name="Object 32">
              <a:extLst>
                <a:ext uri="{FF2B5EF4-FFF2-40B4-BE49-F238E27FC236}">
                  <a16:creationId xmlns:a16="http://schemas.microsoft.com/office/drawing/2014/main" id="{7A262E57-22EB-ACAA-5332-92104374A470}"/>
                </a:ext>
              </a:extLst>
            </p:cNvPr>
            <p:cNvSpPr txBox="1"/>
            <p:nvPr/>
          </p:nvSpPr>
          <p:spPr>
            <a:xfrm>
              <a:off x="4690179" y="6871098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모델 학습</a:t>
              </a:r>
              <a:endParaRPr lang="en-US" sz="1200" dirty="0"/>
            </a:p>
          </p:txBody>
        </p:sp>
        <p:sp>
          <p:nvSpPr>
            <p:cNvPr id="4" name="Object 33">
              <a:extLst>
                <a:ext uri="{FF2B5EF4-FFF2-40B4-BE49-F238E27FC236}">
                  <a16:creationId xmlns:a16="http://schemas.microsoft.com/office/drawing/2014/main" id="{6245564B-C87C-8F7E-EBCA-C0D4C9E58C46}"/>
                </a:ext>
              </a:extLst>
            </p:cNvPr>
            <p:cNvSpPr txBox="1"/>
            <p:nvPr/>
          </p:nvSpPr>
          <p:spPr>
            <a:xfrm>
              <a:off x="4690179" y="7149670"/>
              <a:ext cx="41544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8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-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0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98FB781-7F89-CD4B-C69A-117F1590FECE}"/>
              </a:ext>
            </a:extLst>
          </p:cNvPr>
          <p:cNvGrpSpPr/>
          <p:nvPr/>
        </p:nvGrpSpPr>
        <p:grpSpPr>
          <a:xfrm>
            <a:off x="1136822" y="1743441"/>
            <a:ext cx="3306098" cy="4274300"/>
            <a:chOff x="635026" y="3621668"/>
            <a:chExt cx="2930564" cy="3966111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525DEEB7-0382-054F-2D48-2586247A8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26" y="3621668"/>
              <a:ext cx="2930564" cy="3966111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F1022672-436C-E9E7-6C1A-5EDA4BE8963F}"/>
              </a:ext>
            </a:extLst>
          </p:cNvPr>
          <p:cNvGrpSpPr/>
          <p:nvPr/>
        </p:nvGrpSpPr>
        <p:grpSpPr>
          <a:xfrm>
            <a:off x="4522193" y="3347078"/>
            <a:ext cx="5302592" cy="45719"/>
            <a:chOff x="4032896" y="5234961"/>
            <a:chExt cx="4700280" cy="5357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A592384-48B1-CDC7-607C-030CD296A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032896" y="5234961"/>
              <a:ext cx="4700280" cy="5357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EFE1A4FD-4C13-3B42-F055-A6EA6D64CAD3}"/>
              </a:ext>
            </a:extLst>
          </p:cNvPr>
          <p:cNvSpPr txBox="1"/>
          <p:nvPr/>
        </p:nvSpPr>
        <p:spPr>
          <a:xfrm>
            <a:off x="992444" y="804411"/>
            <a:ext cx="5026437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2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About Me</a:t>
            </a:r>
            <a:endParaRPr lang="en-US" dirty="0"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DA39F761-0317-CB96-5804-D8E9C2F4B701}"/>
              </a:ext>
            </a:extLst>
          </p:cNvPr>
          <p:cNvSpPr txBox="1"/>
          <p:nvPr/>
        </p:nvSpPr>
        <p:spPr>
          <a:xfrm>
            <a:off x="7144645" y="3079546"/>
            <a:ext cx="3916272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Noto Sans CJK KR Black" pitchFamily="34" charset="0"/>
              </a:rPr>
              <a:t>SKILL</a:t>
            </a:r>
            <a:endParaRPr lang="en-US" sz="1050" dirty="0"/>
          </a:p>
        </p:txBody>
      </p:sp>
      <p:sp>
        <p:nvSpPr>
          <p:cNvPr id="27" name="Object 34">
            <a:extLst>
              <a:ext uri="{FF2B5EF4-FFF2-40B4-BE49-F238E27FC236}">
                <a16:creationId xmlns:a16="http://schemas.microsoft.com/office/drawing/2014/main" id="{BC211066-F76D-9B44-4C40-20D91D193FB8}"/>
              </a:ext>
            </a:extLst>
          </p:cNvPr>
          <p:cNvSpPr txBox="1"/>
          <p:nvPr/>
        </p:nvSpPr>
        <p:spPr>
          <a:xfrm>
            <a:off x="7144645" y="4254985"/>
            <a:ext cx="2895140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CONTACT</a:t>
            </a:r>
            <a:endParaRPr lang="en-US" sz="1050" dirty="0"/>
          </a:p>
        </p:txBody>
      </p: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FFE71CD8-32EF-B2A8-C389-76B3FC70BF39}"/>
              </a:ext>
            </a:extLst>
          </p:cNvPr>
          <p:cNvGrpSpPr/>
          <p:nvPr/>
        </p:nvGrpSpPr>
        <p:grpSpPr>
          <a:xfrm>
            <a:off x="7173770" y="4517590"/>
            <a:ext cx="3897006" cy="592138"/>
            <a:chOff x="6695947" y="6874677"/>
            <a:chExt cx="3454353" cy="549442"/>
          </a:xfrm>
        </p:grpSpPr>
        <p:sp>
          <p:nvSpPr>
            <p:cNvPr id="29" name="Object 36">
              <a:extLst>
                <a:ext uri="{FF2B5EF4-FFF2-40B4-BE49-F238E27FC236}">
                  <a16:creationId xmlns:a16="http://schemas.microsoft.com/office/drawing/2014/main" id="{493664C4-F524-E855-F949-22A529E2DBE5}"/>
                </a:ext>
              </a:extLst>
            </p:cNvPr>
            <p:cNvSpPr txBox="1"/>
            <p:nvPr/>
          </p:nvSpPr>
          <p:spPr>
            <a:xfrm>
              <a:off x="6695947" y="6874677"/>
              <a:ext cx="940902" cy="5354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Phone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E-mail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GitHub</a:t>
              </a:r>
              <a:endParaRPr lang="en-US" sz="1050" dirty="0"/>
            </a:p>
          </p:txBody>
        </p:sp>
        <p:sp>
          <p:nvSpPr>
            <p:cNvPr id="30" name="Object 37">
              <a:extLst>
                <a:ext uri="{FF2B5EF4-FFF2-40B4-BE49-F238E27FC236}">
                  <a16:creationId xmlns:a16="http://schemas.microsoft.com/office/drawing/2014/main" id="{1143CBA5-F23F-4E62-8C19-88D41B20BABA}"/>
                </a:ext>
              </a:extLst>
            </p:cNvPr>
            <p:cNvSpPr txBox="1"/>
            <p:nvPr/>
          </p:nvSpPr>
          <p:spPr>
            <a:xfrm>
              <a:off x="7507554" y="6888648"/>
              <a:ext cx="2642746" cy="5354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010 - 7433 - 6613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yeal663@gmail.com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  <a:hlinkClick r:id="rId4"/>
                </a:rPr>
                <a:t>https://</a:t>
              </a:r>
              <a:r>
                <a:rPr lang="en-US" sz="1050" dirty="0" err="1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  <a:hlinkClick r:id="rId4"/>
                </a:rPr>
                <a:t>github.com</a:t>
              </a:r>
              <a:r>
                <a:rPr lang="en-US" sz="105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  <a:hlinkClick r:id="rId4"/>
                </a:rPr>
                <a:t>/yeol0129</a:t>
              </a:r>
              <a:endParaRPr lang="en-US" sz="1050" dirty="0"/>
            </a:p>
          </p:txBody>
        </p:sp>
      </p:grpSp>
      <p:grpSp>
        <p:nvGrpSpPr>
          <p:cNvPr id="32" name="그룹 1010">
            <a:extLst>
              <a:ext uri="{FF2B5EF4-FFF2-40B4-BE49-F238E27FC236}">
                <a16:creationId xmlns:a16="http://schemas.microsoft.com/office/drawing/2014/main" id="{72AB30DA-4777-62F1-95F2-0B98C79D8B11}"/>
              </a:ext>
            </a:extLst>
          </p:cNvPr>
          <p:cNvGrpSpPr/>
          <p:nvPr/>
        </p:nvGrpSpPr>
        <p:grpSpPr>
          <a:xfrm>
            <a:off x="4285094" y="1025666"/>
            <a:ext cx="207974" cy="517741"/>
            <a:chOff x="3431386" y="2903894"/>
            <a:chExt cx="184351" cy="480410"/>
          </a:xfrm>
        </p:grpSpPr>
        <p:grpSp>
          <p:nvGrpSpPr>
            <p:cNvPr id="33" name="그룹 1011">
              <a:extLst>
                <a:ext uri="{FF2B5EF4-FFF2-40B4-BE49-F238E27FC236}">
                  <a16:creationId xmlns:a16="http://schemas.microsoft.com/office/drawing/2014/main" id="{E21F2EC9-8392-2F50-1849-6A1DBD2D3D28}"/>
                </a:ext>
              </a:extLst>
            </p:cNvPr>
            <p:cNvGrpSpPr/>
            <p:nvPr/>
          </p:nvGrpSpPr>
          <p:grpSpPr>
            <a:xfrm>
              <a:off x="3431386" y="2903894"/>
              <a:ext cx="184351" cy="184351"/>
              <a:chOff x="3431386" y="2903894"/>
              <a:chExt cx="184351" cy="184351"/>
            </a:xfrm>
          </p:grpSpPr>
          <p:pic>
            <p:nvPicPr>
              <p:cNvPr id="36" name="Object 41">
                <a:extLst>
                  <a:ext uri="{FF2B5EF4-FFF2-40B4-BE49-F238E27FC236}">
                    <a16:creationId xmlns:a16="http://schemas.microsoft.com/office/drawing/2014/main" id="{F56350D0-1FA0-C4AC-9DE8-292CF858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31386" y="2903894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34" name="그룹 1012">
              <a:extLst>
                <a:ext uri="{FF2B5EF4-FFF2-40B4-BE49-F238E27FC236}">
                  <a16:creationId xmlns:a16="http://schemas.microsoft.com/office/drawing/2014/main" id="{C4782D89-77C6-91DB-CDF6-E0B9D997F605}"/>
                </a:ext>
              </a:extLst>
            </p:cNvPr>
            <p:cNvGrpSpPr/>
            <p:nvPr/>
          </p:nvGrpSpPr>
          <p:grpSpPr>
            <a:xfrm>
              <a:off x="3431387" y="3199952"/>
              <a:ext cx="184351" cy="184351"/>
              <a:chOff x="3431387" y="3199952"/>
              <a:chExt cx="184351" cy="184351"/>
            </a:xfrm>
          </p:grpSpPr>
          <p:pic>
            <p:nvPicPr>
              <p:cNvPr id="35" name="Object 44">
                <a:extLst>
                  <a:ext uri="{FF2B5EF4-FFF2-40B4-BE49-F238E27FC236}">
                    <a16:creationId xmlns:a16="http://schemas.microsoft.com/office/drawing/2014/main" id="{DF6CAB71-9D8E-90A9-EAB9-3A43B52B3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31387" y="3199952"/>
                <a:ext cx="184351" cy="184351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63F79F6-619F-6A66-3891-3255EA411387}"/>
              </a:ext>
            </a:extLst>
          </p:cNvPr>
          <p:cNvSpPr txBox="1"/>
          <p:nvPr/>
        </p:nvSpPr>
        <p:spPr>
          <a:xfrm>
            <a:off x="4458148" y="2054971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DCA1F-F418-7E4E-4D81-61FA3F6358A1}"/>
              </a:ext>
            </a:extLst>
          </p:cNvPr>
          <p:cNvSpPr txBox="1"/>
          <p:nvPr/>
        </p:nvSpPr>
        <p:spPr>
          <a:xfrm>
            <a:off x="5111319" y="2054971"/>
            <a:ext cx="1879523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김시열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   SIYEOL KIM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1998.01.29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안동대학교 전자공학과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2016.03 ~ 2023.02 (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졸업예정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 </a:t>
            </a:r>
          </a:p>
        </p:txBody>
      </p:sp>
      <p:pic>
        <p:nvPicPr>
          <p:cNvPr id="39" name="Picture 2" descr="c에 대한 이미지 검색결과">
            <a:extLst>
              <a:ext uri="{FF2B5EF4-FFF2-40B4-BE49-F238E27FC236}">
                <a16:creationId xmlns:a16="http://schemas.microsoft.com/office/drawing/2014/main" id="{AF1FDB6A-05A6-09C2-3C9F-FDF956C3C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750" y="3393543"/>
            <a:ext cx="395144" cy="4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관련 이미지">
            <a:extLst>
              <a:ext uri="{FF2B5EF4-FFF2-40B4-BE49-F238E27FC236}">
                <a16:creationId xmlns:a16="http://schemas.microsoft.com/office/drawing/2014/main" id="{A4B02FF5-51D1-4E28-DF5D-A768E00F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2" y="3273381"/>
            <a:ext cx="684515" cy="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python iconì ëí ì´ë¯¸ì§ ê²ìê²°ê³¼">
            <a:extLst>
              <a:ext uri="{FF2B5EF4-FFF2-40B4-BE49-F238E27FC236}">
                <a16:creationId xmlns:a16="http://schemas.microsoft.com/office/drawing/2014/main" id="{3DA993D5-46FC-6C13-2F40-9335CCB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55" y="3409184"/>
            <a:ext cx="1061473" cy="5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159ED6-C7F8-0846-5702-548F02ED1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921" y="1864719"/>
            <a:ext cx="3026272" cy="4031743"/>
          </a:xfrm>
          <a:prstGeom prst="rect">
            <a:avLst/>
          </a:prstGeom>
        </p:spPr>
      </p:pic>
      <p:sp>
        <p:nvSpPr>
          <p:cNvPr id="12" name="Object 36">
            <a:extLst>
              <a:ext uri="{FF2B5EF4-FFF2-40B4-BE49-F238E27FC236}">
                <a16:creationId xmlns:a16="http://schemas.microsoft.com/office/drawing/2014/main" id="{967A1A5C-33A2-B221-AFF3-00138E75F8E2}"/>
              </a:ext>
            </a:extLst>
          </p:cNvPr>
          <p:cNvSpPr txBox="1"/>
          <p:nvPr/>
        </p:nvSpPr>
        <p:spPr>
          <a:xfrm>
            <a:off x="9368666" y="3288006"/>
            <a:ext cx="106147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Python</a:t>
            </a:r>
          </a:p>
          <a:p>
            <a:r>
              <a:rPr 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C++</a:t>
            </a:r>
          </a:p>
          <a:p>
            <a:r>
              <a:rPr 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</a:p>
          <a:p>
            <a:r>
              <a:rPr lang="en-US" sz="1050" dirty="0">
                <a:solidFill>
                  <a:srgbClr val="000000"/>
                </a:solidFill>
                <a:latin typeface="Noto Sans CJK KR Regular" pitchFamily="34" charset="0"/>
              </a:rPr>
              <a:t>Verilog HDL</a:t>
            </a:r>
            <a:endParaRPr lang="en-US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EA9511-9F24-65DB-48FD-971381EE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33" y="3356088"/>
            <a:ext cx="481218" cy="4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2594C9C-DF35-5545-05E6-698A89D5E922}"/>
              </a:ext>
            </a:extLst>
          </p:cNvPr>
          <p:cNvSpPr txBox="1"/>
          <p:nvPr/>
        </p:nvSpPr>
        <p:spPr>
          <a:xfrm>
            <a:off x="1496896" y="1153133"/>
            <a:ext cx="4599104" cy="1431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머신러닝을</a:t>
            </a: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통한</a:t>
            </a:r>
            <a:endParaRPr lang="en-US" altLang="ko-KR" sz="4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ko-KR" altLang="en-US" sz="4300" kern="0" spc="-2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심장질환</a:t>
            </a:r>
            <a:r>
              <a:rPr lang="en-US" altLang="ko-KR" sz="4300" kern="0" spc="-2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4300" kern="0" spc="-2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예측모델</a:t>
            </a:r>
            <a:endParaRPr lang="en-US" dirty="0"/>
          </a:p>
        </p:txBody>
      </p:sp>
      <p:grpSp>
        <p:nvGrpSpPr>
          <p:cNvPr id="5" name="그룹 1001">
            <a:extLst>
              <a:ext uri="{FF2B5EF4-FFF2-40B4-BE49-F238E27FC236}">
                <a16:creationId xmlns:a16="http://schemas.microsoft.com/office/drawing/2014/main" id="{FF261764-E0EB-AD26-7089-C0ECDE9D9C37}"/>
              </a:ext>
            </a:extLst>
          </p:cNvPr>
          <p:cNvGrpSpPr/>
          <p:nvPr/>
        </p:nvGrpSpPr>
        <p:grpSpPr>
          <a:xfrm>
            <a:off x="1669889" y="4232306"/>
            <a:ext cx="2253449" cy="5768"/>
            <a:chOff x="527964" y="5087966"/>
            <a:chExt cx="2253449" cy="5768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753698B3-FBFC-9B0A-6277-626FF0ADC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7964" y="5087966"/>
              <a:ext cx="2253449" cy="5768"/>
            </a:xfrm>
            <a:prstGeom prst="rect">
              <a:avLst/>
            </a:prstGeom>
          </p:spPr>
        </p:pic>
      </p:grpSp>
      <p:sp>
        <p:nvSpPr>
          <p:cNvPr id="16" name="Object 18">
            <a:extLst>
              <a:ext uri="{FF2B5EF4-FFF2-40B4-BE49-F238E27FC236}">
                <a16:creationId xmlns:a16="http://schemas.microsoft.com/office/drawing/2014/main" id="{85EA0F9D-DD5C-8A1F-5B0C-776E16C1CD11}"/>
              </a:ext>
            </a:extLst>
          </p:cNvPr>
          <p:cNvSpPr txBox="1"/>
          <p:nvPr/>
        </p:nvSpPr>
        <p:spPr>
          <a:xfrm>
            <a:off x="1669888" y="4334928"/>
            <a:ext cx="2745562" cy="1546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코로나 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19</a:t>
            </a:r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의 부작용으로 인해 심장 질환이 나오는 경우도 종종 나오고 있습니다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저 또한 코로나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19</a:t>
            </a:r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백신 주사를 맞은 후</a:t>
            </a:r>
            <a:endParaRPr lang="en-US" altLang="ko-KR" sz="105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경미한 심장 통증을 느껴 병원에 </a:t>
            </a:r>
            <a:endParaRPr lang="en-US" altLang="ko-KR" sz="105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방문한적이 있었습니다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  <a:p>
            <a:pPr algn="just"/>
            <a:r>
              <a:rPr lang="ko-KR" altLang="en-US" sz="105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그로인해</a:t>
            </a:r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심장질환에 대한 걱정이 생겼고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</a:t>
            </a:r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endParaRPr lang="en-US" altLang="ko-KR" sz="105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코로나 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19</a:t>
            </a:r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에 관한 심장질환 데이터는</a:t>
            </a:r>
            <a:endParaRPr lang="en-US" altLang="ko-KR" sz="105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아니지만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</a:t>
            </a:r>
            <a:r>
              <a:rPr lang="ko-KR" altLang="en-US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심장질환 환자의 데이터를 분석 후 예측하는 모델을 제작하였습니다</a:t>
            </a:r>
            <a:r>
              <a:rPr lang="en-US" altLang="ko-KR" sz="105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sz="1050" dirty="0"/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37EAFF78-ADD1-E955-53B9-C2E009F6B920}"/>
              </a:ext>
            </a:extLst>
          </p:cNvPr>
          <p:cNvSpPr txBox="1"/>
          <p:nvPr/>
        </p:nvSpPr>
        <p:spPr>
          <a:xfrm>
            <a:off x="1635172" y="2549576"/>
            <a:ext cx="28503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0000"/>
                </a:solidFill>
                <a:latin typeface="Noto Sans CJK KR Regular" pitchFamily="34" charset="0"/>
              </a:rPr>
              <a:t>Python</a:t>
            </a:r>
          </a:p>
          <a:p>
            <a:pPr algn="just"/>
            <a:r>
              <a:rPr lang="en-US" altLang="ko-KR" sz="1200" b="1" dirty="0">
                <a:solidFill>
                  <a:srgbClr val="000000"/>
                </a:solidFill>
                <a:latin typeface="Noto Sans CJK KR Regular" pitchFamily="34" charset="0"/>
              </a:rPr>
              <a:t>Code – </a:t>
            </a:r>
            <a:r>
              <a:rPr lang="en-US" altLang="ko-KR" sz="1200" b="1" dirty="0" err="1">
                <a:solidFill>
                  <a:srgbClr val="000000"/>
                </a:solidFill>
                <a:latin typeface="Noto Sans CJK KR Regular" pitchFamily="34" charset="0"/>
              </a:rPr>
              <a:t>GItHub</a:t>
            </a:r>
            <a:r>
              <a:rPr lang="ko-KR" altLang="en-US" sz="1200" b="1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Noto Sans CJK KR Regular" pitchFamily="34" charset="0"/>
              </a:rPr>
              <a:t>:</a:t>
            </a:r>
          </a:p>
          <a:p>
            <a:pPr algn="just"/>
            <a:r>
              <a:rPr lang="en-US" altLang="ko-KR" sz="1200" b="1" dirty="0">
                <a:solidFill>
                  <a:srgbClr val="000000"/>
                </a:solidFill>
                <a:latin typeface="Noto Sans CJK KR Regular" pitchFamily="34" charset="0"/>
                <a:hlinkClick r:id="rId3"/>
              </a:rPr>
              <a:t>https://</a:t>
            </a:r>
            <a:r>
              <a:rPr lang="en-US" altLang="ko-KR" sz="1200" b="1" dirty="0" err="1">
                <a:solidFill>
                  <a:srgbClr val="000000"/>
                </a:solidFill>
                <a:latin typeface="Noto Sans CJK KR Regular" pitchFamily="34" charset="0"/>
                <a:hlinkClick r:id="rId3"/>
              </a:rPr>
              <a:t>github.com</a:t>
            </a:r>
            <a:r>
              <a:rPr lang="en-US" altLang="ko-KR" sz="1200" b="1" dirty="0">
                <a:solidFill>
                  <a:srgbClr val="000000"/>
                </a:solidFill>
                <a:latin typeface="Noto Sans CJK KR Regular" pitchFamily="34" charset="0"/>
                <a:hlinkClick r:id="rId3"/>
              </a:rPr>
              <a:t>/yeol0129/</a:t>
            </a:r>
            <a:r>
              <a:rPr lang="en-US" altLang="ko-KR" sz="1200" b="1" dirty="0" err="1">
                <a:solidFill>
                  <a:srgbClr val="000000"/>
                </a:solidFill>
                <a:latin typeface="Noto Sans CJK KR Regular" pitchFamily="34" charset="0"/>
                <a:hlinkClick r:id="rId3"/>
              </a:rPr>
              <a:t>heartdisease</a:t>
            </a:r>
            <a:r>
              <a:rPr lang="en-US" altLang="ko-KR" sz="1200" b="1" dirty="0">
                <a:solidFill>
                  <a:srgbClr val="000000"/>
                </a:solidFill>
                <a:latin typeface="Noto Sans CJK KR Regular" pitchFamily="34" charset="0"/>
                <a:hlinkClick r:id="rId3"/>
              </a:rPr>
              <a:t>/blob/main/</a:t>
            </a:r>
            <a:r>
              <a:rPr lang="en-US" altLang="ko-KR" sz="1200" b="1" dirty="0" err="1">
                <a:solidFill>
                  <a:srgbClr val="000000"/>
                </a:solidFill>
                <a:latin typeface="Noto Sans CJK KR Regular" pitchFamily="34" charset="0"/>
                <a:hlinkClick r:id="rId3"/>
              </a:rPr>
              <a:t>heartdisease_lastver.ipynb</a:t>
            </a:r>
            <a:endParaRPr lang="en-US" altLang="ko-KR" sz="1200" b="1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AA8A79B8-8405-40F1-36B3-2DD0217EB6FE}"/>
              </a:ext>
            </a:extLst>
          </p:cNvPr>
          <p:cNvSpPr txBox="1"/>
          <p:nvPr/>
        </p:nvSpPr>
        <p:spPr>
          <a:xfrm>
            <a:off x="6924509" y="2762860"/>
            <a:ext cx="3471429" cy="231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이미지를 넣어 주세요</a:t>
            </a:r>
            <a:endParaRPr lang="en-US" dirty="0"/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34C06B48-6C63-60EC-FEBE-BED5D62951C7}"/>
              </a:ext>
            </a:extLst>
          </p:cNvPr>
          <p:cNvSpPr txBox="1"/>
          <p:nvPr/>
        </p:nvSpPr>
        <p:spPr>
          <a:xfrm>
            <a:off x="6200769" y="652743"/>
            <a:ext cx="127453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Dataset</a:t>
            </a:r>
            <a:endParaRPr lang="en-US" altLang="ko-KR" sz="3200" b="1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263C3454-EF30-45F9-F538-73490C2033D4}"/>
              </a:ext>
            </a:extLst>
          </p:cNvPr>
          <p:cNvSpPr txBox="1"/>
          <p:nvPr/>
        </p:nvSpPr>
        <p:spPr>
          <a:xfrm>
            <a:off x="6200769" y="3502173"/>
            <a:ext cx="484563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1200" dirty="0"/>
              <a:t>A</a:t>
            </a:r>
            <a:r>
              <a:rPr lang="en" altLang="ko-Kore-KR" sz="1200" dirty="0" err="1"/>
              <a:t>ge</a:t>
            </a:r>
            <a:r>
              <a:rPr lang="en" altLang="ko-Kore-KR" sz="1200" dirty="0"/>
              <a:t> : </a:t>
            </a:r>
            <a:r>
              <a:rPr lang="ko-KR" altLang="en-US" sz="1200" dirty="0"/>
              <a:t>나이</a:t>
            </a:r>
          </a:p>
          <a:p>
            <a:r>
              <a:rPr lang="en" altLang="ko-Kore-KR" sz="1200" dirty="0"/>
              <a:t>Sex : </a:t>
            </a:r>
            <a:r>
              <a:rPr lang="ko-KR" altLang="en-US" sz="1200" dirty="0"/>
              <a:t>성별</a:t>
            </a:r>
            <a:r>
              <a:rPr lang="en-US" altLang="ko-KR" sz="1200" dirty="0"/>
              <a:t>(0 : </a:t>
            </a:r>
            <a:r>
              <a:rPr lang="ko-KR" altLang="en-US" sz="1200" dirty="0"/>
              <a:t>여성</a:t>
            </a:r>
            <a:r>
              <a:rPr lang="en-US" altLang="ko-KR" sz="1200" dirty="0"/>
              <a:t>; 1 : </a:t>
            </a:r>
            <a:r>
              <a:rPr lang="ko-KR" altLang="en-US" sz="1200" dirty="0"/>
              <a:t>남성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" altLang="ko-Kore-KR" sz="1200" dirty="0"/>
              <a:t>CPT : </a:t>
            </a:r>
            <a:r>
              <a:rPr lang="ko-KR" altLang="en-US" sz="1200" dirty="0"/>
              <a:t>가슴통증 유형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무증상</a:t>
            </a:r>
            <a:r>
              <a:rPr lang="en-US" altLang="ko-KR" sz="1200" dirty="0"/>
              <a:t>(ASY)</a:t>
            </a:r>
            <a:r>
              <a:rPr lang="ko-KR" altLang="en-US" sz="1200" dirty="0"/>
              <a:t> </a:t>
            </a:r>
            <a:r>
              <a:rPr lang="en-US" altLang="ko-KR" sz="1200" dirty="0"/>
              <a:t>; </a:t>
            </a:r>
            <a:r>
              <a:rPr lang="ko-KR" altLang="en-US" sz="1200" dirty="0"/>
              <a:t>이례적 협심증</a:t>
            </a:r>
            <a:r>
              <a:rPr lang="en-US" altLang="ko-KR" sz="1200" dirty="0"/>
              <a:t>(ATA); </a:t>
            </a:r>
            <a:r>
              <a:rPr lang="ko-KR" altLang="en-US" sz="1200" dirty="0" err="1"/>
              <a:t>비협심증</a:t>
            </a:r>
            <a:r>
              <a:rPr lang="ko-KR" altLang="en-US" sz="1200" dirty="0"/>
              <a:t> 통증</a:t>
            </a:r>
            <a:r>
              <a:rPr lang="en-US" altLang="ko-KR" sz="1200" dirty="0"/>
              <a:t>(NAP); </a:t>
            </a:r>
            <a:r>
              <a:rPr lang="ko-KR" altLang="en-US" sz="1200" dirty="0"/>
              <a:t> 일반적 협심증</a:t>
            </a:r>
            <a:r>
              <a:rPr lang="en-US" altLang="ko-KR" sz="1200" dirty="0"/>
              <a:t>(TA))</a:t>
            </a:r>
            <a:endParaRPr lang="ko-KR" altLang="en-US" sz="1200" dirty="0"/>
          </a:p>
          <a:p>
            <a:r>
              <a:rPr lang="en" altLang="ko-Kore-KR" sz="1200" dirty="0" err="1"/>
              <a:t>RestingBP</a:t>
            </a:r>
            <a:r>
              <a:rPr lang="en" altLang="ko-Kore-KR" sz="1200" dirty="0"/>
              <a:t> : </a:t>
            </a:r>
            <a:r>
              <a:rPr lang="ko-KR" altLang="en-US" sz="1200" dirty="0"/>
              <a:t>평시 혈압</a:t>
            </a:r>
          </a:p>
          <a:p>
            <a:r>
              <a:rPr lang="en" altLang="ko-Kore-KR" sz="1200" dirty="0"/>
              <a:t>Cholesterol : </a:t>
            </a:r>
            <a:r>
              <a:rPr lang="ko-KR" altLang="en-US" sz="1200" dirty="0"/>
              <a:t>혈중 콜레스테롤 농도</a:t>
            </a:r>
          </a:p>
          <a:p>
            <a:r>
              <a:rPr lang="en" altLang="ko-Kore-KR" sz="1200" dirty="0" err="1"/>
              <a:t>FastingBS</a:t>
            </a:r>
            <a:r>
              <a:rPr lang="en" altLang="ko-Kore-KR" sz="1200" dirty="0"/>
              <a:t> : </a:t>
            </a:r>
            <a:r>
              <a:rPr lang="ko-KR" altLang="en-US" sz="1200" dirty="0" err="1"/>
              <a:t>공복시</a:t>
            </a:r>
            <a:r>
              <a:rPr lang="ko-KR" altLang="en-US" sz="1200" dirty="0"/>
              <a:t> 혈당 </a:t>
            </a:r>
            <a:r>
              <a:rPr lang="en-US" altLang="ko-KR" sz="1200" dirty="0"/>
              <a:t>&gt; 120</a:t>
            </a:r>
            <a:r>
              <a:rPr lang="en" altLang="ko-Kore-KR" sz="1200" dirty="0"/>
              <a:t>mg/dl(0 = False; 1 = True)</a:t>
            </a:r>
          </a:p>
          <a:p>
            <a:r>
              <a:rPr lang="en" altLang="ko-Kore-KR" sz="1200" dirty="0" err="1"/>
              <a:t>RestingECG</a:t>
            </a:r>
            <a:r>
              <a:rPr lang="en" altLang="ko-Kore-KR" sz="1200" dirty="0"/>
              <a:t> : </a:t>
            </a:r>
            <a:r>
              <a:rPr lang="ko-KR" altLang="en-US" sz="1200" dirty="0"/>
              <a:t>안정 심전도 결과</a:t>
            </a:r>
            <a:r>
              <a:rPr lang="en-US" altLang="ko-KR" sz="1200" dirty="0"/>
              <a:t>(</a:t>
            </a:r>
            <a:r>
              <a:rPr lang="ko-KR" altLang="en-US" sz="1200" dirty="0"/>
              <a:t>좌심실 비대</a:t>
            </a:r>
            <a:r>
              <a:rPr lang="en-US" altLang="ko-KR" sz="1200" dirty="0"/>
              <a:t>(LVH);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정상</a:t>
            </a:r>
            <a:r>
              <a:rPr lang="en-US" altLang="ko-KR" sz="1200" dirty="0"/>
              <a:t>(Normal);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심전도 비정상</a:t>
            </a:r>
            <a:r>
              <a:rPr lang="en-US" altLang="ko-KR" sz="1200" dirty="0"/>
              <a:t>(ST))</a:t>
            </a:r>
            <a:endParaRPr lang="ko-KR" altLang="en-US" sz="1200" dirty="0"/>
          </a:p>
          <a:p>
            <a:r>
              <a:rPr lang="en" altLang="ko-Kore-KR" sz="1200" dirty="0" err="1"/>
              <a:t>MaxHR</a:t>
            </a:r>
            <a:r>
              <a:rPr lang="en" altLang="ko-Kore-KR" sz="1200" dirty="0"/>
              <a:t> : </a:t>
            </a:r>
            <a:r>
              <a:rPr lang="ko-KR" altLang="en-US" sz="1200" dirty="0"/>
              <a:t>최대 심박수</a:t>
            </a:r>
          </a:p>
          <a:p>
            <a:r>
              <a:rPr lang="en" altLang="ko-Kore-KR" sz="1200" dirty="0" err="1"/>
              <a:t>ExerciseAngina</a:t>
            </a:r>
            <a:r>
              <a:rPr lang="en" altLang="ko-Kore-KR" sz="1200" dirty="0"/>
              <a:t> : </a:t>
            </a:r>
            <a:r>
              <a:rPr lang="ko-KR" altLang="en-US" sz="1200" dirty="0"/>
              <a:t>협심증 유발 운동</a:t>
            </a:r>
            <a:endParaRPr lang="en-US" altLang="ko-KR" sz="1200" dirty="0"/>
          </a:p>
          <a:p>
            <a:r>
              <a:rPr lang="en" altLang="ko-Kore-KR" sz="1200" dirty="0" err="1"/>
              <a:t>Oldpeak</a:t>
            </a:r>
            <a:r>
              <a:rPr lang="en" altLang="ko-Kore-KR" sz="1200" dirty="0"/>
              <a:t> : </a:t>
            </a:r>
            <a:r>
              <a:rPr lang="ko-KR" altLang="en-US" sz="1200" dirty="0"/>
              <a:t>비교적 안정되기까지 운동으로 유발되는 심전도</a:t>
            </a:r>
          </a:p>
          <a:p>
            <a:r>
              <a:rPr lang="en" altLang="ko-Kore-KR" sz="1200" dirty="0" err="1"/>
              <a:t>ST_Slope</a:t>
            </a:r>
            <a:r>
              <a:rPr lang="en" altLang="ko-Kore-KR" sz="1200" dirty="0"/>
              <a:t> : </a:t>
            </a:r>
            <a:r>
              <a:rPr lang="ko-KR" altLang="en-US" sz="1200" dirty="0"/>
              <a:t>최대 운동 심전도의 기울기</a:t>
            </a:r>
            <a:endParaRPr lang="en-US" altLang="ko-KR" sz="1200" dirty="0"/>
          </a:p>
          <a:p>
            <a:r>
              <a:rPr lang="en" altLang="ko-Kore-KR" sz="1200" dirty="0" err="1"/>
              <a:t>HeartDisease</a:t>
            </a:r>
            <a:r>
              <a:rPr lang="en" altLang="ko-Kore-KR" sz="1200" dirty="0"/>
              <a:t> : </a:t>
            </a:r>
            <a:r>
              <a:rPr lang="ko-KR" altLang="en-US" sz="1200" dirty="0"/>
              <a:t>심장병 진단</a:t>
            </a:r>
            <a:r>
              <a:rPr lang="en-US" altLang="ko-KR" sz="1200" dirty="0"/>
              <a:t>(0 = </a:t>
            </a:r>
            <a:r>
              <a:rPr lang="en" altLang="ko-Kore-KR" sz="1200" dirty="0"/>
              <a:t>False; 1 = True)</a:t>
            </a:r>
          </a:p>
        </p:txBody>
      </p: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AA7BC419-6341-84D3-27A6-D3E00FA5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88" y="1236930"/>
            <a:ext cx="5332553" cy="220486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AFAD2D75-619B-1CA6-14DF-37F8CDD3199D}"/>
              </a:ext>
            </a:extLst>
          </p:cNvPr>
          <p:cNvSpPr txBox="1"/>
          <p:nvPr/>
        </p:nvSpPr>
        <p:spPr>
          <a:xfrm>
            <a:off x="1635172" y="3441795"/>
            <a:ext cx="350933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1000" b="1" dirty="0">
                <a:solidFill>
                  <a:srgbClr val="000000"/>
                </a:solidFill>
                <a:latin typeface="Noto Sans CJK KR Regular" pitchFamily="34" charset="0"/>
              </a:rPr>
              <a:t>Data By Kaggle</a:t>
            </a:r>
            <a:r>
              <a:rPr lang="ko-KR" altLang="en-US" sz="1000" b="1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Noto Sans CJK KR Regular" pitchFamily="34" charset="0"/>
              </a:rPr>
              <a:t>:</a:t>
            </a:r>
            <a:r>
              <a:rPr lang="ko-KR" altLang="en-US" sz="1000" b="1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endParaRPr lang="en-US" altLang="ko-KR" sz="1000" b="1" dirty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just"/>
            <a:r>
              <a:rPr lang="en" altLang="ko-KR" sz="1000" b="1" dirty="0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https://</a:t>
            </a:r>
            <a:r>
              <a:rPr lang="en" altLang="ko-KR" sz="1000" b="1" dirty="0" err="1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www.kaggle.com</a:t>
            </a:r>
            <a:r>
              <a:rPr lang="en" altLang="ko-KR" sz="1000" b="1" dirty="0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/datasets/</a:t>
            </a:r>
            <a:r>
              <a:rPr lang="en" altLang="ko-KR" sz="1000" b="1" dirty="0" err="1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fedesoriano</a:t>
            </a:r>
            <a:r>
              <a:rPr lang="en" altLang="ko-KR" sz="1000" b="1" dirty="0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/</a:t>
            </a:r>
            <a:r>
              <a:rPr lang="en" altLang="ko-KR" sz="1000" b="1" dirty="0" err="1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heart-failure-prediction?select</a:t>
            </a:r>
            <a:r>
              <a:rPr lang="en" altLang="ko-KR" sz="1000" b="1" dirty="0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=</a:t>
            </a:r>
            <a:r>
              <a:rPr lang="en" altLang="ko-KR" sz="1000" b="1" dirty="0" err="1">
                <a:solidFill>
                  <a:srgbClr val="000000"/>
                </a:solidFill>
                <a:latin typeface="Noto Sans CJK KR Regular" pitchFamily="34" charset="0"/>
                <a:hlinkClick r:id="rId5"/>
              </a:rPr>
              <a:t>heart.csv</a:t>
            </a:r>
            <a:endParaRPr lang="en-US" altLang="ko-KR" sz="1000" b="1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pic>
        <p:nvPicPr>
          <p:cNvPr id="49" name="Object 5">
            <a:extLst>
              <a:ext uri="{FF2B5EF4-FFF2-40B4-BE49-F238E27FC236}">
                <a16:creationId xmlns:a16="http://schemas.microsoft.com/office/drawing/2014/main" id="{31BFEB0A-A3C8-D1E3-9532-2698A665046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14019963" y="3377550"/>
            <a:ext cx="40114262" cy="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D0095835-E51E-6574-2000-AEC21E1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380" y="3535355"/>
            <a:ext cx="4096555" cy="1683712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454207A-F854-8ECB-2936-4F62CDD0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6" y="1024285"/>
            <a:ext cx="4078616" cy="3130707"/>
          </a:xfrm>
          <a:prstGeom prst="rect">
            <a:avLst/>
          </a:prstGeom>
        </p:spPr>
      </p:pic>
      <p:sp>
        <p:nvSpPr>
          <p:cNvPr id="34" name="Object 2">
            <a:extLst>
              <a:ext uri="{FF2B5EF4-FFF2-40B4-BE49-F238E27FC236}">
                <a16:creationId xmlns:a16="http://schemas.microsoft.com/office/drawing/2014/main" id="{DDA78B00-47EF-B2A9-C55E-8992A17E8A41}"/>
              </a:ext>
            </a:extLst>
          </p:cNvPr>
          <p:cNvSpPr txBox="1"/>
          <p:nvPr/>
        </p:nvSpPr>
        <p:spPr>
          <a:xfrm>
            <a:off x="1074596" y="588386"/>
            <a:ext cx="28784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200" dirty="0">
                <a:solidFill>
                  <a:srgbClr val="000000"/>
                </a:solidFill>
                <a:latin typeface="Noto Sans CJK KR Black" pitchFamily="34" charset="0"/>
              </a:rPr>
              <a:t>사용 라이브러리</a:t>
            </a:r>
            <a:endParaRPr lang="en-US" altLang="ko-KR" sz="2000" b="1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4F0B2146-6F9D-8D1D-F78C-6B1C799141BB}"/>
              </a:ext>
            </a:extLst>
          </p:cNvPr>
          <p:cNvSpPr txBox="1"/>
          <p:nvPr/>
        </p:nvSpPr>
        <p:spPr>
          <a:xfrm>
            <a:off x="6827380" y="5219067"/>
            <a:ext cx="484563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altLang="ko-Kore-KR" sz="1000" dirty="0"/>
              <a:t>Sex </a:t>
            </a:r>
            <a:r>
              <a:rPr lang="en-US" altLang="ko-Kore-KR" sz="1000" dirty="0"/>
              <a:t>: </a:t>
            </a:r>
            <a:r>
              <a:rPr lang="en-US" altLang="ko-KR" sz="1000" dirty="0"/>
              <a:t>0 = </a:t>
            </a:r>
            <a:r>
              <a:rPr lang="ko-KR" altLang="en-US" sz="1000" dirty="0"/>
              <a:t>여성</a:t>
            </a:r>
            <a:r>
              <a:rPr lang="en-US" altLang="ko-KR" sz="1000" dirty="0"/>
              <a:t>, 1 = </a:t>
            </a:r>
            <a:r>
              <a:rPr lang="ko-KR" altLang="en-US" sz="1000" dirty="0"/>
              <a:t>남성</a:t>
            </a:r>
          </a:p>
          <a:p>
            <a:r>
              <a:rPr lang="en" altLang="ko-Kore-KR" sz="1000" dirty="0"/>
              <a:t>CPT </a:t>
            </a:r>
            <a:r>
              <a:rPr lang="en-US" altLang="ko-Kore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 0 = </a:t>
            </a:r>
            <a:r>
              <a:rPr lang="ko-KR" altLang="en-US" sz="1000" dirty="0"/>
              <a:t>무증상</a:t>
            </a:r>
            <a:r>
              <a:rPr lang="en-US" altLang="ko-KR" sz="1000" dirty="0"/>
              <a:t>(ASY)</a:t>
            </a:r>
            <a:r>
              <a:rPr lang="ko-KR" altLang="en-US" sz="1000" dirty="0"/>
              <a:t> </a:t>
            </a:r>
            <a:r>
              <a:rPr lang="en-US" altLang="ko-KR" sz="1000" dirty="0"/>
              <a:t>, 1 = </a:t>
            </a:r>
            <a:r>
              <a:rPr lang="ko-KR" altLang="en-US" sz="1000" dirty="0"/>
              <a:t>이례적 협심증</a:t>
            </a:r>
            <a:r>
              <a:rPr lang="en-US" altLang="ko-KR" sz="1000" dirty="0"/>
              <a:t>(ATA) , 2 = </a:t>
            </a:r>
            <a:r>
              <a:rPr lang="ko-KR" altLang="en-US" sz="1000" dirty="0" err="1"/>
              <a:t>비협심증</a:t>
            </a:r>
            <a:r>
              <a:rPr lang="ko-KR" altLang="en-US" sz="1000" dirty="0"/>
              <a:t> 통증</a:t>
            </a:r>
            <a:r>
              <a:rPr lang="en-US" altLang="ko-KR" sz="1000" dirty="0"/>
              <a:t>(NAP) , </a:t>
            </a:r>
          </a:p>
          <a:p>
            <a:r>
              <a:rPr lang="en-US" altLang="ko-KR" sz="1000" dirty="0"/>
              <a:t>3 = </a:t>
            </a:r>
            <a:r>
              <a:rPr lang="ko-KR" altLang="en-US" sz="1000" dirty="0"/>
              <a:t>일반적 협심증</a:t>
            </a:r>
            <a:r>
              <a:rPr lang="en-US" altLang="ko-KR" sz="1000" dirty="0"/>
              <a:t>(TA)</a:t>
            </a:r>
            <a:endParaRPr lang="ko-KR" altLang="en-US" sz="1000" dirty="0"/>
          </a:p>
          <a:p>
            <a:r>
              <a:rPr lang="en" altLang="ko-Kore-KR" sz="1000" dirty="0" err="1"/>
              <a:t>RestingECG</a:t>
            </a:r>
            <a:r>
              <a:rPr lang="en" altLang="ko-Kore-KR" sz="1000" dirty="0"/>
              <a:t> : </a:t>
            </a:r>
            <a:r>
              <a:rPr lang="en-US" altLang="ko-KR" sz="1000" dirty="0"/>
              <a:t>0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LVH , 1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Normal , 2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ST</a:t>
            </a:r>
            <a:endParaRPr lang="ko-KR" altLang="en-US" sz="1000" dirty="0"/>
          </a:p>
          <a:p>
            <a:r>
              <a:rPr lang="en" altLang="ko-Kore-KR" sz="1000" dirty="0" err="1"/>
              <a:t>ExerciseAngina</a:t>
            </a:r>
            <a:r>
              <a:rPr lang="en" altLang="ko-Kore-KR" sz="1000" dirty="0"/>
              <a:t> </a:t>
            </a:r>
            <a:r>
              <a:rPr lang="en-US" altLang="ko-Kore-KR" sz="1000" dirty="0"/>
              <a:t>: </a:t>
            </a:r>
            <a:r>
              <a:rPr lang="en-US" altLang="ko-KR" sz="1000" dirty="0"/>
              <a:t>0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N , 1 = Y</a:t>
            </a:r>
          </a:p>
          <a:p>
            <a:r>
              <a:rPr lang="en" altLang="ko-Kore-KR" sz="1000" dirty="0" err="1"/>
              <a:t>ST_Slope</a:t>
            </a:r>
            <a:r>
              <a:rPr lang="en" altLang="ko-Kore-KR" sz="1000" dirty="0"/>
              <a:t> : 0 = Down , 1 = Flat , 2 = Up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198B13E-4981-580C-20FE-BC35AEC8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32" y="959416"/>
            <a:ext cx="3466754" cy="2575939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47A1DE1B-3523-A4CC-0C68-905F9DD87035}"/>
              </a:ext>
            </a:extLst>
          </p:cNvPr>
          <p:cNvSpPr txBox="1"/>
          <p:nvPr/>
        </p:nvSpPr>
        <p:spPr>
          <a:xfrm>
            <a:off x="6817529" y="522836"/>
            <a:ext cx="28784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200" dirty="0">
                <a:solidFill>
                  <a:srgbClr val="000000"/>
                </a:solidFill>
                <a:latin typeface="Noto Sans CJK KR Black" pitchFamily="34" charset="0"/>
              </a:rPr>
              <a:t>데이터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Noto Sans CJK KR Black" pitchFamily="34" charset="0"/>
              </a:rPr>
              <a:t>전처리</a:t>
            </a:r>
            <a:endParaRPr lang="en-US" altLang="ko-KR" sz="2000" kern="0" spc="-200" dirty="0">
              <a:solidFill>
                <a:srgbClr val="000000"/>
              </a:solidFill>
              <a:latin typeface="Noto Sans CJK KR Black" pitchFamily="34" charset="0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6D757681-EE6E-CD19-4830-6E1A065CA1B7}"/>
              </a:ext>
            </a:extLst>
          </p:cNvPr>
          <p:cNvSpPr txBox="1"/>
          <p:nvPr/>
        </p:nvSpPr>
        <p:spPr>
          <a:xfrm>
            <a:off x="10250620" y="3117011"/>
            <a:ext cx="173356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altLang="ko-KR" sz="1000" dirty="0" err="1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LabelEncoder</a:t>
            </a:r>
            <a:r>
              <a:rPr lang="en" altLang="ko-KR" sz="10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사용하여</a:t>
            </a:r>
            <a:endParaRPr lang="en-US" altLang="ko-KR" sz="1000" dirty="0">
              <a:solidFill>
                <a:srgbClr val="000000"/>
              </a:solidFill>
              <a:latin typeface="Noto Sans CJK KR Black" pitchFamily="34" charset="0"/>
              <a:cs typeface="Noto Sans CJK KR Black" pitchFamily="34" charset="0"/>
            </a:endParaRPr>
          </a:p>
          <a:p>
            <a:r>
              <a:rPr lang="en" altLang="ko-KR" sz="1000" dirty="0" err="1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DataSet</a:t>
            </a:r>
            <a:r>
              <a:rPr lang="ko-KR" altLang="en-US" sz="10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의 글을 숫자로 변형</a:t>
            </a:r>
          </a:p>
        </p:txBody>
      </p:sp>
    </p:spTree>
    <p:extLst>
      <p:ext uri="{BB962C8B-B14F-4D97-AF65-F5344CB8AC3E}">
        <p14:creationId xmlns:p14="http://schemas.microsoft.com/office/powerpoint/2010/main" val="391956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B4D0EF45-4492-7259-A183-28162AD27155}"/>
              </a:ext>
            </a:extLst>
          </p:cNvPr>
          <p:cNvSpPr txBox="1"/>
          <p:nvPr/>
        </p:nvSpPr>
        <p:spPr>
          <a:xfrm>
            <a:off x="1122447" y="539888"/>
            <a:ext cx="459910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데이터 시각화</a:t>
            </a:r>
            <a:r>
              <a:rPr lang="en-US" altLang="ko-KR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(1)</a:t>
            </a:r>
            <a:endParaRPr lang="en-US" sz="3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B19BECB-51AC-A0EF-5529-43302169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24" y="1752771"/>
            <a:ext cx="2140200" cy="36710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A7B639-8CD3-693B-8F19-3071FB4D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24" y="1752772"/>
            <a:ext cx="3199363" cy="3255115"/>
          </a:xfrm>
          <a:prstGeom prst="rect">
            <a:avLst/>
          </a:prstGeom>
        </p:spPr>
      </p:pic>
      <p:sp>
        <p:nvSpPr>
          <p:cNvPr id="32" name="Object 13">
            <a:extLst>
              <a:ext uri="{FF2B5EF4-FFF2-40B4-BE49-F238E27FC236}">
                <a16:creationId xmlns:a16="http://schemas.microsoft.com/office/drawing/2014/main" id="{E6B474FC-6291-2994-8F04-11A0A77567C8}"/>
              </a:ext>
            </a:extLst>
          </p:cNvPr>
          <p:cNvSpPr txBox="1"/>
          <p:nvPr/>
        </p:nvSpPr>
        <p:spPr>
          <a:xfrm>
            <a:off x="3511420" y="1321886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Noto Sans CJK KR Regular" pitchFamily="34" charset="0"/>
              </a:rPr>
              <a:t>Heatmap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관계도</a:t>
            </a:r>
            <a:endParaRPr lang="en-US" sz="11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4B466EE-9CA7-40B5-D12D-62C7DA78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88" y="1752773"/>
            <a:ext cx="4754091" cy="3523562"/>
          </a:xfrm>
          <a:prstGeom prst="rect">
            <a:avLst/>
          </a:prstGeom>
        </p:spPr>
      </p:pic>
      <p:sp>
        <p:nvSpPr>
          <p:cNvPr id="36" name="Object 13">
            <a:extLst>
              <a:ext uri="{FF2B5EF4-FFF2-40B4-BE49-F238E27FC236}">
                <a16:creationId xmlns:a16="http://schemas.microsoft.com/office/drawing/2014/main" id="{6B5B6524-7368-7B36-0873-FDAFD56B8C24}"/>
              </a:ext>
            </a:extLst>
          </p:cNvPr>
          <p:cNvSpPr txBox="1"/>
          <p:nvPr/>
        </p:nvSpPr>
        <p:spPr>
          <a:xfrm>
            <a:off x="6566287" y="1321884"/>
            <a:ext cx="475409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협심증 유발 운동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가슴통증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공복 시 혈당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최대 운동 심전도 기울기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나이와 심장병의 관계도</a:t>
            </a:r>
            <a:endParaRPr lang="en-US" sz="1100" dirty="0"/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2E121CFD-7206-8875-297E-5DF4DF5D6C9E}"/>
              </a:ext>
            </a:extLst>
          </p:cNvPr>
          <p:cNvSpPr txBox="1"/>
          <p:nvPr/>
        </p:nvSpPr>
        <p:spPr>
          <a:xfrm>
            <a:off x="1122447" y="1325118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심장병 환자 수 시각화</a:t>
            </a:r>
            <a:endParaRPr lang="en-US" sz="1100" dirty="0"/>
          </a:p>
        </p:txBody>
      </p: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067D5406-976C-025E-1DB6-C6F3DB7535EE}"/>
              </a:ext>
            </a:extLst>
          </p:cNvPr>
          <p:cNvGrpSpPr/>
          <p:nvPr/>
        </p:nvGrpSpPr>
        <p:grpSpPr>
          <a:xfrm>
            <a:off x="4180343" y="574470"/>
            <a:ext cx="197937" cy="478968"/>
            <a:chOff x="533569" y="6904599"/>
            <a:chExt cx="184351" cy="480410"/>
          </a:xfrm>
        </p:grpSpPr>
        <p:grpSp>
          <p:nvGrpSpPr>
            <p:cNvPr id="39" name="그룹 1002">
              <a:extLst>
                <a:ext uri="{FF2B5EF4-FFF2-40B4-BE49-F238E27FC236}">
                  <a16:creationId xmlns:a16="http://schemas.microsoft.com/office/drawing/2014/main" id="{E7DF4C41-F121-440D-1846-976F2369AD80}"/>
                </a:ext>
              </a:extLst>
            </p:cNvPr>
            <p:cNvGrpSpPr/>
            <p:nvPr/>
          </p:nvGrpSpPr>
          <p:grpSpPr>
            <a:xfrm>
              <a:off x="533569" y="6904599"/>
              <a:ext cx="184351" cy="184351"/>
              <a:chOff x="533569" y="6904599"/>
              <a:chExt cx="184351" cy="184351"/>
            </a:xfrm>
          </p:grpSpPr>
          <p:pic>
            <p:nvPicPr>
              <p:cNvPr id="42" name="Object 3">
                <a:extLst>
                  <a:ext uri="{FF2B5EF4-FFF2-40B4-BE49-F238E27FC236}">
                    <a16:creationId xmlns:a16="http://schemas.microsoft.com/office/drawing/2014/main" id="{E682F194-65C4-4A63-90F4-07F892314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569" y="6904599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40" name="그룹 1003">
              <a:extLst>
                <a:ext uri="{FF2B5EF4-FFF2-40B4-BE49-F238E27FC236}">
                  <a16:creationId xmlns:a16="http://schemas.microsoft.com/office/drawing/2014/main" id="{9094FA5A-63F9-A26F-ED3D-79934D855B7E}"/>
                </a:ext>
              </a:extLst>
            </p:cNvPr>
            <p:cNvGrpSpPr/>
            <p:nvPr/>
          </p:nvGrpSpPr>
          <p:grpSpPr>
            <a:xfrm>
              <a:off x="533569" y="7200658"/>
              <a:ext cx="184351" cy="184351"/>
              <a:chOff x="533569" y="7200658"/>
              <a:chExt cx="184351" cy="184351"/>
            </a:xfrm>
          </p:grpSpPr>
          <p:pic>
            <p:nvPicPr>
              <p:cNvPr id="41" name="Object 6">
                <a:extLst>
                  <a:ext uri="{FF2B5EF4-FFF2-40B4-BE49-F238E27FC236}">
                    <a16:creationId xmlns:a16="http://schemas.microsoft.com/office/drawing/2014/main" id="{2354B1A7-E7B3-D454-9832-DA8AB4F3A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569" y="7200658"/>
                <a:ext cx="184351" cy="1843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446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6FA8CA0-A106-30D2-9E3C-28665E6C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71" y="1424132"/>
            <a:ext cx="4599105" cy="2292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2278C3-5C27-EDDE-4AE6-D1B83B58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2738"/>
            <a:ext cx="2370622" cy="2292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4DE881-F68C-CEB1-51F7-1DE81A195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70" y="3844197"/>
            <a:ext cx="4599103" cy="23496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95221C-5671-7534-C526-DE387AB50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846" y="1367654"/>
            <a:ext cx="2386463" cy="3308506"/>
          </a:xfrm>
          <a:prstGeom prst="rect">
            <a:avLst/>
          </a:prstGeom>
        </p:spPr>
      </p:pic>
      <p:sp>
        <p:nvSpPr>
          <p:cNvPr id="18" name="Object 13">
            <a:extLst>
              <a:ext uri="{FF2B5EF4-FFF2-40B4-BE49-F238E27FC236}">
                <a16:creationId xmlns:a16="http://schemas.microsoft.com/office/drawing/2014/main" id="{8C2B3ECB-F9EB-F510-F33B-4B1498FA729F}"/>
              </a:ext>
            </a:extLst>
          </p:cNvPr>
          <p:cNvSpPr txBox="1"/>
          <p:nvPr/>
        </p:nvSpPr>
        <p:spPr>
          <a:xfrm>
            <a:off x="1467923" y="1183916"/>
            <a:ext cx="475409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콜레스테롤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Noto Sans CJK KR Regular" pitchFamily="34" charset="0"/>
              </a:rPr>
              <a:t>Oldpeak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과 심장병의 관계</a:t>
            </a:r>
            <a:endParaRPr lang="en-US" sz="1100"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394D21FD-5998-2471-DF4D-8DF5240E4520}"/>
              </a:ext>
            </a:extLst>
          </p:cNvPr>
          <p:cNvSpPr txBox="1"/>
          <p:nvPr/>
        </p:nvSpPr>
        <p:spPr>
          <a:xfrm>
            <a:off x="1467923" y="3695258"/>
            <a:ext cx="475409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최대심박수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평상시 혈압과 심장병의 관계</a:t>
            </a:r>
            <a:endParaRPr lang="en-US" sz="1100"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D1D06D34-B7C3-5B35-64FD-F840BF5BD475}"/>
              </a:ext>
            </a:extLst>
          </p:cNvPr>
          <p:cNvSpPr txBox="1"/>
          <p:nvPr/>
        </p:nvSpPr>
        <p:spPr>
          <a:xfrm>
            <a:off x="6222014" y="1138901"/>
            <a:ext cx="1661597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성별과 심장병의 관계</a:t>
            </a:r>
            <a:endParaRPr lang="en-US" sz="1100"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F5D87A74-BAD6-E2A4-45DA-ED1038FBF6B8}"/>
              </a:ext>
            </a:extLst>
          </p:cNvPr>
          <p:cNvSpPr txBox="1"/>
          <p:nvPr/>
        </p:nvSpPr>
        <p:spPr>
          <a:xfrm>
            <a:off x="8862327" y="1138901"/>
            <a:ext cx="19877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안정 심전도와 심장병의 관계</a:t>
            </a:r>
            <a:endParaRPr lang="en-US" sz="1100" dirty="0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D93B1753-EE9E-9E41-0B84-A4F8682D6CC0}"/>
              </a:ext>
            </a:extLst>
          </p:cNvPr>
          <p:cNvSpPr txBox="1"/>
          <p:nvPr/>
        </p:nvSpPr>
        <p:spPr>
          <a:xfrm>
            <a:off x="1122447" y="539888"/>
            <a:ext cx="459910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데이터 시각화</a:t>
            </a:r>
            <a:r>
              <a:rPr lang="en-US" altLang="ko-KR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(2)</a:t>
            </a:r>
            <a:endParaRPr lang="en-US" sz="3000" dirty="0"/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0385ED19-093F-9E57-71A7-DD125AE78BEC}"/>
              </a:ext>
            </a:extLst>
          </p:cNvPr>
          <p:cNvGrpSpPr/>
          <p:nvPr/>
        </p:nvGrpSpPr>
        <p:grpSpPr>
          <a:xfrm>
            <a:off x="4180343" y="574470"/>
            <a:ext cx="197937" cy="478968"/>
            <a:chOff x="533569" y="6904599"/>
            <a:chExt cx="184351" cy="480410"/>
          </a:xfrm>
        </p:grpSpPr>
        <p:grpSp>
          <p:nvGrpSpPr>
            <p:cNvPr id="25" name="그룹 1002">
              <a:extLst>
                <a:ext uri="{FF2B5EF4-FFF2-40B4-BE49-F238E27FC236}">
                  <a16:creationId xmlns:a16="http://schemas.microsoft.com/office/drawing/2014/main" id="{0656B066-86C5-1D6B-867C-66565CD785DA}"/>
                </a:ext>
              </a:extLst>
            </p:cNvPr>
            <p:cNvGrpSpPr/>
            <p:nvPr/>
          </p:nvGrpSpPr>
          <p:grpSpPr>
            <a:xfrm>
              <a:off x="533569" y="6904599"/>
              <a:ext cx="184351" cy="184351"/>
              <a:chOff x="533569" y="6904599"/>
              <a:chExt cx="184351" cy="184351"/>
            </a:xfrm>
          </p:grpSpPr>
          <p:pic>
            <p:nvPicPr>
              <p:cNvPr id="28" name="Object 3">
                <a:extLst>
                  <a:ext uri="{FF2B5EF4-FFF2-40B4-BE49-F238E27FC236}">
                    <a16:creationId xmlns:a16="http://schemas.microsoft.com/office/drawing/2014/main" id="{47013B8F-9522-8C99-5949-A27FD4BD4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3569" y="6904599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26" name="그룹 1003">
              <a:extLst>
                <a:ext uri="{FF2B5EF4-FFF2-40B4-BE49-F238E27FC236}">
                  <a16:creationId xmlns:a16="http://schemas.microsoft.com/office/drawing/2014/main" id="{2E8AF18B-2E3B-B311-EA6A-E381C27C408C}"/>
                </a:ext>
              </a:extLst>
            </p:cNvPr>
            <p:cNvGrpSpPr/>
            <p:nvPr/>
          </p:nvGrpSpPr>
          <p:grpSpPr>
            <a:xfrm>
              <a:off x="533569" y="7200658"/>
              <a:ext cx="184351" cy="184351"/>
              <a:chOff x="533569" y="7200658"/>
              <a:chExt cx="184351" cy="184351"/>
            </a:xfrm>
          </p:grpSpPr>
          <p:pic>
            <p:nvPicPr>
              <p:cNvPr id="27" name="Object 6">
                <a:extLst>
                  <a:ext uri="{FF2B5EF4-FFF2-40B4-BE49-F238E27FC236}">
                    <a16:creationId xmlns:a16="http://schemas.microsoft.com/office/drawing/2014/main" id="{A77867E2-CD6B-0B97-8150-7224107F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3569" y="7200658"/>
                <a:ext cx="184351" cy="1843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202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1001">
            <a:extLst>
              <a:ext uri="{FF2B5EF4-FFF2-40B4-BE49-F238E27FC236}">
                <a16:creationId xmlns:a16="http://schemas.microsoft.com/office/drawing/2014/main" id="{DD17B56D-A080-E1D6-FCC3-C9A42BF36212}"/>
              </a:ext>
            </a:extLst>
          </p:cNvPr>
          <p:cNvGrpSpPr/>
          <p:nvPr/>
        </p:nvGrpSpPr>
        <p:grpSpPr>
          <a:xfrm>
            <a:off x="6470449" y="754891"/>
            <a:ext cx="4917428" cy="5982482"/>
            <a:chOff x="635026" y="3539208"/>
            <a:chExt cx="843349" cy="3966111"/>
          </a:xfrm>
        </p:grpSpPr>
        <p:pic>
          <p:nvPicPr>
            <p:cNvPr id="26" name="Object 2">
              <a:extLst>
                <a:ext uri="{FF2B5EF4-FFF2-40B4-BE49-F238E27FC236}">
                  <a16:creationId xmlns:a16="http://schemas.microsoft.com/office/drawing/2014/main" id="{7F5524CE-309C-DD3B-3E65-4B603B6BC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2D025C7A-46A9-2559-5ED6-29C5C6F26277}"/>
              </a:ext>
            </a:extLst>
          </p:cNvPr>
          <p:cNvGrpSpPr/>
          <p:nvPr/>
        </p:nvGrpSpPr>
        <p:grpSpPr>
          <a:xfrm>
            <a:off x="804123" y="1259690"/>
            <a:ext cx="4917428" cy="2335115"/>
            <a:chOff x="635026" y="3539208"/>
            <a:chExt cx="843349" cy="3966111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BD129DD9-8D59-B5CF-63ED-57310D0AAE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CAC200F-E584-760A-A873-B0912F91D7A4}"/>
              </a:ext>
            </a:extLst>
          </p:cNvPr>
          <p:cNvGrpSpPr/>
          <p:nvPr/>
        </p:nvGrpSpPr>
        <p:grpSpPr>
          <a:xfrm>
            <a:off x="3893885" y="577403"/>
            <a:ext cx="197937" cy="478968"/>
            <a:chOff x="533569" y="6904599"/>
            <a:chExt cx="184351" cy="480410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8EE8B5E9-1B6A-59FB-CE39-9412065DDB7E}"/>
                </a:ext>
              </a:extLst>
            </p:cNvPr>
            <p:cNvGrpSpPr/>
            <p:nvPr/>
          </p:nvGrpSpPr>
          <p:grpSpPr>
            <a:xfrm>
              <a:off x="533569" y="6904599"/>
              <a:ext cx="184351" cy="184351"/>
              <a:chOff x="533569" y="6904599"/>
              <a:chExt cx="184351" cy="184351"/>
            </a:xfrm>
          </p:grpSpPr>
          <p:pic>
            <p:nvPicPr>
              <p:cNvPr id="8" name="Object 3">
                <a:extLst>
                  <a:ext uri="{FF2B5EF4-FFF2-40B4-BE49-F238E27FC236}">
                    <a16:creationId xmlns:a16="http://schemas.microsoft.com/office/drawing/2014/main" id="{5218FC67-618A-84D6-E6F3-66F4B9526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3569" y="6904599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8C00D0A5-7023-683E-6F10-B2FFDF9AF8A2}"/>
                </a:ext>
              </a:extLst>
            </p:cNvPr>
            <p:cNvGrpSpPr/>
            <p:nvPr/>
          </p:nvGrpSpPr>
          <p:grpSpPr>
            <a:xfrm>
              <a:off x="533569" y="7200658"/>
              <a:ext cx="184351" cy="184351"/>
              <a:chOff x="533569" y="7200658"/>
              <a:chExt cx="184351" cy="184351"/>
            </a:xfrm>
          </p:grpSpPr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1C875999-A191-B087-B237-6AA592D8F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3569" y="7200658"/>
                <a:ext cx="184351" cy="184351"/>
              </a:xfrm>
              <a:prstGeom prst="rect">
                <a:avLst/>
              </a:prstGeom>
            </p:spPr>
          </p:pic>
        </p:grp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7064D359-EE01-7607-3719-AD1167ED126E}"/>
              </a:ext>
            </a:extLst>
          </p:cNvPr>
          <p:cNvSpPr txBox="1"/>
          <p:nvPr/>
        </p:nvSpPr>
        <p:spPr>
          <a:xfrm>
            <a:off x="1122447" y="539888"/>
            <a:ext cx="459910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모델 학습</a:t>
            </a:r>
            <a:r>
              <a:rPr lang="en-US" altLang="ko-KR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(1)</a:t>
            </a:r>
            <a:endParaRPr lang="en-US" sz="30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01BBC6-EEB3-CD67-77E9-A5CAD319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47" y="1649373"/>
            <a:ext cx="4210051" cy="1555750"/>
          </a:xfrm>
          <a:prstGeom prst="rect">
            <a:avLst/>
          </a:prstGeom>
        </p:spPr>
      </p:pic>
      <p:sp>
        <p:nvSpPr>
          <p:cNvPr id="12" name="Object 13">
            <a:extLst>
              <a:ext uri="{FF2B5EF4-FFF2-40B4-BE49-F238E27FC236}">
                <a16:creationId xmlns:a16="http://schemas.microsoft.com/office/drawing/2014/main" id="{A42C9A4B-72C7-2CE6-4AB1-91226A0C2EBA}"/>
              </a:ext>
            </a:extLst>
          </p:cNvPr>
          <p:cNvSpPr txBox="1"/>
          <p:nvPr/>
        </p:nvSpPr>
        <p:spPr>
          <a:xfrm>
            <a:off x="1122447" y="1325118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학습셋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테스트셋 구분</a:t>
            </a:r>
            <a:endParaRPr lang="en-US" sz="11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BCB4305-A915-CE19-0E7C-F8CED5321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52" y="1310380"/>
            <a:ext cx="4012221" cy="1804540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FFCAE298-DD75-263B-122D-9309EE1E367E}"/>
              </a:ext>
            </a:extLst>
          </p:cNvPr>
          <p:cNvSpPr txBox="1"/>
          <p:nvPr/>
        </p:nvSpPr>
        <p:spPr>
          <a:xfrm>
            <a:off x="6640942" y="986125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Noto Sans CJK KR Regular" pitchFamily="34" charset="0"/>
              </a:rPr>
              <a:t>Keras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순차모델</a:t>
            </a:r>
            <a:endParaRPr 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B72D4D-8156-7566-8376-B1520F137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412" y="3956319"/>
            <a:ext cx="3194971" cy="2509745"/>
          </a:xfrm>
          <a:prstGeom prst="rect">
            <a:avLst/>
          </a:prstGeom>
        </p:spPr>
      </p:pic>
      <p:sp>
        <p:nvSpPr>
          <p:cNvPr id="20" name="Object 13">
            <a:extLst>
              <a:ext uri="{FF2B5EF4-FFF2-40B4-BE49-F238E27FC236}">
                <a16:creationId xmlns:a16="http://schemas.microsoft.com/office/drawing/2014/main" id="{7B3E069C-4EC4-78F7-9D16-10C7355E3674}"/>
              </a:ext>
            </a:extLst>
          </p:cNvPr>
          <p:cNvSpPr txBox="1"/>
          <p:nvPr/>
        </p:nvSpPr>
        <p:spPr>
          <a:xfrm>
            <a:off x="10132490" y="6093888"/>
            <a:ext cx="186013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Noto Sans CJK KR Regular" pitchFamily="34" charset="0"/>
              </a:rPr>
              <a:t>빨간색 손실</a:t>
            </a:r>
            <a:endParaRPr lang="en-US" altLang="ko-KR" sz="8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Noto Sans CJK KR Regular" pitchFamily="34" charset="0"/>
              </a:rPr>
              <a:t>파란색 정확도</a:t>
            </a:r>
            <a:endParaRPr lang="en-US" sz="8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ECD58F-8162-EB8F-DD64-AAFF2BE561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943"/>
          <a:stretch/>
        </p:blipFill>
        <p:spPr>
          <a:xfrm>
            <a:off x="6923052" y="3174252"/>
            <a:ext cx="3938758" cy="6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77D98BA3-9F85-2E7F-9027-8A53EE3909B1}"/>
              </a:ext>
            </a:extLst>
          </p:cNvPr>
          <p:cNvGrpSpPr/>
          <p:nvPr/>
        </p:nvGrpSpPr>
        <p:grpSpPr>
          <a:xfrm>
            <a:off x="6359611" y="1093884"/>
            <a:ext cx="4917428" cy="2335115"/>
            <a:chOff x="635026" y="3539208"/>
            <a:chExt cx="843349" cy="3966111"/>
          </a:xfrm>
        </p:grpSpPr>
        <p:pic>
          <p:nvPicPr>
            <p:cNvPr id="34" name="Object 2">
              <a:extLst>
                <a:ext uri="{FF2B5EF4-FFF2-40B4-BE49-F238E27FC236}">
                  <a16:creationId xmlns:a16="http://schemas.microsoft.com/office/drawing/2014/main" id="{42AC11E4-8009-5119-4A1C-D462441B3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82C8D7F8-5CB0-9BE2-671F-C41EEA01C37B}"/>
              </a:ext>
            </a:extLst>
          </p:cNvPr>
          <p:cNvGrpSpPr/>
          <p:nvPr/>
        </p:nvGrpSpPr>
        <p:grpSpPr>
          <a:xfrm>
            <a:off x="914961" y="1093884"/>
            <a:ext cx="4917428" cy="2335115"/>
            <a:chOff x="635026" y="3539208"/>
            <a:chExt cx="843349" cy="3966111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930CF24F-01D4-66D1-B396-D3296BD34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B2B9457F-5092-BCD7-6542-A5BF0A6458E3}"/>
              </a:ext>
            </a:extLst>
          </p:cNvPr>
          <p:cNvGrpSpPr/>
          <p:nvPr/>
        </p:nvGrpSpPr>
        <p:grpSpPr>
          <a:xfrm>
            <a:off x="3893885" y="577403"/>
            <a:ext cx="197937" cy="478968"/>
            <a:chOff x="533569" y="6904599"/>
            <a:chExt cx="184351" cy="480410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F00DEB10-6F6D-CECC-37F5-88010E337E11}"/>
                </a:ext>
              </a:extLst>
            </p:cNvPr>
            <p:cNvGrpSpPr/>
            <p:nvPr/>
          </p:nvGrpSpPr>
          <p:grpSpPr>
            <a:xfrm>
              <a:off x="533569" y="6904599"/>
              <a:ext cx="184351" cy="184351"/>
              <a:chOff x="533569" y="6904599"/>
              <a:chExt cx="184351" cy="184351"/>
            </a:xfrm>
          </p:grpSpPr>
          <p:pic>
            <p:nvPicPr>
              <p:cNvPr id="8" name="Object 3">
                <a:extLst>
                  <a:ext uri="{FF2B5EF4-FFF2-40B4-BE49-F238E27FC236}">
                    <a16:creationId xmlns:a16="http://schemas.microsoft.com/office/drawing/2014/main" id="{4C9878CF-C802-C5BD-E0C1-9DDBA436A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3569" y="6904599"/>
                <a:ext cx="184351" cy="184351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9D9849A7-BDD1-FE2E-DF86-0EB63F59B667}"/>
                </a:ext>
              </a:extLst>
            </p:cNvPr>
            <p:cNvGrpSpPr/>
            <p:nvPr/>
          </p:nvGrpSpPr>
          <p:grpSpPr>
            <a:xfrm>
              <a:off x="533569" y="7200658"/>
              <a:ext cx="184351" cy="184351"/>
              <a:chOff x="533569" y="7200658"/>
              <a:chExt cx="184351" cy="184351"/>
            </a:xfrm>
          </p:grpSpPr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F26BEB63-F29F-F144-C067-953AEF26E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3569" y="7200658"/>
                <a:ext cx="184351" cy="184351"/>
              </a:xfrm>
              <a:prstGeom prst="rect">
                <a:avLst/>
              </a:prstGeom>
            </p:spPr>
          </p:pic>
        </p:grp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CF47BD1-5C17-082F-0E1B-236997111CD9}"/>
              </a:ext>
            </a:extLst>
          </p:cNvPr>
          <p:cNvSpPr txBox="1"/>
          <p:nvPr/>
        </p:nvSpPr>
        <p:spPr>
          <a:xfrm>
            <a:off x="1122447" y="539888"/>
            <a:ext cx="459910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모델 학습</a:t>
            </a:r>
            <a:r>
              <a:rPr lang="en-US" altLang="ko-KR" sz="3000" kern="0" spc="-200" dirty="0">
                <a:solidFill>
                  <a:srgbClr val="000000"/>
                </a:solidFill>
                <a:latin typeface="Noto Sans CJK KR Black" pitchFamily="34" charset="0"/>
              </a:rPr>
              <a:t>(2)</a:t>
            </a:r>
            <a:endParaRPr lang="en-US" sz="3000" dirty="0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F20EE6B-1B7C-C73E-43D2-CE4C7E712650}"/>
              </a:ext>
            </a:extLst>
          </p:cNvPr>
          <p:cNvSpPr txBox="1"/>
          <p:nvPr/>
        </p:nvSpPr>
        <p:spPr>
          <a:xfrm>
            <a:off x="1122447" y="1214230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Noto Sans CJK KR Regular" pitchFamily="34" charset="0"/>
              </a:rPr>
              <a:t>K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겹 교차 검증 모델</a:t>
            </a:r>
            <a:endParaRPr 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923A4D-DF9D-AA59-7E06-2259923F2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55" y="2721848"/>
            <a:ext cx="4234562" cy="2282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217CFD-56CB-2B85-E8DC-A94F074B9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445" y="1457096"/>
            <a:ext cx="4129176" cy="498878"/>
          </a:xfrm>
          <a:prstGeom prst="rect">
            <a:avLst/>
          </a:prstGeom>
        </p:spPr>
      </p:pic>
      <p:sp>
        <p:nvSpPr>
          <p:cNvPr id="19" name="Object 13">
            <a:extLst>
              <a:ext uri="{FF2B5EF4-FFF2-40B4-BE49-F238E27FC236}">
                <a16:creationId xmlns:a16="http://schemas.microsoft.com/office/drawing/2014/main" id="{2EE3D1E0-7DE9-BF9B-3AAE-D036550D75CC}"/>
              </a:ext>
            </a:extLst>
          </p:cNvPr>
          <p:cNvSpPr txBox="1"/>
          <p:nvPr/>
        </p:nvSpPr>
        <p:spPr>
          <a:xfrm>
            <a:off x="1111574" y="2421174"/>
            <a:ext cx="171807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Noto Sans CJK KR Regular" pitchFamily="34" charset="0"/>
              </a:rPr>
              <a:t>K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겹 교차검증 모델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성능</a:t>
            </a:r>
            <a:endParaRPr lang="en-US" sz="1100" dirty="0"/>
          </a:p>
        </p:txBody>
      </p:sp>
      <p:pic>
        <p:nvPicPr>
          <p:cNvPr id="32" name="그림 31" descr="테이블이(가) 표시된 사진&#10;&#10;자동 생성된 설명">
            <a:extLst>
              <a:ext uri="{FF2B5EF4-FFF2-40B4-BE49-F238E27FC236}">
                <a16:creationId xmlns:a16="http://schemas.microsoft.com/office/drawing/2014/main" id="{DCEB496E-B3B4-AF01-7A6B-F90151AB5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602" y="2237370"/>
            <a:ext cx="2850455" cy="1028584"/>
          </a:xfrm>
          <a:prstGeom prst="rect">
            <a:avLst/>
          </a:prstGeom>
        </p:spPr>
      </p:pic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D93ED8AB-7B2B-7D57-A592-876EAA902012}"/>
              </a:ext>
            </a:extLst>
          </p:cNvPr>
          <p:cNvGrpSpPr/>
          <p:nvPr/>
        </p:nvGrpSpPr>
        <p:grpSpPr>
          <a:xfrm>
            <a:off x="914961" y="3982995"/>
            <a:ext cx="4917428" cy="2335115"/>
            <a:chOff x="635026" y="3539208"/>
            <a:chExt cx="843349" cy="3966111"/>
          </a:xfrm>
        </p:grpSpPr>
        <p:pic>
          <p:nvPicPr>
            <p:cNvPr id="36" name="Object 2">
              <a:extLst>
                <a:ext uri="{FF2B5EF4-FFF2-40B4-BE49-F238E27FC236}">
                  <a16:creationId xmlns:a16="http://schemas.microsoft.com/office/drawing/2014/main" id="{5E323074-DFB2-679A-8865-80F23A103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grpSp>
        <p:nvGrpSpPr>
          <p:cNvPr id="37" name="그룹 1001">
            <a:extLst>
              <a:ext uri="{FF2B5EF4-FFF2-40B4-BE49-F238E27FC236}">
                <a16:creationId xmlns:a16="http://schemas.microsoft.com/office/drawing/2014/main" id="{2AFD2A9E-9EC4-83A5-502A-F73720D62279}"/>
              </a:ext>
            </a:extLst>
          </p:cNvPr>
          <p:cNvGrpSpPr/>
          <p:nvPr/>
        </p:nvGrpSpPr>
        <p:grpSpPr>
          <a:xfrm>
            <a:off x="6359611" y="3982994"/>
            <a:ext cx="4917428" cy="2335115"/>
            <a:chOff x="635026" y="3539208"/>
            <a:chExt cx="843349" cy="3966111"/>
          </a:xfrm>
        </p:grpSpPr>
        <p:pic>
          <p:nvPicPr>
            <p:cNvPr id="38" name="Object 2">
              <a:extLst>
                <a:ext uri="{FF2B5EF4-FFF2-40B4-BE49-F238E27FC236}">
                  <a16:creationId xmlns:a16="http://schemas.microsoft.com/office/drawing/2014/main" id="{C52F27FE-2ABB-A5AA-E39A-EC5818C1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71222"/>
            <a:stretch/>
          </p:blipFill>
          <p:spPr>
            <a:xfrm>
              <a:off x="635026" y="3539208"/>
              <a:ext cx="843349" cy="3966111"/>
            </a:xfrm>
            <a:prstGeom prst="rect">
              <a:avLst/>
            </a:prstGeom>
          </p:spPr>
        </p:pic>
      </p:grpSp>
      <p:sp>
        <p:nvSpPr>
          <p:cNvPr id="39" name="Object 13">
            <a:extLst>
              <a:ext uri="{FF2B5EF4-FFF2-40B4-BE49-F238E27FC236}">
                <a16:creationId xmlns:a16="http://schemas.microsoft.com/office/drawing/2014/main" id="{F36601D7-692C-BB93-E453-BAE52924473E}"/>
              </a:ext>
            </a:extLst>
          </p:cNvPr>
          <p:cNvSpPr txBox="1"/>
          <p:nvPr/>
        </p:nvSpPr>
        <p:spPr>
          <a:xfrm>
            <a:off x="6601301" y="1967600"/>
            <a:ext cx="171807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로지스틱회귀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 성능</a:t>
            </a:r>
            <a:endParaRPr lang="en-US" sz="1100" dirty="0"/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068A8A17-9C3A-577A-0C6D-6A69F1F9C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45" y="4410019"/>
            <a:ext cx="1744465" cy="322726"/>
          </a:xfrm>
          <a:prstGeom prst="rect">
            <a:avLst/>
          </a:prstGeom>
        </p:spPr>
      </p:pic>
      <p:sp>
        <p:nvSpPr>
          <p:cNvPr id="42" name="Object 13">
            <a:extLst>
              <a:ext uri="{FF2B5EF4-FFF2-40B4-BE49-F238E27FC236}">
                <a16:creationId xmlns:a16="http://schemas.microsoft.com/office/drawing/2014/main" id="{B1634455-35CA-93D0-814D-92315ECEEE4A}"/>
              </a:ext>
            </a:extLst>
          </p:cNvPr>
          <p:cNvSpPr txBox="1"/>
          <p:nvPr/>
        </p:nvSpPr>
        <p:spPr>
          <a:xfrm>
            <a:off x="1122447" y="4138670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나이브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베이즈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</a:t>
            </a:r>
            <a:endParaRPr lang="en-US" sz="1100" dirty="0"/>
          </a:p>
        </p:txBody>
      </p:sp>
      <p:pic>
        <p:nvPicPr>
          <p:cNvPr id="44" name="그림 43" descr="테이블이(가) 표시된 사진&#10;&#10;자동 생성된 설명">
            <a:extLst>
              <a:ext uri="{FF2B5EF4-FFF2-40B4-BE49-F238E27FC236}">
                <a16:creationId xmlns:a16="http://schemas.microsoft.com/office/drawing/2014/main" id="{9E41D083-1562-70D3-B0D7-FAB9582B6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446" y="5119899"/>
            <a:ext cx="2850455" cy="1048060"/>
          </a:xfrm>
          <a:prstGeom prst="rect">
            <a:avLst/>
          </a:prstGeom>
        </p:spPr>
      </p:pic>
      <p:sp>
        <p:nvSpPr>
          <p:cNvPr id="45" name="Object 13">
            <a:extLst>
              <a:ext uri="{FF2B5EF4-FFF2-40B4-BE49-F238E27FC236}">
                <a16:creationId xmlns:a16="http://schemas.microsoft.com/office/drawing/2014/main" id="{D74A5987-EC8F-9715-E3D5-B41DFDCF2AF0}"/>
              </a:ext>
            </a:extLst>
          </p:cNvPr>
          <p:cNvSpPr txBox="1"/>
          <p:nvPr/>
        </p:nvSpPr>
        <p:spPr>
          <a:xfrm>
            <a:off x="1122445" y="4873459"/>
            <a:ext cx="171807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나이브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베이즈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 성능</a:t>
            </a:r>
            <a:endParaRPr lang="en-US" sz="1100" dirty="0"/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A6548F49-0F3C-0420-28FE-40D0975CDA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602" y="4415576"/>
            <a:ext cx="2020284" cy="294997"/>
          </a:xfrm>
          <a:prstGeom prst="rect">
            <a:avLst/>
          </a:prstGeom>
        </p:spPr>
      </p:pic>
      <p:sp>
        <p:nvSpPr>
          <p:cNvPr id="48" name="Object 13">
            <a:extLst>
              <a:ext uri="{FF2B5EF4-FFF2-40B4-BE49-F238E27FC236}">
                <a16:creationId xmlns:a16="http://schemas.microsoft.com/office/drawing/2014/main" id="{D5A6DD5C-5C9D-6C27-2324-55B010BDF8CB}"/>
              </a:ext>
            </a:extLst>
          </p:cNvPr>
          <p:cNvSpPr txBox="1"/>
          <p:nvPr/>
        </p:nvSpPr>
        <p:spPr>
          <a:xfrm>
            <a:off x="6635602" y="4142107"/>
            <a:ext cx="168377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랜덤포레스트분류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</a:t>
            </a:r>
            <a:endParaRPr lang="en-US" sz="1100" dirty="0"/>
          </a:p>
        </p:txBody>
      </p:sp>
      <p:pic>
        <p:nvPicPr>
          <p:cNvPr id="50" name="그림 49" descr="테이블이(가) 표시된 사진&#10;&#10;자동 생성된 설명">
            <a:extLst>
              <a:ext uri="{FF2B5EF4-FFF2-40B4-BE49-F238E27FC236}">
                <a16:creationId xmlns:a16="http://schemas.microsoft.com/office/drawing/2014/main" id="{D2C451F0-661E-846E-5223-3B15F14D38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602" y="5115252"/>
            <a:ext cx="2863184" cy="987765"/>
          </a:xfrm>
          <a:prstGeom prst="rect">
            <a:avLst/>
          </a:prstGeom>
        </p:spPr>
      </p:pic>
      <p:sp>
        <p:nvSpPr>
          <p:cNvPr id="51" name="Object 13">
            <a:extLst>
              <a:ext uri="{FF2B5EF4-FFF2-40B4-BE49-F238E27FC236}">
                <a16:creationId xmlns:a16="http://schemas.microsoft.com/office/drawing/2014/main" id="{ECCB8537-C1B5-B632-5EC6-E42D500FE99B}"/>
              </a:ext>
            </a:extLst>
          </p:cNvPr>
          <p:cNvSpPr txBox="1"/>
          <p:nvPr/>
        </p:nvSpPr>
        <p:spPr>
          <a:xfrm>
            <a:off x="6635602" y="4853642"/>
            <a:ext cx="20202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랜덤포레스트분류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 성능</a:t>
            </a:r>
            <a:endParaRPr lang="en-US" sz="1100" dirty="0"/>
          </a:p>
        </p:txBody>
      </p:sp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6F05555D-5521-95B6-1FE9-69D32C3E9F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5602" y="1519375"/>
            <a:ext cx="1883719" cy="320232"/>
          </a:xfrm>
          <a:prstGeom prst="rect">
            <a:avLst/>
          </a:prstGeom>
        </p:spPr>
      </p:pic>
      <p:sp>
        <p:nvSpPr>
          <p:cNvPr id="55" name="Object 13">
            <a:extLst>
              <a:ext uri="{FF2B5EF4-FFF2-40B4-BE49-F238E27FC236}">
                <a16:creationId xmlns:a16="http://schemas.microsoft.com/office/drawing/2014/main" id="{39626027-4739-161A-B104-1E2F055045BB}"/>
              </a:ext>
            </a:extLst>
          </p:cNvPr>
          <p:cNvSpPr txBox="1"/>
          <p:nvPr/>
        </p:nvSpPr>
        <p:spPr>
          <a:xfrm>
            <a:off x="6601301" y="1249605"/>
            <a:ext cx="15357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 err="1">
                <a:solidFill>
                  <a:srgbClr val="000000"/>
                </a:solidFill>
                <a:latin typeface="Noto Sans CJK KR Regular" pitchFamily="34" charset="0"/>
              </a:rPr>
              <a:t>로지스틱회귀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itchFamily="34" charset="0"/>
              </a:rPr>
              <a:t> 모델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67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554</Words>
  <Application>Microsoft Macintosh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Arita-dotum(TTF) Medium</vt:lpstr>
      <vt:lpstr>Noto Sans CJK KR Black</vt:lpstr>
      <vt:lpstr>Noto Sans CJK KR Bold</vt:lpstr>
      <vt:lpstr>Noto Sans CJK KR Medium</vt:lpstr>
      <vt:lpstr>Noto Sans CJK KR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김시열</dc:creator>
  <cp:lastModifiedBy>김시열</cp:lastModifiedBy>
  <cp:revision>10</cp:revision>
  <dcterms:created xsi:type="dcterms:W3CDTF">2022-09-13T13:01:04Z</dcterms:created>
  <dcterms:modified xsi:type="dcterms:W3CDTF">2022-09-16T08:38:58Z</dcterms:modified>
</cp:coreProperties>
</file>