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365" r:id="rId3"/>
    <p:sldId id="385" r:id="rId4"/>
    <p:sldId id="390" r:id="rId5"/>
    <p:sldId id="386" r:id="rId6"/>
    <p:sldId id="373" r:id="rId7"/>
    <p:sldId id="336" r:id="rId8"/>
    <p:sldId id="374" r:id="rId9"/>
    <p:sldId id="375" r:id="rId10"/>
    <p:sldId id="376" r:id="rId11"/>
    <p:sldId id="387" r:id="rId12"/>
    <p:sldId id="393" r:id="rId13"/>
    <p:sldId id="391" r:id="rId14"/>
    <p:sldId id="392" r:id="rId15"/>
    <p:sldId id="394" r:id="rId16"/>
    <p:sldId id="347" r:id="rId17"/>
    <p:sldId id="404" r:id="rId18"/>
    <p:sldId id="348" r:id="rId19"/>
    <p:sldId id="407" r:id="rId20"/>
    <p:sldId id="408" r:id="rId21"/>
    <p:sldId id="409" r:id="rId22"/>
    <p:sldId id="395" r:id="rId23"/>
    <p:sldId id="396" r:id="rId24"/>
    <p:sldId id="397" r:id="rId25"/>
    <p:sldId id="398" r:id="rId26"/>
    <p:sldId id="399" r:id="rId27"/>
    <p:sldId id="400" r:id="rId28"/>
    <p:sldId id="413" r:id="rId29"/>
    <p:sldId id="414" r:id="rId30"/>
    <p:sldId id="415" r:id="rId31"/>
    <p:sldId id="405" r:id="rId32"/>
    <p:sldId id="411" r:id="rId33"/>
    <p:sldId id="412" r:id="rId34"/>
    <p:sldId id="401" r:id="rId35"/>
    <p:sldId id="417" r:id="rId36"/>
    <p:sldId id="402" r:id="rId37"/>
    <p:sldId id="403" r:id="rId38"/>
    <p:sldId id="416" r:id="rId39"/>
    <p:sldId id="406" r:id="rId40"/>
    <p:sldId id="410" r:id="rId41"/>
    <p:sldId id="361" r:id="rId42"/>
    <p:sldId id="367" r:id="rId43"/>
    <p:sldId id="353" r:id="rId44"/>
  </p:sldIdLst>
  <p:sldSz cx="9144000" cy="6858000" type="screen4x3"/>
  <p:notesSz cx="7102475" cy="89916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A5CA"/>
    <a:srgbClr val="5F5F5F"/>
    <a:srgbClr val="AAC1DA"/>
    <a:srgbClr val="D1DBEB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7" autoAdjust="0"/>
    <p:restoredTop sz="94268" autoAdjust="0"/>
  </p:normalViewPr>
  <p:slideViewPr>
    <p:cSldViewPr>
      <p:cViewPr varScale="1">
        <p:scale>
          <a:sx n="87" d="100"/>
          <a:sy n="87" d="100"/>
        </p:scale>
        <p:origin x="5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208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fld id="{F428FF2E-30E7-4F85-A546-99387BB1605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0084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DF8ED-D9EA-4B50-889C-F68F2FAB12E9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1123950"/>
            <a:ext cx="4048125" cy="3035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613" y="4327525"/>
            <a:ext cx="5683250" cy="35401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54075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E76E3-8C9B-4292-A59F-6EB3EAB91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229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E76E3-8C9B-4292-A59F-6EB3EAB919E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194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E76E3-8C9B-4292-A59F-6EB3EAB919E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827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1" name="Group 29"/>
          <p:cNvGrpSpPr>
            <a:grpSpLocks/>
          </p:cNvGrpSpPr>
          <p:nvPr/>
        </p:nvGrpSpPr>
        <p:grpSpPr bwMode="auto">
          <a:xfrm>
            <a:off x="1143000" y="628650"/>
            <a:ext cx="8012113" cy="2571750"/>
            <a:chOff x="720" y="396"/>
            <a:chExt cx="5047" cy="1620"/>
          </a:xfrm>
        </p:grpSpPr>
        <p:sp>
          <p:nvSpPr>
            <p:cNvPr id="3090" name="Rectangle 18"/>
            <p:cNvSpPr>
              <a:spLocks noChangeArrowheads="1"/>
            </p:cNvSpPr>
            <p:nvPr userDrawn="1"/>
          </p:nvSpPr>
          <p:spPr bwMode="gray">
            <a:xfrm>
              <a:off x="1081" y="396"/>
              <a:ext cx="4686" cy="15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Rectangle 28"/>
            <p:cNvSpPr>
              <a:spLocks noChangeArrowheads="1"/>
            </p:cNvSpPr>
            <p:nvPr userDrawn="1"/>
          </p:nvSpPr>
          <p:spPr bwMode="gray">
            <a:xfrm>
              <a:off x="720" y="1440"/>
              <a:ext cx="576" cy="57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1130300" y="3141663"/>
            <a:ext cx="8013700" cy="574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573088" y="2520950"/>
            <a:ext cx="576262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1716088" y="628650"/>
            <a:ext cx="566737" cy="6365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gray">
          <a:xfrm>
            <a:off x="2278063" y="0"/>
            <a:ext cx="585787" cy="635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gray">
          <a:xfrm>
            <a:off x="2281238" y="628650"/>
            <a:ext cx="585787" cy="6318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gray">
          <a:xfrm>
            <a:off x="1141413" y="1262063"/>
            <a:ext cx="574675" cy="6254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gray">
          <a:xfrm>
            <a:off x="1716088" y="1263650"/>
            <a:ext cx="566737" cy="6223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97" name="Rectangle 25"/>
          <p:cNvSpPr>
            <a:spLocks noChangeArrowheads="1"/>
          </p:cNvSpPr>
          <p:nvPr/>
        </p:nvSpPr>
        <p:spPr bwMode="gray">
          <a:xfrm>
            <a:off x="573088" y="1885950"/>
            <a:ext cx="576262" cy="644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gray">
          <a:xfrm>
            <a:off x="1141413" y="1885950"/>
            <a:ext cx="576262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gray">
          <a:xfrm>
            <a:off x="0" y="2528888"/>
            <a:ext cx="574675" cy="6334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752600" y="1800225"/>
            <a:ext cx="6629400" cy="1012825"/>
          </a:xfrm>
        </p:spPr>
        <p:txBody>
          <a:bodyPr/>
          <a:lstStyle>
            <a:lvl1pPr algn="ctr">
              <a:defRPr sz="3600" i="0">
                <a:latin typeface="Verdana" panose="020B0604030504040204" pitchFamily="34" charset="0"/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3276600"/>
            <a:ext cx="63246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pic>
        <p:nvPicPr>
          <p:cNvPr id="1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089" y="6537325"/>
            <a:ext cx="1276111" cy="227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C1B59F-7B5D-4C5E-A89B-0976524A096D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>
          <a:xfrm>
            <a:off x="5943600" y="68263"/>
            <a:ext cx="2590800" cy="2365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416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31B61-3A85-4499-8D97-004C21277A4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>
          <a:xfrm>
            <a:off x="5943600" y="68263"/>
            <a:ext cx="2590800" cy="2365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3810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5943600" y="65373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2971800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13D50D6E-DDDF-4F68-8DAF-10BCA81D45E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>
          <a:xfrm>
            <a:off x="5943600" y="68263"/>
            <a:ext cx="2590800" cy="2365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146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나눔고딕" pitchFamily="50" charset="-127"/>
                <a:ea typeface="나눔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나눔고딕" pitchFamily="50" charset="-127"/>
                <a:ea typeface="나눔고딕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2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457200" y="6537324"/>
            <a:ext cx="2133600" cy="320675"/>
          </a:xfrm>
        </p:spPr>
        <p:txBody>
          <a:bodyPr/>
          <a:lstStyle>
            <a:lvl1pPr algn="l">
              <a:defRPr sz="1200"/>
            </a:lvl1pPr>
          </a:lstStyle>
          <a:p>
            <a:fld id="{3EA1428B-086E-4A3E-9041-FCF35BDCAEB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601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EC17FF-3137-4D9F-95ED-EACE7C422B4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393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1F1CA7-D78F-4D35-8A7B-8BC9B44E3A1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440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EB99EE-6C40-4840-9537-E1AF455E0C8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237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6B8A63-7C51-4E37-9C27-85AA6836641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207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D63ACE-AB95-4929-B7F1-E33B5EF1700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>
          <a:xfrm>
            <a:off x="5943600" y="68263"/>
            <a:ext cx="2590800" cy="2365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214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FBC802-3048-4A7C-AD3A-6244624D174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5943600" y="68263"/>
            <a:ext cx="2590800" cy="2365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485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33A631-2BB3-41A7-A138-C0628C870928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5943600" y="68263"/>
            <a:ext cx="2590800" cy="2365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38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 userDrawn="1"/>
        </p:nvSpPr>
        <p:spPr bwMode="gray">
          <a:xfrm>
            <a:off x="467544" y="817672"/>
            <a:ext cx="8497887" cy="45719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79611"/>
            <a:ext cx="8507288" cy="5497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373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9718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anose="020B0600000101010101" pitchFamily="50" charset="-127"/>
              </a:defRPr>
            </a:lvl1pPr>
          </a:lstStyle>
          <a:p>
            <a:fld id="{0C985B93-29DC-4C76-BDAF-EF69BECF8DD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043608" y="214089"/>
            <a:ext cx="7391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ko-KR" dirty="0" smtClean="0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11502" y="507337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gray">
          <a:xfrm>
            <a:off x="340115" y="145387"/>
            <a:ext cx="328612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668727" y="150149"/>
            <a:ext cx="328613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gray">
          <a:xfrm>
            <a:off x="340115" y="507337"/>
            <a:ext cx="328612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089" y="6537325"/>
            <a:ext cx="1276111" cy="227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24"/>
          <p:cNvSpPr>
            <a:spLocks noChangeArrowheads="1"/>
          </p:cNvSpPr>
          <p:nvPr userDrawn="1"/>
        </p:nvSpPr>
        <p:spPr bwMode="gray">
          <a:xfrm>
            <a:off x="0" y="478582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Rectangle 25"/>
          <p:cNvSpPr>
            <a:spLocks noChangeArrowheads="1"/>
          </p:cNvSpPr>
          <p:nvPr userDrawn="1"/>
        </p:nvSpPr>
        <p:spPr bwMode="gray">
          <a:xfrm>
            <a:off x="328613" y="93628"/>
            <a:ext cx="328612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Rectangle 28"/>
          <p:cNvSpPr>
            <a:spLocks noChangeArrowheads="1"/>
          </p:cNvSpPr>
          <p:nvPr userDrawn="1"/>
        </p:nvSpPr>
        <p:spPr bwMode="gray">
          <a:xfrm>
            <a:off x="657225" y="98390"/>
            <a:ext cx="328613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Rectangle 29"/>
          <p:cNvSpPr>
            <a:spLocks noChangeArrowheads="1"/>
          </p:cNvSpPr>
          <p:nvPr userDrawn="1"/>
        </p:nvSpPr>
        <p:spPr bwMode="gray">
          <a:xfrm>
            <a:off x="328613" y="478582"/>
            <a:ext cx="328612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Rectangle 24"/>
          <p:cNvSpPr>
            <a:spLocks noChangeArrowheads="1"/>
          </p:cNvSpPr>
          <p:nvPr userDrawn="1"/>
        </p:nvSpPr>
        <p:spPr bwMode="gray">
          <a:xfrm>
            <a:off x="6821" y="391987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Rectangle 29"/>
          <p:cNvSpPr>
            <a:spLocks noChangeArrowheads="1"/>
          </p:cNvSpPr>
          <p:nvPr userDrawn="1"/>
        </p:nvSpPr>
        <p:spPr bwMode="gray">
          <a:xfrm>
            <a:off x="335434" y="391987"/>
            <a:ext cx="328612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9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7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6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5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7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8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9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1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4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raspberrypi.org/documentation/linux/usage/command.mdwil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3861048"/>
            <a:ext cx="7853536" cy="1012825"/>
          </a:xfrm>
        </p:spPr>
        <p:txBody>
          <a:bodyPr/>
          <a:lstStyle/>
          <a:p>
            <a:r>
              <a:rPr lang="en-US" altLang="ko-KR" sz="3200" smtClean="0">
                <a:ea typeface="굴림" panose="020B0600000101010101" pitchFamily="50" charset="-127"/>
              </a:rPr>
              <a:t>4. </a:t>
            </a:r>
            <a:r>
              <a:rPr lang="ko-KR" altLang="en-US" sz="3200" smtClean="0">
                <a:ea typeface="굴림" panose="020B0600000101010101" pitchFamily="50" charset="-127"/>
              </a:rPr>
              <a:t>라즈베리파이</a:t>
            </a:r>
            <a:r>
              <a:rPr lang="en-US" altLang="ko-KR" sz="3200" dirty="0" smtClean="0">
                <a:ea typeface="굴림" panose="020B0600000101010101" pitchFamily="50" charset="-127"/>
              </a:rPr>
              <a:t>3 GPIO </a:t>
            </a:r>
            <a:r>
              <a:rPr lang="ko-KR" altLang="en-US" sz="3200" dirty="0" smtClean="0">
                <a:ea typeface="굴림" panose="020B0600000101010101" pitchFamily="50" charset="-127"/>
              </a:rPr>
              <a:t>제어</a:t>
            </a:r>
            <a:endParaRPr lang="en-US" altLang="ko-KR" sz="7000" dirty="0">
              <a:ea typeface="굴림" panose="020B0600000101010101" pitchFamily="50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3276600"/>
            <a:ext cx="6324600" cy="381000"/>
          </a:xfrm>
        </p:spPr>
        <p:txBody>
          <a:bodyPr/>
          <a:lstStyle/>
          <a:p>
            <a:r>
              <a:rPr lang="en-US" altLang="ko-KR" sz="1600">
                <a:ea typeface="굴림" panose="020B0600000101010101" pitchFamily="50" charset="-127"/>
              </a:rPr>
              <a:t>www.dongyang.ac.kr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 명령어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10</a:t>
            </a:fld>
            <a:endParaRPr lang="en-US" altLang="ko-KR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1124744"/>
            <a:ext cx="3466728" cy="534761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 smtClean="0"/>
              <a:t>$ ping </a:t>
            </a:r>
            <a:r>
              <a:rPr lang="en-US" altLang="ko-KR" sz="2400" i="1" dirty="0" smtClean="0"/>
              <a:t>site</a:t>
            </a:r>
            <a:endParaRPr lang="en-US" altLang="ko-KR" sz="2400" i="1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000" dirty="0"/>
              <a:t> </a:t>
            </a:r>
            <a:r>
              <a:rPr lang="en-US" altLang="ko-KR" sz="2000" i="1" dirty="0" smtClean="0"/>
              <a:t>site</a:t>
            </a:r>
            <a:r>
              <a:rPr lang="ko-KR" altLang="en-US" sz="2000" dirty="0" smtClean="0"/>
              <a:t>의 동작 여부를 확인한다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$ </a:t>
            </a:r>
            <a:r>
              <a:rPr lang="en-US" altLang="ko-KR" sz="2000" dirty="0" smtClean="0"/>
              <a:t>ping www.dongyang.ac.kr</a:t>
            </a:r>
            <a:endParaRPr lang="ko-KR" altLang="en-US" sz="2000" dirty="0"/>
          </a:p>
          <a:p>
            <a:pPr marL="0" indent="0">
              <a:buNone/>
            </a:pPr>
            <a:r>
              <a:rPr lang="en-US" altLang="ko-KR" sz="2400" dirty="0"/>
              <a:t>$ </a:t>
            </a:r>
            <a:r>
              <a:rPr lang="en-US" altLang="ko-KR" sz="2400" dirty="0" smtClean="0"/>
              <a:t>hostname</a:t>
            </a:r>
            <a:endParaRPr lang="en-US" altLang="ko-KR" sz="2400" i="1" dirty="0"/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시스템의 </a:t>
            </a:r>
            <a:r>
              <a:rPr lang="en-US" altLang="ko-KR" sz="2000" dirty="0"/>
              <a:t>hostname</a:t>
            </a:r>
            <a:r>
              <a:rPr lang="ko-KR" altLang="en-US" sz="2000" dirty="0"/>
              <a:t>을 출력한다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$ </a:t>
            </a:r>
            <a:r>
              <a:rPr lang="en-US" altLang="ko-KR" sz="2400" dirty="0" err="1" smtClean="0"/>
              <a:t>ifconfig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현재 시스템의 네트워크 세부사항을 </a:t>
            </a:r>
            <a:r>
              <a:rPr lang="ko-KR" altLang="en-US" sz="2000" dirty="0" smtClean="0"/>
              <a:t>출력한다</a:t>
            </a:r>
            <a:r>
              <a:rPr lang="en-US" altLang="ko-KR" sz="2000" dirty="0" smtClean="0"/>
              <a:t>. IP </a:t>
            </a:r>
            <a:r>
              <a:rPr lang="ko-KR" altLang="en-US" sz="2000" dirty="0" smtClean="0"/>
              <a:t>주소를 확인하기 위해 사용된다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endParaRPr lang="ko-KR" altLang="en-US" sz="24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681" y="1160276"/>
            <a:ext cx="5154319" cy="41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74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432050"/>
          </a:xfrm>
        </p:spPr>
        <p:txBody>
          <a:bodyPr/>
          <a:lstStyle/>
          <a:p>
            <a:r>
              <a:rPr lang="ko-KR" altLang="en-US" sz="4000" dirty="0" err="1" smtClean="0"/>
              <a:t>라즈베리파이</a:t>
            </a:r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파이썬</a:t>
            </a:r>
            <a:r>
              <a:rPr lang="ko-KR" altLang="en-US" sz="4000" dirty="0" smtClean="0"/>
              <a:t> 프로그래밍</a:t>
            </a:r>
            <a:endParaRPr lang="ko-KR" altLang="en-US" sz="4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365105"/>
            <a:ext cx="7886700" cy="1724546"/>
          </a:xfrm>
        </p:spPr>
        <p:txBody>
          <a:bodyPr/>
          <a:lstStyle/>
          <a:p>
            <a:r>
              <a:rPr lang="ko-KR" altLang="en-US" dirty="0" smtClean="0"/>
              <a:t>기본 프로그래밍</a:t>
            </a:r>
            <a:endParaRPr lang="en-US" altLang="ko-KR" dirty="0" smtClean="0"/>
          </a:p>
          <a:p>
            <a:r>
              <a:rPr lang="en-US" altLang="ko-KR" dirty="0" smtClean="0"/>
              <a:t>GPIO </a:t>
            </a:r>
            <a:r>
              <a:rPr lang="ko-KR" altLang="en-US" dirty="0"/>
              <a:t>프로그래밍</a:t>
            </a:r>
            <a:endParaRPr lang="en-US" altLang="ko-KR" dirty="0" smtClean="0"/>
          </a:p>
          <a:p>
            <a:r>
              <a:rPr lang="en-US" altLang="ko-KR" dirty="0"/>
              <a:t>TCP/IP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EC17FF-3137-4D9F-95ED-EACE7C422B44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18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라즈베리파이를</a:t>
            </a:r>
            <a:r>
              <a:rPr lang="ko-KR" altLang="en-US" dirty="0" smtClean="0"/>
              <a:t> 사용하기 전에 </a:t>
            </a:r>
            <a:r>
              <a:rPr lang="en-US" altLang="ko-KR" dirty="0" smtClean="0"/>
              <a:t>OS </a:t>
            </a:r>
            <a:r>
              <a:rPr lang="ko-KR" altLang="en-US" dirty="0" smtClean="0"/>
              <a:t>및 드라이버를 업데이트</a:t>
            </a:r>
            <a:endParaRPr lang="en-US" altLang="ko-KR" dirty="0" smtClean="0"/>
          </a:p>
          <a:p>
            <a:pPr marL="357187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update</a:t>
            </a:r>
          </a:p>
          <a:p>
            <a:pPr marL="357187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upgrade</a:t>
            </a:r>
          </a:p>
          <a:p>
            <a:pPr marL="357187" lvl="1" indent="0">
              <a:buNone/>
            </a:pPr>
            <a:endParaRPr lang="en-US" altLang="ko-KR" dirty="0"/>
          </a:p>
          <a:p>
            <a:r>
              <a:rPr lang="ko-KR" altLang="en-US" dirty="0" smtClean="0"/>
              <a:t>프로그램 저장 폴더 만들기</a:t>
            </a:r>
            <a:endParaRPr lang="en-US" altLang="ko-KR" dirty="0"/>
          </a:p>
          <a:p>
            <a:pPr lvl="1"/>
            <a:r>
              <a:rPr lang="ko-KR" altLang="en-US" dirty="0" err="1" smtClean="0"/>
              <a:t>파이썬</a:t>
            </a:r>
            <a:r>
              <a:rPr lang="ko-KR" altLang="en-US" dirty="0" smtClean="0"/>
              <a:t> 프로그램을 작성하고 저장할 폴더 만들기</a:t>
            </a:r>
            <a:r>
              <a:rPr lang="en-US" altLang="ko-KR" dirty="0" smtClean="0"/>
              <a:t> </a:t>
            </a:r>
          </a:p>
          <a:p>
            <a:pPr marL="357187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pysources</a:t>
            </a:r>
            <a:endParaRPr lang="en-US" altLang="ko-KR" dirty="0" smtClean="0"/>
          </a:p>
          <a:p>
            <a:pPr marL="357187" lvl="1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pwd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 </a:t>
            </a:r>
            <a:r>
              <a:rPr lang="ko-KR" altLang="en-US" dirty="0" smtClean="0">
                <a:sym typeface="Wingdings" panose="05000000000000000000" pitchFamily="2" charset="2"/>
              </a:rPr>
              <a:t>현재 디렉토리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폴더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확인</a:t>
            </a:r>
            <a:endParaRPr lang="en-US" altLang="ko-KR" dirty="0" smtClean="0"/>
          </a:p>
          <a:p>
            <a:pPr marL="357187" lvl="1" indent="0">
              <a:buNone/>
            </a:pPr>
            <a:r>
              <a:rPr lang="en-US" altLang="ko-KR" dirty="0" smtClean="0"/>
              <a:t>$ cd </a:t>
            </a:r>
            <a:r>
              <a:rPr lang="en-US" altLang="ko-KR" dirty="0" err="1" smtClean="0"/>
              <a:t>pysources</a:t>
            </a:r>
            <a:endParaRPr lang="en-US" altLang="ko-KR" dirty="0" smtClean="0"/>
          </a:p>
          <a:p>
            <a:pPr marL="357187" lvl="1" indent="0">
              <a:buNone/>
            </a:pPr>
            <a:r>
              <a:rPr lang="en-US" altLang="ko-KR" dirty="0" smtClean="0"/>
              <a:t>$ ls –al</a:t>
            </a:r>
          </a:p>
          <a:p>
            <a:pPr lvl="1"/>
            <a:r>
              <a:rPr lang="ko-KR" altLang="en-US" dirty="0" smtClean="0"/>
              <a:t>자신의 프로그램은 모두 </a:t>
            </a:r>
            <a:r>
              <a:rPr lang="en-US" altLang="ko-KR" dirty="0" err="1" smtClean="0"/>
              <a:t>pysources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 저장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Raspbian</a:t>
            </a:r>
            <a:r>
              <a:rPr lang="ko-KR" altLang="en-US" dirty="0" smtClean="0"/>
              <a:t> 업데이트 및 폴더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946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Raspbian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운영체제에서 다양한 컴퓨터 언어 컴파일러와 인터프리터를 제공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</a:t>
            </a:r>
          </a:p>
          <a:p>
            <a:pPr lvl="1"/>
            <a:r>
              <a:rPr lang="en-US" altLang="ko-KR" dirty="0" smtClean="0"/>
              <a:t>C, C++</a:t>
            </a:r>
          </a:p>
          <a:p>
            <a:pPr lvl="1"/>
            <a:r>
              <a:rPr lang="en-US" altLang="ko-KR" dirty="0" smtClean="0"/>
              <a:t>Java</a:t>
            </a:r>
          </a:p>
          <a:p>
            <a:pPr lvl="1"/>
            <a:r>
              <a:rPr lang="en-US" altLang="ko-KR" dirty="0" smtClean="0"/>
              <a:t>Scratch</a:t>
            </a:r>
          </a:p>
          <a:p>
            <a:pPr lvl="1"/>
            <a:r>
              <a:rPr lang="en-US" altLang="ko-KR" dirty="0" smtClean="0"/>
              <a:t>Node-RED</a:t>
            </a:r>
          </a:p>
          <a:p>
            <a:r>
              <a:rPr lang="en-US" altLang="ko-KR" dirty="0" smtClean="0"/>
              <a:t>Python </a:t>
            </a:r>
            <a:r>
              <a:rPr lang="ko-KR" altLang="en-US" dirty="0" smtClean="0"/>
              <a:t>프로그램을 위한 다양한 에디터 제공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Python3(IDLE)</a:t>
            </a:r>
          </a:p>
          <a:p>
            <a:pPr lvl="1"/>
            <a:r>
              <a:rPr lang="en-US" altLang="ko-KR" dirty="0" err="1" smtClean="0"/>
              <a:t>Geany</a:t>
            </a:r>
            <a:endParaRPr lang="en-US" altLang="ko-KR" dirty="0" smtClean="0"/>
          </a:p>
          <a:p>
            <a:pPr lvl="1"/>
            <a:r>
              <a:rPr lang="en-US" altLang="ko-KR" b="1" dirty="0" err="1" smtClean="0"/>
              <a:t>Thonny</a:t>
            </a:r>
            <a:r>
              <a:rPr lang="en-US" altLang="ko-KR" b="1" dirty="0" smtClean="0"/>
              <a:t> Python IDE</a:t>
            </a:r>
            <a:endParaRPr lang="ko-KR" altLang="en-US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8263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2200" b="1" dirty="0" err="1" smtClean="0"/>
              <a:t>Thonny</a:t>
            </a:r>
            <a:r>
              <a:rPr lang="en-US" altLang="ko-KR" sz="2200" b="1" dirty="0" smtClean="0"/>
              <a:t> IDE</a:t>
            </a:r>
            <a:r>
              <a:rPr lang="ko-KR" altLang="en-US" sz="2200" b="1" dirty="0" smtClean="0"/>
              <a:t>는 편집과 실행 셸을 한 화면에서 제공하므로 편리</a:t>
            </a:r>
            <a:endParaRPr lang="en-US" altLang="ko-KR" sz="2200" b="1" dirty="0" smtClean="0"/>
          </a:p>
          <a:p>
            <a:r>
              <a:rPr lang="ko-KR" altLang="en-US" sz="2200" b="1" dirty="0" smtClean="0"/>
              <a:t>네트워크 </a:t>
            </a:r>
            <a:r>
              <a:rPr lang="ko-KR" altLang="en-US" sz="2200" b="1" dirty="0"/>
              <a:t>프로그래밍을</a:t>
            </a:r>
            <a:r>
              <a:rPr lang="ko-KR" altLang="en-US" sz="2200" b="1" dirty="0" smtClean="0"/>
              <a:t> 위한 복수 </a:t>
            </a:r>
            <a:r>
              <a:rPr lang="ko-KR" altLang="en-US" sz="2200" b="1" dirty="0"/>
              <a:t>프로그램의 동시 실행 가능</a:t>
            </a:r>
            <a:endParaRPr lang="en-US" altLang="ko-KR" sz="2200" b="1" dirty="0"/>
          </a:p>
          <a:p>
            <a:r>
              <a:rPr lang="ko-KR" altLang="en-US" sz="2200" b="1" dirty="0" err="1"/>
              <a:t>라즈베리파이를</a:t>
            </a:r>
            <a:r>
              <a:rPr lang="ko-KR" altLang="en-US" sz="2200" b="1" dirty="0"/>
              <a:t> 연결하고 </a:t>
            </a:r>
            <a:r>
              <a:rPr lang="en-US" altLang="ko-KR" sz="2200" b="1" dirty="0" err="1"/>
              <a:t>Thonny</a:t>
            </a:r>
            <a:r>
              <a:rPr lang="en-US" altLang="ko-KR" sz="2200" b="1" dirty="0"/>
              <a:t> Python IDE </a:t>
            </a:r>
            <a:r>
              <a:rPr lang="ko-KR" altLang="en-US" sz="2200" b="1" dirty="0"/>
              <a:t>실행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프로그램을 위한 </a:t>
            </a:r>
            <a:r>
              <a:rPr lang="en-US" altLang="ko-KR" dirty="0" err="1" smtClean="0"/>
              <a:t>Thonny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2204864"/>
            <a:ext cx="7242741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54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err="1" smtClean="0"/>
              <a:t>Thonny</a:t>
            </a:r>
            <a:r>
              <a:rPr lang="en-US" altLang="ko-KR" sz="3200" dirty="0" smtClean="0"/>
              <a:t> IDE </a:t>
            </a:r>
            <a:r>
              <a:rPr lang="ko-KR" altLang="en-US" sz="3200" dirty="0" smtClean="0"/>
              <a:t>사용</a:t>
            </a:r>
            <a:endParaRPr lang="ko-KR" altLang="en-US" sz="3200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42" y="1016707"/>
            <a:ext cx="6524042" cy="5710571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505252" y="1561688"/>
            <a:ext cx="4986076" cy="4315584"/>
            <a:chOff x="1405580" y="1552411"/>
            <a:chExt cx="4986076" cy="4315584"/>
          </a:xfrm>
        </p:grpSpPr>
        <p:sp>
          <p:nvSpPr>
            <p:cNvPr id="7" name="직사각형 6"/>
            <p:cNvSpPr/>
            <p:nvPr/>
          </p:nvSpPr>
          <p:spPr>
            <a:xfrm>
              <a:off x="1405580" y="1561838"/>
              <a:ext cx="39818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➊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034798" y="1552411"/>
              <a:ext cx="38081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➋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432168" y="2823710"/>
              <a:ext cx="7873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➍</a:t>
              </a:r>
              <a:r>
                <a:rPr lang="ko-KR" altLang="en-US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편집 창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432168" y="5621774"/>
              <a:ext cx="95948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➎</a:t>
              </a:r>
              <a:r>
                <a:rPr lang="ko-KR" altLang="en-US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00" dirty="0" err="1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파이썬</a:t>
              </a:r>
              <a:r>
                <a:rPr lang="ko-KR" altLang="en-US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셸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300767" y="1561838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➌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315200" y="1016707"/>
            <a:ext cx="1752600" cy="1477328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➊ 새 파일</a:t>
            </a:r>
            <a:endParaRPr lang="en-US" altLang="ko-KR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➋ 실행</a:t>
            </a:r>
            <a:endParaRPr lang="en-US" altLang="ko-KR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➌ 중지</a:t>
            </a:r>
            <a:endParaRPr lang="en-US" altLang="ko-KR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➍ 편집 창</a:t>
            </a:r>
            <a:endParaRPr lang="en-US" altLang="ko-KR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➎ </a:t>
            </a:r>
            <a:r>
              <a:rPr lang="ko-KR" altLang="en-US" dirty="0" err="1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</a:t>
            </a:r>
            <a:r>
              <a:rPr lang="ko-KR" altLang="en-US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셸</a:t>
            </a:r>
            <a:endParaRPr lang="ko-KR" altLang="en-US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15200" y="2738547"/>
            <a:ext cx="1752600" cy="1569660"/>
          </a:xfrm>
          <a:prstGeom prst="rect">
            <a:avLst/>
          </a:prstGeom>
          <a:noFill/>
          <a:ln>
            <a:solidFill>
              <a:srgbClr val="99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 smtClean="0">
                <a:solidFill>
                  <a:srgbClr val="002060"/>
                </a:solidFill>
                <a:latin typeface="+mn-ea"/>
                <a:ea typeface="+mn-ea"/>
              </a:rPr>
              <a:t>1)</a:t>
            </a:r>
            <a:r>
              <a:rPr lang="ko-KR" altLang="en-US" sz="1600" dirty="0" smtClean="0">
                <a:solidFill>
                  <a:srgbClr val="002060"/>
                </a:solidFill>
                <a:latin typeface="+mn-ea"/>
                <a:ea typeface="+mn-ea"/>
              </a:rPr>
              <a:t>프로그램을 입력하고 </a:t>
            </a:r>
            <a:r>
              <a:rPr lang="en-US" altLang="ko-KR" sz="1600" dirty="0" smtClean="0">
                <a:solidFill>
                  <a:srgbClr val="002060"/>
                </a:solidFill>
                <a:latin typeface="+mn-ea"/>
                <a:ea typeface="+mn-ea"/>
              </a:rPr>
              <a:t>gcd.py</a:t>
            </a:r>
            <a:r>
              <a:rPr lang="ko-KR" altLang="en-US" sz="1600" dirty="0" smtClean="0">
                <a:solidFill>
                  <a:srgbClr val="002060"/>
                </a:solidFill>
                <a:latin typeface="+mn-ea"/>
                <a:ea typeface="+mn-ea"/>
              </a:rPr>
              <a:t>로 저장</a:t>
            </a:r>
            <a:endParaRPr lang="en-US" altLang="ko-KR" sz="1600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600" dirty="0" smtClean="0">
                <a:solidFill>
                  <a:srgbClr val="002060"/>
                </a:solidFill>
                <a:latin typeface="+mn-ea"/>
                <a:ea typeface="+mn-ea"/>
              </a:rPr>
              <a:t>2)</a:t>
            </a:r>
            <a:r>
              <a:rPr lang="ko-KR" altLang="en-US" sz="1600" dirty="0" smtClean="0">
                <a:solidFill>
                  <a:srgbClr val="002060"/>
                </a:solidFill>
                <a:latin typeface="+mn-ea"/>
                <a:ea typeface="+mn-ea"/>
              </a:rPr>
              <a:t>실행 아이콘을 클릭하고 셸에서 결과 확인</a:t>
            </a:r>
            <a:endParaRPr lang="ko-KR" altLang="en-US" sz="1600" dirty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398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ko-KR" altLang="en-US" dirty="0" smtClean="0"/>
              <a:t>기본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Thonny</a:t>
            </a:r>
            <a:r>
              <a:rPr lang="ko-KR" altLang="en-US" dirty="0" smtClean="0"/>
              <a:t>를 사용하여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프로그램을 작성하고 실행해 보자</a:t>
            </a:r>
            <a:r>
              <a:rPr lang="en-US" altLang="ko-KR" dirty="0" smtClean="0"/>
              <a:t>(</a:t>
            </a:r>
            <a:r>
              <a:rPr lang="en-US" altLang="ko-KR" b="1" dirty="0" err="1" smtClean="0">
                <a:solidFill>
                  <a:srgbClr val="C00000"/>
                </a:solidFill>
              </a:rPr>
              <a:t>pysources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폴더에 </a:t>
            </a:r>
            <a:r>
              <a:rPr lang="en-US" altLang="ko-KR" b="1" dirty="0" smtClean="0">
                <a:solidFill>
                  <a:srgbClr val="C00000"/>
                </a:solidFill>
              </a:rPr>
              <a:t>sum.py</a:t>
            </a:r>
            <a:r>
              <a:rPr lang="ko-KR" altLang="en-US" b="1" dirty="0" smtClean="0">
                <a:solidFill>
                  <a:srgbClr val="C00000"/>
                </a:solidFill>
              </a:rPr>
              <a:t>로 저장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 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리눅스 명령으로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프로그램 실행하기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sz="2000" dirty="0" smtClean="0"/>
              <a:t>$ </a:t>
            </a:r>
            <a:r>
              <a:rPr lang="en-US" altLang="ko-KR" sz="2000" dirty="0" err="1" smtClean="0"/>
              <a:t>pwd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ym typeface="Wingdings" panose="05000000000000000000" pitchFamily="2" charset="2"/>
              </a:rPr>
              <a:t> </a:t>
            </a:r>
            <a:r>
              <a:rPr lang="ko-KR" altLang="en-US" sz="2000" dirty="0" smtClean="0">
                <a:sym typeface="Wingdings" panose="05000000000000000000" pitchFamily="2" charset="2"/>
              </a:rPr>
              <a:t>현재 폴더 확인하고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pysources</a:t>
            </a:r>
            <a:r>
              <a:rPr lang="ko-KR" altLang="en-US" sz="2000" dirty="0" smtClean="0">
                <a:sym typeface="Wingdings" panose="05000000000000000000" pitchFamily="2" charset="2"/>
              </a:rPr>
              <a:t>가 아니면 폴더 변경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2000" dirty="0" smtClean="0"/>
              <a:t>$ cd </a:t>
            </a:r>
            <a:r>
              <a:rPr lang="en-US" altLang="ko-KR" sz="2000" dirty="0" err="1" smtClean="0"/>
              <a:t>pysources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2000" dirty="0" smtClean="0"/>
              <a:t>$ </a:t>
            </a:r>
            <a:r>
              <a:rPr lang="en-US" altLang="ko-KR" sz="2000" dirty="0" err="1" smtClean="0"/>
              <a:t>sudo</a:t>
            </a:r>
            <a:r>
              <a:rPr lang="en-US" altLang="ko-KR" sz="2000" dirty="0" smtClean="0"/>
              <a:t> python3 sum.py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16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48" y="5229200"/>
            <a:ext cx="6276190" cy="12095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3648" y="1988840"/>
            <a:ext cx="34820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l"/>
            <a:r>
              <a:rPr lang="en-US" altLang="ko-KR" sz="2000" dirty="0">
                <a:solidFill>
                  <a:srgbClr val="002060"/>
                </a:solidFill>
              </a:rPr>
              <a:t>sum = 0</a:t>
            </a:r>
          </a:p>
          <a:p>
            <a:pPr lvl="1" algn="l"/>
            <a:r>
              <a:rPr lang="en-US" altLang="ko-KR" sz="2000" dirty="0">
                <a:solidFill>
                  <a:srgbClr val="002060"/>
                </a:solidFill>
              </a:rPr>
              <a:t>for </a:t>
            </a:r>
            <a:r>
              <a:rPr lang="en-US" altLang="ko-KR" sz="2000" dirty="0" err="1">
                <a:solidFill>
                  <a:srgbClr val="002060"/>
                </a:solidFill>
              </a:rPr>
              <a:t>i</a:t>
            </a:r>
            <a:r>
              <a:rPr lang="en-US" altLang="ko-KR" sz="2000" dirty="0">
                <a:solidFill>
                  <a:srgbClr val="002060"/>
                </a:solidFill>
              </a:rPr>
              <a:t> in range(101):</a:t>
            </a:r>
          </a:p>
          <a:p>
            <a:pPr lvl="1" algn="l"/>
            <a:r>
              <a:rPr lang="en-US" altLang="ko-KR" sz="2000" dirty="0">
                <a:solidFill>
                  <a:srgbClr val="002060"/>
                </a:solidFill>
              </a:rPr>
              <a:t>    sum = sum + </a:t>
            </a:r>
            <a:r>
              <a:rPr lang="en-US" altLang="ko-KR" sz="2000" dirty="0" err="1">
                <a:solidFill>
                  <a:srgbClr val="002060"/>
                </a:solidFill>
              </a:rPr>
              <a:t>i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lvl="1" algn="l"/>
            <a:r>
              <a:rPr lang="en-US" altLang="ko-KR" sz="2000" dirty="0">
                <a:solidFill>
                  <a:srgbClr val="002060"/>
                </a:solidFill>
              </a:rPr>
              <a:t>print("Sum to 100</a:t>
            </a:r>
            <a:r>
              <a:rPr lang="en-US" altLang="ko-KR" dirty="0">
                <a:solidFill>
                  <a:srgbClr val="002060"/>
                </a:solidFill>
              </a:rPr>
              <a:t>: ", sum)</a:t>
            </a:r>
          </a:p>
        </p:txBody>
      </p:sp>
    </p:spTree>
    <p:extLst>
      <p:ext uri="{BB962C8B-B14F-4D97-AF65-F5344CB8AC3E}">
        <p14:creationId xmlns:p14="http://schemas.microsoft.com/office/powerpoint/2010/main" val="1658869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기본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200" dirty="0"/>
              <a:t>다음 </a:t>
            </a:r>
            <a:r>
              <a:rPr lang="en-US" altLang="ko-KR" sz="2200" dirty="0" smtClean="0"/>
              <a:t>GUI </a:t>
            </a:r>
            <a:r>
              <a:rPr lang="ko-KR" altLang="en-US" sz="2200" dirty="0" smtClean="0"/>
              <a:t>프로그램을 </a:t>
            </a:r>
            <a:r>
              <a:rPr lang="ko-KR" altLang="en-US" sz="2200" dirty="0"/>
              <a:t>입력하고 실행해 </a:t>
            </a:r>
            <a:r>
              <a:rPr lang="ko-KR" altLang="en-US" sz="2200" dirty="0" smtClean="0"/>
              <a:t>보자</a:t>
            </a:r>
            <a:r>
              <a:rPr lang="en-US" altLang="ko-KR" sz="2200" dirty="0" smtClean="0"/>
              <a:t>(Button-ex1.py)</a:t>
            </a:r>
            <a:endParaRPr lang="ko-KR" altLang="en-US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17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899592" y="1700808"/>
            <a:ext cx="7920880" cy="42473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sys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from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tkinter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import *</a:t>
            </a:r>
          </a:p>
          <a:p>
            <a:pPr algn="l"/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BasicClass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__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__(self):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root =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Tk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button = Button(root, text = "Press to quit", command=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self.quit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button.pack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quit(self):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print("Leaving now...")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sys.exit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</a:p>
          <a:p>
            <a:pPr algn="l"/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BasicClass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algn="l"/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mainloop</a:t>
            </a:r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186446"/>
              </p:ext>
            </p:extLst>
          </p:nvPr>
        </p:nvGraphicFramePr>
        <p:xfrm>
          <a:off x="7870825" y="5314950"/>
          <a:ext cx="9159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포장기 셸 개체" showAsIcon="1" r:id="rId3" imgW="916200" imgH="514800" progId="Package">
                  <p:embed/>
                </p:oleObj>
              </mc:Choice>
              <mc:Fallback>
                <p:oleObj name="포장기 셸 개체" showAsIcon="1" r:id="rId3" imgW="91620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70825" y="5314950"/>
                        <a:ext cx="915988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9237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ko-KR" altLang="en-US" dirty="0" smtClean="0"/>
              <a:t>기본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sin </a:t>
            </a:r>
            <a:r>
              <a:rPr lang="ko-KR" altLang="en-US" dirty="0" smtClean="0"/>
              <a:t>함수 그래프를 그려보자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18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827584" y="1556792"/>
            <a:ext cx="477727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from </a:t>
            </a:r>
            <a:r>
              <a:rPr lang="en-US" altLang="ko-KR" sz="1600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tkinter</a:t>
            </a:r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import *</a:t>
            </a: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import math</a:t>
            </a:r>
          </a:p>
          <a:p>
            <a:pPr algn="l"/>
            <a:endParaRPr lang="en-US" altLang="ko-KR" sz="1600" dirty="0">
              <a:solidFill>
                <a:srgbClr val="002060"/>
              </a:solidFill>
              <a:latin typeface="Arial Narrow" panose="020B0606020202030204" pitchFamily="34" charset="0"/>
              <a:ea typeface="HY엽서M" panose="02030600000101010101" pitchFamily="18" charset="-127"/>
            </a:endParaRP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root = </a:t>
            </a:r>
            <a:r>
              <a:rPr lang="en-US" altLang="ko-KR" sz="1600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Tk</a:t>
            </a:r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()</a:t>
            </a:r>
          </a:p>
          <a:p>
            <a:pPr algn="l"/>
            <a:r>
              <a:rPr lang="en-US" altLang="ko-KR" sz="1600" dirty="0" err="1" smtClean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vcenter</a:t>
            </a:r>
            <a:r>
              <a:rPr lang="en-US" altLang="ko-KR" sz="1600" dirty="0" smtClean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</a:t>
            </a:r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= 150</a:t>
            </a:r>
          </a:p>
          <a:p>
            <a:pPr algn="l"/>
            <a:r>
              <a:rPr lang="en-US" altLang="ko-KR" sz="1600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hcenter</a:t>
            </a:r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= 180</a:t>
            </a:r>
          </a:p>
          <a:p>
            <a:pPr algn="l"/>
            <a:r>
              <a:rPr lang="en-US" altLang="ko-KR" sz="1600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y_amp</a:t>
            </a:r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= 100</a:t>
            </a:r>
          </a:p>
          <a:p>
            <a:pPr algn="l"/>
            <a:r>
              <a:rPr lang="en-US" altLang="ko-KR" sz="1600" dirty="0" smtClean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canvas </a:t>
            </a:r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= Canvas(root, width = 360, height = 300, </a:t>
            </a:r>
            <a:r>
              <a:rPr lang="en-US" altLang="ko-KR" sz="1600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bg</a:t>
            </a:r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= 'white')</a:t>
            </a:r>
          </a:p>
          <a:p>
            <a:pPr algn="l"/>
            <a:r>
              <a:rPr lang="en-US" altLang="ko-KR" sz="1600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canvas.pack</a:t>
            </a:r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(side='left')</a:t>
            </a:r>
          </a:p>
          <a:p>
            <a:pPr algn="l"/>
            <a:r>
              <a:rPr lang="en-US" altLang="ko-KR" sz="1600" dirty="0" err="1" smtClean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px</a:t>
            </a:r>
            <a:r>
              <a:rPr lang="en-US" altLang="ko-KR" sz="1600" dirty="0" smtClean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=0</a:t>
            </a:r>
            <a:endParaRPr lang="en-US" altLang="ko-KR" sz="1600" dirty="0">
              <a:solidFill>
                <a:srgbClr val="002060"/>
              </a:solidFill>
              <a:latin typeface="Arial Narrow" panose="020B0606020202030204" pitchFamily="34" charset="0"/>
              <a:ea typeface="HY엽서M" panose="02030600000101010101" pitchFamily="18" charset="-127"/>
            </a:endParaRPr>
          </a:p>
          <a:p>
            <a:pPr algn="l"/>
            <a:r>
              <a:rPr lang="en-US" altLang="ko-KR" sz="1600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py</a:t>
            </a:r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=</a:t>
            </a:r>
            <a:r>
              <a:rPr lang="en-US" altLang="ko-KR" sz="1600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vcenter</a:t>
            </a:r>
            <a:endParaRPr lang="en-US" altLang="ko-KR" sz="1600" dirty="0">
              <a:solidFill>
                <a:srgbClr val="002060"/>
              </a:solidFill>
              <a:latin typeface="Arial Narrow" panose="020B0606020202030204" pitchFamily="34" charset="0"/>
              <a:ea typeface="HY엽서M" panose="02030600000101010101" pitchFamily="18" charset="-127"/>
            </a:endParaRPr>
          </a:p>
          <a:p>
            <a:pPr algn="l"/>
            <a:endParaRPr lang="en-US" altLang="ko-KR" sz="1600" dirty="0">
              <a:solidFill>
                <a:srgbClr val="002060"/>
              </a:solidFill>
              <a:latin typeface="Arial Narrow" panose="020B0606020202030204" pitchFamily="34" charset="0"/>
              <a:ea typeface="HY엽서M" panose="02030600000101010101" pitchFamily="18" charset="-127"/>
            </a:endParaRP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for x in range(1000):</a:t>
            </a: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y = </a:t>
            </a:r>
            <a:r>
              <a:rPr lang="en-US" altLang="ko-KR" sz="1600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math.sin</a:t>
            </a:r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((x*</a:t>
            </a:r>
            <a:r>
              <a:rPr lang="en-US" altLang="ko-KR" sz="1600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math.pi</a:t>
            </a:r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)/180)*</a:t>
            </a:r>
            <a:r>
              <a:rPr lang="en-US" altLang="ko-KR" sz="1600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y_amp+vcenter</a:t>
            </a:r>
            <a:endParaRPr lang="en-US" altLang="ko-KR" sz="1600" dirty="0">
              <a:solidFill>
                <a:srgbClr val="002060"/>
              </a:solidFill>
              <a:latin typeface="Arial Narrow" panose="020B0606020202030204" pitchFamily="34" charset="0"/>
              <a:ea typeface="HY엽서M" panose="02030600000101010101" pitchFamily="18" charset="-127"/>
            </a:endParaRP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sine = </a:t>
            </a:r>
            <a:r>
              <a:rPr lang="en-US" altLang="ko-KR" sz="1600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canvas.create_line</a:t>
            </a:r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</a:t>
            </a:r>
            <a:r>
              <a:rPr lang="en-US" altLang="ko-KR" sz="1600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px</a:t>
            </a:r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, </a:t>
            </a:r>
            <a:r>
              <a:rPr lang="en-US" altLang="ko-KR" sz="1600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py</a:t>
            </a:r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, x, y, fill='red')</a:t>
            </a: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</a:t>
            </a:r>
            <a:r>
              <a:rPr lang="en-US" altLang="ko-KR" sz="1600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px</a:t>
            </a:r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= x</a:t>
            </a: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</a:t>
            </a:r>
            <a:r>
              <a:rPr lang="en-US" altLang="ko-KR" sz="1600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py</a:t>
            </a:r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= y</a:t>
            </a:r>
          </a:p>
          <a:p>
            <a:pPr algn="l"/>
            <a:endParaRPr lang="en-US" altLang="ko-KR" sz="1600" dirty="0">
              <a:solidFill>
                <a:srgbClr val="002060"/>
              </a:solidFill>
              <a:latin typeface="Arial Narrow" panose="020B0606020202030204" pitchFamily="34" charset="0"/>
              <a:ea typeface="HY엽서M" panose="02030600000101010101" pitchFamily="18" charset="-127"/>
            </a:endParaRPr>
          </a:p>
          <a:p>
            <a:pPr algn="l"/>
            <a:r>
              <a:rPr lang="en-US" altLang="ko-KR" sz="1600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canvas.create_line</a:t>
            </a:r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</a:t>
            </a:r>
            <a:r>
              <a:rPr lang="en-US" altLang="ko-KR" sz="1600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hcenter</a:t>
            </a:r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, 0, </a:t>
            </a:r>
            <a:r>
              <a:rPr lang="en-US" altLang="ko-KR" sz="1600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hcenter</a:t>
            </a:r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, 300)</a:t>
            </a:r>
          </a:p>
          <a:p>
            <a:pPr algn="l"/>
            <a:r>
              <a:rPr lang="en-US" altLang="ko-KR" sz="1600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canvas.create_line</a:t>
            </a:r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(0, </a:t>
            </a:r>
            <a:r>
              <a:rPr lang="en-US" altLang="ko-KR" sz="1600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vcenter</a:t>
            </a:r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, 360, </a:t>
            </a:r>
            <a:r>
              <a:rPr lang="en-US" altLang="ko-KR" sz="1600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vcenter</a:t>
            </a:r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)</a:t>
            </a:r>
          </a:p>
          <a:p>
            <a:pPr algn="l"/>
            <a:r>
              <a:rPr lang="en-US" altLang="ko-KR" sz="1600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root.mainloop</a:t>
            </a:r>
            <a:r>
              <a:rPr lang="en-US" altLang="ko-KR" sz="1600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()</a:t>
            </a:r>
            <a:endParaRPr lang="ko-KR" altLang="en-US" sz="1600" dirty="0" smtClean="0">
              <a:solidFill>
                <a:srgbClr val="002060"/>
              </a:solidFill>
              <a:latin typeface="Arial Narrow" panose="020B0606020202030204" pitchFamily="34" charset="0"/>
              <a:ea typeface="HY엽서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4168" y="1844824"/>
            <a:ext cx="2820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 smtClean="0">
                <a:solidFill>
                  <a:srgbClr val="FF0000"/>
                </a:solidFill>
                <a:latin typeface="+mj-ea"/>
                <a:ea typeface="+mj-ea"/>
              </a:rPr>
              <a:t>$ </a:t>
            </a:r>
            <a:r>
              <a:rPr lang="en-US" altLang="ko-KR" sz="2000" dirty="0" err="1" smtClean="0">
                <a:solidFill>
                  <a:srgbClr val="FF0000"/>
                </a:solidFill>
                <a:latin typeface="+mj-ea"/>
                <a:ea typeface="+mj-ea"/>
              </a:rPr>
              <a:t>nano</a:t>
            </a:r>
            <a:r>
              <a:rPr lang="en-US" altLang="ko-KR" sz="2000" dirty="0" smtClean="0">
                <a:solidFill>
                  <a:srgbClr val="FF0000"/>
                </a:solidFill>
                <a:latin typeface="+mj-ea"/>
                <a:ea typeface="+mj-ea"/>
              </a:rPr>
              <a:t> sine.py</a:t>
            </a:r>
          </a:p>
          <a:p>
            <a:pPr algn="l"/>
            <a:r>
              <a:rPr lang="en-US" altLang="ko-KR" sz="2000" dirty="0" smtClean="0">
                <a:solidFill>
                  <a:srgbClr val="FF0000"/>
                </a:solidFill>
                <a:latin typeface="+mj-ea"/>
                <a:ea typeface="+mj-ea"/>
              </a:rPr>
              <a:t>$ </a:t>
            </a:r>
            <a:r>
              <a:rPr lang="en-US" altLang="ko-KR" sz="2000" dirty="0" err="1" smtClean="0">
                <a:solidFill>
                  <a:srgbClr val="FF0000"/>
                </a:solidFill>
                <a:latin typeface="+mj-ea"/>
                <a:ea typeface="+mj-ea"/>
              </a:rPr>
              <a:t>sudo</a:t>
            </a:r>
            <a:r>
              <a:rPr lang="en-US" altLang="ko-KR" sz="2000" dirty="0" smtClean="0">
                <a:solidFill>
                  <a:srgbClr val="FF0000"/>
                </a:solidFill>
                <a:latin typeface="+mj-ea"/>
                <a:ea typeface="+mj-ea"/>
              </a:rPr>
              <a:t> python3 sine.py</a:t>
            </a:r>
            <a:endParaRPr lang="ko-KR" altLang="en-US" sz="20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386" y="2780928"/>
            <a:ext cx="2453414" cy="223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기본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matplotlib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모듈을 이용한 </a:t>
            </a:r>
            <a:r>
              <a:rPr lang="ko-KR" altLang="en-US" dirty="0" err="1" smtClean="0"/>
              <a:t>사인파형</a:t>
            </a:r>
            <a:r>
              <a:rPr lang="ko-KR" altLang="en-US" dirty="0" smtClean="0"/>
              <a:t> 그리기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19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827584" y="1556792"/>
            <a:ext cx="7776864" cy="45243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numpy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as np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matplotlib.pyplot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as plot</a:t>
            </a:r>
          </a:p>
          <a:p>
            <a:pPr algn="l"/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        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np.arange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(0, 10, 0.1);</a:t>
            </a:r>
          </a:p>
          <a:p>
            <a:pPr algn="l"/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amplitude   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np.sin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(time)</a:t>
            </a:r>
          </a:p>
          <a:p>
            <a:pPr algn="l"/>
            <a:r>
              <a:rPr lang="en-US" altLang="ko-KR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plot.plot</a:t>
            </a:r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(time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amplitude)</a:t>
            </a:r>
          </a:p>
          <a:p>
            <a:pPr algn="l"/>
            <a:r>
              <a:rPr lang="en-US" altLang="ko-KR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plot.title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('Sine wave')</a:t>
            </a:r>
          </a:p>
          <a:p>
            <a:pPr algn="l"/>
            <a:r>
              <a:rPr lang="en-US" altLang="ko-KR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plot.xlabel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('Time')</a:t>
            </a:r>
          </a:p>
          <a:p>
            <a:pPr algn="l"/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Give y axis label for the sine wave plot</a:t>
            </a:r>
          </a:p>
          <a:p>
            <a:pPr algn="l"/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plot.ylabel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('Amplitude = sin(time)')</a:t>
            </a:r>
          </a:p>
          <a:p>
            <a:pPr algn="l"/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plot.grid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(True, which='both')</a:t>
            </a:r>
          </a:p>
          <a:p>
            <a:pPr algn="l"/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plot.axhline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(y=0, color='k</a:t>
            </a:r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')</a:t>
            </a:r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Display the sine wave</a:t>
            </a:r>
          </a:p>
          <a:p>
            <a:pPr algn="l"/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plot.show</a:t>
            </a:r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839270"/>
              </p:ext>
            </p:extLst>
          </p:nvPr>
        </p:nvGraphicFramePr>
        <p:xfrm>
          <a:off x="7489825" y="5349875"/>
          <a:ext cx="9540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포장기 셸 개체" showAsIcon="1" r:id="rId3" imgW="954000" imgH="542160" progId="Package">
                  <p:embed/>
                </p:oleObj>
              </mc:Choice>
              <mc:Fallback>
                <p:oleObj name="포장기 셸 개체" showAsIcon="1" r:id="rId3" imgW="95400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9825" y="5349875"/>
                        <a:ext cx="954088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7251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</a:t>
            </a:r>
            <a:r>
              <a:rPr lang="ko-KR" altLang="en-US" dirty="0" smtClean="0"/>
              <a:t> 파이 </a:t>
            </a:r>
            <a:r>
              <a:rPr lang="en-US" altLang="ko-KR" dirty="0" smtClean="0"/>
              <a:t>3 Model B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2276872"/>
            <a:ext cx="2808312" cy="223960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2</a:t>
            </a:fld>
            <a:endParaRPr lang="en-US" altLang="ko-KR"/>
          </a:p>
        </p:txBody>
      </p:sp>
      <p:sp>
        <p:nvSpPr>
          <p:cNvPr id="8" name="TextBox 7"/>
          <p:cNvSpPr txBox="1"/>
          <p:nvPr/>
        </p:nvSpPr>
        <p:spPr>
          <a:xfrm>
            <a:off x="4211960" y="2018427"/>
            <a:ext cx="312438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Broadcom BCM2837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1.2GHz ARM </a:t>
            </a:r>
            <a:r>
              <a:rPr lang="en-US" altLang="ko-KR" sz="2000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Coretex</a:t>
            </a:r>
            <a:endParaRPr lang="en-US" altLang="ko-KR" sz="200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1GB LPDDR2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10/100Mbpx </a:t>
            </a:r>
            <a:r>
              <a:rPr lang="ko-KR" altLang="en-US" sz="2000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이더넷</a:t>
            </a:r>
            <a:r>
              <a:rPr lang="ko-KR" altLang="en-US" sz="20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br>
              <a:rPr lang="en-US" altLang="ko-KR" sz="20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블루투스 </a:t>
            </a:r>
            <a:r>
              <a:rPr lang="en-US" altLang="ko-KR" sz="20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HDMI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USB2.0 x 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GPIO 40pin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Micro SD slot</a:t>
            </a:r>
            <a:endParaRPr lang="ko-KR" altLang="en-US" sz="200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4743" y="5394271"/>
            <a:ext cx="5541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28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</a:t>
            </a:r>
            <a:r>
              <a:rPr lang="en-US" altLang="ko-KR" sz="28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800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Raspbian</a:t>
            </a:r>
            <a:r>
              <a:rPr lang="en-US" altLang="ko-KR" sz="28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(Unix </a:t>
            </a:r>
            <a:r>
              <a:rPr lang="ko-KR" altLang="en-US" sz="28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계열</a:t>
            </a:r>
            <a:r>
              <a:rPr lang="en-US" altLang="ko-KR" sz="28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80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4744" y="1185184"/>
            <a:ext cx="2927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2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하드웨어 규격</a:t>
            </a:r>
          </a:p>
        </p:txBody>
      </p:sp>
    </p:spTree>
    <p:extLst>
      <p:ext uri="{BB962C8B-B14F-4D97-AF65-F5344CB8AC3E}">
        <p14:creationId xmlns:p14="http://schemas.microsoft.com/office/powerpoint/2010/main" val="3244765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TCP/IP</a:t>
            </a:r>
            <a:r>
              <a:rPr lang="ko-KR" altLang="en-US" dirty="0" smtClean="0"/>
              <a:t>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에코서버</a:t>
            </a:r>
            <a:r>
              <a:rPr lang="ko-KR" altLang="en-US" dirty="0" smtClean="0"/>
              <a:t> 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20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480944" y="1556792"/>
            <a:ext cx="3817071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import sys</a:t>
            </a:r>
          </a:p>
          <a:p>
            <a:pPr algn="l"/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from socket import *</a:t>
            </a:r>
          </a:p>
          <a:p>
            <a:pPr algn="l"/>
            <a:endParaRPr lang="en-US" altLang="ko-KR" sz="1600" b="1" dirty="0">
              <a:solidFill>
                <a:srgbClr val="002060"/>
              </a:solidFill>
              <a:latin typeface="Arial Narrow" panose="020B0606020202030204" pitchFamily="34" charset="0"/>
              <a:ea typeface="HY엽서M" panose="02030600000101010101" pitchFamily="18" charset="-127"/>
            </a:endParaRPr>
          </a:p>
          <a:p>
            <a:pPr algn="l"/>
            <a:r>
              <a:rPr lang="en-US" altLang="ko-KR" sz="1600" b="1" dirty="0" smtClean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if </a:t>
            </a:r>
            <a:r>
              <a:rPr lang="en-US" altLang="ko-KR" sz="1600" b="1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len</a:t>
            </a:r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sys.argv</a:t>
            </a:r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) &gt; 1:</a:t>
            </a:r>
          </a:p>
          <a:p>
            <a:pPr algn="l"/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port = </a:t>
            </a:r>
            <a:r>
              <a:rPr lang="en-US" altLang="ko-KR" sz="1600" b="1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int</a:t>
            </a:r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eval</a:t>
            </a:r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sys.argv</a:t>
            </a:r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[1]))</a:t>
            </a:r>
          </a:p>
          <a:p>
            <a:pPr algn="l"/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else:</a:t>
            </a:r>
          </a:p>
          <a:p>
            <a:pPr algn="l"/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port = </a:t>
            </a:r>
            <a:r>
              <a:rPr lang="en-US" altLang="ko-KR" sz="1600" b="1" dirty="0" smtClean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2500</a:t>
            </a:r>
            <a:endParaRPr lang="en-US" altLang="ko-KR" sz="1600" b="1" dirty="0">
              <a:solidFill>
                <a:srgbClr val="002060"/>
              </a:solidFill>
              <a:latin typeface="Arial Narrow" panose="020B0606020202030204" pitchFamily="34" charset="0"/>
              <a:ea typeface="HY엽서M" panose="02030600000101010101" pitchFamily="18" charset="-127"/>
            </a:endParaRPr>
          </a:p>
          <a:p>
            <a:pPr algn="l"/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s = socket(AF_INET, SOCK_STREAM)</a:t>
            </a:r>
          </a:p>
          <a:p>
            <a:pPr algn="l"/>
            <a:r>
              <a:rPr lang="en-US" altLang="ko-KR" sz="1600" b="1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s.bind</a:t>
            </a:r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(('', port))</a:t>
            </a:r>
          </a:p>
          <a:p>
            <a:pPr algn="l"/>
            <a:r>
              <a:rPr lang="en-US" altLang="ko-KR" sz="1600" b="1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s.listen</a:t>
            </a:r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(1)</a:t>
            </a:r>
          </a:p>
          <a:p>
            <a:pPr algn="l"/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conn, (</a:t>
            </a:r>
            <a:r>
              <a:rPr lang="en-US" altLang="ko-KR" sz="1600" b="1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remotehost</a:t>
            </a:r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, </a:t>
            </a:r>
            <a:r>
              <a:rPr lang="en-US" altLang="ko-KR" sz="1600" b="1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remoteport</a:t>
            </a:r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) = </a:t>
            </a:r>
            <a:r>
              <a:rPr lang="en-US" altLang="ko-KR" sz="1600" b="1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s.accept</a:t>
            </a:r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()</a:t>
            </a:r>
          </a:p>
          <a:p>
            <a:pPr algn="l"/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print('connected by', </a:t>
            </a:r>
            <a:r>
              <a:rPr lang="en-US" altLang="ko-KR" sz="1600" b="1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remotehost</a:t>
            </a:r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, </a:t>
            </a:r>
            <a:r>
              <a:rPr lang="en-US" altLang="ko-KR" sz="1600" b="1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remoteport</a:t>
            </a:r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)</a:t>
            </a:r>
          </a:p>
          <a:p>
            <a:pPr algn="l"/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while True:</a:t>
            </a:r>
          </a:p>
          <a:p>
            <a:pPr algn="l"/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data = </a:t>
            </a:r>
            <a:r>
              <a:rPr lang="en-US" altLang="ko-KR" sz="1600" b="1" dirty="0" err="1" smtClean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conn.recv</a:t>
            </a:r>
            <a:r>
              <a:rPr lang="en-US" altLang="ko-KR" sz="1600" b="1" dirty="0" smtClean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(1024)</a:t>
            </a:r>
            <a:endParaRPr lang="en-US" altLang="ko-KR" sz="1600" b="1" dirty="0">
              <a:solidFill>
                <a:srgbClr val="002060"/>
              </a:solidFill>
              <a:latin typeface="Arial Narrow" panose="020B0606020202030204" pitchFamily="34" charset="0"/>
              <a:ea typeface="HY엽서M" panose="02030600000101010101" pitchFamily="18" charset="-127"/>
            </a:endParaRPr>
          </a:p>
          <a:p>
            <a:pPr algn="l"/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if not data:</a:t>
            </a:r>
          </a:p>
          <a:p>
            <a:pPr algn="l"/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    break</a:t>
            </a:r>
          </a:p>
          <a:p>
            <a:pPr algn="l"/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print("Received message: ", </a:t>
            </a:r>
            <a:r>
              <a:rPr lang="en-US" altLang="ko-KR" sz="1600" b="1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data.decode</a:t>
            </a:r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())</a:t>
            </a:r>
          </a:p>
          <a:p>
            <a:pPr algn="l"/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conn.send</a:t>
            </a:r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(data)</a:t>
            </a:r>
          </a:p>
          <a:p>
            <a:pPr algn="l"/>
            <a:r>
              <a:rPr lang="en-US" altLang="ko-KR" sz="1600" b="1" dirty="0" err="1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conn.close</a:t>
            </a:r>
            <a:r>
              <a:rPr lang="en-US" altLang="ko-KR" sz="1600" b="1" dirty="0">
                <a:solidFill>
                  <a:srgbClr val="00206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()</a:t>
            </a:r>
            <a:endParaRPr lang="ko-KR" altLang="en-US" sz="1600" b="1" dirty="0" smtClean="0">
              <a:solidFill>
                <a:srgbClr val="002060"/>
              </a:solidFill>
              <a:latin typeface="Arial Narrow" panose="020B0606020202030204" pitchFamily="34" charset="0"/>
              <a:ea typeface="HY엽서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7" y="1636924"/>
            <a:ext cx="46805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err="1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라즈베리파이에서</a:t>
            </a:r>
            <a:r>
              <a:rPr lang="ko-KR" altLang="en-US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서버 프로그램</a:t>
            </a:r>
            <a:r>
              <a:rPr lang="en-US" altLang="ko-KR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(tcp_echo_server.py)</a:t>
            </a:r>
            <a:r>
              <a:rPr lang="ko-KR" altLang="en-US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을 실행하고</a:t>
            </a:r>
            <a:r>
              <a:rPr lang="en-US" altLang="ko-KR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, PC</a:t>
            </a:r>
            <a:r>
              <a:rPr lang="ko-KR" altLang="en-US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에서 </a:t>
            </a:r>
            <a:r>
              <a:rPr lang="en-US" altLang="ko-KR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TCP_client.py </a:t>
            </a:r>
            <a:r>
              <a:rPr lang="ko-KR" altLang="en-US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프로그램을 실행한다</a:t>
            </a:r>
            <a:r>
              <a:rPr lang="en-US" altLang="ko-KR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 PC</a:t>
            </a:r>
            <a:r>
              <a:rPr lang="ko-KR" altLang="en-US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에서 전송한 메시지가 </a:t>
            </a:r>
            <a:r>
              <a:rPr lang="ko-KR" altLang="en-US" dirty="0" err="1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라즈베리파이에</a:t>
            </a:r>
            <a:r>
              <a:rPr lang="ko-KR" altLang="en-US" dirty="0" smtClean="0">
                <a:solidFill>
                  <a:srgbClr val="00B05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수신되는지 확인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7" y="4946848"/>
            <a:ext cx="4807789" cy="7920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015" y="3438124"/>
            <a:ext cx="4807789" cy="123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98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err="1" smtClean="0"/>
              <a:t>라즈베리파이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TCP/IP </a:t>
            </a:r>
            <a:r>
              <a:rPr lang="ko-KR" altLang="en-US" sz="3200" dirty="0" smtClean="0"/>
              <a:t>프로그래밍 실습</a:t>
            </a:r>
            <a:endParaRPr lang="ko-KR" altLang="en-US" sz="3200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128713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285011139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22374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라즈베리파이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서버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PC(</a:t>
                      </a:r>
                      <a:r>
                        <a:rPr lang="ko-KR" altLang="en-US" dirty="0" smtClean="0"/>
                        <a:t>클라이언트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4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Dummy_TCP_server.py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Dummy_TCP_Client.py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4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UDP_echoserver.py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UDP_echoclient.py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65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Thread_Server.py(chat)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Dummy_Thread_TCP_Client.py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46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select_server.py(echo)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Dummy_Thread_TCP_Client.py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484343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21</a:t>
            </a:fld>
            <a:endParaRPr lang="en-US" altLang="ko-KR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/>
          </p:nvPr>
        </p:nvGraphicFramePr>
        <p:xfrm>
          <a:off x="4432299" y="5130800"/>
          <a:ext cx="16732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6" name="포장기 셸 개체" showAsIcon="1" r:id="rId3" imgW="1672920" imgH="444240" progId="Package">
                  <p:embed/>
                </p:oleObj>
              </mc:Choice>
              <mc:Fallback>
                <p:oleObj name="포장기 셸 개체" showAsIcon="1" r:id="rId3" imgW="1672920" imgH="444240" progId="Package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32299" y="5130800"/>
                        <a:ext cx="1673225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/>
          </p:nvPr>
        </p:nvGraphicFramePr>
        <p:xfrm>
          <a:off x="704850" y="3454400"/>
          <a:ext cx="12287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7" name="포장기 셸 개체" showAsIcon="1" r:id="rId5" imgW="1228320" imgH="444240" progId="Package">
                  <p:embed/>
                </p:oleObj>
              </mc:Choice>
              <mc:Fallback>
                <p:oleObj name="포장기 셸 개체" showAsIcon="1" r:id="rId5" imgW="1228320" imgH="444240" progId="Package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4850" y="3454400"/>
                        <a:ext cx="1228725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/>
          </p:nvPr>
        </p:nvGraphicFramePr>
        <p:xfrm>
          <a:off x="900113" y="5575300"/>
          <a:ext cx="8366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" name="포장기 셸 개체" showAsIcon="1" r:id="rId7" imgW="836280" imgH="444240" progId="Package">
                  <p:embed/>
                </p:oleObj>
              </mc:Choice>
              <mc:Fallback>
                <p:oleObj name="포장기 셸 개체" showAsIcon="1" r:id="rId7" imgW="836280" imgH="444240" progId="Package">
                  <p:embed/>
                  <p:pic>
                    <p:nvPicPr>
                      <p:cNvPr id="7" name="개체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0113" y="5575300"/>
                        <a:ext cx="836612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339766"/>
              </p:ext>
            </p:extLst>
          </p:nvPr>
        </p:nvGraphicFramePr>
        <p:xfrm>
          <a:off x="746125" y="4787900"/>
          <a:ext cx="11430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9" name="포장기 셸 개체" showAsIcon="1" r:id="rId9" imgW="1143360" imgH="542160" progId="Package">
                  <p:embed/>
                </p:oleObj>
              </mc:Choice>
              <mc:Fallback>
                <p:oleObj name="포장기 셸 개체" showAsIcon="1" r:id="rId9" imgW="1143360" imgH="542160" progId="Package">
                  <p:embed/>
                  <p:pic>
                    <p:nvPicPr>
                      <p:cNvPr id="8" name="개체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6125" y="4787900"/>
                        <a:ext cx="114300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152632"/>
              </p:ext>
            </p:extLst>
          </p:nvPr>
        </p:nvGraphicFramePr>
        <p:xfrm>
          <a:off x="674688" y="4214813"/>
          <a:ext cx="12874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0" name="포장기 셸 개체" showAsIcon="1" r:id="rId11" imgW="1287360" imgH="542160" progId="Package">
                  <p:embed/>
                </p:oleObj>
              </mc:Choice>
              <mc:Fallback>
                <p:oleObj name="포장기 셸 개체" showAsIcon="1" r:id="rId11" imgW="1287360" imgH="542160" progId="Package">
                  <p:embed/>
                  <p:pic>
                    <p:nvPicPr>
                      <p:cNvPr id="9" name="개체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4688" y="4214813"/>
                        <a:ext cx="1287462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989883"/>
              </p:ext>
            </p:extLst>
          </p:nvPr>
        </p:nvGraphicFramePr>
        <p:xfrm>
          <a:off x="4649788" y="4214813"/>
          <a:ext cx="12414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1" name="포장기 셸 개체" showAsIcon="1" r:id="rId13" imgW="1241640" imgH="542160" progId="Package">
                  <p:embed/>
                </p:oleObj>
              </mc:Choice>
              <mc:Fallback>
                <p:oleObj name="포장기 셸 개체" showAsIcon="1" r:id="rId13" imgW="1241640" imgH="542160" progId="Package">
                  <p:embed/>
                  <p:pic>
                    <p:nvPicPr>
                      <p:cNvPr id="10" name="개체 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49788" y="4214813"/>
                        <a:ext cx="12414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100748"/>
              </p:ext>
            </p:extLst>
          </p:nvPr>
        </p:nvGraphicFramePr>
        <p:xfrm>
          <a:off x="4540250" y="3405188"/>
          <a:ext cx="14573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2" name="포장기 셸 개체" showAsIcon="1" r:id="rId15" imgW="1457280" imgH="542160" progId="Package">
                  <p:embed/>
                </p:oleObj>
              </mc:Choice>
              <mc:Fallback>
                <p:oleObj name="포장기 셸 개체" showAsIcon="1" r:id="rId15" imgW="1457280" imgH="542160" progId="Package">
                  <p:embed/>
                  <p:pic>
                    <p:nvPicPr>
                      <p:cNvPr id="11" name="개체 1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40250" y="3405188"/>
                        <a:ext cx="14573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5236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GPIO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라즈베리파이의</a:t>
            </a:r>
            <a:r>
              <a:rPr lang="ko-KR" altLang="en-US" dirty="0"/>
              <a:t> 입출력 단자</a:t>
            </a:r>
            <a:r>
              <a:rPr lang="en-US" altLang="ko-KR" dirty="0"/>
              <a:t>: GPIO(General Purpose I/O)</a:t>
            </a:r>
          </a:p>
          <a:p>
            <a:r>
              <a:rPr lang="en-US" altLang="ko-KR" dirty="0" smtClean="0"/>
              <a:t>GPIO</a:t>
            </a:r>
            <a:r>
              <a:rPr lang="ko-KR" altLang="en-US" dirty="0" smtClean="0"/>
              <a:t>에 센서나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등을 연결하여 값을 읽거나 제어할 수 있다</a:t>
            </a:r>
            <a:endParaRPr lang="en-US" altLang="ko-KR" dirty="0" smtClean="0"/>
          </a:p>
          <a:p>
            <a:r>
              <a:rPr lang="en-US" altLang="ko-KR" dirty="0"/>
              <a:t>GPIO </a:t>
            </a:r>
            <a:r>
              <a:rPr lang="ko-KR" altLang="en-US" dirty="0" smtClean="0"/>
              <a:t>프로그램은 </a:t>
            </a:r>
            <a:r>
              <a:rPr lang="en-US" altLang="ko-KR" dirty="0" err="1" smtClean="0"/>
              <a:t>RPi.GPIO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모듈을 이용하는데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GPIO </a:t>
            </a:r>
            <a:r>
              <a:rPr lang="ko-KR" altLang="en-US" dirty="0"/>
              <a:t>모듈은 기본으로 설치되어 </a:t>
            </a:r>
            <a:r>
              <a:rPr lang="ko-KR" altLang="en-US" dirty="0" smtClean="0"/>
              <a:t>있다</a:t>
            </a:r>
            <a:endParaRPr lang="en-US" altLang="ko-KR" dirty="0" smtClean="0"/>
          </a:p>
          <a:p>
            <a:r>
              <a:rPr lang="ko-KR" altLang="en-US" dirty="0" smtClean="0"/>
              <a:t>기본 동작 외에 각종 센서나 하드웨어를 위한 모듈은 따로 설치해야 한다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643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284832"/>
            <a:ext cx="7749480" cy="487363"/>
          </a:xfrm>
        </p:spPr>
        <p:txBody>
          <a:bodyPr/>
          <a:lstStyle/>
          <a:p>
            <a:r>
              <a:rPr lang="ko-KR" altLang="en-US" sz="2800" dirty="0" err="1" smtClean="0"/>
              <a:t>라즈베리파이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GPIO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80951"/>
            <a:ext cx="8229600" cy="5347617"/>
          </a:xfrm>
        </p:spPr>
        <p:txBody>
          <a:bodyPr/>
          <a:lstStyle/>
          <a:p>
            <a:r>
              <a:rPr lang="en-US" altLang="ko-KR" dirty="0" smtClean="0"/>
              <a:t>GPIO </a:t>
            </a:r>
            <a:r>
              <a:rPr lang="ko-KR" altLang="en-US" dirty="0" smtClean="0"/>
              <a:t>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</a:t>
            </a:r>
            <a:r>
              <a:rPr lang="en-US" altLang="ko-KR" dirty="0" smtClean="0"/>
              <a:t>: GPIO</a:t>
            </a:r>
            <a:r>
              <a:rPr lang="ko-KR" altLang="en-US" dirty="0" smtClean="0"/>
              <a:t>핀 번호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연결</a:t>
            </a:r>
            <a:r>
              <a:rPr lang="en-US" altLang="ko-KR" dirty="0" smtClean="0"/>
              <a:t>: H/W </a:t>
            </a:r>
            <a:r>
              <a:rPr lang="ko-KR" altLang="en-US" dirty="0" smtClean="0"/>
              <a:t>핀 번호 사용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23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71" y="2536657"/>
            <a:ext cx="5796136" cy="414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8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GPIO </a:t>
            </a:r>
            <a:r>
              <a:rPr lang="ko-KR" altLang="en-US" dirty="0" smtClean="0"/>
              <a:t>실험 회로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24</a:t>
            </a:fld>
            <a:endParaRPr lang="en-US" altLang="ko-KR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1700808"/>
            <a:ext cx="6763998" cy="51125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99992" y="486916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GPIO23(16)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 연결된 </a:t>
            </a:r>
            <a:r>
              <a:rPr lang="en-US" altLang="ko-KR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S1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상태를 읽고</a:t>
            </a:r>
            <a:endParaRPr lang="en-US" altLang="ko-KR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-US" altLang="ko-KR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GPIO18(12)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 연결된 </a:t>
            </a:r>
            <a:r>
              <a:rPr lang="en-US" altLang="ko-KR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LED ON/OFF </a:t>
            </a:r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제어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212767"/>
            <a:ext cx="5676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GPIO</a:t>
            </a:r>
            <a:r>
              <a:rPr lang="ko-KR" altLang="en-US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LED</a:t>
            </a:r>
            <a:r>
              <a:rPr lang="ko-KR" altLang="en-US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스위치를 연결하여 제어하는 프로그램</a:t>
            </a:r>
            <a:endParaRPr lang="ko-KR" altLang="en-US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8964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핀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spcBef>
                <a:spcPts val="0"/>
              </a:spcBef>
            </a:pPr>
            <a:endParaRPr lang="en-US" altLang="ko-KR" dirty="0" smtClean="0"/>
          </a:p>
          <a:p>
            <a:r>
              <a:rPr lang="ko-KR" altLang="en-US" dirty="0" smtClean="0"/>
              <a:t>다음 명령을 입력하여 </a:t>
            </a:r>
            <a:r>
              <a:rPr lang="en-US" altLang="ko-KR" dirty="0" smtClean="0"/>
              <a:t>GPIO</a:t>
            </a:r>
            <a:r>
              <a:rPr lang="ko-KR" altLang="en-US" dirty="0" smtClean="0"/>
              <a:t>의 동작 제어</a:t>
            </a:r>
            <a:endParaRPr lang="en-US" altLang="ko-KR" dirty="0" smtClean="0"/>
          </a:p>
          <a:p>
            <a:pPr lvl="1"/>
            <a:r>
              <a:rPr lang="en-US" altLang="ko-KR" sz="2200" dirty="0" smtClean="0"/>
              <a:t>L1 LED</a:t>
            </a:r>
            <a:r>
              <a:rPr lang="ko-KR" altLang="en-US" sz="2200" dirty="0" smtClean="0"/>
              <a:t>가 </a:t>
            </a:r>
            <a:r>
              <a:rPr lang="en-US" altLang="ko-KR" sz="2200" dirty="0" smtClean="0"/>
              <a:t>ON/OFF</a:t>
            </a:r>
            <a:r>
              <a:rPr lang="ko-KR" altLang="en-US" sz="2200" dirty="0" smtClean="0"/>
              <a:t>되는지 확인</a:t>
            </a:r>
            <a:endParaRPr lang="en-US" altLang="ko-KR" sz="2200" dirty="0" smtClean="0"/>
          </a:p>
          <a:p>
            <a:pPr lvl="1"/>
            <a:r>
              <a:rPr lang="en-US" altLang="ko-KR" sz="2200" dirty="0" smtClean="0"/>
              <a:t>S1</a:t>
            </a:r>
            <a:r>
              <a:rPr lang="ko-KR" altLang="en-US" sz="2200" dirty="0" smtClean="0"/>
              <a:t>의 상태가 화면에 나타나는지 확인</a:t>
            </a:r>
            <a:endParaRPr lang="ko-KR" altLang="en-US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25</a:t>
            </a:fld>
            <a:endParaRPr lang="en-US" altLang="ko-KR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GPIO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LED/SWITCH </a:t>
            </a:r>
            <a:r>
              <a:rPr lang="ko-KR" altLang="en-US" sz="2400" dirty="0" smtClean="0"/>
              <a:t>보드 연결</a:t>
            </a: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1484784"/>
            <a:ext cx="6122189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0070C0"/>
                </a:solidFill>
              </a:rPr>
              <a:t>GPIO</a:t>
            </a:r>
            <a:r>
              <a:rPr lang="ko-KR" altLang="en-US" dirty="0" smtClean="0">
                <a:solidFill>
                  <a:srgbClr val="0070C0"/>
                </a:solidFill>
              </a:rPr>
              <a:t>핀</a:t>
            </a:r>
            <a:r>
              <a:rPr lang="en-US" altLang="ko-KR" dirty="0" smtClean="0">
                <a:solidFill>
                  <a:srgbClr val="0070C0"/>
                </a:solidFill>
              </a:rPr>
              <a:t>		</a:t>
            </a:r>
            <a:r>
              <a:rPr lang="ko-KR" altLang="en-US" dirty="0" smtClean="0">
                <a:solidFill>
                  <a:srgbClr val="0070C0"/>
                </a:solidFill>
              </a:rPr>
              <a:t>기능</a:t>
            </a:r>
            <a:r>
              <a:rPr lang="en-US" altLang="ko-KR" dirty="0" smtClean="0">
                <a:solidFill>
                  <a:srgbClr val="0070C0"/>
                </a:solidFill>
              </a:rPr>
              <a:t>		LED/SWITCH </a:t>
            </a:r>
            <a:r>
              <a:rPr lang="ko-KR" altLang="en-US" dirty="0" smtClean="0">
                <a:solidFill>
                  <a:srgbClr val="0070C0"/>
                </a:solidFill>
              </a:rPr>
              <a:t>보드 핀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algn="l"/>
            <a:r>
              <a:rPr lang="en-US" altLang="ko-KR" dirty="0" smtClean="0"/>
              <a:t>  4		+5V		5V</a:t>
            </a:r>
          </a:p>
          <a:p>
            <a:pPr algn="l"/>
            <a:r>
              <a:rPr lang="en-US" altLang="ko-KR" dirty="0" smtClean="0"/>
              <a:t>20		GND		GND</a:t>
            </a:r>
          </a:p>
          <a:p>
            <a:pPr algn="l"/>
            <a:r>
              <a:rPr lang="en-US" altLang="ko-KR" dirty="0" smtClean="0"/>
              <a:t>12		GPIO18		L1</a:t>
            </a:r>
          </a:p>
          <a:p>
            <a:pPr algn="l"/>
            <a:r>
              <a:rPr lang="en-US" altLang="ko-KR" dirty="0" smtClean="0"/>
              <a:t>16		GPIO23		S1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581128"/>
            <a:ext cx="6276190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8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GPIO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55188"/>
            <a:ext cx="8229600" cy="5347617"/>
          </a:xfrm>
        </p:spPr>
        <p:txBody>
          <a:bodyPr/>
          <a:lstStyle/>
          <a:p>
            <a:r>
              <a:rPr lang="en-US" altLang="ko-KR" dirty="0" smtClean="0"/>
              <a:t>GPIO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26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457200" y="2564745"/>
          <a:ext cx="8229600" cy="2564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59679726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520919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effectLst/>
                        </a:rPr>
                        <a:t>메서드 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674031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effectLst/>
                        </a:rPr>
                        <a:t>GPIO.setmode</a:t>
                      </a:r>
                      <a:r>
                        <a:rPr lang="en-US" sz="1000" kern="0" dirty="0">
                          <a:effectLst/>
                        </a:rPr>
                        <a:t>(GPIO.BOARD)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effectLst/>
                        </a:rPr>
                        <a:t>GPIO.setmode</a:t>
                      </a:r>
                      <a:r>
                        <a:rPr lang="en-US" sz="1000" kern="0" dirty="0">
                          <a:effectLst/>
                        </a:rPr>
                        <a:t>(GPIO.BCM)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effectLst/>
                        </a:rPr>
                        <a:t>핀 번호를 라즈베리파이 보드</a:t>
                      </a:r>
                      <a:r>
                        <a:rPr lang="en-US" sz="1000" kern="0">
                          <a:effectLst/>
                        </a:rPr>
                        <a:t>(BOARD) </a:t>
                      </a:r>
                      <a:r>
                        <a:rPr lang="ko-KR" sz="1000" kern="0">
                          <a:effectLst/>
                        </a:rPr>
                        <a:t>번호로 참조</a:t>
                      </a:r>
                      <a:endParaRPr lang="ko-KR" sz="1000" kern="10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BCM(Broadcom chip-specific pin numbers)</a:t>
                      </a:r>
                      <a:r>
                        <a:rPr lang="ko-KR" sz="1000" kern="0">
                          <a:effectLst/>
                        </a:rPr>
                        <a:t>모드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172125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GPIO.setup(pin, GPIO.IN)</a:t>
                      </a:r>
                      <a:endParaRPr lang="ko-KR" sz="1000" kern="10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GPIO.setup(pin, GPIO.OUT)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effectLst/>
                        </a:rPr>
                        <a:t>핀을 입력으로 설정</a:t>
                      </a:r>
                      <a:endParaRPr lang="ko-KR" sz="1000" kern="10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effectLst/>
                        </a:rPr>
                        <a:t>핀을 출력으로 설정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460432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GPIO.output(pin, GPIO.HIGH)</a:t>
                      </a:r>
                      <a:endParaRPr lang="ko-KR" sz="1000" kern="10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GPIO.output(pin, GPIO.LOW)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effectLst/>
                        </a:rPr>
                        <a:t>디지털 출력을</a:t>
                      </a:r>
                      <a:r>
                        <a:rPr lang="en-US" sz="1000" kern="0">
                          <a:effectLst/>
                        </a:rPr>
                        <a:t> HIGH</a:t>
                      </a:r>
                      <a:r>
                        <a:rPr lang="ko-KR" sz="1000" kern="0">
                          <a:effectLst/>
                        </a:rPr>
                        <a:t>로 설정</a:t>
                      </a:r>
                      <a:endParaRPr lang="ko-KR" sz="1000" kern="10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effectLst/>
                        </a:rPr>
                        <a:t>디지털 출력을</a:t>
                      </a:r>
                      <a:r>
                        <a:rPr lang="en-US" sz="1000" kern="0">
                          <a:effectLst/>
                        </a:rPr>
                        <a:t> LOW</a:t>
                      </a:r>
                      <a:r>
                        <a:rPr lang="ko-KR" sz="1000" kern="0">
                          <a:effectLst/>
                        </a:rPr>
                        <a:t>로 설정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786920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GPIO.input(pin)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effectLst/>
                        </a:rPr>
                        <a:t>디지털 값을 읽음</a:t>
                      </a:r>
                      <a:r>
                        <a:rPr lang="en-US" sz="1000" kern="0">
                          <a:effectLst/>
                        </a:rPr>
                        <a:t>.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4090172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GPIO.cleanup()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GPIO </a:t>
                      </a:r>
                      <a:r>
                        <a:rPr lang="ko-KR" sz="1000" kern="0">
                          <a:effectLst/>
                        </a:rPr>
                        <a:t>모듈의 점유 리소스를 해제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3279103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GPIO.VERSION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effectLst/>
                        </a:rPr>
                        <a:t>RPi.GPIO</a:t>
                      </a:r>
                      <a:r>
                        <a:rPr lang="en-US" sz="1000" kern="0" dirty="0">
                          <a:effectLst/>
                        </a:rPr>
                        <a:t> </a:t>
                      </a:r>
                      <a:r>
                        <a:rPr lang="ko-KR" sz="1000" kern="0" dirty="0">
                          <a:effectLst/>
                        </a:rPr>
                        <a:t>모듈의 </a:t>
                      </a:r>
                      <a:r>
                        <a:rPr lang="ko-KR" sz="1000" kern="0" dirty="0" err="1">
                          <a:effectLst/>
                        </a:rPr>
                        <a:t>버전값을</a:t>
                      </a:r>
                      <a:r>
                        <a:rPr lang="ko-KR" sz="1000" kern="0" dirty="0">
                          <a:effectLst/>
                        </a:rPr>
                        <a:t> 갖는 변수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5139039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476925" y="2040210"/>
          <a:ext cx="5257800" cy="2964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734376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import </a:t>
                      </a:r>
                      <a:r>
                        <a:rPr lang="en-US" sz="1000" kern="0" dirty="0" err="1">
                          <a:effectLst/>
                        </a:rPr>
                        <a:t>RPi.GPIO</a:t>
                      </a:r>
                      <a:r>
                        <a:rPr lang="en-US" sz="1000" kern="0" dirty="0">
                          <a:effectLst/>
                        </a:rPr>
                        <a:t> as GPIO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810467067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57200" y="5323143"/>
          <a:ext cx="5257800" cy="4594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258938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effectLst/>
                        </a:rPr>
                        <a:t>GPIO.setup</a:t>
                      </a:r>
                      <a:r>
                        <a:rPr lang="en-US" sz="1000" kern="0" dirty="0">
                          <a:effectLst/>
                        </a:rPr>
                        <a:t>(17, GPIO.IN, </a:t>
                      </a:r>
                      <a:r>
                        <a:rPr lang="en-US" sz="1000" kern="0" dirty="0" err="1">
                          <a:effectLst/>
                        </a:rPr>
                        <a:t>pull_up_down</a:t>
                      </a:r>
                      <a:r>
                        <a:rPr lang="en-US" sz="1000" kern="0" dirty="0">
                          <a:effectLst/>
                        </a:rPr>
                        <a:t>=GPIO.PUD_UP )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effectLst/>
                        </a:rPr>
                        <a:t>GPIO.setup</a:t>
                      </a:r>
                      <a:r>
                        <a:rPr lang="en-US" sz="1000" kern="0" dirty="0">
                          <a:effectLst/>
                        </a:rPr>
                        <a:t>(17, GPIO.IN, </a:t>
                      </a:r>
                      <a:r>
                        <a:rPr lang="en-US" sz="1000" kern="0" dirty="0" err="1">
                          <a:effectLst/>
                        </a:rPr>
                        <a:t>pull_up_down</a:t>
                      </a:r>
                      <a:r>
                        <a:rPr lang="en-US" sz="1000" kern="0" dirty="0">
                          <a:effectLst/>
                        </a:rPr>
                        <a:t>=GPIO.PUD_DOWN 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3825867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04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GPIO </a:t>
            </a:r>
            <a:r>
              <a:rPr lang="ko-KR" altLang="en-US" dirty="0" smtClean="0"/>
              <a:t>입출력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S1(Switch) </a:t>
            </a:r>
            <a:r>
              <a:rPr lang="ko-KR" altLang="en-US" sz="2400" dirty="0" smtClean="0"/>
              <a:t>상태에 따라 </a:t>
            </a:r>
            <a:r>
              <a:rPr lang="en-US" altLang="ko-KR" sz="2400" dirty="0" smtClean="0"/>
              <a:t>L1(LED)</a:t>
            </a:r>
            <a:r>
              <a:rPr lang="ko-KR" altLang="en-US" sz="2400" dirty="0" smtClean="0"/>
              <a:t>을 제어하는 프로그램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(gpio_1.py)</a:t>
            </a:r>
            <a:endParaRPr lang="en-US" altLang="ko-KR" sz="24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27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827584" y="1916832"/>
            <a:ext cx="598715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import </a:t>
            </a:r>
            <a:r>
              <a:rPr lang="en-US" altLang="ko-KR" sz="1600" dirty="0" err="1">
                <a:solidFill>
                  <a:srgbClr val="002060"/>
                </a:solidFill>
                <a:latin typeface="+mj-ea"/>
                <a:ea typeface="+mj-ea"/>
              </a:rPr>
              <a:t>RPi.GPIO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 as </a:t>
            </a:r>
            <a:r>
              <a:rPr lang="en-US" altLang="ko-KR" sz="1600" dirty="0" smtClean="0">
                <a:solidFill>
                  <a:srgbClr val="002060"/>
                </a:solidFill>
                <a:latin typeface="+mj-ea"/>
                <a:ea typeface="+mj-ea"/>
              </a:rPr>
              <a:t>GP </a:t>
            </a:r>
            <a:r>
              <a:rPr lang="en-US" altLang="ko-KR" sz="1600" dirty="0" smtClean="0">
                <a:solidFill>
                  <a:srgbClr val="002060"/>
                </a:solidFill>
                <a:latin typeface="+mj-ea"/>
                <a:ea typeface="+mj-ea"/>
                <a:sym typeface="Wingdings" panose="05000000000000000000" pitchFamily="2" charset="2"/>
              </a:rPr>
              <a:t> GPIO </a:t>
            </a:r>
            <a:r>
              <a:rPr lang="ko-KR" altLang="en-US" sz="1600" dirty="0" smtClean="0">
                <a:solidFill>
                  <a:srgbClr val="002060"/>
                </a:solidFill>
                <a:latin typeface="+mj-ea"/>
                <a:ea typeface="+mj-ea"/>
                <a:sym typeface="Wingdings" panose="05000000000000000000" pitchFamily="2" charset="2"/>
              </a:rPr>
              <a:t>모듈을 불러온다</a:t>
            </a:r>
            <a:endParaRPr lang="en-US" altLang="ko-KR" sz="1600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import time</a:t>
            </a:r>
          </a:p>
          <a:p>
            <a:pPr algn="l"/>
            <a:endParaRPr lang="en-US" altLang="ko-KR" sz="1600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#setup GPIO pin </a:t>
            </a:r>
            <a:r>
              <a:rPr lang="en-US" altLang="ko-KR" sz="1600" dirty="0" smtClean="0">
                <a:solidFill>
                  <a:srgbClr val="002060"/>
                </a:solidFill>
                <a:latin typeface="+mj-ea"/>
                <a:ea typeface="+mj-ea"/>
              </a:rPr>
              <a:t>numbering </a:t>
            </a:r>
            <a:r>
              <a:rPr lang="en-US" altLang="ko-KR" sz="1600" dirty="0" smtClean="0">
                <a:solidFill>
                  <a:srgbClr val="002060"/>
                </a:solidFill>
                <a:latin typeface="+mj-ea"/>
                <a:sym typeface="Wingdings" panose="05000000000000000000" pitchFamily="2" charset="2"/>
              </a:rPr>
              <a:t> GPIO </a:t>
            </a:r>
            <a:r>
              <a:rPr lang="ko-KR" altLang="en-US" sz="1600" dirty="0" smtClean="0">
                <a:solidFill>
                  <a:srgbClr val="002060"/>
                </a:solidFill>
                <a:latin typeface="+mj-ea"/>
                <a:sym typeface="Wingdings" panose="05000000000000000000" pitchFamily="2" charset="2"/>
              </a:rPr>
              <a:t>핀 모드 설정</a:t>
            </a:r>
            <a:endParaRPr lang="en-US" altLang="ko-KR" sz="1600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l"/>
            <a:r>
              <a:rPr lang="en-US" altLang="ko-KR" sz="1600" dirty="0" err="1">
                <a:solidFill>
                  <a:srgbClr val="002060"/>
                </a:solidFill>
                <a:latin typeface="+mj-ea"/>
                <a:ea typeface="+mj-ea"/>
              </a:rPr>
              <a:t>GP.setmode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(GP.BCM</a:t>
            </a:r>
            <a:r>
              <a:rPr lang="en-US" altLang="ko-KR" sz="1600" dirty="0" smtClean="0">
                <a:solidFill>
                  <a:srgbClr val="002060"/>
                </a:solidFill>
                <a:latin typeface="+mj-ea"/>
                <a:ea typeface="+mj-ea"/>
              </a:rPr>
              <a:t>) #Broadcom </a:t>
            </a:r>
            <a:r>
              <a:rPr lang="ko-KR" altLang="en-US" sz="1600" dirty="0" smtClean="0">
                <a:solidFill>
                  <a:srgbClr val="002060"/>
                </a:solidFill>
                <a:latin typeface="+mj-ea"/>
                <a:ea typeface="+mj-ea"/>
              </a:rPr>
              <a:t>모드로 정의</a:t>
            </a:r>
            <a:endParaRPr lang="en-US" altLang="ko-KR" sz="1600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l"/>
            <a:r>
              <a:rPr lang="en-US" altLang="ko-KR" sz="1600" dirty="0" err="1">
                <a:solidFill>
                  <a:srgbClr val="002060"/>
                </a:solidFill>
                <a:latin typeface="+mj-ea"/>
                <a:ea typeface="+mj-ea"/>
              </a:rPr>
              <a:t>GP.setwarnings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(False)</a:t>
            </a:r>
          </a:p>
          <a:p>
            <a:pPr algn="l"/>
            <a:r>
              <a:rPr lang="en-US" altLang="ko-KR" sz="1600" dirty="0" err="1">
                <a:solidFill>
                  <a:srgbClr val="002060"/>
                </a:solidFill>
                <a:latin typeface="+mj-ea"/>
                <a:ea typeface="+mj-ea"/>
              </a:rPr>
              <a:t>GP.setup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(18, GP.OUT) #setup GPIO18 as </a:t>
            </a:r>
            <a:r>
              <a:rPr lang="en-US" altLang="ko-KR" sz="1600" dirty="0" smtClean="0">
                <a:solidFill>
                  <a:srgbClr val="002060"/>
                </a:solidFill>
                <a:latin typeface="+mj-ea"/>
                <a:ea typeface="+mj-ea"/>
              </a:rPr>
              <a:t>OUT. LED connected</a:t>
            </a:r>
            <a:endParaRPr lang="en-US" altLang="ko-KR" sz="1600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l"/>
            <a:r>
              <a:rPr lang="en-US" altLang="ko-KR" sz="1600" dirty="0" err="1">
                <a:solidFill>
                  <a:srgbClr val="002060"/>
                </a:solidFill>
                <a:latin typeface="+mj-ea"/>
                <a:ea typeface="+mj-ea"/>
              </a:rPr>
              <a:t>GP.setup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(23, GP.IN) #setup GPIO23 as </a:t>
            </a:r>
            <a:r>
              <a:rPr lang="en-US" altLang="ko-KR" sz="1600" dirty="0" smtClean="0">
                <a:solidFill>
                  <a:srgbClr val="002060"/>
                </a:solidFill>
                <a:latin typeface="+mj-ea"/>
                <a:ea typeface="+mj-ea"/>
              </a:rPr>
              <a:t>IN. Switch connected</a:t>
            </a:r>
            <a:endParaRPr lang="en-US" altLang="ko-KR" sz="1600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while True:</a:t>
            </a: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    SW = </a:t>
            </a:r>
            <a:r>
              <a:rPr lang="en-US" altLang="ko-KR" sz="1600" dirty="0" err="1">
                <a:solidFill>
                  <a:srgbClr val="002060"/>
                </a:solidFill>
                <a:latin typeface="+mj-ea"/>
                <a:ea typeface="+mj-ea"/>
              </a:rPr>
              <a:t>GP.input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(23</a:t>
            </a:r>
            <a:r>
              <a:rPr lang="en-US" altLang="ko-KR" sz="1600" dirty="0" smtClean="0">
                <a:solidFill>
                  <a:srgbClr val="002060"/>
                </a:solidFill>
                <a:latin typeface="+mj-ea"/>
                <a:ea typeface="+mj-ea"/>
              </a:rPr>
              <a:t>)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olidFill>
                  <a:srgbClr val="002060"/>
                </a:solidFill>
                <a:latin typeface="+mj-ea"/>
                <a:sym typeface="Wingdings" panose="05000000000000000000" pitchFamily="2" charset="2"/>
              </a:rPr>
              <a:t> GPIO23(</a:t>
            </a:r>
            <a:r>
              <a:rPr lang="ko-KR" altLang="en-US" sz="1600" dirty="0" smtClean="0">
                <a:solidFill>
                  <a:srgbClr val="002060"/>
                </a:solidFill>
                <a:latin typeface="+mj-ea"/>
                <a:sym typeface="Wingdings" panose="05000000000000000000" pitchFamily="2" charset="2"/>
              </a:rPr>
              <a:t>스위치</a:t>
            </a:r>
            <a:r>
              <a:rPr lang="en-US" altLang="ko-KR" sz="1600" dirty="0" smtClean="0">
                <a:solidFill>
                  <a:srgbClr val="002060"/>
                </a:solidFill>
                <a:latin typeface="+mj-ea"/>
                <a:sym typeface="Wingdings" panose="05000000000000000000" pitchFamily="2" charset="2"/>
              </a:rPr>
              <a:t>)</a:t>
            </a:r>
            <a:r>
              <a:rPr lang="ko-KR" altLang="en-US" sz="1600" dirty="0" smtClean="0">
                <a:solidFill>
                  <a:srgbClr val="002060"/>
                </a:solidFill>
                <a:latin typeface="+mj-ea"/>
                <a:sym typeface="Wingdings" panose="05000000000000000000" pitchFamily="2" charset="2"/>
              </a:rPr>
              <a:t>에서 데이터 읽기</a:t>
            </a:r>
            <a:endParaRPr lang="en-US" altLang="ko-KR" sz="1600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    if SW == 1:</a:t>
            </a: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        print("Switch is ON")</a:t>
            </a: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    else:</a:t>
            </a: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        print("Switch is OFF")</a:t>
            </a: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    </a:t>
            </a:r>
            <a:r>
              <a:rPr lang="en-US" altLang="ko-KR" sz="1600" dirty="0" err="1">
                <a:solidFill>
                  <a:srgbClr val="002060"/>
                </a:solidFill>
                <a:latin typeface="+mj-ea"/>
                <a:ea typeface="+mj-ea"/>
              </a:rPr>
              <a:t>GP.output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(18, SW</a:t>
            </a:r>
            <a:r>
              <a:rPr lang="en-US" altLang="ko-KR" sz="1600" dirty="0" smtClean="0">
                <a:solidFill>
                  <a:srgbClr val="002060"/>
                </a:solidFill>
                <a:latin typeface="+mj-ea"/>
                <a:ea typeface="+mj-ea"/>
              </a:rPr>
              <a:t>)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olidFill>
                  <a:srgbClr val="002060"/>
                </a:solidFill>
                <a:latin typeface="+mj-ea"/>
                <a:sym typeface="Wingdings" panose="05000000000000000000" pitchFamily="2" charset="2"/>
              </a:rPr>
              <a:t>GPIO13(LED)</a:t>
            </a:r>
            <a:r>
              <a:rPr lang="ko-KR" altLang="en-US" sz="1600" dirty="0" smtClean="0">
                <a:solidFill>
                  <a:srgbClr val="002060"/>
                </a:solidFill>
                <a:latin typeface="+mj-ea"/>
                <a:sym typeface="Wingdings" panose="05000000000000000000" pitchFamily="2" charset="2"/>
              </a:rPr>
              <a:t>에 데이터 쓰기</a:t>
            </a:r>
            <a:endParaRPr lang="en-US" altLang="ko-KR" sz="1600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    </a:t>
            </a:r>
            <a:r>
              <a:rPr lang="en-US" altLang="ko-KR" sz="1600" dirty="0" err="1">
                <a:solidFill>
                  <a:srgbClr val="002060"/>
                </a:solidFill>
                <a:latin typeface="+mj-ea"/>
                <a:ea typeface="+mj-ea"/>
              </a:rPr>
              <a:t>time.sleep</a:t>
            </a:r>
            <a:r>
              <a:rPr lang="en-US" altLang="ko-KR" sz="1600" dirty="0">
                <a:solidFill>
                  <a:srgbClr val="002060"/>
                </a:solidFill>
                <a:latin typeface="+mj-ea"/>
                <a:ea typeface="+mj-ea"/>
              </a:rPr>
              <a:t>(2)</a:t>
            </a:r>
            <a:endParaRPr lang="ko-KR" altLang="en-US" sz="1600" dirty="0" smtClean="0">
              <a:solidFill>
                <a:srgbClr val="002060"/>
              </a:solidFill>
              <a:latin typeface="+mj-ea"/>
              <a:ea typeface="+mj-ea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44714"/>
              </p:ext>
            </p:extLst>
          </p:nvPr>
        </p:nvGraphicFramePr>
        <p:xfrm>
          <a:off x="7289800" y="5519738"/>
          <a:ext cx="6540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포장기 셸 개체" showAsIcon="1" r:id="rId3" imgW="653400" imgH="542160" progId="Package">
                  <p:embed/>
                </p:oleObj>
              </mc:Choice>
              <mc:Fallback>
                <p:oleObj name="포장기 셸 개체" showAsIcon="1" r:id="rId3" imgW="65340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9800" y="5519738"/>
                        <a:ext cx="65405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748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GPIO </a:t>
            </a:r>
            <a:r>
              <a:rPr lang="ko-KR" altLang="en-US" dirty="0"/>
              <a:t>입출력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LED switch </a:t>
            </a:r>
            <a:r>
              <a:rPr lang="ko-KR" altLang="en-US" dirty="0" smtClean="0"/>
              <a:t>보드의 </a:t>
            </a:r>
            <a:r>
              <a:rPr lang="en-US" altLang="ko-KR" dirty="0" smtClean="0"/>
              <a:t>L1~L4</a:t>
            </a:r>
            <a:r>
              <a:rPr lang="ko-KR" altLang="en-US" dirty="0" smtClean="0"/>
              <a:t>까지 차례대로 불이 켜지는 프로그램</a:t>
            </a:r>
            <a:r>
              <a:rPr lang="en-US" altLang="ko-KR" dirty="0" smtClean="0"/>
              <a:t>(gpio_2.py)</a:t>
            </a:r>
          </a:p>
          <a:p>
            <a:pPr lvl="1"/>
            <a:r>
              <a:rPr lang="en-US" altLang="ko-KR" dirty="0" smtClean="0"/>
              <a:t>L1: GPIO18, L2: GPIO24, L3: GPIO25, L4: GPIO8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28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1259632" y="2348880"/>
            <a:ext cx="4136710" cy="40318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GP.setmode</a:t>
            </a:r>
            <a:r>
              <a:rPr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(GP.BCM)</a:t>
            </a:r>
          </a:p>
          <a:p>
            <a:pPr algn="l"/>
            <a:r>
              <a:rPr lang="en-US" altLang="ko-KR" sz="1600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GP.setwarnings</a:t>
            </a:r>
            <a:r>
              <a:rPr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(False)</a:t>
            </a: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#LED = {'L1':18, 'L2':24, 'L3':25, 'L4':8}</a:t>
            </a: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LED = [18, 24, 25, 8]</a:t>
            </a:r>
          </a:p>
          <a:p>
            <a:pPr algn="l"/>
            <a:r>
              <a:rPr lang="en-US" altLang="ko-KR" sz="16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PAT </a:t>
            </a:r>
            <a:r>
              <a:rPr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[[1, 0, 0, 0],[0,1,0,0],[0,0,1,0],[0,0,0,1]]</a:t>
            </a: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p in LED:</a:t>
            </a: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GP.setup</a:t>
            </a:r>
            <a:r>
              <a:rPr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(p, GP.OUT) #setup as OUT</a:t>
            </a:r>
          </a:p>
          <a:p>
            <a:pPr algn="l"/>
            <a:endParaRPr lang="en-US" altLang="ko-KR" sz="160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600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0</a:t>
            </a: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 True:</a:t>
            </a: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for j in range(4):</a:t>
            </a: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for p in LED:</a:t>
            </a: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600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GP.output</a:t>
            </a:r>
            <a:r>
              <a:rPr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(p, PAT[j][</a:t>
            </a:r>
            <a:r>
              <a:rPr lang="en-US" altLang="ko-KR" sz="1600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</a:p>
          <a:p>
            <a:pPr algn="l"/>
            <a:r>
              <a:rPr lang="en-US" altLang="ko-KR" sz="16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600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+= 1</a:t>
            </a: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600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600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% 4</a:t>
            </a:r>
          </a:p>
          <a:p>
            <a:pPr algn="l"/>
            <a:r>
              <a:rPr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600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time.sleep</a:t>
            </a:r>
            <a:r>
              <a:rPr lang="en-US" altLang="ko-KR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(0.5)</a:t>
            </a:r>
            <a:endParaRPr lang="ko-KR" altLang="en-US" sz="16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053436"/>
              </p:ext>
            </p:extLst>
          </p:nvPr>
        </p:nvGraphicFramePr>
        <p:xfrm>
          <a:off x="7985125" y="5597525"/>
          <a:ext cx="6540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포장기 셸 개체" showAsIcon="1" r:id="rId3" imgW="653400" imgH="542160" progId="Package">
                  <p:embed/>
                </p:oleObj>
              </mc:Choice>
              <mc:Fallback>
                <p:oleObj name="포장기 셸 개체" showAsIcon="1" r:id="rId3" imgW="65340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5125" y="5597525"/>
                        <a:ext cx="65405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6853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GPIO </a:t>
            </a:r>
            <a:r>
              <a:rPr lang="ko-KR" altLang="en-US" dirty="0"/>
              <a:t>입출력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LED switch </a:t>
            </a:r>
            <a:r>
              <a:rPr lang="ko-KR" altLang="en-US" dirty="0" smtClean="0"/>
              <a:t>보드의 </a:t>
            </a:r>
            <a:r>
              <a:rPr lang="ko-KR" altLang="en-US" dirty="0" err="1" smtClean="0"/>
              <a:t>리미트</a:t>
            </a:r>
            <a:r>
              <a:rPr lang="ko-KR" altLang="en-US" dirty="0" smtClean="0"/>
              <a:t> 스위치를 클릭한 회수를 카운트하여 출력하고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회 클릭하면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ON</a:t>
            </a:r>
            <a:r>
              <a:rPr lang="ko-KR" altLang="en-US" dirty="0" smtClean="0"/>
              <a:t>시키는 프로그램</a:t>
            </a:r>
            <a:r>
              <a:rPr lang="en-US" altLang="ko-KR" dirty="0" smtClean="0"/>
              <a:t>(gpio_3.py)</a:t>
            </a:r>
          </a:p>
          <a:p>
            <a:pPr lvl="1"/>
            <a:r>
              <a:rPr lang="en-US" altLang="ko-KR" dirty="0" smtClean="0"/>
              <a:t>P1: GPIO2, L1: GPIO18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29</a:t>
            </a:fld>
            <a:endParaRPr lang="en-US" altLang="ko-KR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912915"/>
              </p:ext>
            </p:extLst>
          </p:nvPr>
        </p:nvGraphicFramePr>
        <p:xfrm>
          <a:off x="8028384" y="5721153"/>
          <a:ext cx="6540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포장기 셸 개체" showAsIcon="1" r:id="rId3" imgW="653400" imgH="542160" progId="Package">
                  <p:embed/>
                </p:oleObj>
              </mc:Choice>
              <mc:Fallback>
                <p:oleObj name="포장기 셸 개체" showAsIcon="1" r:id="rId3" imgW="65340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28384" y="5721153"/>
                        <a:ext cx="65405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1600" y="2924944"/>
            <a:ext cx="5018490" cy="31393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GPIO.add_event_detect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(2, GPIO.RISING)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 = 0</a:t>
            </a:r>
          </a:p>
          <a:p>
            <a:pPr algn="l"/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 True: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if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GPIO.event_detected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(2):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count += 1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print("Button {} pressed ".format(count))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if count == 10: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GPIO.output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(18, 1)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break</a:t>
            </a:r>
          </a:p>
          <a:p>
            <a:pPr algn="l"/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GPIO.remove_event_detect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ko-KR" altLang="en-US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772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007294"/>
          </a:xfrm>
        </p:spPr>
        <p:txBody>
          <a:bodyPr/>
          <a:lstStyle/>
          <a:p>
            <a:r>
              <a:rPr lang="en-US" altLang="ko-KR" sz="4400" dirty="0" smtClean="0"/>
              <a:t>PC</a:t>
            </a:r>
            <a:r>
              <a:rPr lang="ko-KR" altLang="en-US" sz="4400" dirty="0" smtClean="0"/>
              <a:t>와 </a:t>
            </a:r>
            <a:r>
              <a:rPr lang="ko-KR" altLang="en-US" sz="4400" dirty="0" err="1" smtClean="0"/>
              <a:t>라즈베리파이</a:t>
            </a:r>
            <a:r>
              <a:rPr lang="ko-KR" altLang="en-US" sz="4400" dirty="0" smtClean="0"/>
              <a:t> 연결</a:t>
            </a:r>
            <a:endParaRPr lang="ko-KR" altLang="en-US" sz="44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077073"/>
            <a:ext cx="8052568" cy="201257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VNC Viewer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사용하여 </a:t>
            </a:r>
            <a:r>
              <a:rPr lang="ko-KR" altLang="en-US" dirty="0" err="1" smtClean="0"/>
              <a:t>라즈베리파이에</a:t>
            </a:r>
            <a:r>
              <a:rPr lang="ko-KR" altLang="en-US" dirty="0" smtClean="0"/>
              <a:t> 접속하고 </a:t>
            </a:r>
            <a:r>
              <a:rPr lang="ko-KR" altLang="en-US" dirty="0" err="1" smtClean="0"/>
              <a:t>라즈베리파이를</a:t>
            </a:r>
            <a:r>
              <a:rPr lang="ko-KR" altLang="en-US" dirty="0" smtClean="0"/>
              <a:t> 프로그램하는 방법을 설명한다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EC17FF-3137-4D9F-95ED-EACE7C422B44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100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GPIO </a:t>
            </a:r>
            <a:r>
              <a:rPr lang="ko-KR" altLang="en-US" dirty="0"/>
              <a:t>입출력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LED switch </a:t>
            </a:r>
            <a:r>
              <a:rPr lang="ko-KR" altLang="en-US" dirty="0"/>
              <a:t>보드의 </a:t>
            </a:r>
            <a:r>
              <a:rPr lang="ko-KR" altLang="en-US" dirty="0" err="1"/>
              <a:t>리미트</a:t>
            </a:r>
            <a:r>
              <a:rPr lang="ko-KR" altLang="en-US" dirty="0"/>
              <a:t> 스위치를 클릭한 회수를 카운트하여 </a:t>
            </a:r>
            <a:r>
              <a:rPr lang="en-US" altLang="ko-KR" dirty="0" smtClean="0"/>
              <a:t>7-seg LED</a:t>
            </a:r>
            <a:r>
              <a:rPr lang="ko-KR" altLang="en-US" dirty="0" smtClean="0"/>
              <a:t>에 표시하고</a:t>
            </a:r>
            <a:r>
              <a:rPr lang="en-US" altLang="ko-KR" dirty="0" smtClean="0"/>
              <a:t>, </a:t>
            </a:r>
            <a:r>
              <a:rPr lang="en-US" altLang="ko-KR" dirty="0"/>
              <a:t>10</a:t>
            </a:r>
            <a:r>
              <a:rPr lang="ko-KR" altLang="en-US" dirty="0"/>
              <a:t>회 클릭하면 </a:t>
            </a:r>
            <a:r>
              <a:rPr lang="en-US" altLang="ko-KR" dirty="0"/>
              <a:t>LED</a:t>
            </a:r>
            <a:r>
              <a:rPr lang="ko-KR" altLang="en-US" dirty="0"/>
              <a:t>를 </a:t>
            </a:r>
            <a:r>
              <a:rPr lang="en-US" altLang="ko-KR" dirty="0"/>
              <a:t>ON</a:t>
            </a:r>
            <a:r>
              <a:rPr lang="ko-KR" altLang="en-US" dirty="0"/>
              <a:t>시키는 프로그램</a:t>
            </a:r>
            <a:r>
              <a:rPr lang="en-US" altLang="ko-KR" dirty="0"/>
              <a:t>(</a:t>
            </a:r>
            <a:r>
              <a:rPr lang="en-US" altLang="ko-KR" dirty="0" smtClean="0"/>
              <a:t>gpio_5.py)</a:t>
            </a:r>
          </a:p>
          <a:p>
            <a:pPr lvl="1"/>
            <a:r>
              <a:rPr lang="en-US" altLang="ko-KR" dirty="0" smtClean="0"/>
              <a:t>A4: GPIO26, A3:GPIO19, A2: GPIO13, A1: GPIO6</a:t>
            </a:r>
          </a:p>
          <a:p>
            <a:pPr lvl="1"/>
            <a:r>
              <a:rPr lang="en-US" altLang="ko-KR" dirty="0" smtClean="0"/>
              <a:t>P1: GPIO2, L1: GPIO18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30</a:t>
            </a:fld>
            <a:endParaRPr lang="en-US" altLang="ko-KR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412105"/>
              </p:ext>
            </p:extLst>
          </p:nvPr>
        </p:nvGraphicFramePr>
        <p:xfrm>
          <a:off x="8178800" y="5830888"/>
          <a:ext cx="6540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포장기 셸 개체" showAsIcon="1" r:id="rId3" imgW="653400" imgH="542160" progId="Package">
                  <p:embed/>
                </p:oleObj>
              </mc:Choice>
              <mc:Fallback>
                <p:oleObj name="포장기 셸 개체" showAsIcon="1" r:id="rId3" imgW="65340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78800" y="5830888"/>
                        <a:ext cx="65405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70453" y="3135776"/>
            <a:ext cx="6537559" cy="36933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mycallback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(channel):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global count, flag, SEG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count += 1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if count == 10: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flag = 0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GPIO.output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(18, 1)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return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print('Button {}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pressed'.format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(count))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LEDbit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bin(count).split('b')[1].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zfill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(4)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for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 range(4):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GPIO.output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(SEG[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],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LEDbit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]))</a:t>
            </a:r>
          </a:p>
          <a:p>
            <a:pPr algn="l"/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GPIO.add_event_detect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(2, GPIO.RISING, callback=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mycallback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2046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사용자가 </a:t>
            </a:r>
            <a:r>
              <a:rPr lang="en-US" altLang="ko-KR" dirty="0" smtClean="0"/>
              <a:t>"on"</a:t>
            </a:r>
            <a:r>
              <a:rPr lang="ko-KR" altLang="en-US" dirty="0" smtClean="0"/>
              <a:t>을 입력하면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가 켜지고 </a:t>
            </a:r>
            <a:r>
              <a:rPr lang="en-US" altLang="ko-KR" dirty="0" smtClean="0"/>
              <a:t>"off"</a:t>
            </a:r>
            <a:r>
              <a:rPr lang="ko-KR" altLang="en-US" dirty="0" smtClean="0"/>
              <a:t>를 입력하면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가 꺼지는 프로그램을 작성하고 실행하라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동작은 무한 반복된다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사용자가 </a:t>
            </a:r>
            <a:r>
              <a:rPr lang="en-US" altLang="ko-KR" dirty="0" smtClean="0"/>
              <a:t>0~15</a:t>
            </a:r>
            <a:r>
              <a:rPr lang="ko-KR" altLang="en-US" dirty="0" smtClean="0"/>
              <a:t>까지의 숫자를 입력하면 입력 숫자의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진수를 나타내도록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제어하라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을 입력하면 </a:t>
            </a:r>
            <a:r>
              <a:rPr lang="en-US" altLang="ko-KR" dirty="0" smtClean="0"/>
              <a:t>L1/L2/L3/L4 = ON/OFF/ON/OFF(=1010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) </a:t>
            </a:r>
            <a:r>
              <a:rPr lang="ko-KR" altLang="en-US" dirty="0" smtClean="0"/>
              <a:t>되어야 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5585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GPIO PWM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LED Blinking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(LED_blink.py)</a:t>
            </a:r>
          </a:p>
          <a:p>
            <a:pPr lvl="1"/>
            <a:r>
              <a:rPr lang="en-US" altLang="ko-KR" dirty="0" smtClean="0"/>
              <a:t>PWM</a:t>
            </a:r>
            <a:r>
              <a:rPr lang="ko-KR" altLang="en-US" dirty="0" smtClean="0"/>
              <a:t>을 이용하여 </a:t>
            </a:r>
            <a:r>
              <a:rPr lang="en-US" altLang="ko-KR" dirty="0" smtClean="0"/>
              <a:t>pin </a:t>
            </a:r>
            <a:r>
              <a:rPr lang="en-US" altLang="ko-KR" dirty="0" smtClean="0"/>
              <a:t>12(GPIO18)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연결된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초마다 깜박이는 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32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983808" y="2420888"/>
            <a:ext cx="7451200" cy="31393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import </a:t>
            </a:r>
            <a:r>
              <a:rPr lang="en-US" altLang="ko-KR" dirty="0" err="1"/>
              <a:t>RPi.GPIO</a:t>
            </a:r>
            <a:r>
              <a:rPr lang="en-US" altLang="ko-KR" dirty="0"/>
              <a:t> as </a:t>
            </a:r>
            <a:r>
              <a:rPr lang="en-US" altLang="ko-KR" dirty="0" smtClean="0"/>
              <a:t>GPIO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 err="1"/>
              <a:t>GPIO.setmode</a:t>
            </a:r>
            <a:r>
              <a:rPr lang="en-US" altLang="ko-KR" dirty="0"/>
              <a:t>(GPIO.BOARD</a:t>
            </a:r>
            <a:r>
              <a:rPr lang="en-US" altLang="ko-KR" dirty="0" smtClean="0"/>
              <a:t>)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#pin 12</a:t>
            </a:r>
            <a:r>
              <a:rPr lang="ko-KR" altLang="en-US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LED </a:t>
            </a:r>
            <a:r>
              <a:rPr lang="ko-KR" altLang="en-US" dirty="0" smtClean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  <a:endParaRPr lang="en-US" altLang="ko-KR" dirty="0">
              <a:solidFill>
                <a:schemeClr val="accent1"/>
              </a:solidFill>
            </a:endParaRPr>
          </a:p>
          <a:p>
            <a:pPr algn="l"/>
            <a:r>
              <a:rPr lang="en-US" altLang="ko-KR" dirty="0" err="1"/>
              <a:t>GPIO.setup</a:t>
            </a:r>
            <a:r>
              <a:rPr lang="en-US" altLang="ko-KR" dirty="0"/>
              <a:t>(12, GPIO.OUT</a:t>
            </a:r>
            <a:r>
              <a:rPr lang="en-US" altLang="ko-KR" dirty="0" smtClean="0"/>
              <a:t>)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p = GPIO.PWM(12, 0.5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chemeClr val="accent1"/>
                </a:solidFill>
              </a:rPr>
              <a:t>#(channel, frequency)</a:t>
            </a:r>
            <a:endParaRPr lang="en-US" altLang="ko-KR" dirty="0">
              <a:solidFill>
                <a:schemeClr val="accent1"/>
              </a:solidFill>
            </a:endParaRPr>
          </a:p>
          <a:p>
            <a:pPr algn="l"/>
            <a:r>
              <a:rPr lang="en-US" altLang="ko-KR" dirty="0" err="1"/>
              <a:t>p.start</a:t>
            </a:r>
            <a:r>
              <a:rPr lang="en-US" altLang="ko-KR" dirty="0"/>
              <a:t>(1</a:t>
            </a:r>
            <a:r>
              <a:rPr lang="en-US" altLang="ko-KR" dirty="0" smtClean="0"/>
              <a:t>) #start PWM with dc(0-100%)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input('Press return to stop</a:t>
            </a:r>
            <a:r>
              <a:rPr lang="en-US" altLang="ko-KR" dirty="0" smtClean="0"/>
              <a:t>:')</a:t>
            </a:r>
            <a:endParaRPr lang="en-US" altLang="ko-KR" dirty="0"/>
          </a:p>
          <a:p>
            <a:pPr algn="l"/>
            <a:r>
              <a:rPr lang="en-US" altLang="ko-KR" dirty="0" err="1"/>
              <a:t>p.stop</a:t>
            </a:r>
            <a:r>
              <a:rPr lang="en-US" altLang="ko-KR" dirty="0" smtClean="0"/>
              <a:t>() #stop PWM</a:t>
            </a:r>
            <a:endParaRPr lang="en-US" altLang="ko-KR" dirty="0"/>
          </a:p>
          <a:p>
            <a:pPr algn="l"/>
            <a:r>
              <a:rPr lang="en-US" altLang="ko-KR" dirty="0" err="1"/>
              <a:t>GPIO.cleanup</a:t>
            </a:r>
            <a:r>
              <a:rPr lang="en-US" altLang="ko-KR" dirty="0" smtClean="0"/>
              <a:t>()</a:t>
            </a:r>
            <a:endParaRPr lang="en-US" altLang="ko-KR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712497"/>
              </p:ext>
            </p:extLst>
          </p:nvPr>
        </p:nvGraphicFramePr>
        <p:xfrm>
          <a:off x="7956376" y="5838368"/>
          <a:ext cx="8302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포장기 셸 개체" showAsIcon="1" r:id="rId3" imgW="829800" imgH="542160" progId="Package">
                  <p:embed/>
                </p:oleObj>
              </mc:Choice>
              <mc:Fallback>
                <p:oleObj name="포장기 셸 개체" showAsIcon="1" r:id="rId3" imgW="82980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6376" y="5838368"/>
                        <a:ext cx="830262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9896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GPIO PWM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PWM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밝기 조절 프로그램</a:t>
            </a:r>
            <a:r>
              <a:rPr lang="en-US" altLang="ko-KR" sz="2000" dirty="0" smtClean="0"/>
              <a:t>(LED_dimmer.py)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33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899592" y="1459011"/>
            <a:ext cx="7848872" cy="50783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import time</a:t>
            </a:r>
          </a:p>
          <a:p>
            <a:pPr algn="l"/>
            <a:r>
              <a:rPr lang="en-US" altLang="ko-KR" dirty="0"/>
              <a:t>import </a:t>
            </a:r>
            <a:r>
              <a:rPr lang="en-US" altLang="ko-KR" dirty="0" err="1"/>
              <a:t>RPi.GPIO</a:t>
            </a:r>
            <a:r>
              <a:rPr lang="en-US" altLang="ko-KR" dirty="0"/>
              <a:t> as GPIO</a:t>
            </a:r>
          </a:p>
          <a:p>
            <a:pPr algn="l"/>
            <a:r>
              <a:rPr lang="en-US" altLang="ko-KR" dirty="0" err="1"/>
              <a:t>GPIO.setmode</a:t>
            </a:r>
            <a:r>
              <a:rPr lang="en-US" altLang="ko-KR" dirty="0"/>
              <a:t>(GPIO.BOARD)</a:t>
            </a:r>
          </a:p>
          <a:p>
            <a:pPr algn="l"/>
            <a:r>
              <a:rPr lang="en-US" altLang="ko-KR" dirty="0" err="1"/>
              <a:t>GPIO.setup</a:t>
            </a:r>
            <a:r>
              <a:rPr lang="en-US" altLang="ko-KR" dirty="0"/>
              <a:t>(12, GPIO.OUT)</a:t>
            </a:r>
          </a:p>
          <a:p>
            <a:pPr algn="l"/>
            <a:r>
              <a:rPr lang="en-US" altLang="ko-KR" dirty="0"/>
              <a:t>p = GPIO.PWM(12, 50)  </a:t>
            </a:r>
            <a:r>
              <a:rPr lang="en-US" altLang="ko-KR" dirty="0">
                <a:solidFill>
                  <a:schemeClr val="accent1"/>
                </a:solidFill>
              </a:rPr>
              <a:t># </a:t>
            </a:r>
            <a:r>
              <a:rPr lang="en-US" altLang="ko-KR" dirty="0" smtClean="0">
                <a:solidFill>
                  <a:schemeClr val="accent1"/>
                </a:solidFill>
              </a:rPr>
              <a:t>channel=12, </a:t>
            </a:r>
            <a:r>
              <a:rPr lang="en-US" altLang="ko-KR" dirty="0">
                <a:solidFill>
                  <a:schemeClr val="accent1"/>
                </a:solidFill>
              </a:rPr>
              <a:t>frequency=50Hz</a:t>
            </a:r>
          </a:p>
          <a:p>
            <a:pPr algn="l"/>
            <a:r>
              <a:rPr lang="en-US" altLang="ko-KR" dirty="0" err="1"/>
              <a:t>p.start</a:t>
            </a:r>
            <a:r>
              <a:rPr lang="en-US" altLang="ko-KR" dirty="0"/>
              <a:t>(0</a:t>
            </a:r>
            <a:r>
              <a:rPr lang="en-US" altLang="ko-KR" dirty="0" smtClean="0"/>
              <a:t>) #LED = off</a:t>
            </a:r>
            <a:r>
              <a:rPr lang="ko-KR" altLang="en-US" dirty="0" smtClean="0"/>
              <a:t>로 시작</a:t>
            </a:r>
            <a:endParaRPr lang="en-US" altLang="ko-KR" dirty="0"/>
          </a:p>
          <a:p>
            <a:pPr algn="l"/>
            <a:r>
              <a:rPr lang="en-US" altLang="ko-KR" dirty="0"/>
              <a:t>try:</a:t>
            </a:r>
          </a:p>
          <a:p>
            <a:pPr algn="l"/>
            <a:r>
              <a:rPr lang="en-US" altLang="ko-KR" dirty="0"/>
              <a:t>   while 1:</a:t>
            </a:r>
          </a:p>
          <a:p>
            <a:pPr algn="l"/>
            <a:r>
              <a:rPr lang="en-US" altLang="ko-KR" dirty="0"/>
              <a:t>       for dc in range(0, 101, 5):</a:t>
            </a:r>
          </a:p>
          <a:p>
            <a:pPr algn="l"/>
            <a:r>
              <a:rPr lang="en-US" altLang="ko-KR" dirty="0"/>
              <a:t>           </a:t>
            </a:r>
            <a:r>
              <a:rPr lang="en-US" altLang="ko-KR" dirty="0" err="1"/>
              <a:t>p.ChangeDutyCycle</a:t>
            </a:r>
            <a:r>
              <a:rPr lang="en-US" altLang="ko-KR" dirty="0"/>
              <a:t>(dc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chemeClr val="accent1"/>
                </a:solidFill>
              </a:rPr>
              <a:t>#duty cycle </a:t>
            </a:r>
            <a:r>
              <a:rPr lang="ko-KR" altLang="en-US" dirty="0" smtClean="0">
                <a:solidFill>
                  <a:schemeClr val="accent1"/>
                </a:solidFill>
              </a:rPr>
              <a:t>변경</a:t>
            </a:r>
            <a:r>
              <a:rPr lang="en-US" altLang="ko-KR" dirty="0" smtClean="0">
                <a:solidFill>
                  <a:schemeClr val="accent1"/>
                </a:solidFill>
              </a:rPr>
              <a:t>. 0~100%</a:t>
            </a:r>
            <a:endParaRPr lang="en-US" altLang="ko-KR" dirty="0">
              <a:solidFill>
                <a:schemeClr val="accent1"/>
              </a:solidFill>
            </a:endParaRPr>
          </a:p>
          <a:p>
            <a:pPr algn="l"/>
            <a:r>
              <a:rPr lang="en-US" altLang="ko-KR" dirty="0"/>
              <a:t>           </a:t>
            </a:r>
            <a:r>
              <a:rPr lang="en-US" altLang="ko-KR" dirty="0" err="1"/>
              <a:t>time.sleep</a:t>
            </a:r>
            <a:r>
              <a:rPr lang="en-US" altLang="ko-KR" dirty="0"/>
              <a:t>(0.1)</a:t>
            </a:r>
          </a:p>
          <a:p>
            <a:pPr algn="l"/>
            <a:r>
              <a:rPr lang="en-US" altLang="ko-KR" dirty="0"/>
              <a:t>       for dc in range(100, -1, -5):</a:t>
            </a:r>
          </a:p>
          <a:p>
            <a:pPr algn="l"/>
            <a:r>
              <a:rPr lang="en-US" altLang="ko-KR" dirty="0"/>
              <a:t>           </a:t>
            </a:r>
            <a:r>
              <a:rPr lang="en-US" altLang="ko-KR" dirty="0" err="1"/>
              <a:t>p.ChangeDutyCycle</a:t>
            </a:r>
            <a:r>
              <a:rPr lang="en-US" altLang="ko-KR" dirty="0"/>
              <a:t>(dc</a:t>
            </a:r>
            <a:r>
              <a:rPr lang="en-US" altLang="ko-KR" dirty="0" smtClean="0"/>
              <a:t>)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#duty cycle </a:t>
            </a:r>
            <a:r>
              <a:rPr lang="ko-KR" altLang="en-US" dirty="0">
                <a:solidFill>
                  <a:schemeClr val="accent1"/>
                </a:solidFill>
              </a:rPr>
              <a:t>변경</a:t>
            </a:r>
            <a:r>
              <a:rPr lang="en-US" altLang="ko-KR" dirty="0">
                <a:solidFill>
                  <a:schemeClr val="accent1"/>
                </a:solidFill>
              </a:rPr>
              <a:t>. </a:t>
            </a:r>
            <a:r>
              <a:rPr lang="en-US" altLang="ko-KR" dirty="0" smtClean="0">
                <a:solidFill>
                  <a:schemeClr val="accent1"/>
                </a:solidFill>
              </a:rPr>
              <a:t>100~0%</a:t>
            </a:r>
            <a:endParaRPr lang="en-US" altLang="ko-KR" dirty="0"/>
          </a:p>
          <a:p>
            <a:pPr algn="l"/>
            <a:r>
              <a:rPr lang="en-US" altLang="ko-KR" dirty="0"/>
              <a:t>           </a:t>
            </a:r>
            <a:r>
              <a:rPr lang="en-US" altLang="ko-KR" dirty="0" err="1"/>
              <a:t>time.sleep</a:t>
            </a:r>
            <a:r>
              <a:rPr lang="en-US" altLang="ko-KR" dirty="0"/>
              <a:t>(0.1)</a:t>
            </a:r>
          </a:p>
          <a:p>
            <a:pPr algn="l"/>
            <a:r>
              <a:rPr lang="en-US" altLang="ko-KR" dirty="0"/>
              <a:t>except </a:t>
            </a:r>
            <a:r>
              <a:rPr lang="en-US" altLang="ko-KR" dirty="0" err="1"/>
              <a:t>KeyboardInterrupt</a:t>
            </a:r>
            <a:r>
              <a:rPr lang="en-US" altLang="ko-KR" dirty="0"/>
              <a:t>:</a:t>
            </a:r>
          </a:p>
          <a:p>
            <a:pPr algn="l"/>
            <a:r>
              <a:rPr lang="en-US" altLang="ko-KR" dirty="0"/>
              <a:t>   pass</a:t>
            </a:r>
          </a:p>
          <a:p>
            <a:pPr algn="l"/>
            <a:r>
              <a:rPr lang="en-US" altLang="ko-KR" dirty="0" err="1"/>
              <a:t>p.stop</a:t>
            </a:r>
            <a:r>
              <a:rPr lang="en-US" altLang="ko-KR" dirty="0"/>
              <a:t>()</a:t>
            </a:r>
          </a:p>
          <a:p>
            <a:pPr algn="l"/>
            <a:r>
              <a:rPr lang="en-US" altLang="ko-KR" dirty="0" err="1"/>
              <a:t>GPIO.cleanup</a:t>
            </a:r>
            <a:r>
              <a:rPr lang="en-US" altLang="ko-KR" dirty="0" smtClean="0"/>
              <a:t>()</a:t>
            </a:r>
            <a:endParaRPr lang="en-US" altLang="ko-KR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184525"/>
              </p:ext>
            </p:extLst>
          </p:nvPr>
        </p:nvGraphicFramePr>
        <p:xfrm>
          <a:off x="7596336" y="5848144"/>
          <a:ext cx="10318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포장기 셸 개체" showAsIcon="1" r:id="rId3" imgW="1032480" imgH="542160" progId="Package">
                  <p:embed/>
                </p:oleObj>
              </mc:Choice>
              <mc:Fallback>
                <p:oleObj name="포장기 셸 개체" showAsIcon="1" r:id="rId3" imgW="103248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96336" y="5848144"/>
                        <a:ext cx="103187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3159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온습도</a:t>
            </a:r>
            <a:r>
              <a:rPr lang="en-US" altLang="ko-KR" dirty="0"/>
              <a:t> </a:t>
            </a:r>
            <a:r>
              <a:rPr lang="ko-KR" altLang="en-US" dirty="0" smtClean="0"/>
              <a:t>센서 프로그래밍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DHT11 </a:t>
            </a:r>
            <a:r>
              <a:rPr lang="ko-KR" altLang="en-US" dirty="0" err="1" smtClean="0"/>
              <a:t>온습도</a:t>
            </a:r>
            <a:r>
              <a:rPr lang="ko-KR" altLang="en-US" dirty="0" smtClean="0"/>
              <a:t> 센서를 사용하여 </a:t>
            </a:r>
            <a:r>
              <a:rPr lang="ko-KR" altLang="en-US" dirty="0" err="1" smtClean="0"/>
              <a:t>온습도</a:t>
            </a:r>
            <a:r>
              <a:rPr lang="ko-KR" altLang="en-US" dirty="0" smtClean="0"/>
              <a:t> 측정</a:t>
            </a:r>
            <a:endParaRPr lang="en-US" altLang="ko-KR" dirty="0" smtClean="0"/>
          </a:p>
          <a:p>
            <a:r>
              <a:rPr lang="ko-KR" altLang="en-US" dirty="0" smtClean="0"/>
              <a:t>회로 </a:t>
            </a:r>
            <a:r>
              <a:rPr lang="ko-KR" altLang="en-US" dirty="0"/>
              <a:t>연결 </a:t>
            </a:r>
            <a:endParaRPr lang="en-US" altLang="ko-KR" dirty="0"/>
          </a:p>
          <a:p>
            <a:pPr lvl="1"/>
            <a:r>
              <a:rPr lang="en-US" altLang="ko-KR" dirty="0" smtClean="0"/>
              <a:t>VCC(</a:t>
            </a:r>
            <a:r>
              <a:rPr lang="ko-KR" altLang="en-US" dirty="0" smtClean="0"/>
              <a:t>핀</a:t>
            </a:r>
            <a:r>
              <a:rPr lang="en-US" altLang="ko-KR" dirty="0" smtClean="0"/>
              <a:t>2)</a:t>
            </a:r>
            <a:endParaRPr lang="en-US" altLang="ko-KR" dirty="0"/>
          </a:p>
          <a:p>
            <a:pPr lvl="1"/>
            <a:r>
              <a:rPr lang="en-US" altLang="ko-KR" dirty="0" smtClean="0"/>
              <a:t>GND(</a:t>
            </a:r>
            <a:r>
              <a:rPr lang="ko-KR" altLang="en-US" dirty="0"/>
              <a:t>핀</a:t>
            </a:r>
            <a:r>
              <a:rPr lang="en-US" altLang="ko-KR" dirty="0" smtClean="0"/>
              <a:t>20)</a:t>
            </a:r>
            <a:endParaRPr lang="en-US" altLang="ko-KR" dirty="0"/>
          </a:p>
          <a:p>
            <a:pPr lvl="1"/>
            <a:r>
              <a:rPr lang="en-US" altLang="ko-KR" dirty="0"/>
              <a:t>DOUT: </a:t>
            </a:r>
            <a:r>
              <a:rPr lang="en-US" altLang="ko-KR" dirty="0" smtClean="0"/>
              <a:t>GPIO3(</a:t>
            </a:r>
            <a:r>
              <a:rPr lang="ko-KR" altLang="en-US" dirty="0" smtClean="0"/>
              <a:t>핀</a:t>
            </a:r>
            <a:r>
              <a:rPr lang="en-US" altLang="ko-KR" dirty="0" smtClean="0"/>
              <a:t>5)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34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662" y="1978223"/>
            <a:ext cx="5007322" cy="3755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933056"/>
            <a:ext cx="2163862" cy="158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온습도</a:t>
            </a:r>
            <a:r>
              <a:rPr lang="ko-KR" altLang="en-US" dirty="0" smtClean="0"/>
              <a:t> 센서 및 초음파 센서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회로도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35</a:t>
            </a:fld>
            <a:endParaRPr lang="en-US" altLang="ko-KR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700808"/>
            <a:ext cx="5832648" cy="449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828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온습도</a:t>
            </a:r>
            <a:r>
              <a:rPr lang="en-US" altLang="ko-KR" dirty="0"/>
              <a:t> </a:t>
            </a:r>
            <a:r>
              <a:rPr lang="ko-KR" altLang="en-US" dirty="0"/>
              <a:t>센서 프로그래밍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Adafruit</a:t>
            </a:r>
            <a:r>
              <a:rPr lang="en-US" altLang="ko-KR" dirty="0"/>
              <a:t> </a:t>
            </a:r>
            <a:r>
              <a:rPr lang="ko-KR" altLang="en-US" dirty="0"/>
              <a:t>패키지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(source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2000" dirty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clone https://github.com/adafruit/Adafruit_Python_DHT.git </a:t>
            </a:r>
          </a:p>
          <a:p>
            <a:pPr marL="457200" lvl="1" indent="0">
              <a:buNone/>
            </a:pPr>
            <a:r>
              <a:rPr lang="en-US" altLang="ko-KR" sz="2000" dirty="0"/>
              <a:t>$ cd </a:t>
            </a:r>
            <a:r>
              <a:rPr lang="en-US" altLang="ko-KR" sz="2000" dirty="0" err="1"/>
              <a:t>Adafruit_Python_DHT</a:t>
            </a:r>
            <a:r>
              <a:rPr lang="en-US" altLang="ko-KR" sz="2000" dirty="0"/>
              <a:t> </a:t>
            </a:r>
          </a:p>
          <a:p>
            <a:pPr marL="457200" lvl="1" indent="0">
              <a:buNone/>
            </a:pPr>
            <a:r>
              <a:rPr lang="en-US" altLang="ko-KR" sz="2000" dirty="0"/>
              <a:t>$ </a:t>
            </a:r>
            <a:r>
              <a:rPr lang="en-US" altLang="ko-KR" sz="2000" dirty="0" err="1"/>
              <a:t>sudo</a:t>
            </a:r>
            <a:r>
              <a:rPr lang="en-US" altLang="ko-KR" sz="2000" dirty="0"/>
              <a:t> python setup.py install</a:t>
            </a:r>
          </a:p>
          <a:p>
            <a:r>
              <a:rPr lang="en-US" altLang="ko-KR" dirty="0" err="1"/>
              <a:t>Adafruit</a:t>
            </a:r>
            <a:r>
              <a:rPr lang="en-US" altLang="ko-KR" dirty="0"/>
              <a:t> </a:t>
            </a:r>
            <a:r>
              <a:rPr lang="ko-KR" altLang="en-US" dirty="0"/>
              <a:t>패키지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(PIP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$ pip3 install </a:t>
            </a:r>
            <a:r>
              <a:rPr lang="en-US" altLang="ko-KR" sz="2000" dirty="0" err="1" smtClean="0"/>
              <a:t>Adafruit</a:t>
            </a:r>
            <a:r>
              <a:rPr lang="en-US" altLang="ko-KR" sz="2000" dirty="0" smtClean="0"/>
              <a:t>-DHT</a:t>
            </a:r>
            <a:endParaRPr lang="en-US" altLang="ko-KR" sz="2000" dirty="0"/>
          </a:p>
          <a:p>
            <a:r>
              <a:rPr lang="ko-KR" altLang="en-US" dirty="0"/>
              <a:t>테스트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2000" dirty="0"/>
              <a:t>$ cd </a:t>
            </a:r>
            <a:r>
              <a:rPr lang="en-US" altLang="ko-KR" sz="2000" dirty="0" err="1"/>
              <a:t>Adafruit_Python_DHT</a:t>
            </a:r>
            <a:r>
              <a:rPr lang="en-US" altLang="ko-KR" sz="2000" dirty="0"/>
              <a:t> #</a:t>
            </a:r>
            <a:r>
              <a:rPr lang="ko-KR" altLang="en-US" sz="2000" dirty="0"/>
              <a:t>소스코드 다운로드한 곳으로 이동 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$ cd examples </a:t>
            </a:r>
          </a:p>
          <a:p>
            <a:pPr marL="457200" lvl="1" indent="0">
              <a:buNone/>
            </a:pPr>
            <a:r>
              <a:rPr lang="en-US" altLang="ko-KR" sz="2000" dirty="0"/>
              <a:t>$ </a:t>
            </a:r>
            <a:r>
              <a:rPr lang="en-US" altLang="ko-KR" sz="2000" dirty="0" err="1"/>
              <a:t>sudo</a:t>
            </a:r>
            <a:r>
              <a:rPr lang="en-US" altLang="ko-KR" sz="2000" dirty="0"/>
              <a:t> ./AdafruitDHT.py 11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# </a:t>
            </a:r>
            <a:r>
              <a:rPr lang="ko-KR" altLang="en-US" sz="2000" dirty="0"/>
              <a:t>온도센서는 </a:t>
            </a:r>
            <a:r>
              <a:rPr lang="en-US" altLang="ko-KR" sz="2000" dirty="0"/>
              <a:t>DHT11</a:t>
            </a:r>
            <a:r>
              <a:rPr lang="ko-KR" altLang="en-US" sz="2000" dirty="0"/>
              <a:t>이고 </a:t>
            </a:r>
            <a:r>
              <a:rPr lang="en-US" altLang="ko-KR" sz="2000" dirty="0"/>
              <a:t>GPIO </a:t>
            </a:r>
            <a:r>
              <a:rPr lang="ko-KR" altLang="en-US" sz="2000" dirty="0"/>
              <a:t>포트는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번으로 </a:t>
            </a:r>
            <a:r>
              <a:rPr lang="ko-KR" altLang="en-US" sz="2000" dirty="0"/>
              <a:t>설정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36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690545" y="5240534"/>
            <a:ext cx="8296310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 err="1"/>
              <a:t>pi@rpi-sultan</a:t>
            </a:r>
            <a:r>
              <a:rPr lang="en-US" altLang="ko-KR" sz="1600" dirty="0"/>
              <a:t>:~/</a:t>
            </a:r>
            <a:r>
              <a:rPr lang="en-US" altLang="ko-KR" sz="1600" dirty="0" err="1"/>
              <a:t>rpi</a:t>
            </a:r>
            <a:r>
              <a:rPr lang="en-US" altLang="ko-KR" sz="1600" dirty="0"/>
              <a:t>/python/</a:t>
            </a:r>
            <a:r>
              <a:rPr lang="en-US" altLang="ko-KR" sz="1600" dirty="0" err="1"/>
              <a:t>Adafruit_Python_DHT</a:t>
            </a:r>
            <a:r>
              <a:rPr lang="en-US" altLang="ko-KR" sz="1600" dirty="0"/>
              <a:t>/examples $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./AdafruitDHT.py 11 </a:t>
            </a:r>
            <a:r>
              <a:rPr lang="en-US" altLang="ko-KR" sz="1600" dirty="0" smtClean="0"/>
              <a:t>3</a:t>
            </a:r>
            <a:endParaRPr lang="en-US" altLang="ko-KR" sz="1600" dirty="0"/>
          </a:p>
          <a:p>
            <a:pPr algn="l"/>
            <a:r>
              <a:rPr lang="en-US" altLang="ko-KR" sz="1600" dirty="0"/>
              <a:t>Temp=31.0*  Humidity=41.0</a:t>
            </a:r>
            <a:r>
              <a:rPr lang="en-US" altLang="ko-KR" sz="1600" dirty="0" smtClean="0"/>
              <a:t>%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999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온습도</a:t>
            </a:r>
            <a:r>
              <a:rPr lang="en-US" altLang="ko-KR" dirty="0"/>
              <a:t> </a:t>
            </a:r>
            <a:r>
              <a:rPr lang="ko-KR" altLang="en-US" dirty="0"/>
              <a:t>센서 프로그래밍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 작성</a:t>
            </a:r>
            <a:r>
              <a:rPr lang="en-US" altLang="ko-KR" dirty="0" smtClean="0"/>
              <a:t>(</a:t>
            </a:r>
            <a:r>
              <a:rPr lang="en-US" altLang="ko-KR" sz="2800" dirty="0" smtClean="0"/>
              <a:t>dht.py)</a:t>
            </a:r>
            <a:endParaRPr lang="en-US" altLang="ko-KR" sz="2800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37</a:t>
            </a:fld>
            <a:endParaRPr lang="en-US" altLang="ko-KR"/>
          </a:p>
        </p:txBody>
      </p:sp>
      <p:sp>
        <p:nvSpPr>
          <p:cNvPr id="7" name="내용 개체 틀 4"/>
          <p:cNvSpPr txBox="1">
            <a:spLocks/>
          </p:cNvSpPr>
          <p:nvPr/>
        </p:nvSpPr>
        <p:spPr bwMode="auto">
          <a:xfrm>
            <a:off x="827584" y="1628800"/>
            <a:ext cx="7159332" cy="315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altLang="ko-KR" sz="1400" b="1" dirty="0" smtClean="0"/>
              <a:t>import </a:t>
            </a:r>
            <a:r>
              <a:rPr lang="en-US" altLang="ko-KR" sz="1400" b="1" dirty="0" err="1" smtClean="0"/>
              <a:t>Adafruit_DHT</a:t>
            </a:r>
            <a:endParaRPr lang="en-US" altLang="ko-KR" sz="1400" b="1" dirty="0" smtClean="0"/>
          </a:p>
          <a:p>
            <a:pPr>
              <a:buFont typeface="+mj-lt"/>
              <a:buAutoNum type="arabicPeriod"/>
            </a:pPr>
            <a:r>
              <a:rPr lang="en-US" altLang="ko-KR" sz="1400" b="1" dirty="0" smtClean="0"/>
              <a:t>import time</a:t>
            </a:r>
          </a:p>
          <a:p>
            <a:pPr>
              <a:buFont typeface="+mj-lt"/>
              <a:buAutoNum type="arabicPeriod"/>
            </a:pPr>
            <a:r>
              <a:rPr lang="en-US" altLang="ko-KR" sz="1400" b="1" dirty="0" smtClean="0"/>
              <a:t>sensor = Adafruit_DHT.DHT11</a:t>
            </a:r>
          </a:p>
          <a:p>
            <a:pPr>
              <a:buFont typeface="+mj-lt"/>
              <a:buAutoNum type="arabicPeriod"/>
            </a:pPr>
            <a:r>
              <a:rPr lang="en-US" altLang="ko-KR" sz="1400" b="1" dirty="0" smtClean="0"/>
              <a:t># GPIO3 (pin no: #5)</a:t>
            </a:r>
          </a:p>
          <a:p>
            <a:pPr>
              <a:buFont typeface="+mj-lt"/>
              <a:buAutoNum type="arabicPeriod"/>
            </a:pPr>
            <a:r>
              <a:rPr lang="en-US" altLang="ko-KR" sz="1400" b="1" dirty="0" smtClean="0"/>
              <a:t>pin = 3</a:t>
            </a:r>
          </a:p>
          <a:p>
            <a:pPr>
              <a:buFont typeface="+mj-lt"/>
              <a:buAutoNum type="arabicPeriod"/>
            </a:pPr>
            <a:r>
              <a:rPr lang="en-US" altLang="ko-KR" sz="1400" b="1" dirty="0" smtClean="0"/>
              <a:t>try:</a:t>
            </a:r>
          </a:p>
          <a:p>
            <a:pPr>
              <a:buFont typeface="+mj-lt"/>
              <a:buAutoNum type="arabicPeriod"/>
            </a:pPr>
            <a:r>
              <a:rPr lang="en-US" altLang="ko-KR" sz="1400" b="1" dirty="0" smtClean="0"/>
              <a:t>  while True:</a:t>
            </a:r>
          </a:p>
          <a:p>
            <a:pPr>
              <a:buFont typeface="+mj-lt"/>
              <a:buAutoNum type="arabicPeriod"/>
            </a:pPr>
            <a:r>
              <a:rPr lang="en-US" altLang="ko-KR" sz="1400" b="1" dirty="0" smtClean="0"/>
              <a:t>    humidity, temperature = </a:t>
            </a:r>
            <a:r>
              <a:rPr lang="en-US" altLang="ko-KR" sz="1400" b="1" dirty="0" err="1" smtClean="0"/>
              <a:t>Adafruit_DHT.read_retry</a:t>
            </a:r>
            <a:r>
              <a:rPr lang="en-US" altLang="ko-KR" sz="1400" b="1" dirty="0" smtClean="0"/>
              <a:t>(sensor, pin)</a:t>
            </a:r>
          </a:p>
          <a:p>
            <a:pPr>
              <a:buFont typeface="+mj-lt"/>
              <a:buAutoNum type="arabicPeriod"/>
            </a:pPr>
            <a:r>
              <a:rPr lang="en-US" altLang="ko-KR" sz="1400" b="1" dirty="0" smtClean="0"/>
              <a:t>    print("Temp={0:0.1f}*C Humidity={1:0.1f}%".format(temperature, humidity))</a:t>
            </a:r>
          </a:p>
          <a:p>
            <a:pPr>
              <a:buFont typeface="+mj-lt"/>
              <a:buAutoNum type="arabicPeriod"/>
            </a:pPr>
            <a:r>
              <a:rPr lang="en-US" altLang="ko-KR" sz="1400" b="1" dirty="0" smtClean="0"/>
              <a:t>    </a:t>
            </a:r>
            <a:r>
              <a:rPr lang="en-US" altLang="ko-KR" sz="1400" b="1" dirty="0" err="1" smtClean="0"/>
              <a:t>time.sleep</a:t>
            </a:r>
            <a:r>
              <a:rPr lang="en-US" altLang="ko-KR" sz="1400" b="1" dirty="0" smtClean="0"/>
              <a:t>(3)</a:t>
            </a:r>
          </a:p>
          <a:p>
            <a:pPr>
              <a:buFont typeface="+mj-lt"/>
              <a:buAutoNum type="arabicPeriod"/>
            </a:pPr>
            <a:r>
              <a:rPr lang="en-US" altLang="ko-KR" sz="1400" b="1" dirty="0" smtClean="0"/>
              <a:t>finally:</a:t>
            </a:r>
          </a:p>
          <a:p>
            <a:pPr>
              <a:buFont typeface="+mj-lt"/>
              <a:buAutoNum type="arabicPeriod"/>
            </a:pPr>
            <a:r>
              <a:rPr lang="en-US" altLang="ko-KR" sz="1400" b="1" dirty="0" smtClean="0"/>
              <a:t>  print("Cleaning up")</a:t>
            </a:r>
            <a:endParaRPr lang="en-US" altLang="ko-KR" sz="1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4880827"/>
            <a:ext cx="4546992" cy="1874333"/>
          </a:xfrm>
          <a:prstGeom prst="rect">
            <a:avLst/>
          </a:prstGeom>
        </p:spPr>
      </p:pic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082280"/>
              </p:ext>
            </p:extLst>
          </p:nvPr>
        </p:nvGraphicFramePr>
        <p:xfrm>
          <a:off x="8223250" y="5934075"/>
          <a:ext cx="4254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포장기 셸 개체" showAsIcon="1" r:id="rId4" imgW="424800" imgH="542160" progId="Package">
                  <p:embed/>
                </p:oleObj>
              </mc:Choice>
              <mc:Fallback>
                <p:oleObj name="포장기 셸 개체" showAsIcon="1" r:id="rId4" imgW="42480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23250" y="5934075"/>
                        <a:ext cx="42545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985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71600" y="2727343"/>
            <a:ext cx="7713009" cy="39703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socket as sock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Adafruit_DHT</a:t>
            </a:r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sensor = Adafruit_DHT.DHT11</a:t>
            </a:r>
          </a:p>
          <a:p>
            <a:pPr algn="l"/>
            <a:r>
              <a:rPr lang="en-US" altLang="ko-KR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GPIOpin</a:t>
            </a:r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#pin=5</a:t>
            </a:r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hum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temp =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Adafruit_DHT.read_retry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(sensor,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GPIOpin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= '{"room":{"temperature": %0.1f, "humidity": %0.1f}}'%(temp, hum</a:t>
            </a:r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c_sock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sock.socket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algn="l"/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c_sock.connect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((</a:t>
            </a:r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'192.168.137.1', 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2500</a:t>
            </a:r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 #</a:t>
            </a:r>
            <a:r>
              <a:rPr lang="ko-KR" altLang="en-US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주소</a:t>
            </a:r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j_sensor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json.dumps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(data) #JSON </a:t>
            </a:r>
            <a:r>
              <a:rPr lang="ko-KR" altLang="en-US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포멧으로</a:t>
            </a:r>
            <a:r>
              <a:rPr lang="ko-KR" altLang="en-US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변환</a:t>
            </a:r>
          </a:p>
          <a:p>
            <a:pPr algn="l"/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c_sock.send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j_sensor.encode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()) #JSON </a:t>
            </a:r>
            <a:r>
              <a:rPr lang="ko-KR" altLang="en-US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포멧을</a:t>
            </a:r>
            <a:r>
              <a:rPr lang="ko-KR" altLang="en-US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인코딩하여 </a:t>
            </a:r>
            <a:r>
              <a:rPr lang="ko-KR" altLang="en-US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</a:t>
            </a:r>
            <a:endParaRPr lang="en-US" altLang="ko-KR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c_sock.close</a:t>
            </a:r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온습도</a:t>
            </a:r>
            <a:r>
              <a:rPr lang="en-US" altLang="ko-KR" dirty="0"/>
              <a:t> </a:t>
            </a:r>
            <a:r>
              <a:rPr lang="ko-KR" altLang="en-US" dirty="0"/>
              <a:t>센서 프로그래밍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DHT11 </a:t>
            </a:r>
            <a:r>
              <a:rPr lang="ko-KR" altLang="en-US" dirty="0" smtClean="0"/>
              <a:t>센서를 이용하여 </a:t>
            </a:r>
            <a:r>
              <a:rPr lang="ko-KR" altLang="en-US" dirty="0" err="1" smtClean="0"/>
              <a:t>온습도를</a:t>
            </a:r>
            <a:r>
              <a:rPr lang="ko-KR" altLang="en-US" dirty="0" smtClean="0"/>
              <a:t> 측정하고 데이터를 </a:t>
            </a:r>
            <a:r>
              <a:rPr lang="en-US" altLang="ko-KR" dirty="0" smtClean="0"/>
              <a:t>JSON </a:t>
            </a:r>
            <a:r>
              <a:rPr lang="ko-KR" altLang="en-US" dirty="0" err="1" smtClean="0"/>
              <a:t>포멧으로</a:t>
            </a:r>
            <a:r>
              <a:rPr lang="ko-KR" altLang="en-US" dirty="0" smtClean="0"/>
              <a:t> 변환하여 </a:t>
            </a:r>
            <a:r>
              <a:rPr lang="en-US" altLang="ko-KR" dirty="0" smtClean="0"/>
              <a:t>PC</a:t>
            </a:r>
            <a:r>
              <a:rPr lang="ko-KR" altLang="en-US" dirty="0" smtClean="0"/>
              <a:t>로 전송해 보자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라즈베리파이는</a:t>
            </a:r>
            <a:r>
              <a:rPr lang="ko-KR" altLang="en-US" dirty="0" smtClean="0"/>
              <a:t> 클라이언트</a:t>
            </a:r>
            <a:r>
              <a:rPr lang="en-US" altLang="ko-KR" dirty="0" smtClean="0"/>
              <a:t>, PC</a:t>
            </a:r>
            <a:r>
              <a:rPr lang="ko-KR" altLang="en-US" dirty="0" smtClean="0"/>
              <a:t>는 서버로 구성한다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38</a:t>
            </a:fld>
            <a:endParaRPr lang="en-US" altLang="ko-KR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165141"/>
              </p:ext>
            </p:extLst>
          </p:nvPr>
        </p:nvGraphicFramePr>
        <p:xfrm>
          <a:off x="7596188" y="5248275"/>
          <a:ext cx="10588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8" name="포장기 셸 개체" showAsIcon="1" r:id="rId3" imgW="1058400" imgH="542160" progId="Package">
                  <p:embed/>
                </p:oleObj>
              </mc:Choice>
              <mc:Fallback>
                <p:oleObj name="포장기 셸 개체" showAsIcon="1" r:id="rId3" imgW="105840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96188" y="5248275"/>
                        <a:ext cx="1058862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437585"/>
              </p:ext>
            </p:extLst>
          </p:nvPr>
        </p:nvGraphicFramePr>
        <p:xfrm>
          <a:off x="7626350" y="5891213"/>
          <a:ext cx="9017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9" name="포장기 셸 개체" showAsIcon="1" r:id="rId5" imgW="901800" imgH="542160" progId="Package">
                  <p:embed/>
                </p:oleObj>
              </mc:Choice>
              <mc:Fallback>
                <p:oleObj name="포장기 셸 개체" showAsIcon="1" r:id="rId5" imgW="90180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6350" y="5891213"/>
                        <a:ext cx="90170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4755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76551" y="2204864"/>
            <a:ext cx="7522509" cy="45243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from hcsr04sensor import sensor</a:t>
            </a:r>
          </a:p>
          <a:p>
            <a:pPr algn="l"/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time</a:t>
            </a:r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</a:t>
            </a:r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main():</a:t>
            </a:r>
          </a:p>
          <a:p>
            <a:pPr algn="l"/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value 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sensor.Measurement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trig_pin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echo_pin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raw_measurement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value.raw_distance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algn="l"/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# Calculate the distance in centimeters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metric_distance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value.distance_metric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raw_measurement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print("The Distance = </a:t>
            </a:r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{:0.1f}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centimeters".format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metric_distance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</a:t>
            </a:r>
          </a:p>
          <a:p>
            <a:pPr algn="l"/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 __name__ == "__main__":</a:t>
            </a:r>
          </a:p>
          <a:p>
            <a:pPr algn="l"/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trig_pin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17 #pin 11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echo_pin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27 #pin 13</a:t>
            </a:r>
          </a:p>
          <a:p>
            <a:pPr algn="l"/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while 1:    </a:t>
            </a:r>
          </a:p>
          <a:p>
            <a:pPr algn="l"/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main()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time.sleep</a:t>
            </a:r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(0.5)</a:t>
            </a:r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smtClean="0"/>
              <a:t>초음파 센서를 이용한 거리 측정 </a:t>
            </a:r>
            <a:r>
              <a:rPr lang="ko-KR" altLang="en-US" sz="2800" dirty="0" smtClean="0"/>
              <a:t>프로그래밍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모듈 설치</a:t>
            </a: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000" dirty="0" smtClean="0"/>
              <a:t>$</a:t>
            </a:r>
            <a:r>
              <a:rPr lang="en-US" altLang="ko-KR" sz="2000" dirty="0" err="1" smtClean="0"/>
              <a:t>sudo</a:t>
            </a:r>
            <a:r>
              <a:rPr lang="en-US" altLang="ko-KR" sz="2000" dirty="0" smtClean="0"/>
              <a:t> pip3 install hcsr04sensor</a:t>
            </a:r>
          </a:p>
          <a:p>
            <a:r>
              <a:rPr lang="ko-KR" altLang="en-US" sz="2200" dirty="0" smtClean="0"/>
              <a:t>거리 측정 프로그램</a:t>
            </a:r>
            <a:endParaRPr lang="en-US" altLang="ko-KR" sz="2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39</a:t>
            </a:fld>
            <a:endParaRPr lang="en-US" altLang="ko-KR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080299"/>
              </p:ext>
            </p:extLst>
          </p:nvPr>
        </p:nvGraphicFramePr>
        <p:xfrm>
          <a:off x="5652120" y="5917241"/>
          <a:ext cx="19272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포장기 셸 개체" showAsIcon="1" r:id="rId3" imgW="1927800" imgH="542160" progId="Package">
                  <p:embed/>
                </p:oleObj>
              </mc:Choice>
              <mc:Fallback>
                <p:oleObj name="포장기 셸 개체" showAsIcon="1" r:id="rId3" imgW="192780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52120" y="5917241"/>
                        <a:ext cx="19272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231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VNC Viewer</a:t>
            </a:r>
            <a:r>
              <a:rPr lang="ko-KR" altLang="en-US" sz="2800" dirty="0" smtClean="0"/>
              <a:t>를 사용한 </a:t>
            </a:r>
            <a:r>
              <a:rPr lang="ko-KR" altLang="en-US" sz="2800" dirty="0" err="1" smtClean="0"/>
              <a:t>라즈베리파이</a:t>
            </a:r>
            <a:r>
              <a:rPr lang="ko-KR" altLang="en-US" sz="2800" dirty="0" smtClean="0"/>
              <a:t> 접속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초기화면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터미널 모드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터미널 모드에서 리눅스 명령 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4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060848"/>
            <a:ext cx="7268421" cy="434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02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SenseHat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SenseHat</a:t>
            </a:r>
            <a:r>
              <a:rPr lang="ko-KR" altLang="en-US" dirty="0" smtClean="0"/>
              <a:t>을 이용한 온도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압력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습도 측정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40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899592" y="1916832"/>
            <a:ext cx="7404335" cy="42473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from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sense_emu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import </a:t>
            </a:r>
            <a:r>
              <a:rPr lang="en-US" altLang="ko-KR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SenseHat</a:t>
            </a:r>
            <a:endParaRPr lang="en-US" altLang="ko-KR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#from </a:t>
            </a:r>
            <a:r>
              <a:rPr lang="en-US" altLang="ko-KR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sense_hat</a:t>
            </a:r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SenseHat</a:t>
            </a:r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sense =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SenseHat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algn="l"/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 1: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t =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sense.get_temperature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 =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sense.get_pressure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h =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sense.get_humidity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algn="l"/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t = round(t, 1)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p = round(p, 1)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h = round(h, 1)</a:t>
            </a:r>
          </a:p>
          <a:p>
            <a:pPr algn="l"/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 err="1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msg</a:t>
            </a:r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"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Tempeature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%s, Pressure = %s, Humidity = %s"%(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t,p,h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sense.show_message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msg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scroll_speed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=0.05</a:t>
            </a:r>
            <a:r>
              <a:rPr lang="en-US" altLang="ko-KR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085968"/>
              </p:ext>
            </p:extLst>
          </p:nvPr>
        </p:nvGraphicFramePr>
        <p:xfrm>
          <a:off x="7740352" y="989672"/>
          <a:ext cx="9937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포장기 셸 개체" showAsIcon="1" r:id="rId3" imgW="993240" imgH="542160" progId="Package">
                  <p:embed/>
                </p:oleObj>
              </mc:Choice>
              <mc:Fallback>
                <p:oleObj name="포장기 셸 개체" showAsIcon="1" r:id="rId3" imgW="99324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40352" y="989672"/>
                        <a:ext cx="99377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585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"ON" </a:t>
            </a:r>
            <a:r>
              <a:rPr lang="ko-KR" altLang="en-US" dirty="0" smtClean="0"/>
              <a:t> 메시지를 전송하면 </a:t>
            </a:r>
            <a:r>
              <a:rPr lang="ko-KR" altLang="en-US" dirty="0" err="1" smtClean="0"/>
              <a:t>라즈베리파이에</a:t>
            </a:r>
            <a:r>
              <a:rPr lang="ko-KR" altLang="en-US" dirty="0" smtClean="0"/>
              <a:t> 연결된 </a:t>
            </a:r>
            <a:r>
              <a:rPr lang="en-US" altLang="ko-KR" dirty="0" smtClean="0"/>
              <a:t>L1 LED</a:t>
            </a:r>
            <a:r>
              <a:rPr lang="ko-KR" altLang="en-US" dirty="0" smtClean="0"/>
              <a:t>가 켜지고</a:t>
            </a:r>
            <a:r>
              <a:rPr lang="en-US" altLang="ko-KR" dirty="0" smtClean="0"/>
              <a:t>, "OFF" </a:t>
            </a:r>
            <a:r>
              <a:rPr lang="ko-KR" altLang="en-US" dirty="0" smtClean="0"/>
              <a:t>메시지를 전송하면 꺼지도록 </a:t>
            </a:r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서버 프로그램을 작성하시오</a:t>
            </a:r>
            <a:r>
              <a:rPr lang="en-US" altLang="ko-KR" dirty="0" smtClean="0"/>
              <a:t>. (UDP </a:t>
            </a:r>
            <a:r>
              <a:rPr lang="ko-KR" altLang="en-US" dirty="0" smtClean="0"/>
              <a:t>프로토콜 사용</a:t>
            </a:r>
            <a:r>
              <a:rPr lang="en-US" altLang="ko-KR" dirty="0" smtClean="0"/>
              <a:t>: rpi_control.py)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41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827584" y="2956931"/>
            <a:ext cx="547765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import socket</a:t>
            </a:r>
          </a:p>
          <a:p>
            <a:pPr algn="l"/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import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RPi.GPIO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as GP</a:t>
            </a:r>
          </a:p>
          <a:p>
            <a:pPr algn="l"/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GP.setmode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(GP.BCM)</a:t>
            </a:r>
          </a:p>
          <a:p>
            <a:pPr algn="l"/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GP.setwarnings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(False)</a:t>
            </a:r>
          </a:p>
          <a:p>
            <a:pPr algn="l"/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GP.setup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(18, GP.OUT)</a:t>
            </a:r>
          </a:p>
          <a:p>
            <a:pPr algn="l"/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sock =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socket.socket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socket.AF_INET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,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socket.SOCK_DGRAM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)</a:t>
            </a:r>
          </a:p>
          <a:p>
            <a:pPr algn="l"/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sock.bind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(('', 2500))</a:t>
            </a:r>
          </a:p>
          <a:p>
            <a:pPr algn="l"/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print("Waiting for command")</a:t>
            </a:r>
          </a:p>
          <a:p>
            <a:pPr algn="l"/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while True:</a:t>
            </a:r>
          </a:p>
          <a:p>
            <a:pPr algn="l"/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data,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addr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=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sock.recvfrom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(1024)</a:t>
            </a:r>
          </a:p>
          <a:p>
            <a:pPr algn="l"/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if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data.decode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().upper() == "ON":</a:t>
            </a:r>
          </a:p>
          <a:p>
            <a:pPr algn="l"/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   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GP.output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(18, 1)</a:t>
            </a:r>
          </a:p>
          <a:p>
            <a:pPr algn="l"/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  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sock.sendto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("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ON".encode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(),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addr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)</a:t>
            </a:r>
          </a:p>
          <a:p>
            <a:pPr algn="l"/>
            <a:endParaRPr lang="ko-KR" altLang="en-US" dirty="0" smtClean="0">
              <a:solidFill>
                <a:srgbClr val="0070C0"/>
              </a:solidFill>
              <a:latin typeface="Arial Narrow" panose="020B0606020202030204" pitchFamily="34" charset="0"/>
              <a:ea typeface="HY엽서M" panose="02030600000101010101" pitchFamily="18" charset="-127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094215"/>
              </p:ext>
            </p:extLst>
          </p:nvPr>
        </p:nvGraphicFramePr>
        <p:xfrm>
          <a:off x="7526338" y="5827713"/>
          <a:ext cx="14446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" name="포장기 셸 개체" showAsIcon="1" r:id="rId3" imgW="1443960" imgH="542160" progId="Package">
                  <p:embed/>
                </p:oleObj>
              </mc:Choice>
              <mc:Fallback>
                <p:oleObj name="포장기 셸 개체" showAsIcon="1" r:id="rId3" imgW="144396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26338" y="5827713"/>
                        <a:ext cx="14446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20635" y="2852936"/>
            <a:ext cx="41099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elif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data.decode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().upper() == "OFF":</a:t>
            </a:r>
          </a:p>
          <a:p>
            <a:pPr algn="l"/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  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GP.output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(18, 0)</a:t>
            </a:r>
          </a:p>
          <a:p>
            <a:pPr algn="l"/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  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sock.sendto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("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OFF".encode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(),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addr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)</a:t>
            </a:r>
          </a:p>
          <a:p>
            <a:pPr algn="l"/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else:</a:t>
            </a:r>
          </a:p>
          <a:p>
            <a:pPr algn="l"/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  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sock.sendto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("Try again!!!".encode(),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addr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)</a:t>
            </a:r>
            <a:endParaRPr lang="ko-KR" altLang="en-US" dirty="0" smtClean="0">
              <a:solidFill>
                <a:srgbClr val="0070C0"/>
              </a:solidFill>
              <a:latin typeface="Arial Narrow" panose="020B0606020202030204" pitchFamily="34" charset="0"/>
              <a:ea typeface="HY엽서M" panose="02030600000101010101" pitchFamily="18" charset="-127"/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589093"/>
              </p:ext>
            </p:extLst>
          </p:nvPr>
        </p:nvGraphicFramePr>
        <p:xfrm>
          <a:off x="7740352" y="5056442"/>
          <a:ext cx="9017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" name="포장기 셸 개체" showAsIcon="1" r:id="rId5" imgW="901800" imgH="542160" progId="Package">
                  <p:embed/>
                </p:oleObj>
              </mc:Choice>
              <mc:Fallback>
                <p:oleObj name="포장기 셸 개체" showAsIcon="1" r:id="rId5" imgW="90180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40352" y="5056442"/>
                        <a:ext cx="90170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234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원격 스위치 모니터링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PC</a:t>
            </a:r>
            <a:r>
              <a:rPr lang="ko-KR" altLang="en-US" dirty="0" smtClean="0"/>
              <a:t>로부터 </a:t>
            </a:r>
            <a:r>
              <a:rPr lang="en-US" altLang="ko-KR" dirty="0" smtClean="0"/>
              <a:t>"SW1"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전송받으면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S1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상태값을</a:t>
            </a:r>
            <a:r>
              <a:rPr lang="ko-KR" altLang="en-US" dirty="0" smtClean="0"/>
              <a:t> 읽어 </a:t>
            </a:r>
            <a:r>
              <a:rPr lang="en-US" altLang="ko-KR" dirty="0" smtClean="0"/>
              <a:t>PC</a:t>
            </a:r>
            <a:r>
              <a:rPr lang="ko-KR" altLang="en-US" dirty="0" smtClean="0"/>
              <a:t>로 전송하는 </a:t>
            </a:r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서버 프로그램</a:t>
            </a:r>
            <a:r>
              <a:rPr lang="en-US" altLang="ko-KR" dirty="0" smtClean="0"/>
              <a:t>(TCP </a:t>
            </a:r>
            <a:r>
              <a:rPr lang="ko-KR" altLang="en-US" dirty="0" smtClean="0"/>
              <a:t>프로토콜 사용</a:t>
            </a:r>
            <a:r>
              <a:rPr lang="en-US" altLang="ko-KR" dirty="0" smtClean="0"/>
              <a:t>)-rpi_monitor.py, PC-Dummy_Thread_TCP_client.py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42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827584" y="2780929"/>
            <a:ext cx="280397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import socket</a:t>
            </a:r>
          </a:p>
          <a:p>
            <a:pPr algn="l"/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import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RPi.GPIO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as GP</a:t>
            </a:r>
          </a:p>
          <a:p>
            <a:pPr algn="l"/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GP.setmode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(GP.BCM)</a:t>
            </a:r>
          </a:p>
          <a:p>
            <a:pPr algn="l"/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GP.warnings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(False)</a:t>
            </a:r>
          </a:p>
          <a:p>
            <a:pPr algn="l"/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GP.setup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(23, GP.IN)</a:t>
            </a:r>
          </a:p>
          <a:p>
            <a:pPr algn="l"/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sock =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socket.socket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()</a:t>
            </a:r>
          </a:p>
          <a:p>
            <a:pPr algn="l"/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addr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= ('', 2500)</a:t>
            </a:r>
          </a:p>
          <a:p>
            <a:pPr algn="l"/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sock.bind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addr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)</a:t>
            </a:r>
          </a:p>
          <a:p>
            <a:pPr algn="l"/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sock.listen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(1)</a:t>
            </a:r>
          </a:p>
          <a:p>
            <a:pPr algn="l"/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print("Waiting for connection")</a:t>
            </a:r>
          </a:p>
          <a:p>
            <a:pPr algn="l"/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c_sock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,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c_addr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=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sock.accept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14928" y="2780928"/>
            <a:ext cx="424135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while 1:</a:t>
            </a:r>
          </a:p>
          <a:p>
            <a:pPr algn="l"/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data =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c_sock.recv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(2014)</a:t>
            </a:r>
          </a:p>
          <a:p>
            <a:pPr algn="l"/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if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data.decode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().upper() == "SW1":</a:t>
            </a:r>
          </a:p>
          <a:p>
            <a:pPr algn="l"/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    state =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GP.input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(23)</a:t>
            </a:r>
          </a:p>
          <a:p>
            <a:pPr algn="l"/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 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print("State of switch 1 is {}".format(state))</a:t>
            </a:r>
          </a:p>
          <a:p>
            <a:pPr algn="l"/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   if state == 1:</a:t>
            </a:r>
          </a:p>
          <a:p>
            <a:pPr algn="l"/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      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msg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= "Switch 1 is OB"</a:t>
            </a:r>
          </a:p>
          <a:p>
            <a:pPr algn="l"/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   else:</a:t>
            </a:r>
          </a:p>
          <a:p>
            <a:pPr algn="l"/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      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msg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= "Switch 1 is OFF"</a:t>
            </a:r>
          </a:p>
          <a:p>
            <a:pPr algn="l"/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  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c_sock.send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msg.encode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())</a:t>
            </a:r>
          </a:p>
          <a:p>
            <a:pPr algn="l"/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else:</a:t>
            </a:r>
          </a:p>
          <a:p>
            <a:pPr algn="l"/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       </a:t>
            </a:r>
            <a:r>
              <a:rPr lang="en-US" altLang="ko-KR" dirty="0" err="1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c_sock.send</a:t>
            </a:r>
            <a:r>
              <a:rPr lang="en-US" altLang="ko-KR" dirty="0" smtClean="0">
                <a:solidFill>
                  <a:srgbClr val="0070C0"/>
                </a:solidFill>
                <a:latin typeface="Arial Narrow" panose="020B0606020202030204" pitchFamily="34" charset="0"/>
                <a:ea typeface="HY엽서M" panose="02030600000101010101" pitchFamily="18" charset="-127"/>
              </a:rPr>
              <a:t>("Invalid command. Try again")</a:t>
            </a:r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023608"/>
              </p:ext>
            </p:extLst>
          </p:nvPr>
        </p:nvGraphicFramePr>
        <p:xfrm>
          <a:off x="7626624" y="2098923"/>
          <a:ext cx="9604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name="포장기 셸 개체" showAsIcon="1" r:id="rId3" imgW="960480" imgH="542160" progId="Package">
                  <p:embed/>
                </p:oleObj>
              </mc:Choice>
              <mc:Fallback>
                <p:oleObj name="포장기 셸 개체" showAsIcon="1" r:id="rId3" imgW="96048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6624" y="2098923"/>
                        <a:ext cx="960438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35860"/>
              </p:ext>
            </p:extLst>
          </p:nvPr>
        </p:nvGraphicFramePr>
        <p:xfrm>
          <a:off x="7107512" y="2780928"/>
          <a:ext cx="19986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포장기 셸 개체" showAsIcon="1" r:id="rId5" imgW="1999440" imgH="542160" progId="Package">
                  <p:embed/>
                </p:oleObj>
              </mc:Choice>
              <mc:Fallback>
                <p:oleObj name="포장기 셸 개체" showAsIcon="1" r:id="rId5" imgW="199944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07512" y="2780928"/>
                        <a:ext cx="1998662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911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원격 제어 및 모니터링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원격 컴퓨터</a:t>
            </a:r>
            <a:r>
              <a:rPr lang="en-US" altLang="ko-KR" dirty="0" smtClean="0"/>
              <a:t>(PC-Client)</a:t>
            </a:r>
            <a:r>
              <a:rPr lang="ko-KR" altLang="en-US" dirty="0" smtClean="0"/>
              <a:t>에서 </a:t>
            </a:r>
            <a:r>
              <a:rPr lang="ko-KR" altLang="en-US" dirty="0"/>
              <a:t>로컬 </a:t>
            </a:r>
            <a:r>
              <a:rPr lang="ko-KR" altLang="en-US" dirty="0" smtClean="0"/>
              <a:t>컴퓨터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RPi</a:t>
            </a:r>
            <a:r>
              <a:rPr lang="en-US" altLang="ko-KR" dirty="0" smtClean="0"/>
              <a:t>-Server)</a:t>
            </a:r>
            <a:r>
              <a:rPr lang="ko-KR" altLang="en-US" dirty="0" smtClean="0"/>
              <a:t>의 </a:t>
            </a:r>
            <a:r>
              <a:rPr lang="ko-KR" altLang="en-US" dirty="0"/>
              <a:t>동작을 </a:t>
            </a:r>
            <a:r>
              <a:rPr lang="ko-KR" altLang="en-US" dirty="0" smtClean="0"/>
              <a:t>제어</a:t>
            </a:r>
            <a:endParaRPr lang="en-US" altLang="ko-KR" dirty="0"/>
          </a:p>
          <a:p>
            <a:r>
              <a:rPr lang="en-US" altLang="ko-KR" dirty="0" smtClean="0"/>
              <a:t>PC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"DI/n", "DO/n/m", "TI", "HI", "CI/n" </a:t>
            </a:r>
            <a:r>
              <a:rPr lang="ko-KR" altLang="en-US" dirty="0" smtClean="0"/>
              <a:t>명령을 전송하면 </a:t>
            </a:r>
            <a:r>
              <a:rPr lang="ko-KR" altLang="en-US" dirty="0" err="1" smtClean="0"/>
              <a:t>라즈베리파이가</a:t>
            </a:r>
            <a:r>
              <a:rPr lang="ko-KR" altLang="en-US" dirty="0" smtClean="0"/>
              <a:t> 다음과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같이 동작한다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스레드를 이용한 </a:t>
            </a:r>
            <a:r>
              <a:rPr lang="en-US" altLang="ko-KR" dirty="0" smtClean="0"/>
              <a:t>PC Client</a:t>
            </a:r>
            <a:r>
              <a:rPr lang="ko-KR" altLang="en-US" dirty="0" smtClean="0"/>
              <a:t> 프로그램 작성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43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947569"/>
              </p:ext>
            </p:extLst>
          </p:nvPr>
        </p:nvGraphicFramePr>
        <p:xfrm>
          <a:off x="971600" y="3014320"/>
          <a:ext cx="6096000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927418669"/>
                    </a:ext>
                  </a:extLst>
                </a:gridCol>
                <a:gridCol w="4151784">
                  <a:extLst>
                    <a:ext uri="{9D8B030D-6E8A-4147-A177-3AD203B41FA5}">
                      <a16:colId xmlns:a16="http://schemas.microsoft.com/office/drawing/2014/main" val="3353070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명령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동작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27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DI/n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디지털 핀 </a:t>
                      </a:r>
                      <a:r>
                        <a:rPr lang="en-US" altLang="ko-KR" dirty="0" smtClean="0"/>
                        <a:t>n</a:t>
                      </a:r>
                      <a:r>
                        <a:rPr lang="ko-KR" altLang="en-US" dirty="0" smtClean="0"/>
                        <a:t>의 값을 전송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87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DO/n/m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디지털 핀 </a:t>
                      </a:r>
                      <a:r>
                        <a:rPr lang="en-US" altLang="ko-KR" dirty="0" smtClean="0"/>
                        <a:t>n</a:t>
                      </a:r>
                      <a:r>
                        <a:rPr lang="ko-KR" altLang="en-US" dirty="0" smtClean="0"/>
                        <a:t>을 </a:t>
                      </a:r>
                      <a:r>
                        <a:rPr lang="en-US" altLang="ko-KR" dirty="0" smtClean="0"/>
                        <a:t>m</a:t>
                      </a:r>
                      <a:r>
                        <a:rPr lang="ko-KR" altLang="en-US" dirty="0" smtClean="0"/>
                        <a:t>으로 설정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23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온도 값을 전송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79418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습도 값을 전송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46727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CI/n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카운터 </a:t>
                      </a:r>
                      <a:r>
                        <a:rPr lang="en-US" altLang="ko-KR" dirty="0" smtClean="0"/>
                        <a:t>n</a:t>
                      </a:r>
                      <a:r>
                        <a:rPr lang="ko-KR" altLang="en-US" dirty="0" smtClean="0"/>
                        <a:t>의 값을 전송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506147"/>
                  </a:ext>
                </a:extLst>
              </a:tr>
            </a:tbl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722994"/>
              </p:ext>
            </p:extLst>
          </p:nvPr>
        </p:nvGraphicFramePr>
        <p:xfrm>
          <a:off x="7812360" y="2842480"/>
          <a:ext cx="9207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" name="포장기 셸 개체" showAsIcon="1" r:id="rId3" imgW="921240" imgH="542160" progId="Package">
                  <p:embed/>
                </p:oleObj>
              </mc:Choice>
              <mc:Fallback>
                <p:oleObj name="포장기 셸 개체" showAsIcon="1" r:id="rId3" imgW="921240" imgH="54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12360" y="2842480"/>
                        <a:ext cx="92075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643620"/>
              </p:ext>
            </p:extLst>
          </p:nvPr>
        </p:nvGraphicFramePr>
        <p:xfrm>
          <a:off x="7081503" y="5805264"/>
          <a:ext cx="19986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" name="포장기 셸 개체" showAsIcon="1" r:id="rId5" imgW="1999440" imgH="542160" progId="Package">
                  <p:embed/>
                </p:oleObj>
              </mc:Choice>
              <mc:Fallback>
                <p:oleObj name="포장기 셸 개체" showAsIcon="1" r:id="rId5" imgW="1999440" imgH="542160" progId="Package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81503" y="5805264"/>
                        <a:ext cx="1998662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624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367334"/>
          </a:xfrm>
        </p:spPr>
        <p:txBody>
          <a:bodyPr/>
          <a:lstStyle/>
          <a:p>
            <a:r>
              <a:rPr lang="ko-KR" altLang="en-US" smtClean="0"/>
              <a:t>리눅스 명령어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077073"/>
            <a:ext cx="7886700" cy="2012577"/>
          </a:xfrm>
        </p:spPr>
        <p:txBody>
          <a:bodyPr/>
          <a:lstStyle/>
          <a:p>
            <a:r>
              <a:rPr lang="ko-KR" altLang="en-US" dirty="0" err="1" smtClean="0"/>
              <a:t>라즈베리파이를</a:t>
            </a:r>
            <a:r>
              <a:rPr lang="ko-KR" altLang="en-US" dirty="0" smtClean="0"/>
              <a:t> 사용하기 위한 기본적인 리눅스 명령어를 설명한다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EC17FF-3137-4D9F-95ED-EACE7C422B44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827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 명령어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6</a:t>
            </a:fld>
            <a:endParaRPr lang="en-US" altLang="ko-KR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4761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 smtClean="0"/>
              <a:t>$ ls</a:t>
            </a:r>
          </a:p>
          <a:p>
            <a:pPr marL="0" indent="0">
              <a:buNone/>
            </a:pPr>
            <a:r>
              <a:rPr lang="en-US" altLang="ko-KR" sz="2000" dirty="0" smtClean="0"/>
              <a:t>  </a:t>
            </a:r>
            <a:r>
              <a:rPr lang="ko-KR" altLang="en-US" sz="2000" dirty="0" smtClean="0"/>
              <a:t>현재 디렉토리의 내용을 보여준다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$ ls –al</a:t>
            </a:r>
          </a:p>
          <a:p>
            <a:pPr marL="0" indent="0">
              <a:buNone/>
            </a:pPr>
            <a:r>
              <a:rPr lang="en-US" altLang="ko-KR" sz="2400" dirty="0" smtClean="0"/>
              <a:t>$ cd </a:t>
            </a:r>
            <a:r>
              <a:rPr lang="en-US" altLang="ko-KR" sz="2400" i="1" dirty="0" smtClean="0"/>
              <a:t>directory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ko-KR" altLang="en-US" sz="2000" dirty="0" smtClean="0"/>
              <a:t>다른 디렉토리로 이동한다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$ cd </a:t>
            </a:r>
            <a:r>
              <a:rPr lang="en-US" altLang="ko-KR" sz="2000" dirty="0" err="1" smtClean="0"/>
              <a:t>pysources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$ cd ..  </a:t>
            </a:r>
            <a:r>
              <a:rPr lang="en-US" altLang="ko-KR" sz="2000" dirty="0" smtClean="0"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sym typeface="Wingdings" panose="05000000000000000000" pitchFamily="2" charset="2"/>
              </a:rPr>
              <a:t>상위 디렉토리로 이동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 smtClean="0"/>
              <a:t>$ </a:t>
            </a:r>
            <a:r>
              <a:rPr lang="en-US" altLang="ko-KR" sz="2400" dirty="0" err="1" smtClean="0"/>
              <a:t>pwd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ko-KR" altLang="en-US" sz="2000" dirty="0"/>
              <a:t>현재 디렉토리의 </a:t>
            </a:r>
            <a:r>
              <a:rPr lang="ko-KR" altLang="en-US" sz="2000" dirty="0" smtClean="0"/>
              <a:t>이름을 보여준다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/home/pi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 smtClean="0"/>
              <a:t>$ </a:t>
            </a:r>
            <a:r>
              <a:rPr lang="en-US" altLang="ko-KR" sz="2400" dirty="0" err="1" smtClean="0"/>
              <a:t>mkdir</a:t>
            </a:r>
            <a:r>
              <a:rPr lang="en-US" altLang="ko-KR" sz="2400" dirty="0" smtClean="0"/>
              <a:t> </a:t>
            </a:r>
            <a:r>
              <a:rPr lang="en-US" altLang="ko-KR" sz="2400" i="1" dirty="0" smtClean="0"/>
              <a:t>directory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ko-KR" altLang="en-US" sz="2000" dirty="0"/>
              <a:t>새로운 </a:t>
            </a:r>
            <a:r>
              <a:rPr lang="ko-KR" altLang="en-US" sz="2000" dirty="0" smtClean="0"/>
              <a:t>디렉토리를 만든다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$ </a:t>
            </a:r>
            <a:r>
              <a:rPr lang="en-US" altLang="ko-KR" sz="2000" dirty="0" err="1" smtClean="0"/>
              <a:t>mkdir</a:t>
            </a:r>
            <a:r>
              <a:rPr lang="en-US" altLang="ko-KR" sz="2000" dirty="0" smtClean="0"/>
              <a:t> </a:t>
            </a:r>
            <a:r>
              <a:rPr lang="en-US" altLang="ko-KR" sz="2000" dirty="0" err="1"/>
              <a:t>p</a:t>
            </a:r>
            <a:r>
              <a:rPr lang="en-US" altLang="ko-KR" sz="2000" dirty="0" err="1" smtClean="0"/>
              <a:t>ysources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1466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 명령어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7</a:t>
            </a:fld>
            <a:endParaRPr lang="en-US" altLang="ko-KR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4761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 smtClean="0"/>
              <a:t>$ </a:t>
            </a:r>
            <a:r>
              <a:rPr lang="en-US" altLang="ko-KR" sz="2400" dirty="0" err="1" smtClean="0"/>
              <a:t>rmdir</a:t>
            </a:r>
            <a:r>
              <a:rPr lang="en-US" altLang="ko-KR" sz="2400" dirty="0" smtClean="0"/>
              <a:t> </a:t>
            </a:r>
            <a:r>
              <a:rPr lang="en-US" altLang="ko-KR" sz="2400" i="1" dirty="0"/>
              <a:t>directory</a:t>
            </a:r>
            <a:r>
              <a:rPr lang="en-US" altLang="ko-KR" sz="2400" dirty="0" smtClean="0"/>
              <a:t> 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en-US" sz="2000" dirty="0" smtClean="0"/>
              <a:t>빈 디렉토리를 삭제한다</a:t>
            </a:r>
            <a:r>
              <a:rPr lang="en-US" altLang="ko-KR" sz="2000" dirty="0" smtClean="0"/>
              <a:t>. </a:t>
            </a:r>
            <a:r>
              <a:rPr lang="ko-KR" altLang="en-US" sz="2000" dirty="0"/>
              <a:t>빈</a:t>
            </a:r>
            <a:r>
              <a:rPr lang="ko-KR" altLang="en-US" sz="2000" dirty="0" smtClean="0"/>
              <a:t> 디렉토리가 아니면 에러 메시지 출력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$ </a:t>
            </a:r>
            <a:r>
              <a:rPr lang="en-US" altLang="ko-KR" sz="2000" dirty="0" err="1" smtClean="0"/>
              <a:t>rmdir</a:t>
            </a:r>
            <a:r>
              <a:rPr lang="en-US" altLang="ko-KR" sz="2000" dirty="0" smtClean="0"/>
              <a:t> temp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 smtClean="0"/>
              <a:t>$ </a:t>
            </a:r>
            <a:r>
              <a:rPr lang="en-US" altLang="ko-KR" sz="2400" dirty="0" err="1" smtClean="0"/>
              <a:t>rm</a:t>
            </a:r>
            <a:r>
              <a:rPr lang="en-US" altLang="ko-KR" sz="2400" dirty="0" smtClean="0"/>
              <a:t> </a:t>
            </a:r>
            <a:r>
              <a:rPr lang="en-US" altLang="ko-KR" sz="2400" i="1" dirty="0" smtClean="0"/>
              <a:t>file</a:t>
            </a:r>
          </a:p>
          <a:p>
            <a:pPr marL="0" indent="0">
              <a:buNone/>
            </a:pPr>
            <a:r>
              <a:rPr lang="en-US" altLang="ko-KR" sz="2400" i="1" dirty="0"/>
              <a:t> </a:t>
            </a:r>
            <a:r>
              <a:rPr lang="en-US" altLang="ko-KR" sz="2400" i="1" dirty="0" smtClean="0"/>
              <a:t> file</a:t>
            </a:r>
            <a:r>
              <a:rPr lang="ko-KR" altLang="en-US" sz="2000" dirty="0"/>
              <a:t>을 삭제한다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$ </a:t>
            </a:r>
            <a:r>
              <a:rPr lang="en-US" altLang="ko-KR" sz="2000" dirty="0" err="1"/>
              <a:t>rm</a:t>
            </a:r>
            <a:r>
              <a:rPr lang="en-US" altLang="ko-KR" sz="2000" dirty="0"/>
              <a:t> test.txt</a:t>
            </a:r>
          </a:p>
          <a:p>
            <a:pPr marL="0" indent="0">
              <a:buNone/>
            </a:pPr>
            <a:r>
              <a:rPr lang="en-US" altLang="ko-KR" sz="2400" dirty="0" smtClean="0"/>
              <a:t>$ </a:t>
            </a:r>
            <a:r>
              <a:rPr lang="en-US" altLang="ko-KR" sz="2400" dirty="0" err="1" smtClean="0"/>
              <a:t>cp</a:t>
            </a:r>
            <a:r>
              <a:rPr lang="en-US" altLang="ko-KR" sz="2400" dirty="0" smtClean="0"/>
              <a:t> </a:t>
            </a:r>
            <a:r>
              <a:rPr lang="en-US" altLang="ko-KR" sz="2400" i="1" dirty="0" smtClean="0"/>
              <a:t>file1 file2</a:t>
            </a:r>
          </a:p>
          <a:p>
            <a:pPr marL="0" indent="0">
              <a:buNone/>
            </a:pPr>
            <a:r>
              <a:rPr lang="en-US" altLang="ko-KR" sz="2400" dirty="0" smtClean="0"/>
              <a:t> </a:t>
            </a:r>
            <a:r>
              <a:rPr lang="en-US" altLang="ko-KR" sz="2000" dirty="0"/>
              <a:t> file1</a:t>
            </a:r>
            <a:r>
              <a:rPr lang="ko-KR" altLang="en-US" sz="2000" dirty="0"/>
              <a:t>을 </a:t>
            </a:r>
            <a:r>
              <a:rPr lang="en-US" altLang="ko-KR" sz="2000" dirty="0"/>
              <a:t>file2</a:t>
            </a:r>
            <a:r>
              <a:rPr lang="ko-KR" altLang="en-US" sz="2000" dirty="0"/>
              <a:t>로 복사한다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$ </a:t>
            </a:r>
            <a:r>
              <a:rPr lang="en-US" altLang="ko-KR" sz="2000" dirty="0" err="1"/>
              <a:t>cp</a:t>
            </a:r>
            <a:r>
              <a:rPr lang="en-US" altLang="ko-KR" sz="2000" dirty="0"/>
              <a:t> test1.txt test2.txt</a:t>
            </a:r>
          </a:p>
          <a:p>
            <a:pPr marL="0" indent="0">
              <a:buNone/>
            </a:pPr>
            <a:r>
              <a:rPr lang="en-US" altLang="ko-KR" sz="2400" dirty="0" smtClean="0"/>
              <a:t>$ mv file1 file2 | file </a:t>
            </a:r>
            <a:r>
              <a:rPr lang="en-US" altLang="ko-KR" sz="2400" dirty="0" err="1" smtClean="0"/>
              <a:t>dir</a:t>
            </a:r>
            <a:r>
              <a:rPr lang="en-US" altLang="ko-KR" sz="2400" dirty="0" smtClean="0"/>
              <a:t> | dir1 dir2 | </a:t>
            </a:r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파일 또는 디렉토리를 이동시킨다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$ </a:t>
            </a:r>
            <a:r>
              <a:rPr lang="en-US" altLang="ko-KR" sz="2000" dirty="0" smtClean="0"/>
              <a:t>mv </a:t>
            </a:r>
            <a:r>
              <a:rPr lang="en-US" altLang="ko-KR" sz="2000" dirty="0"/>
              <a:t>test1.txt test2.txt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파일 이름 변경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79869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 명령어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4761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 smtClean="0"/>
              <a:t>$ cat </a:t>
            </a:r>
            <a:r>
              <a:rPr lang="en-US" altLang="ko-KR" sz="2400" i="1" dirty="0" smtClean="0"/>
              <a:t>file</a:t>
            </a:r>
            <a:r>
              <a:rPr lang="en-US" altLang="ko-KR" sz="2400" dirty="0" smtClean="0"/>
              <a:t> 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en-US" altLang="ko-KR" sz="2000" i="1" dirty="0" smtClean="0"/>
              <a:t>file</a:t>
            </a:r>
            <a:r>
              <a:rPr lang="ko-KR" altLang="en-US" sz="2000" dirty="0" smtClean="0"/>
              <a:t>의 내용을 출력한다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$ cat test.txt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 smtClean="0"/>
              <a:t>$ </a:t>
            </a:r>
            <a:r>
              <a:rPr lang="en-US" altLang="ko-KR" sz="2400" dirty="0" err="1" smtClean="0"/>
              <a:t>chmod</a:t>
            </a:r>
            <a:r>
              <a:rPr lang="en-US" altLang="ko-KR" sz="2400" dirty="0" smtClean="0"/>
              <a:t> </a:t>
            </a:r>
            <a:r>
              <a:rPr lang="en-US" altLang="ko-KR" sz="2400" i="1" dirty="0" smtClean="0"/>
              <a:t>permissions file</a:t>
            </a:r>
          </a:p>
          <a:p>
            <a:pPr marL="0" indent="0">
              <a:buNone/>
            </a:pPr>
            <a:r>
              <a:rPr lang="en-US" altLang="ko-KR" sz="2400" i="1" dirty="0"/>
              <a:t> </a:t>
            </a:r>
            <a:r>
              <a:rPr lang="en-US" altLang="ko-KR" sz="2400" i="1" dirty="0" smtClean="0"/>
              <a:t> file</a:t>
            </a:r>
            <a:r>
              <a:rPr lang="ko-KR" altLang="en-US" sz="2000" dirty="0" smtClean="0"/>
              <a:t>에 대한 권한을 </a:t>
            </a:r>
            <a:r>
              <a:rPr lang="en-US" altLang="ko-KR" sz="2000" i="1" dirty="0" smtClean="0"/>
              <a:t>permissions(r, w, x)</a:t>
            </a:r>
            <a:r>
              <a:rPr lang="ko-KR" altLang="en-US" sz="2000" dirty="0" smtClean="0"/>
              <a:t>로 변경한다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$ </a:t>
            </a:r>
            <a:r>
              <a:rPr lang="en-US" altLang="ko-KR" sz="2000" dirty="0" err="1" smtClean="0"/>
              <a:t>chmod</a:t>
            </a:r>
            <a:r>
              <a:rPr lang="en-US" altLang="ko-KR" sz="2000" dirty="0" smtClean="0"/>
              <a:t> w test.txt </a:t>
            </a:r>
            <a:r>
              <a:rPr lang="en-US" altLang="ko-KR" sz="2000" dirty="0" smtClean="0">
                <a:sym typeface="Wingdings" panose="05000000000000000000" pitchFamily="2" charset="2"/>
              </a:rPr>
              <a:t> test.txt</a:t>
            </a:r>
            <a:r>
              <a:rPr lang="ko-KR" altLang="en-US" sz="2000" dirty="0" smtClean="0">
                <a:sym typeface="Wingdings" panose="05000000000000000000" pitchFamily="2" charset="2"/>
              </a:rPr>
              <a:t>를 쓰기가능모드</a:t>
            </a:r>
            <a:r>
              <a:rPr lang="en-US" altLang="ko-KR" sz="2000" dirty="0" smtClean="0">
                <a:sym typeface="Wingdings" panose="05000000000000000000" pitchFamily="2" charset="2"/>
              </a:rPr>
              <a:t>(w)</a:t>
            </a:r>
            <a:r>
              <a:rPr lang="ko-KR" altLang="en-US" sz="2000" dirty="0" smtClean="0">
                <a:sym typeface="Wingdings" panose="05000000000000000000" pitchFamily="2" charset="2"/>
              </a:rPr>
              <a:t>로 변경한다</a:t>
            </a:r>
            <a:endParaRPr lang="en-US" altLang="ko-K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 smtClean="0"/>
              <a:t>  </a:t>
            </a:r>
            <a:r>
              <a:rPr lang="en-US" altLang="ko-KR" sz="2000" dirty="0"/>
              <a:t>$ </a:t>
            </a:r>
            <a:r>
              <a:rPr lang="en-US" altLang="ko-KR" sz="2000" dirty="0" err="1"/>
              <a:t>chmod</a:t>
            </a:r>
            <a:r>
              <a:rPr lang="en-US" altLang="ko-KR" sz="2000" dirty="0"/>
              <a:t> </a:t>
            </a:r>
            <a:r>
              <a:rPr lang="en-US" altLang="ko-KR" sz="2000" dirty="0" err="1" smtClean="0"/>
              <a:t>g+w</a:t>
            </a:r>
            <a:r>
              <a:rPr lang="en-US" altLang="ko-KR" sz="2000" dirty="0" smtClean="0"/>
              <a:t> test.txt</a:t>
            </a:r>
            <a:r>
              <a:rPr lang="en-US" altLang="ko-KR" sz="2000" dirty="0"/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sym typeface="Wingdings" panose="05000000000000000000" pitchFamily="2" charset="2"/>
              </a:rPr>
              <a:t>같은 그룹 사용자가 </a:t>
            </a:r>
            <a:r>
              <a:rPr lang="en-US" altLang="ko-KR" sz="2000" dirty="0" smtClean="0">
                <a:sym typeface="Wingdings" panose="05000000000000000000" pitchFamily="2" charset="2"/>
              </a:rPr>
              <a:t>test.txt</a:t>
            </a:r>
            <a:r>
              <a:rPr lang="ko-KR" altLang="en-US" sz="2000" dirty="0">
                <a:sym typeface="Wingdings" panose="05000000000000000000" pitchFamily="2" charset="2"/>
              </a:rPr>
              <a:t>를 </a:t>
            </a:r>
            <a:r>
              <a:rPr lang="ko-KR" altLang="en-US" sz="2000" dirty="0" smtClean="0">
                <a:sym typeface="Wingdings" panose="05000000000000000000" pitchFamily="2" charset="2"/>
              </a:rPr>
              <a:t>변경할 수 잇도록 한다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 smtClean="0"/>
              <a:t>$ </a:t>
            </a:r>
            <a:r>
              <a:rPr lang="en-US" altLang="ko-KR" sz="2400" dirty="0" err="1" smtClean="0"/>
              <a:t>sudo</a:t>
            </a:r>
            <a:r>
              <a:rPr lang="en-US" altLang="ko-KR" sz="2400" dirty="0" smtClean="0"/>
              <a:t> </a:t>
            </a:r>
            <a:r>
              <a:rPr lang="en-US" altLang="ko-KR" sz="2400" i="1" dirty="0" smtClean="0"/>
              <a:t>command</a:t>
            </a:r>
          </a:p>
          <a:p>
            <a:pPr marL="0" indent="0">
              <a:buNone/>
            </a:pPr>
            <a:r>
              <a:rPr lang="en-US" altLang="ko-KR" sz="2400" dirty="0" smtClean="0"/>
              <a:t> </a:t>
            </a:r>
            <a:r>
              <a:rPr lang="en-US" altLang="ko-KR" sz="2000" dirty="0" smtClean="0"/>
              <a:t> </a:t>
            </a:r>
            <a:r>
              <a:rPr lang="en-US" altLang="ko-KR" sz="2000" i="1" dirty="0" smtClean="0"/>
              <a:t>command</a:t>
            </a:r>
            <a:r>
              <a:rPr lang="ko-KR" altLang="en-US" sz="2000" dirty="0" smtClean="0"/>
              <a:t>를 </a:t>
            </a:r>
            <a:r>
              <a:rPr lang="en-US" altLang="ko-KR" sz="2000" dirty="0" err="1" smtClean="0"/>
              <a:t>superuser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권</a:t>
            </a:r>
            <a:r>
              <a:rPr lang="ko-KR" altLang="en-US" sz="2000" dirty="0" smtClean="0"/>
              <a:t>한으로 실행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$ </a:t>
            </a:r>
            <a:r>
              <a:rPr lang="en-US" altLang="ko-KR" sz="2000" dirty="0" err="1" smtClean="0"/>
              <a:t>sudo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nano</a:t>
            </a:r>
            <a:r>
              <a:rPr lang="en-US" altLang="ko-KR" sz="2000" dirty="0" smtClean="0"/>
              <a:t> /</a:t>
            </a:r>
            <a:r>
              <a:rPr lang="en-US" altLang="ko-KR" sz="2000" dirty="0" smtClean="0"/>
              <a:t>boot/config.txt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$ </a:t>
            </a:r>
            <a:r>
              <a:rPr lang="en-US" altLang="ko-KR" sz="2000" dirty="0" err="1" smtClean="0"/>
              <a:t>sudo</a:t>
            </a:r>
            <a:r>
              <a:rPr lang="en-US" altLang="ko-KR" sz="2000" dirty="0" smtClean="0"/>
              <a:t> apt-get update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$ </a:t>
            </a:r>
            <a:r>
              <a:rPr lang="en-US" altLang="ko-KR" sz="2000" dirty="0" err="1"/>
              <a:t>sudo</a:t>
            </a:r>
            <a:r>
              <a:rPr lang="en-US" altLang="ko-KR" sz="2000" dirty="0"/>
              <a:t> apt-get </a:t>
            </a:r>
            <a:r>
              <a:rPr lang="en-US" altLang="ko-KR" sz="2000" dirty="0" smtClean="0"/>
              <a:t>upgrade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09119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 명령어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1428B-086E-4A3E-9041-FCF35BDCAEB1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4761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 smtClean="0"/>
              <a:t>$ </a:t>
            </a:r>
            <a:r>
              <a:rPr lang="en-US" altLang="ko-KR" sz="2400" dirty="0" err="1" smtClean="0"/>
              <a:t>wget</a:t>
            </a:r>
            <a:r>
              <a:rPr lang="en-US" altLang="ko-KR" sz="2400" dirty="0" smtClean="0"/>
              <a:t> </a:t>
            </a:r>
            <a:r>
              <a:rPr lang="en-US" altLang="ko-KR" sz="2400" i="1" dirty="0" err="1" smtClean="0"/>
              <a:t>site_resource</a:t>
            </a:r>
            <a:endParaRPr lang="en-US" altLang="ko-KR" sz="2400" i="1" dirty="0" smtClean="0"/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ko-KR" altLang="en-US" sz="2000" dirty="0" smtClean="0"/>
              <a:t>웹사이트에서 파일을 다운로드 받는다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 $ </a:t>
            </a:r>
            <a:r>
              <a:rPr lang="en-US" altLang="ko-KR" sz="2000" dirty="0" err="1" smtClean="0"/>
              <a:t>wget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hlinkClick r:id="rId2"/>
              </a:rPr>
              <a:t>https://www.raspberrypi.org/documentation/linux/usage/command.mdwill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400" dirty="0"/>
              <a:t>$ </a:t>
            </a:r>
            <a:r>
              <a:rPr lang="en-US" altLang="ko-KR" sz="2400" dirty="0" smtClean="0"/>
              <a:t>man </a:t>
            </a:r>
            <a:r>
              <a:rPr lang="en-US" altLang="ko-KR" sz="2400" i="1" dirty="0"/>
              <a:t>command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000" dirty="0"/>
              <a:t> </a:t>
            </a:r>
            <a:r>
              <a:rPr lang="en-US" altLang="ko-KR" sz="2000" i="1" dirty="0" smtClean="0"/>
              <a:t>command</a:t>
            </a:r>
            <a:r>
              <a:rPr lang="ko-KR" altLang="en-US" sz="2000" dirty="0" smtClean="0"/>
              <a:t>에 대한 </a:t>
            </a:r>
            <a:r>
              <a:rPr lang="ko-KR" altLang="en-US" sz="2000" dirty="0" err="1" smtClean="0"/>
              <a:t>메뉴얼을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</a:t>
            </a:r>
            <a:r>
              <a:rPr lang="ko-KR" altLang="en-US" sz="2000" dirty="0" smtClean="0"/>
              <a:t>출력한다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$ man </a:t>
            </a:r>
            <a:r>
              <a:rPr lang="en-US" altLang="ko-KR" sz="2000" dirty="0" err="1" smtClean="0"/>
              <a:t>mkdir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400" dirty="0"/>
              <a:t>$ </a:t>
            </a:r>
            <a:r>
              <a:rPr lang="en-US" altLang="ko-KR" sz="2400" dirty="0" err="1"/>
              <a:t>nano</a:t>
            </a:r>
            <a:r>
              <a:rPr lang="en-US" altLang="ko-KR" sz="2400" dirty="0"/>
              <a:t> </a:t>
            </a:r>
            <a:r>
              <a:rPr lang="en-US" altLang="ko-KR" sz="2000" i="1" dirty="0" smtClean="0"/>
              <a:t>file</a:t>
            </a:r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  <a:r>
              <a:rPr lang="en-US" altLang="ko-KR" sz="2000" i="1" dirty="0" smtClean="0"/>
              <a:t>file</a:t>
            </a:r>
            <a:r>
              <a:rPr lang="ko-KR" altLang="en-US" sz="2000" dirty="0" smtClean="0"/>
              <a:t>을 편집한다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$ </a:t>
            </a:r>
            <a:r>
              <a:rPr lang="en-US" altLang="ko-KR" sz="2000" dirty="0" err="1" smtClean="0"/>
              <a:t>nano</a:t>
            </a:r>
            <a:r>
              <a:rPr lang="en-US" altLang="ko-KR" sz="2000" dirty="0" smtClean="0"/>
              <a:t> test.txt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내용을 입력하고 </a:t>
            </a:r>
            <a:r>
              <a:rPr lang="en-US" altLang="ko-KR" sz="2000" dirty="0" smtClean="0"/>
              <a:t>^x &gt; y &gt; Enter</a:t>
            </a:r>
            <a:br>
              <a:rPr lang="en-US" altLang="ko-KR" sz="2000" dirty="0" smtClean="0"/>
            </a:br>
            <a:r>
              <a:rPr lang="en-US" altLang="ko-KR" sz="2000" dirty="0" smtClean="0"/>
              <a:t>  </a:t>
            </a:r>
            <a:r>
              <a:rPr lang="ko-KR" altLang="en-US" sz="2000" dirty="0" smtClean="0"/>
              <a:t>를 눌러 저장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780928"/>
            <a:ext cx="4501486" cy="359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53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99CCFF"/>
      </a:hlink>
      <a:folHlink>
        <a:srgbClr val="3366CC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00B050"/>
          </a:solidFill>
          <a:prstDash val="solid"/>
          <a:round/>
          <a:headEnd type="none" w="med" len="med"/>
          <a:tailEnd type="none"/>
        </a:ln>
        <a:effectLst/>
        <a:ex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  <a:ln>
          <a:solidFill>
            <a:srgbClr val="C00000"/>
          </a:solidFill>
        </a:ln>
      </a:spPr>
      <a:bodyPr wrap="square" rtlCol="0">
        <a:spAutoFit/>
      </a:bodyPr>
      <a:lstStyle>
        <a:defPPr algn="l">
          <a:defRPr dirty="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117TGp_report_diagram</Template>
  <TotalTime>3950</TotalTime>
  <Words>2606</Words>
  <Application>Microsoft Office PowerPoint</Application>
  <PresentationFormat>화면 슬라이드 쇼(4:3)</PresentationFormat>
  <Paragraphs>604</Paragraphs>
  <Slides>43</Slides>
  <Notes>2</Notes>
  <HiddenSlides>24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5" baseType="lpstr">
      <vt:lpstr>HY견고딕</vt:lpstr>
      <vt:lpstr>HY엽서M</vt:lpstr>
      <vt:lpstr>굴림</vt:lpstr>
      <vt:lpstr>나눔고딕</vt:lpstr>
      <vt:lpstr>맑은 고딕</vt:lpstr>
      <vt:lpstr>Arial</vt:lpstr>
      <vt:lpstr>Arial Narrow</vt:lpstr>
      <vt:lpstr>Times New Roman</vt:lpstr>
      <vt:lpstr>Verdana</vt:lpstr>
      <vt:lpstr>Wingdings</vt:lpstr>
      <vt:lpstr>sample</vt:lpstr>
      <vt:lpstr>포장기 셸 개체</vt:lpstr>
      <vt:lpstr>4. 라즈베리파이3 GPIO 제어</vt:lpstr>
      <vt:lpstr>라즈베리 파이 3 Model B</vt:lpstr>
      <vt:lpstr>PC와 라즈베리파이 연결</vt:lpstr>
      <vt:lpstr>VNC Viewer를 사용한 라즈베리파이 접속</vt:lpstr>
      <vt:lpstr>리눅스 명령어</vt:lpstr>
      <vt:lpstr>리눅스 명령어(1)</vt:lpstr>
      <vt:lpstr>리눅스 명령어(2)</vt:lpstr>
      <vt:lpstr>리눅스 명령어(3)</vt:lpstr>
      <vt:lpstr>리눅스 명령어(4)</vt:lpstr>
      <vt:lpstr>리눅스 명령어(5)</vt:lpstr>
      <vt:lpstr>라즈베리파이 파이썬 프로그래밍</vt:lpstr>
      <vt:lpstr>Raspbian 업데이트 및 폴더 만들기</vt:lpstr>
      <vt:lpstr>라즈베리파이 파이썬</vt:lpstr>
      <vt:lpstr>파이썬 프로그램을 위한 Thonny</vt:lpstr>
      <vt:lpstr>Thonny IDE 사용</vt:lpstr>
      <vt:lpstr>라즈베리파이 기본 프로그래밍</vt:lpstr>
      <vt:lpstr>라즈베리파이 기본 프로그래밍</vt:lpstr>
      <vt:lpstr>라즈베리파이 기본 프로그래밍</vt:lpstr>
      <vt:lpstr>라즈베리파이 기본 프로그래밍</vt:lpstr>
      <vt:lpstr>라즈베리파이 TCP/IP 프로그램</vt:lpstr>
      <vt:lpstr>라즈베리파이 TCP/IP 프로그래밍 실습</vt:lpstr>
      <vt:lpstr>라즈베리파이 GPIO 프로그래밍</vt:lpstr>
      <vt:lpstr>라즈베리파이 GPIO</vt:lpstr>
      <vt:lpstr>GPIO 실험 회로</vt:lpstr>
      <vt:lpstr>GPIO와 LED/SWITCH 보드 연결</vt:lpstr>
      <vt:lpstr>GPIO 프로그래밍</vt:lpstr>
      <vt:lpstr>GPIO 입출력 프로그래밍</vt:lpstr>
      <vt:lpstr>GPIO 입출력 프로그래밍</vt:lpstr>
      <vt:lpstr>GPIO 입출력 프로그래밍</vt:lpstr>
      <vt:lpstr>GPIO 입출력 프로그래밍</vt:lpstr>
      <vt:lpstr>연습문제</vt:lpstr>
      <vt:lpstr>GPIO PWM 프로그래밍</vt:lpstr>
      <vt:lpstr>GPIO PWM 프로그래밍</vt:lpstr>
      <vt:lpstr>온습도 센서 프로그래밍 </vt:lpstr>
      <vt:lpstr>온습도 센서 및 초음파 센서 프로그래밍</vt:lpstr>
      <vt:lpstr>온습도 센서 프로그래밍 </vt:lpstr>
      <vt:lpstr>온습도 센서 프로그래밍 </vt:lpstr>
      <vt:lpstr>온습도 센서 프로그래밍 </vt:lpstr>
      <vt:lpstr>초음파 센서를 이용한 거리 측정 프로그래밍</vt:lpstr>
      <vt:lpstr>SenseHat 프로그래밍</vt:lpstr>
      <vt:lpstr>원격 LED 제어</vt:lpstr>
      <vt:lpstr>원격 스위치 모니터링</vt:lpstr>
      <vt:lpstr>원격 제어 및 모니터링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</dc:title>
  <dc:creator>YKSUH</dc:creator>
  <cp:lastModifiedBy>YKSUH</cp:lastModifiedBy>
  <cp:revision>355</cp:revision>
  <dcterms:created xsi:type="dcterms:W3CDTF">2017-07-24T02:35:03Z</dcterms:created>
  <dcterms:modified xsi:type="dcterms:W3CDTF">2019-07-31T04:07:42Z</dcterms:modified>
</cp:coreProperties>
</file>