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285" r:id="rId1"/>
  </p:sldMasterIdLst>
  <p:notesMasterIdLst>
    <p:notesMasterId r:id="rId24"/>
  </p:notesMasterIdLst>
  <p:handoutMasterIdLst>
    <p:handoutMasterId r:id="rId25"/>
  </p:handoutMasterIdLst>
  <p:sldIdLst>
    <p:sldId id="256" r:id="rId2"/>
    <p:sldId id="380" r:id="rId3"/>
    <p:sldId id="662" r:id="rId4"/>
    <p:sldId id="663" r:id="rId5"/>
    <p:sldId id="664" r:id="rId6"/>
    <p:sldId id="665" r:id="rId7"/>
    <p:sldId id="666" r:id="rId8"/>
    <p:sldId id="667" r:id="rId9"/>
    <p:sldId id="668" r:id="rId10"/>
    <p:sldId id="669" r:id="rId11"/>
    <p:sldId id="670" r:id="rId12"/>
    <p:sldId id="671" r:id="rId13"/>
    <p:sldId id="672" r:id="rId14"/>
    <p:sldId id="673" r:id="rId15"/>
    <p:sldId id="674" r:id="rId16"/>
    <p:sldId id="675" r:id="rId17"/>
    <p:sldId id="676" r:id="rId18"/>
    <p:sldId id="679" r:id="rId19"/>
    <p:sldId id="680" r:id="rId20"/>
    <p:sldId id="681" r:id="rId21"/>
    <p:sldId id="677" r:id="rId22"/>
    <p:sldId id="678" r:id="rId23"/>
  </p:sldIdLst>
  <p:sldSz cx="9144000" cy="6858000" type="screen4x3"/>
  <p:notesSz cx="6797675" cy="9874250"/>
  <p:embeddedFontLst>
    <p:embeddedFont>
      <p:font typeface="맑은 고딕" panose="020B0503020000020004" pitchFamily="50" charset="-127"/>
      <p:regular r:id="rId26"/>
      <p:bold r:id="rId27"/>
    </p:embeddedFont>
    <p:embeddedFont>
      <p:font typeface="HY헤드라인M" panose="02030600000101010101" pitchFamily="18" charset="-127"/>
      <p:regular r:id="rId28"/>
    </p:embeddedFont>
    <p:embeddedFont>
      <p:font typeface="HY견고딕" panose="02030600000101010101" pitchFamily="18" charset="-127"/>
      <p:regular r:id="rId29"/>
    </p:embeddedFont>
    <p:embeddedFont>
      <p:font typeface="Verdana" panose="020B0604030504040204" pitchFamily="34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 userDrawn="1">
          <p15:clr>
            <a:srgbClr val="A4A3A4"/>
          </p15:clr>
        </p15:guide>
        <p15:guide id="2" pos="50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2A03"/>
    <a:srgbClr val="640032"/>
    <a:srgbClr val="660033"/>
    <a:srgbClr val="F4DF90"/>
    <a:srgbClr val="452103"/>
    <a:srgbClr val="683104"/>
    <a:srgbClr val="CC99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1071" autoAdjust="0"/>
  </p:normalViewPr>
  <p:slideViewPr>
    <p:cSldViewPr showGuides="1">
      <p:cViewPr varScale="1">
        <p:scale>
          <a:sx n="87" d="100"/>
          <a:sy n="87" d="100"/>
        </p:scale>
        <p:origin x="56" y="128"/>
      </p:cViewPr>
      <p:guideLst>
        <p:guide orient="horz" pos="3264"/>
        <p:guide pos="50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D6D8E07F-0976-46E2-904E-95C00B6F9385}" type="datetimeFigureOut">
              <a:rPr lang="ko-KR" altLang="en-US"/>
              <a:pPr>
                <a:defRPr/>
              </a:pPr>
              <a:t>2019-07-31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7FD09C7F-A55B-41D6-AE96-C53DAC12794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15334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96054449-A562-48AA-B6DA-0078C595B212}" type="datetimeFigureOut">
              <a:rPr lang="ko-KR" altLang="en-US"/>
              <a:pPr>
                <a:defRPr/>
              </a:pPr>
              <a:t>2019-07-31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E945DB59-14D1-455B-8746-E9D105B5CF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0547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09. </a:t>
            </a:r>
            <a:r>
              <a:rPr lang="ko-KR" altLang="en-US" dirty="0" smtClean="0"/>
              <a:t>객체 지향 프로그래밍과 클래스</a:t>
            </a:r>
          </a:p>
        </p:txBody>
      </p:sp>
    </p:spTree>
    <p:extLst>
      <p:ext uri="{BB962C8B-B14F-4D97-AF65-F5344CB8AC3E}">
        <p14:creationId xmlns:p14="http://schemas.microsoft.com/office/powerpoint/2010/main" val="239942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866865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4869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 smtClean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smtClean="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082384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2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62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7" name="WordArt 3"/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1" latinLnBrk="1" hangingPunct="1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80745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 smtClean="0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 latinLnBrk="1">
              <a:defRPr/>
            </a:pPr>
            <a:fld id="{A671FEA9-7017-4FF7-905A-7398DB6C973A}" type="slidenum">
              <a:rPr lang="ko-KR" altLang="en-US" sz="110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latinLnBrk="1">
                <a:defRPr/>
              </a:pPr>
              <a:t>‹#›</a:t>
            </a:fld>
            <a:endParaRPr lang="en-US" altLang="ko-KR" sz="1100" smtClean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2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7" r:id="rId1"/>
    <p:sldLayoutId id="2147484578" r:id="rId2"/>
    <p:sldLayoutId id="2147484576" r:id="rId3"/>
    <p:sldLayoutId id="2147484579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xv525sUH7Xg&amp;t=295s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2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5"/>
          <p:cNvSpPr>
            <a:spLocks noGrp="1"/>
          </p:cNvSpPr>
          <p:nvPr>
            <p:ph type="ctrTitle"/>
          </p:nvPr>
        </p:nvSpPr>
        <p:spPr>
          <a:xfrm>
            <a:off x="76200" y="4267200"/>
            <a:ext cx="9067800" cy="838200"/>
          </a:xfrm>
        </p:spPr>
        <p:txBody>
          <a:bodyPr/>
          <a:lstStyle/>
          <a:p>
            <a:r>
              <a:rPr lang="en-US" altLang="ko-KR" sz="2800" smtClean="0"/>
              <a:t>7. </a:t>
            </a:r>
            <a:r>
              <a:rPr lang="ko-KR" altLang="en-US" sz="2800" dirty="0" smtClean="0"/>
              <a:t>시리얼과 블루투스 통신 프로그래밍</a:t>
            </a:r>
            <a:endParaRPr lang="ko-KR" altLang="en-US" sz="28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아두이노</a:t>
            </a:r>
            <a:r>
              <a:rPr lang="ko-KR" altLang="en-US" dirty="0" smtClean="0"/>
              <a:t> 프로그램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0~99</a:t>
            </a:r>
            <a:r>
              <a:rPr lang="ko-KR" altLang="en-US" dirty="0" smtClean="0"/>
              <a:t>까지의 숫자를 시리얼 포트로 전송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</a:t>
            </a:r>
            <a:r>
              <a:rPr lang="ko-KR" altLang="en-US" dirty="0"/>
              <a:t> 파이와 </a:t>
            </a:r>
            <a:r>
              <a:rPr lang="ko-KR" altLang="en-US" dirty="0" err="1"/>
              <a:t>아두이노의</a:t>
            </a:r>
            <a:r>
              <a:rPr lang="ko-KR" altLang="en-US" dirty="0"/>
              <a:t> 시리얼 프로그램</a:t>
            </a:r>
          </a:p>
        </p:txBody>
      </p:sp>
      <p:pic>
        <p:nvPicPr>
          <p:cNvPr id="22529" name="_x234842120" descr="EMB000047d8bb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48006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296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라즈베리</a:t>
            </a:r>
            <a:r>
              <a:rPr lang="ko-KR" altLang="en-US" dirty="0" smtClean="0"/>
              <a:t> 파이 프로그램</a:t>
            </a:r>
            <a:endParaRPr lang="en-US" altLang="ko-KR" dirty="0" smtClean="0"/>
          </a:p>
          <a:p>
            <a:pPr lvl="1"/>
            <a:r>
              <a:rPr lang="ko-KR" altLang="en-US" dirty="0"/>
              <a:t>시리얼 </a:t>
            </a:r>
            <a:r>
              <a:rPr lang="ko-KR" altLang="en-US" dirty="0" smtClean="0"/>
              <a:t>포트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/</a:t>
            </a:r>
            <a:r>
              <a:rPr lang="en-US" altLang="ko-KR" dirty="0" smtClean="0"/>
              <a:t>dev/ttyACM0</a:t>
            </a:r>
          </a:p>
          <a:p>
            <a:pPr lvl="1"/>
            <a:r>
              <a:rPr lang="ko-KR" altLang="en-US" dirty="0" smtClean="0"/>
              <a:t>시리얼 </a:t>
            </a:r>
            <a:r>
              <a:rPr lang="ko-KR" altLang="en-US" dirty="0"/>
              <a:t>포트 객체를 생성하고 전송 속도는 </a:t>
            </a:r>
            <a:r>
              <a:rPr lang="ko-KR" altLang="en-US" dirty="0" err="1"/>
              <a:t>아두이노와</a:t>
            </a:r>
            <a:r>
              <a:rPr lang="ko-KR" altLang="en-US" dirty="0"/>
              <a:t> 같이 </a:t>
            </a:r>
            <a:r>
              <a:rPr lang="en-US" altLang="ko-KR" dirty="0"/>
              <a:t>9600 baud</a:t>
            </a:r>
            <a:r>
              <a:rPr lang="ko-KR" altLang="en-US" dirty="0"/>
              <a:t>로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inWaiting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호출하여 데이터의 수신 여부를 확인하고 수신 데이터가 있으면 </a:t>
            </a:r>
            <a:r>
              <a:rPr lang="en-US" altLang="ko-KR" dirty="0"/>
              <a:t>read() </a:t>
            </a:r>
            <a:r>
              <a:rPr lang="ko-KR" altLang="en-US" dirty="0" err="1"/>
              <a:t>메소드로</a:t>
            </a:r>
            <a:r>
              <a:rPr lang="ko-KR" altLang="en-US" dirty="0"/>
              <a:t> 읽어 화면에 </a:t>
            </a:r>
            <a:r>
              <a:rPr lang="ko-KR" altLang="en-US" dirty="0" smtClean="0"/>
              <a:t>출력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</a:t>
            </a:r>
            <a:r>
              <a:rPr lang="ko-KR" altLang="en-US" dirty="0"/>
              <a:t> 파이와 </a:t>
            </a:r>
            <a:r>
              <a:rPr lang="ko-KR" altLang="en-US" dirty="0" err="1"/>
              <a:t>아두이노의</a:t>
            </a:r>
            <a:r>
              <a:rPr lang="ko-KR" altLang="en-US" dirty="0"/>
              <a:t> 시리얼 프로그램</a:t>
            </a:r>
          </a:p>
        </p:txBody>
      </p:sp>
      <p:pic>
        <p:nvPicPr>
          <p:cNvPr id="23553" name="_x510571680" descr="EMB000047d8bb8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79755"/>
            <a:ext cx="4932363" cy="316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236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621" y="4419600"/>
            <a:ext cx="9144000" cy="838200"/>
          </a:xfrm>
        </p:spPr>
        <p:txBody>
          <a:bodyPr/>
          <a:lstStyle/>
          <a:p>
            <a:r>
              <a:rPr lang="ko-KR" altLang="en-US" sz="2800" dirty="0" err="1" smtClean="0"/>
              <a:t>라즈베리</a:t>
            </a:r>
            <a:r>
              <a:rPr lang="ko-KR" altLang="en-US" sz="2800" dirty="0" smtClean="0"/>
              <a:t> 파이와 스마트폰의 블루투스 통신 프로그램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39843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통신 방법</a:t>
            </a:r>
            <a:endParaRPr lang="en-US" altLang="ko-KR" dirty="0" smtClean="0"/>
          </a:p>
          <a:p>
            <a:pPr marL="814387" lvl="1" indent="-457200">
              <a:buFont typeface="+mj-ea"/>
              <a:buAutoNum type="circleNumDbPlain"/>
            </a:pPr>
            <a:r>
              <a:rPr lang="en-US" altLang="ko-KR" dirty="0" err="1" smtClean="0"/>
              <a:t>PyBluez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모듈의 이용</a:t>
            </a:r>
            <a:endParaRPr lang="en-US" altLang="ko-KR" dirty="0" smtClean="0"/>
          </a:p>
          <a:p>
            <a:pPr marL="814387" lvl="1" indent="-457200">
              <a:buFont typeface="+mj-ea"/>
              <a:buAutoNum type="circleNumDbPlain"/>
            </a:pPr>
            <a:r>
              <a:rPr lang="ko-KR" altLang="en-US" dirty="0" smtClean="0"/>
              <a:t>소켓 모듈의 이용</a:t>
            </a:r>
            <a:endParaRPr lang="en-US" altLang="ko-KR" dirty="0" smtClean="0"/>
          </a:p>
          <a:p>
            <a:pPr marL="617537" indent="-457200"/>
            <a:r>
              <a:rPr lang="en-US" altLang="ko-KR" dirty="0" err="1" smtClean="0"/>
              <a:t>PyBluez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모듈의 이용</a:t>
            </a:r>
            <a:endParaRPr lang="en-US" altLang="ko-KR" dirty="0" smtClean="0"/>
          </a:p>
          <a:p>
            <a:pPr marL="814387" lvl="1" indent="-457200">
              <a:buFont typeface="+mj-ea"/>
              <a:buAutoNum type="circleNumDbPlain"/>
            </a:pP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파이와 스마트폰의 </a:t>
            </a:r>
            <a:r>
              <a:rPr lang="ko-KR" altLang="en-US" dirty="0" err="1" smtClean="0"/>
              <a:t>페어링</a:t>
            </a:r>
            <a:endParaRPr lang="en-US" altLang="ko-KR" dirty="0"/>
          </a:p>
          <a:p>
            <a:pPr lvl="2"/>
            <a:r>
              <a:rPr lang="ko-KR" altLang="en-US" dirty="0" err="1" smtClean="0"/>
              <a:t>라즈베리</a:t>
            </a:r>
            <a:r>
              <a:rPr lang="ko-KR" altLang="en-US" dirty="0" smtClean="0"/>
              <a:t> 파이의</a:t>
            </a:r>
            <a:r>
              <a:rPr lang="en-US" altLang="ko-KR" dirty="0" smtClean="0"/>
              <a:t> Bluetooth </a:t>
            </a:r>
            <a:r>
              <a:rPr lang="ko-KR" altLang="en-US" dirty="0" smtClean="0"/>
              <a:t>패널 아이콘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라즈베리</a:t>
            </a:r>
            <a:r>
              <a:rPr lang="ko-KR" altLang="en-US" dirty="0" smtClean="0"/>
              <a:t> 파이와 스마트폰의 블루투스 통신</a:t>
            </a:r>
            <a:endParaRPr lang="ko-KR" altLang="en-US" dirty="0"/>
          </a:p>
        </p:txBody>
      </p:sp>
      <p:pic>
        <p:nvPicPr>
          <p:cNvPr id="24577" name="_x234847376" descr="EMB000047d8bb9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4090987"/>
            <a:ext cx="1752600" cy="145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9" name="_x234836936" descr="EMB000047d8bb9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4090987"/>
            <a:ext cx="1749425" cy="147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1" name="_x234849896" descr="EMB000047d8bba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008" y="4090987"/>
            <a:ext cx="1904999" cy="147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170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스마트폰에서 연결 수락</a:t>
            </a:r>
            <a:endParaRPr lang="en-US" altLang="ko-KR" dirty="0" smtClean="0"/>
          </a:p>
          <a:p>
            <a:pPr marL="814387" lvl="1" indent="-457200">
              <a:buFont typeface="+mj-ea"/>
              <a:buAutoNum type="circleNumDbPlain" startAt="2"/>
            </a:pPr>
            <a:endParaRPr lang="en-US" altLang="ko-KR" dirty="0"/>
          </a:p>
          <a:p>
            <a:pPr marL="814387" lvl="1" indent="-457200">
              <a:buFont typeface="+mj-ea"/>
              <a:buAutoNum type="circleNumDbPlain" startAt="2"/>
            </a:pPr>
            <a:endParaRPr lang="en-US" altLang="ko-KR" dirty="0" smtClean="0"/>
          </a:p>
          <a:p>
            <a:pPr marL="814387" lvl="1" indent="-457200">
              <a:buFont typeface="+mj-ea"/>
              <a:buAutoNum type="circleNumDbPlain" startAt="2"/>
            </a:pPr>
            <a:endParaRPr lang="en-US" altLang="ko-KR" dirty="0"/>
          </a:p>
          <a:p>
            <a:pPr marL="814387" lvl="1" indent="-457200">
              <a:buFont typeface="+mj-ea"/>
              <a:buAutoNum type="circleNumDbPlain" startAt="2"/>
            </a:pPr>
            <a:endParaRPr lang="en-US" altLang="ko-KR" dirty="0" smtClean="0"/>
          </a:p>
          <a:p>
            <a:pPr lvl="2"/>
            <a:r>
              <a:rPr lang="ko-KR" altLang="en-US" dirty="0" err="1" smtClean="0"/>
              <a:t>라즈베리</a:t>
            </a:r>
            <a:r>
              <a:rPr lang="ko-KR" altLang="en-US" dirty="0" smtClean="0"/>
              <a:t> 파이에서 연결 수락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</a:t>
            </a:r>
            <a:r>
              <a:rPr lang="ko-KR" altLang="en-US" dirty="0"/>
              <a:t> 파이와 스마트폰의 블루투스 통신</a:t>
            </a:r>
          </a:p>
        </p:txBody>
      </p:sp>
      <p:pic>
        <p:nvPicPr>
          <p:cNvPr id="25601" name="_x517756752" descr="EMB000047d8bba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2362200" cy="169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3" name="_x517756248" descr="EMB000047d8bba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697" y="3962400"/>
            <a:ext cx="304865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166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814387" lvl="1" indent="-457200">
              <a:buFont typeface="+mj-ea"/>
              <a:buAutoNum type="circleNumDbPlain" startAt="2"/>
            </a:pP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파이에서 </a:t>
            </a:r>
            <a:r>
              <a:rPr lang="en-US" altLang="ko-KR" dirty="0" smtClean="0"/>
              <a:t>SPP </a:t>
            </a:r>
            <a:r>
              <a:rPr lang="ko-KR" altLang="en-US" dirty="0" smtClean="0"/>
              <a:t>설정하고 </a:t>
            </a:r>
            <a:r>
              <a:rPr lang="ko-KR" altLang="en-US" dirty="0" err="1" smtClean="0"/>
              <a:t>리부팅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</a:t>
            </a:r>
            <a:r>
              <a:rPr lang="ko-KR" altLang="en-US" dirty="0"/>
              <a:t> 파이와 스마트폰의 블루투스 통신</a:t>
            </a:r>
          </a:p>
        </p:txBody>
      </p:sp>
      <p:pic>
        <p:nvPicPr>
          <p:cNvPr id="26625" name="_x517796568" descr="EMB000047d8bb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799"/>
            <a:ext cx="6553200" cy="412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546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814387" lvl="1" indent="-457200">
              <a:buFont typeface="+mj-ea"/>
              <a:buAutoNum type="circleNumDbPlain" startAt="3"/>
            </a:pP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 프로그램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)</a:t>
            </a:r>
          </a:p>
          <a:p>
            <a:pPr marL="814387" lvl="1" indent="-457200">
              <a:buFont typeface="+mj-ea"/>
              <a:buAutoNum type="circleNumDbPlain" startAt="3"/>
            </a:pPr>
            <a:endParaRPr lang="en-US" altLang="ko-KR" dirty="0"/>
          </a:p>
          <a:p>
            <a:pPr marL="814387" lvl="1" indent="-457200">
              <a:buFont typeface="+mj-ea"/>
              <a:buAutoNum type="circleNumDbPlain" startAt="3"/>
            </a:pPr>
            <a:endParaRPr lang="en-US" altLang="ko-KR" dirty="0" smtClean="0"/>
          </a:p>
          <a:p>
            <a:pPr marL="814387" lvl="1" indent="-457200">
              <a:buFont typeface="+mj-ea"/>
              <a:buAutoNum type="circleNumDbPlain" startAt="3"/>
            </a:pPr>
            <a:endParaRPr lang="en-US" altLang="ko-KR" dirty="0"/>
          </a:p>
          <a:p>
            <a:pPr marL="814387" lvl="1" indent="-457200">
              <a:buFont typeface="+mj-ea"/>
              <a:buAutoNum type="circleNumDbPlain" startAt="3"/>
            </a:pPr>
            <a:endParaRPr lang="en-US" altLang="ko-KR" dirty="0" smtClean="0"/>
          </a:p>
          <a:p>
            <a:pPr marL="814387" lvl="1" indent="-457200">
              <a:buFont typeface="+mj-ea"/>
              <a:buAutoNum type="circleNumDbPlain" startAt="3"/>
            </a:pPr>
            <a:endParaRPr lang="en-US" altLang="ko-KR" dirty="0"/>
          </a:p>
          <a:p>
            <a:pPr marL="814387" lvl="1" indent="-457200">
              <a:buFont typeface="+mj-ea"/>
              <a:buAutoNum type="circleNumDbPlain" startAt="3"/>
            </a:pPr>
            <a:endParaRPr lang="en-US" altLang="ko-KR" dirty="0" smtClean="0"/>
          </a:p>
          <a:p>
            <a:pPr marL="814387" lvl="1" indent="-457200">
              <a:buFont typeface="+mj-ea"/>
              <a:buAutoNum type="circleNumDbPlain" startAt="3"/>
            </a:pPr>
            <a:endParaRPr lang="en-US" altLang="ko-KR" dirty="0"/>
          </a:p>
          <a:p>
            <a:pPr marL="814387" lvl="1" indent="-457200">
              <a:buFont typeface="+mj-ea"/>
              <a:buAutoNum type="circleNumDbPlain" startAt="3"/>
            </a:pPr>
            <a:r>
              <a:rPr lang="ko-KR" altLang="en-US" dirty="0" smtClean="0"/>
              <a:t>스마트폰에 </a:t>
            </a:r>
            <a:r>
              <a:rPr lang="en-US" altLang="ko-KR" dirty="0" err="1" smtClean="0"/>
              <a:t>BlueSPP</a:t>
            </a:r>
            <a:r>
              <a:rPr lang="en-US" altLang="ko-KR" dirty="0" smtClean="0"/>
              <a:t> </a:t>
            </a:r>
            <a:r>
              <a:rPr lang="ko-KR" altLang="en-US" dirty="0" smtClean="0"/>
              <a:t>앱을 설치하고 </a:t>
            </a: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파이와 연결</a:t>
            </a:r>
            <a:r>
              <a:rPr lang="en-US" altLang="ko-KR" dirty="0" smtClean="0"/>
              <a:t>(Server mode &gt; OFF</a:t>
            </a:r>
            <a:r>
              <a:rPr lang="ko-KR" altLang="en-US" dirty="0" smtClean="0"/>
              <a:t>로 설정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</a:t>
            </a:r>
            <a:r>
              <a:rPr lang="ko-KR" altLang="en-US" dirty="0"/>
              <a:t> 파이와 스마트폰의 블루투스 통신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4200" y="1447800"/>
            <a:ext cx="68756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latinLnBrk="1"/>
            <a:r>
              <a:rPr lang="en-US" altLang="ko-KR" dirty="0">
                <a:solidFill>
                  <a:srgbClr val="592A03"/>
                </a:solidFill>
              </a:rPr>
              <a:t>import </a:t>
            </a:r>
            <a:r>
              <a:rPr lang="en-US" altLang="ko-KR" dirty="0" err="1">
                <a:solidFill>
                  <a:srgbClr val="592A03"/>
                </a:solidFill>
              </a:rPr>
              <a:t>bluetooth</a:t>
            </a:r>
            <a:endParaRPr lang="en-US" altLang="ko-KR" dirty="0">
              <a:solidFill>
                <a:srgbClr val="592A03"/>
              </a:solidFill>
            </a:endParaRPr>
          </a:p>
          <a:p>
            <a:pPr lvl="0" latinLnBrk="1"/>
            <a:r>
              <a:rPr lang="en-US" altLang="ko-KR" dirty="0">
                <a:solidFill>
                  <a:srgbClr val="592A03"/>
                </a:solidFill>
              </a:rPr>
              <a:t>server = </a:t>
            </a:r>
            <a:r>
              <a:rPr lang="en-US" altLang="ko-KR" dirty="0" err="1">
                <a:solidFill>
                  <a:srgbClr val="592A03"/>
                </a:solidFill>
              </a:rPr>
              <a:t>bluetooth.BluetoothSocket</a:t>
            </a:r>
            <a:r>
              <a:rPr lang="en-US" altLang="ko-KR" dirty="0">
                <a:solidFill>
                  <a:srgbClr val="592A03"/>
                </a:solidFill>
              </a:rPr>
              <a:t>(</a:t>
            </a:r>
            <a:r>
              <a:rPr lang="en-US" altLang="ko-KR" dirty="0" err="1">
                <a:solidFill>
                  <a:srgbClr val="592A03"/>
                </a:solidFill>
              </a:rPr>
              <a:t>bluetooth.RFCOMM</a:t>
            </a:r>
            <a:r>
              <a:rPr lang="en-US" altLang="ko-KR" dirty="0">
                <a:solidFill>
                  <a:srgbClr val="592A03"/>
                </a:solidFill>
              </a:rPr>
              <a:t>)</a:t>
            </a:r>
          </a:p>
          <a:p>
            <a:pPr lvl="0" latinLnBrk="1"/>
            <a:r>
              <a:rPr lang="en-US" altLang="ko-KR" dirty="0">
                <a:solidFill>
                  <a:srgbClr val="592A03"/>
                </a:solidFill>
              </a:rPr>
              <a:t>port = 1</a:t>
            </a:r>
          </a:p>
          <a:p>
            <a:pPr lvl="0" latinLnBrk="1"/>
            <a:r>
              <a:rPr lang="en-US" altLang="ko-KR" dirty="0" err="1">
                <a:solidFill>
                  <a:srgbClr val="592A03"/>
                </a:solidFill>
              </a:rPr>
              <a:t>server.bind</a:t>
            </a:r>
            <a:r>
              <a:rPr lang="en-US" altLang="ko-KR" dirty="0">
                <a:solidFill>
                  <a:srgbClr val="592A03"/>
                </a:solidFill>
              </a:rPr>
              <a:t>((”“, port))</a:t>
            </a:r>
          </a:p>
          <a:p>
            <a:pPr lvl="0" latinLnBrk="1"/>
            <a:r>
              <a:rPr lang="en-US" altLang="ko-KR" dirty="0" err="1">
                <a:solidFill>
                  <a:srgbClr val="592A03"/>
                </a:solidFill>
              </a:rPr>
              <a:t>server.listen</a:t>
            </a:r>
            <a:r>
              <a:rPr lang="en-US" altLang="ko-KR" dirty="0">
                <a:solidFill>
                  <a:srgbClr val="592A03"/>
                </a:solidFill>
              </a:rPr>
              <a:t>(1)</a:t>
            </a:r>
          </a:p>
          <a:p>
            <a:pPr lvl="0" latinLnBrk="1"/>
            <a:r>
              <a:rPr lang="en-US" altLang="ko-KR" dirty="0">
                <a:solidFill>
                  <a:srgbClr val="592A03"/>
                </a:solidFill>
              </a:rPr>
              <a:t>client, </a:t>
            </a:r>
            <a:r>
              <a:rPr lang="en-US" altLang="ko-KR" dirty="0" err="1">
                <a:solidFill>
                  <a:srgbClr val="592A03"/>
                </a:solidFill>
              </a:rPr>
              <a:t>addr</a:t>
            </a:r>
            <a:r>
              <a:rPr lang="en-US" altLang="ko-KR" dirty="0">
                <a:solidFill>
                  <a:srgbClr val="592A03"/>
                </a:solidFill>
              </a:rPr>
              <a:t> = </a:t>
            </a:r>
            <a:r>
              <a:rPr lang="en-US" altLang="ko-KR" dirty="0" err="1">
                <a:solidFill>
                  <a:srgbClr val="592A03"/>
                </a:solidFill>
              </a:rPr>
              <a:t>server.accept</a:t>
            </a:r>
            <a:r>
              <a:rPr lang="en-US" altLang="ko-KR" dirty="0">
                <a:solidFill>
                  <a:srgbClr val="592A03"/>
                </a:solidFill>
              </a:rPr>
              <a:t>()</a:t>
            </a:r>
          </a:p>
          <a:p>
            <a:pPr lvl="0" latinLnBrk="1"/>
            <a:r>
              <a:rPr lang="en-US" altLang="ko-KR" dirty="0">
                <a:solidFill>
                  <a:srgbClr val="592A03"/>
                </a:solidFill>
              </a:rPr>
              <a:t>while True:</a:t>
            </a:r>
          </a:p>
          <a:p>
            <a:pPr lvl="0" latinLnBrk="1"/>
            <a:r>
              <a:rPr lang="en-US" altLang="ko-KR" dirty="0" smtClean="0">
                <a:solidFill>
                  <a:srgbClr val="592A03"/>
                </a:solidFill>
              </a:rPr>
              <a:t>    print(</a:t>
            </a:r>
            <a:r>
              <a:rPr lang="en-US" altLang="ko-KR" dirty="0" err="1" smtClean="0">
                <a:solidFill>
                  <a:srgbClr val="592A03"/>
                </a:solidFill>
              </a:rPr>
              <a:t>client.recv</a:t>
            </a:r>
            <a:r>
              <a:rPr lang="en-US" altLang="ko-KR" dirty="0" smtClean="0">
                <a:solidFill>
                  <a:srgbClr val="592A03"/>
                </a:solidFill>
              </a:rPr>
              <a:t>(1024</a:t>
            </a:r>
            <a:r>
              <a:rPr lang="en-US" altLang="ko-KR" dirty="0">
                <a:solidFill>
                  <a:srgbClr val="592A03"/>
                </a:solidFill>
              </a:rPr>
              <a:t>))</a:t>
            </a:r>
          </a:p>
          <a:p>
            <a:pPr lvl="0" latinLnBrk="1"/>
            <a:r>
              <a:rPr lang="en-US" altLang="ko-KR" dirty="0" err="1">
                <a:solidFill>
                  <a:srgbClr val="592A03"/>
                </a:solidFill>
              </a:rPr>
              <a:t>client.close</a:t>
            </a:r>
            <a:r>
              <a:rPr lang="en-US" altLang="ko-KR" dirty="0" smtClean="0">
                <a:solidFill>
                  <a:srgbClr val="592A03"/>
                </a:solidFill>
              </a:rPr>
              <a:t>()</a:t>
            </a:r>
            <a:endParaRPr lang="en-US" altLang="ko-KR" dirty="0">
              <a:solidFill>
                <a:srgbClr val="592A03"/>
              </a:solidFill>
            </a:endParaRPr>
          </a:p>
        </p:txBody>
      </p:sp>
      <p:pic>
        <p:nvPicPr>
          <p:cNvPr id="27649" name="_x517760352" descr="EMB000047d8bbb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904988"/>
            <a:ext cx="23710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100" y="5780652"/>
            <a:ext cx="770800" cy="696348"/>
          </a:xfrm>
          <a:prstGeom prst="rect">
            <a:avLst/>
          </a:prstGeom>
        </p:spPr>
      </p:pic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891651"/>
              </p:ext>
            </p:extLst>
          </p:nvPr>
        </p:nvGraphicFramePr>
        <p:xfrm>
          <a:off x="7620000" y="3795772"/>
          <a:ext cx="88741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포장기 셸 개체" showAsIcon="1" r:id="rId5" imgW="887400" imgH="514800" progId="Package">
                  <p:embed/>
                </p:oleObj>
              </mc:Choice>
              <mc:Fallback>
                <p:oleObj name="포장기 셸 개체" showAsIcon="1" r:id="rId5" imgW="887400" imgH="51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0000" y="3795772"/>
                        <a:ext cx="887412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224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814387" lvl="1" indent="-457200">
              <a:buFont typeface="+mj-ea"/>
              <a:buAutoNum type="circleNumDbPlain" startAt="5"/>
            </a:pPr>
            <a:r>
              <a:rPr lang="ko-KR" altLang="en-US" dirty="0" smtClean="0"/>
              <a:t>메시지 송수신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</a:t>
            </a:r>
            <a:r>
              <a:rPr lang="ko-KR" altLang="en-US" dirty="0"/>
              <a:t> 파이와 스마트폰의 블루투스 통신</a:t>
            </a:r>
          </a:p>
        </p:txBody>
      </p:sp>
      <p:pic>
        <p:nvPicPr>
          <p:cNvPr id="28673" name="_x517755816" descr="EMB000047d8bbb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551"/>
            <a:ext cx="2459272" cy="131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5" name="_x517754880" descr="EMB000047d8bbb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724413"/>
            <a:ext cx="3429000" cy="99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43000" y="3144701"/>
            <a:ext cx="1981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002060"/>
                </a:solidFill>
                <a:latin typeface="+mn-ea"/>
                <a:ea typeface="+mn-ea"/>
              </a:rPr>
              <a:t>&lt;</a:t>
            </a:r>
            <a:r>
              <a:rPr lang="ko-KR" altLang="en-US" sz="1600" dirty="0" smtClean="0">
                <a:solidFill>
                  <a:srgbClr val="002060"/>
                </a:solidFill>
                <a:latin typeface="+mn-ea"/>
                <a:ea typeface="+mn-ea"/>
              </a:rPr>
              <a:t>스마트폰 송수신</a:t>
            </a:r>
            <a:r>
              <a:rPr lang="en-US" altLang="ko-KR" sz="1600" dirty="0" smtClean="0">
                <a:solidFill>
                  <a:srgbClr val="002060"/>
                </a:solidFill>
                <a:latin typeface="+mn-ea"/>
                <a:ea typeface="+mn-ea"/>
              </a:rPr>
              <a:t>&gt;</a:t>
            </a:r>
            <a:endParaRPr lang="ko-KR" altLang="en-US" sz="1600" dirty="0" smtClean="0"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336" y="4799224"/>
            <a:ext cx="2464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002060"/>
                </a:solidFill>
                <a:latin typeface="+mn-ea"/>
                <a:ea typeface="+mn-ea"/>
              </a:rPr>
              <a:t>&lt;</a:t>
            </a:r>
            <a:r>
              <a:rPr lang="ko-KR" altLang="en-US" sz="1600" dirty="0" err="1" smtClean="0">
                <a:solidFill>
                  <a:srgbClr val="002060"/>
                </a:solidFill>
                <a:latin typeface="+mn-ea"/>
                <a:ea typeface="+mn-ea"/>
              </a:rPr>
              <a:t>라즈베리</a:t>
            </a:r>
            <a:r>
              <a:rPr lang="ko-KR" altLang="en-US" sz="1600" dirty="0" smtClean="0">
                <a:solidFill>
                  <a:srgbClr val="002060"/>
                </a:solidFill>
                <a:latin typeface="+mn-ea"/>
                <a:ea typeface="+mn-ea"/>
              </a:rPr>
              <a:t> 파이 송수신</a:t>
            </a:r>
            <a:r>
              <a:rPr lang="en-US" altLang="ko-KR" sz="1600" dirty="0" smtClean="0">
                <a:solidFill>
                  <a:srgbClr val="002060"/>
                </a:solidFill>
                <a:latin typeface="+mn-ea"/>
                <a:ea typeface="+mn-ea"/>
              </a:rPr>
              <a:t>&gt;</a:t>
            </a:r>
            <a:endParaRPr lang="ko-KR" altLang="en-US" sz="1600" dirty="0" smtClean="0"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5410200"/>
            <a:ext cx="7175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4"/>
              </a:rPr>
              <a:t>https://www.youtube.com/watch?v=xv525sUH7Xg&amp;t=295s</a:t>
            </a:r>
            <a:endParaRPr lang="ko-KR" altLang="en-US" dirty="0" smtClean="0">
              <a:solidFill>
                <a:srgbClr val="0020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1390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4267201"/>
            <a:ext cx="8229600" cy="838200"/>
          </a:xfrm>
        </p:spPr>
        <p:txBody>
          <a:bodyPr/>
          <a:lstStyle/>
          <a:p>
            <a:r>
              <a:rPr lang="en-US" altLang="ko-KR" sz="3200" dirty="0" smtClean="0"/>
              <a:t>PC</a:t>
            </a:r>
            <a:r>
              <a:rPr lang="ko-KR" altLang="en-US" sz="3200" dirty="0" smtClean="0"/>
              <a:t>와 </a:t>
            </a:r>
            <a:r>
              <a:rPr lang="ko-KR" altLang="en-US" sz="3200" dirty="0" err="1" smtClean="0"/>
              <a:t>라즈베리</a:t>
            </a:r>
            <a:r>
              <a:rPr lang="ko-KR" altLang="en-US" sz="3200" dirty="0" smtClean="0"/>
              <a:t> 파이의 블루투스 통신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21729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PC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PyBluez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Socket</a:t>
            </a:r>
            <a:r>
              <a:rPr lang="ko-KR" altLang="en-US" dirty="0" smtClean="0"/>
              <a:t>을 지원하지 않으므로 </a:t>
            </a:r>
            <a:r>
              <a:rPr lang="en-US" altLang="ko-KR" dirty="0" smtClean="0"/>
              <a:t>SPP</a:t>
            </a:r>
            <a:r>
              <a:rPr lang="ko-KR" altLang="en-US" dirty="0" smtClean="0"/>
              <a:t>를 이용한 통신 사용</a:t>
            </a:r>
            <a:endParaRPr lang="en-US" altLang="ko-KR" dirty="0" smtClean="0"/>
          </a:p>
          <a:p>
            <a:r>
              <a:rPr lang="en-US" altLang="ko-KR" dirty="0" smtClean="0"/>
              <a:t>PC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 </a:t>
            </a:r>
            <a:r>
              <a:rPr lang="ko-KR" altLang="en-US" dirty="0" err="1" smtClean="0"/>
              <a:t>페어링</a:t>
            </a:r>
            <a:endParaRPr lang="en-US" altLang="ko-KR" dirty="0" smtClean="0"/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bluetoothctl</a:t>
            </a:r>
            <a:endParaRPr lang="en-US" altLang="ko-KR" dirty="0"/>
          </a:p>
          <a:p>
            <a:pPr marL="357187" lvl="1" indent="0">
              <a:buNone/>
            </a:pPr>
            <a:r>
              <a:rPr lang="en-US" altLang="ko-KR" dirty="0" smtClean="0"/>
              <a:t>  # </a:t>
            </a:r>
            <a:r>
              <a:rPr lang="en-US" altLang="ko-KR" dirty="0"/>
              <a:t>discoverable on</a:t>
            </a:r>
          </a:p>
          <a:p>
            <a:pPr lvl="1"/>
            <a:r>
              <a:rPr lang="en-US" altLang="ko-KR" dirty="0" smtClean="0"/>
              <a:t>PC</a:t>
            </a:r>
            <a:r>
              <a:rPr lang="ko-KR" altLang="en-US" dirty="0"/>
              <a:t>의 “설정” </a:t>
            </a:r>
            <a:r>
              <a:rPr lang="ko-KR" altLang="en-US" dirty="0" smtClean="0"/>
              <a:t>화면의 </a:t>
            </a:r>
            <a:r>
              <a:rPr lang="ko-KR" altLang="en-US" dirty="0"/>
              <a:t>“</a:t>
            </a:r>
            <a:r>
              <a:rPr lang="en-US" altLang="ko-KR" dirty="0"/>
              <a:t>Bluetooth </a:t>
            </a:r>
            <a:r>
              <a:rPr lang="ko-KR" altLang="en-US" dirty="0"/>
              <a:t>및 기타 디바이스” 항목에서 “</a:t>
            </a:r>
            <a:r>
              <a:rPr lang="en-US" altLang="ko-KR" dirty="0"/>
              <a:t>Bluetooth”</a:t>
            </a:r>
            <a:r>
              <a:rPr lang="ko-KR" altLang="en-US" dirty="0"/>
              <a:t>를 켜고 “</a:t>
            </a:r>
            <a:r>
              <a:rPr lang="en-US" altLang="ko-KR" dirty="0"/>
              <a:t>Bluetooth </a:t>
            </a:r>
            <a:r>
              <a:rPr lang="ko-KR" altLang="en-US" dirty="0"/>
              <a:t>또는 기타 디바이스 추가” </a:t>
            </a:r>
            <a:r>
              <a:rPr lang="en-US" altLang="ko-KR" dirty="0"/>
              <a:t>&gt; “Bluetooth”</a:t>
            </a:r>
            <a:r>
              <a:rPr lang="ko-KR" altLang="en-US" dirty="0"/>
              <a:t>를 차례로 클릭하고 “</a:t>
            </a:r>
            <a:r>
              <a:rPr lang="en-US" altLang="ko-KR" dirty="0" err="1" smtClean="0"/>
              <a:t>raspberrypi</a:t>
            </a:r>
            <a:r>
              <a:rPr lang="en-US" altLang="ko-KR" dirty="0"/>
              <a:t>”</a:t>
            </a:r>
            <a:r>
              <a:rPr lang="ko-KR" altLang="en-US" dirty="0"/>
              <a:t>가 나타나면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PC</a:t>
            </a:r>
            <a:r>
              <a:rPr lang="ko-KR" altLang="en-US" dirty="0" smtClean="0"/>
              <a:t>의 장치관리자에서 블루투스 통신 포트 확인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</a:t>
            </a:r>
            <a:r>
              <a:rPr lang="ko-KR" altLang="en-US" dirty="0"/>
              <a:t>와 </a:t>
            </a:r>
            <a:r>
              <a:rPr lang="ko-KR" altLang="en-US" dirty="0" err="1"/>
              <a:t>라즈베리</a:t>
            </a:r>
            <a:r>
              <a:rPr lang="ko-KR" altLang="en-US" dirty="0"/>
              <a:t> 파이의 블루투스 통신</a:t>
            </a:r>
          </a:p>
        </p:txBody>
      </p:sp>
    </p:spTree>
    <p:extLst>
      <p:ext uri="{BB962C8B-B14F-4D97-AF65-F5344CB8AC3E}">
        <p14:creationId xmlns:p14="http://schemas.microsoft.com/office/powerpoint/2010/main" val="314986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/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ko-KR" altLang="en-US" dirty="0" smtClean="0"/>
              <a:t>간단한 시리얼 통신 프로그램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ko-KR" dirty="0" smtClean="0"/>
              <a:t>PC-</a:t>
            </a: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 시리얼 통신 프로그램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  <a:defRPr/>
            </a:pP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</a:t>
            </a:r>
            <a:r>
              <a:rPr lang="en-US" altLang="ko-KR" dirty="0" smtClean="0"/>
              <a:t>-</a:t>
            </a:r>
            <a:r>
              <a:rPr lang="ko-KR" altLang="en-US" dirty="0" smtClean="0"/>
              <a:t>스마트폰 블루투스 통신 프로그램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ko-KR" dirty="0" smtClean="0"/>
              <a:t>PC-</a:t>
            </a: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 블루투스 통신 프로그램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PC: serial_comm.py, Raspberry Pi: </a:t>
            </a:r>
            <a:r>
              <a:rPr lang="en-US" altLang="ko-KR" dirty="0"/>
              <a:t>btPBServer.py</a:t>
            </a:r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</a:t>
            </a:r>
            <a:r>
              <a:rPr lang="ko-KR" altLang="en-US" dirty="0"/>
              <a:t>와 </a:t>
            </a:r>
            <a:r>
              <a:rPr lang="ko-KR" altLang="en-US" dirty="0" err="1"/>
              <a:t>라즈베리</a:t>
            </a:r>
            <a:r>
              <a:rPr lang="ko-KR" altLang="en-US" dirty="0"/>
              <a:t> 파이의 블루투스 통신</a:t>
            </a: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057668"/>
              </p:ext>
            </p:extLst>
          </p:nvPr>
        </p:nvGraphicFramePr>
        <p:xfrm>
          <a:off x="7543800" y="2057400"/>
          <a:ext cx="88741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name="포장기 셸 개체" showAsIcon="1" r:id="rId3" imgW="887400" imgH="514800" progId="Package">
                  <p:embed/>
                </p:oleObj>
              </mc:Choice>
              <mc:Fallback>
                <p:oleObj name="포장기 셸 개체" showAsIcon="1" r:id="rId3" imgW="887400" imgH="514800" progId="Package">
                  <p:embed/>
                  <p:pic>
                    <p:nvPicPr>
                      <p:cNvPr id="7" name="개체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43800" y="2057400"/>
                        <a:ext cx="887412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71453"/>
              </p:ext>
            </p:extLst>
          </p:nvPr>
        </p:nvGraphicFramePr>
        <p:xfrm>
          <a:off x="7486649" y="2743200"/>
          <a:ext cx="10017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name="포장기 셸 개체" showAsIcon="1" r:id="rId5" imgW="1002240" imgH="514800" progId="Package">
                  <p:embed/>
                </p:oleObj>
              </mc:Choice>
              <mc:Fallback>
                <p:oleObj name="포장기 셸 개체" showAsIcon="1" r:id="rId5" imgW="1002240" imgH="514800" progId="Package">
                  <p:embed/>
                  <p:pic>
                    <p:nvPicPr>
                      <p:cNvPr id="5" name="개체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86649" y="2743200"/>
                        <a:ext cx="1001713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1" name="_x517769856" descr="EMB000047d8bbf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95405"/>
            <a:ext cx="2514600" cy="142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3" name="_x517754880" descr="EMB000047d8bc0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799" y="3697332"/>
            <a:ext cx="4489079" cy="118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996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PC</a:t>
            </a:r>
            <a:r>
              <a:rPr lang="ko-KR" altLang="en-US" dirty="0" smtClean="0"/>
              <a:t>와 스마트폰의 블루투스 통신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7880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PC</a:t>
            </a:r>
            <a:r>
              <a:rPr lang="ko-KR" altLang="en-US" dirty="0" smtClean="0"/>
              <a:t>와 스마트폰을 </a:t>
            </a:r>
            <a:r>
              <a:rPr lang="ko-KR" altLang="en-US" dirty="0" err="1" smtClean="0"/>
              <a:t>패어링</a:t>
            </a:r>
            <a:endParaRPr lang="en-US" altLang="ko-KR" dirty="0" smtClean="0"/>
          </a:p>
          <a:p>
            <a:pPr lvl="1"/>
            <a:r>
              <a:rPr lang="en-US" altLang="ko-KR" dirty="0"/>
              <a:t>PC</a:t>
            </a:r>
            <a:r>
              <a:rPr lang="ko-KR" altLang="en-US" dirty="0"/>
              <a:t>의 “</a:t>
            </a:r>
            <a:r>
              <a:rPr lang="ko-KR" altLang="en-US" dirty="0" err="1"/>
              <a:t>설정</a:t>
            </a:r>
            <a:r>
              <a:rPr lang="ko-KR" altLang="en-US" dirty="0" err="1" smtClean="0"/>
              <a:t>”</a:t>
            </a:r>
            <a:r>
              <a:rPr lang="ko-KR" altLang="en-US" dirty="0" err="1"/>
              <a:t>의</a:t>
            </a:r>
            <a:r>
              <a:rPr lang="ko-KR" altLang="en-US" dirty="0" smtClean="0"/>
              <a:t> </a:t>
            </a:r>
            <a:r>
              <a:rPr lang="ko-KR" altLang="en-US" dirty="0"/>
              <a:t>“</a:t>
            </a:r>
            <a:r>
              <a:rPr lang="en-US" altLang="ko-KR" dirty="0"/>
              <a:t>Bluetooth </a:t>
            </a:r>
            <a:r>
              <a:rPr lang="ko-KR" altLang="en-US" dirty="0"/>
              <a:t>및 기타 디바이스” 항목에서 “</a:t>
            </a:r>
            <a:r>
              <a:rPr lang="en-US" altLang="ko-KR" dirty="0"/>
              <a:t>Bluetooth”</a:t>
            </a:r>
            <a:r>
              <a:rPr lang="ko-KR" altLang="en-US" dirty="0"/>
              <a:t>를 켜고 “</a:t>
            </a:r>
            <a:r>
              <a:rPr lang="en-US" altLang="ko-KR" dirty="0"/>
              <a:t>Bluetooth </a:t>
            </a:r>
            <a:r>
              <a:rPr lang="ko-KR" altLang="en-US" dirty="0"/>
              <a:t>또는 기타 디바이스 추가” </a:t>
            </a:r>
            <a:r>
              <a:rPr lang="en-US" altLang="ko-KR" dirty="0"/>
              <a:t>&gt; “Bluetooth”</a:t>
            </a:r>
            <a:r>
              <a:rPr lang="ko-KR" altLang="en-US" dirty="0"/>
              <a:t>를 차례로 클릭하고 </a:t>
            </a:r>
            <a:r>
              <a:rPr lang="ko-KR" altLang="en-US" dirty="0" smtClean="0"/>
              <a:t>“스마트폰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이 </a:t>
            </a:r>
            <a:r>
              <a:rPr lang="ko-KR" altLang="en-US" dirty="0"/>
              <a:t>나타나면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r>
              <a:rPr lang="en-US" altLang="ko-KR" dirty="0" smtClean="0"/>
              <a:t>PC</a:t>
            </a:r>
            <a:r>
              <a:rPr lang="ko-KR" altLang="en-US" dirty="0" smtClean="0"/>
              <a:t>의 장치관리자에서 블루투스 통신 포트 확인</a:t>
            </a:r>
            <a:endParaRPr lang="en-US" altLang="ko-KR" dirty="0" smtClean="0"/>
          </a:p>
          <a:p>
            <a:r>
              <a:rPr lang="en-US" altLang="ko-KR" dirty="0" smtClean="0"/>
              <a:t>PC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serial_comm.py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통신 포트</a:t>
            </a:r>
            <a:r>
              <a:rPr lang="en-US" altLang="ko-KR" dirty="0" smtClean="0"/>
              <a:t>: COM4</a:t>
            </a:r>
          </a:p>
          <a:p>
            <a:r>
              <a:rPr lang="ko-KR" altLang="en-US" dirty="0" smtClean="0"/>
              <a:t>스마트폰에서 </a:t>
            </a:r>
            <a:r>
              <a:rPr lang="en-US" altLang="ko-KR" dirty="0" err="1" smtClean="0"/>
              <a:t>BlueSPP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(Server mode: OFF)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</a:t>
            </a:r>
            <a:r>
              <a:rPr lang="ko-KR" altLang="en-US" dirty="0"/>
              <a:t>와 스마트폰의 블루투스 통신</a:t>
            </a: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820973"/>
              </p:ext>
            </p:extLst>
          </p:nvPr>
        </p:nvGraphicFramePr>
        <p:xfrm>
          <a:off x="7364413" y="5837238"/>
          <a:ext cx="100171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포장기 셸 개체" showAsIcon="1" r:id="rId3" imgW="1002240" imgH="514800" progId="Package">
                  <p:embed/>
                </p:oleObj>
              </mc:Choice>
              <mc:Fallback>
                <p:oleObj name="포장기 셸 개체" showAsIcon="1" r:id="rId3" imgW="1002240" imgH="51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64413" y="5837238"/>
                        <a:ext cx="1001712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6706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USB-to-RS232 </a:t>
            </a:r>
            <a:r>
              <a:rPr lang="ko-KR" altLang="en-US" dirty="0" smtClean="0"/>
              <a:t>시리얼 케이블로 연결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라즈베리</a:t>
            </a:r>
            <a:r>
              <a:rPr lang="ko-KR" altLang="en-US" dirty="0" smtClean="0"/>
              <a:t> 파이</a:t>
            </a:r>
            <a:r>
              <a:rPr lang="en-US" altLang="ko-KR" dirty="0" smtClean="0"/>
              <a:t>	</a:t>
            </a:r>
            <a:r>
              <a:rPr lang="ko-KR" altLang="en-US" dirty="0" smtClean="0"/>
              <a:t>시리얼 케이블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6		GND(Black)</a:t>
            </a:r>
            <a:br>
              <a:rPr lang="en-US" altLang="ko-KR" dirty="0" smtClean="0"/>
            </a:br>
            <a:r>
              <a:rPr lang="en-US" altLang="ko-KR" dirty="0" smtClean="0"/>
              <a:t>   8		</a:t>
            </a:r>
            <a:r>
              <a:rPr lang="en-US" altLang="ko-KR" dirty="0" err="1" smtClean="0"/>
              <a:t>TxD</a:t>
            </a:r>
            <a:r>
              <a:rPr lang="en-US" altLang="ko-KR" dirty="0" smtClean="0"/>
              <a:t>(Green)</a:t>
            </a:r>
            <a:br>
              <a:rPr lang="en-US" altLang="ko-KR" dirty="0" smtClean="0"/>
            </a:br>
            <a:r>
              <a:rPr lang="en-US" altLang="ko-KR" dirty="0" smtClean="0"/>
              <a:t>  10		</a:t>
            </a:r>
            <a:r>
              <a:rPr lang="en-US" altLang="ko-KR" dirty="0" err="1" smtClean="0"/>
              <a:t>RxD</a:t>
            </a:r>
            <a:r>
              <a:rPr lang="en-US" altLang="ko-KR" dirty="0" smtClean="0"/>
              <a:t>(White)</a:t>
            </a:r>
          </a:p>
          <a:p>
            <a:r>
              <a:rPr lang="ko-KR" altLang="en-US" dirty="0" err="1" smtClean="0"/>
              <a:t>라즈베리</a:t>
            </a:r>
            <a:r>
              <a:rPr lang="ko-KR" altLang="en-US" dirty="0" smtClean="0"/>
              <a:t> 파이 시리얼 포트 이름 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$ ls –al /dev </a:t>
            </a:r>
            <a:r>
              <a:rPr lang="en-US" altLang="ko-KR" dirty="0" smtClean="0">
                <a:sym typeface="Wingdings" panose="05000000000000000000" pitchFamily="2" charset="2"/>
              </a:rPr>
              <a:t> /dev/serial0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PC-</a:t>
            </a: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 시리얼 통신</a:t>
            </a:r>
            <a:endParaRPr lang="ko-KR" altLang="en-US" dirty="0"/>
          </a:p>
        </p:txBody>
      </p:sp>
      <p:pic>
        <p:nvPicPr>
          <p:cNvPr id="17409" name="_x249457344" descr="EMB000034b833e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066800"/>
            <a:ext cx="1516063" cy="140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_x249427896" descr="EMB000034b833e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38600"/>
            <a:ext cx="537123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61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라즈베리</a:t>
            </a:r>
            <a:r>
              <a:rPr lang="ko-KR" altLang="en-US" dirty="0" smtClean="0"/>
              <a:t> 파이의 시리얼 포트 </a:t>
            </a:r>
            <a:r>
              <a:rPr lang="en-US" altLang="ko-KR" dirty="0" smtClean="0"/>
              <a:t>disable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nano</a:t>
            </a:r>
            <a:r>
              <a:rPr lang="en-US" altLang="ko-KR" dirty="0" smtClean="0"/>
              <a:t> /boot/cmdline.txt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console=serial0,115200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PC-</a:t>
            </a:r>
            <a:r>
              <a:rPr lang="ko-KR" altLang="en-US" dirty="0" err="1"/>
              <a:t>라즈베리</a:t>
            </a:r>
            <a:r>
              <a:rPr lang="ko-KR" altLang="en-US" dirty="0"/>
              <a:t> 파이 시리얼 통신</a:t>
            </a:r>
          </a:p>
        </p:txBody>
      </p:sp>
      <p:pic>
        <p:nvPicPr>
          <p:cNvPr id="18433" name="_x249431496" descr="EMB000034b833e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3505200" cy="296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5" name="_x249440568" descr="EMB000034b833e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427618"/>
            <a:ext cx="6339016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136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PC</a:t>
            </a:r>
            <a:r>
              <a:rPr lang="ko-KR" altLang="en-US" dirty="0" smtClean="0"/>
              <a:t>용 시리얼 프로그램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pip install </a:t>
            </a:r>
            <a:r>
              <a:rPr lang="en-US" altLang="ko-KR" dirty="0" err="1" smtClean="0"/>
              <a:t>pyserial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PC-</a:t>
            </a:r>
            <a:r>
              <a:rPr lang="ko-KR" altLang="en-US" dirty="0" err="1"/>
              <a:t>라즈베리</a:t>
            </a:r>
            <a:r>
              <a:rPr lang="ko-KR" altLang="en-US" dirty="0"/>
              <a:t> 파이 시리얼 통신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3618" y="1828800"/>
            <a:ext cx="723307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latinLnBrk="1"/>
            <a:r>
              <a:rPr lang="en-US" altLang="ko-KR" dirty="0"/>
              <a:t>import serial</a:t>
            </a:r>
          </a:p>
          <a:p>
            <a:pPr lvl="0" latinLnBrk="1"/>
            <a:r>
              <a:rPr lang="en-US" altLang="ko-KR" dirty="0"/>
              <a:t>import time</a:t>
            </a:r>
          </a:p>
          <a:p>
            <a:pPr lvl="0" latinLnBrk="1"/>
            <a:r>
              <a:rPr lang="en-US" altLang="ko-KR" dirty="0"/>
              <a:t>port = input('port(</a:t>
            </a:r>
            <a:r>
              <a:rPr lang="ko-KR" altLang="en-US" dirty="0"/>
              <a:t>예</a:t>
            </a:r>
            <a:r>
              <a:rPr lang="en-US" altLang="ko-KR" dirty="0"/>
              <a:t>-COM1): </a:t>
            </a:r>
            <a:r>
              <a:rPr lang="en-US" altLang="ko-KR" dirty="0" smtClean="0"/>
              <a:t>') #</a:t>
            </a:r>
            <a:r>
              <a:rPr lang="ko-KR" altLang="en-US" dirty="0" smtClean="0"/>
              <a:t>장치관리자에서 확인</a:t>
            </a:r>
            <a:endParaRPr lang="en-US" altLang="ko-KR" dirty="0"/>
          </a:p>
          <a:p>
            <a:pPr lvl="0" latinLnBrk="1"/>
            <a:r>
              <a:rPr lang="en-US" altLang="ko-KR" dirty="0" err="1"/>
              <a:t>ser</a:t>
            </a:r>
            <a:r>
              <a:rPr lang="en-US" altLang="ko-KR" dirty="0"/>
              <a:t> = </a:t>
            </a:r>
            <a:r>
              <a:rPr lang="en-US" altLang="ko-KR" dirty="0" err="1"/>
              <a:t>serial.Serial</a:t>
            </a:r>
            <a:r>
              <a:rPr lang="en-US" altLang="ko-KR" dirty="0"/>
              <a:t>(port, </a:t>
            </a:r>
            <a:r>
              <a:rPr lang="en-US" altLang="ko-KR" dirty="0" err="1" smtClean="0"/>
              <a:t>baudrate</a:t>
            </a:r>
            <a:r>
              <a:rPr lang="en-US" altLang="ko-KR" dirty="0" smtClean="0"/>
              <a:t>=9600</a:t>
            </a:r>
            <a:r>
              <a:rPr lang="en-US" altLang="ko-KR" dirty="0"/>
              <a:t>, timeout = 0)</a:t>
            </a:r>
          </a:p>
          <a:p>
            <a:pPr lvl="0" latinLnBrk="1"/>
            <a:r>
              <a:rPr lang="en-US" altLang="ko-KR" dirty="0"/>
              <a:t>while True:</a:t>
            </a:r>
          </a:p>
          <a:p>
            <a:pPr lvl="0" latinLnBrk="1"/>
            <a:r>
              <a:rPr lang="en-US" altLang="ko-KR" dirty="0" smtClean="0"/>
              <a:t>    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 </a:t>
            </a:r>
            <a:r>
              <a:rPr lang="en-US" altLang="ko-KR" dirty="0"/>
              <a:t>= input('Your message: ')</a:t>
            </a:r>
          </a:p>
          <a:p>
            <a:pPr lvl="0" latinLnBrk="1"/>
            <a:r>
              <a:rPr lang="en-US" altLang="ko-KR" dirty="0" smtClean="0"/>
              <a:t>    if </a:t>
            </a:r>
            <a:r>
              <a:rPr lang="en-US" altLang="ko-KR" dirty="0" err="1"/>
              <a:t>msg</a:t>
            </a:r>
            <a:r>
              <a:rPr lang="en-US" altLang="ko-KR" dirty="0"/>
              <a:t> == 'q':</a:t>
            </a:r>
          </a:p>
          <a:p>
            <a:pPr lvl="0" latinLnBrk="1"/>
            <a:r>
              <a:rPr lang="en-US" altLang="ko-KR" dirty="0" smtClean="0"/>
              <a:t>        break</a:t>
            </a:r>
            <a:endParaRPr lang="en-US" altLang="ko-KR" dirty="0"/>
          </a:p>
          <a:p>
            <a:pPr lvl="0" latinLnBrk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ser.write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msg.encode</a:t>
            </a:r>
            <a:r>
              <a:rPr lang="en-US" altLang="ko-KR" dirty="0"/>
              <a:t>('utf-8')) #</a:t>
            </a:r>
            <a:r>
              <a:rPr lang="ko-KR" altLang="en-US" dirty="0"/>
              <a:t>문자열을 바이트로 변환</a:t>
            </a:r>
          </a:p>
          <a:p>
            <a:pPr lvl="0" latinLnBrk="1"/>
            <a:r>
              <a:rPr lang="en-US" altLang="ko-KR" dirty="0" smtClean="0"/>
              <a:t>    </a:t>
            </a:r>
            <a:r>
              <a:rPr lang="en-US" altLang="ko-KR" dirty="0" err="1" smtClean="0"/>
              <a:t>time.sleep</a:t>
            </a:r>
            <a:r>
              <a:rPr lang="en-US" altLang="ko-KR" dirty="0" smtClean="0"/>
              <a:t>(0.5</a:t>
            </a:r>
            <a:r>
              <a:rPr lang="en-US" altLang="ko-KR" dirty="0"/>
              <a:t>) #0.5</a:t>
            </a:r>
            <a:r>
              <a:rPr lang="ko-KR" altLang="en-US" dirty="0"/>
              <a:t>초 대기</a:t>
            </a:r>
          </a:p>
          <a:p>
            <a:pPr lvl="0" latinLnBrk="1"/>
            <a:r>
              <a:rPr lang="en-US" altLang="ko-KR" dirty="0" smtClean="0"/>
              <a:t>    if </a:t>
            </a:r>
            <a:r>
              <a:rPr lang="en-US" altLang="ko-KR" dirty="0" err="1"/>
              <a:t>ser.readable</a:t>
            </a:r>
            <a:r>
              <a:rPr lang="en-US" altLang="ko-KR" dirty="0"/>
              <a:t>(): #</a:t>
            </a:r>
            <a:r>
              <a:rPr lang="ko-KR" altLang="en-US" dirty="0"/>
              <a:t>읽을 데이터가 있는지 조사</a:t>
            </a:r>
          </a:p>
          <a:p>
            <a:pPr lvl="0" latinLnBrk="1"/>
            <a:r>
              <a:rPr lang="en-US" altLang="ko-KR" dirty="0" smtClean="0"/>
              <a:t>        </a:t>
            </a:r>
            <a:r>
              <a:rPr lang="en-US" altLang="ko-KR" dirty="0" err="1" smtClean="0"/>
              <a:t>r_msg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ser.readline</a:t>
            </a:r>
            <a:r>
              <a:rPr lang="en-US" altLang="ko-KR" dirty="0"/>
              <a:t>() #</a:t>
            </a:r>
            <a:r>
              <a:rPr lang="ko-KR" altLang="en-US" dirty="0"/>
              <a:t>한 줄을 읽는다</a:t>
            </a:r>
          </a:p>
          <a:p>
            <a:pPr lvl="0" latinLnBrk="1"/>
            <a:r>
              <a:rPr lang="en-US" altLang="ko-KR" dirty="0" smtClean="0"/>
              <a:t>        print(</a:t>
            </a:r>
            <a:r>
              <a:rPr lang="en-US" altLang="ko-KR" dirty="0" err="1" smtClean="0"/>
              <a:t>r_msg.decode</a:t>
            </a:r>
            <a:r>
              <a:rPr lang="en-US" altLang="ko-KR" dirty="0"/>
              <a:t>('utf-8')) #</a:t>
            </a:r>
            <a:r>
              <a:rPr lang="ko-KR" altLang="en-US" dirty="0"/>
              <a:t>바이트를 문자열로 변환</a:t>
            </a:r>
          </a:p>
          <a:p>
            <a:pPr lvl="0" latinLnBrk="1"/>
            <a:r>
              <a:rPr lang="en-US" altLang="ko-KR" dirty="0" err="1"/>
              <a:t>ser.close</a:t>
            </a:r>
            <a:r>
              <a:rPr lang="en-US" altLang="ko-KR" dirty="0"/>
              <a:t>()#</a:t>
            </a:r>
            <a:r>
              <a:rPr lang="ko-KR" altLang="en-US" dirty="0"/>
              <a:t>포트를 </a:t>
            </a:r>
            <a:r>
              <a:rPr lang="ko-KR" altLang="en-US" dirty="0" smtClean="0"/>
              <a:t>닫는다</a:t>
            </a:r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637611"/>
              </p:ext>
            </p:extLst>
          </p:nvPr>
        </p:nvGraphicFramePr>
        <p:xfrm>
          <a:off x="7797800" y="5881688"/>
          <a:ext cx="10017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포장기 셸 개체" showAsIcon="1" r:id="rId3" imgW="1002240" imgH="514800" progId="Package">
                  <p:embed/>
                </p:oleObj>
              </mc:Choice>
              <mc:Fallback>
                <p:oleObj name="포장기 셸 개체" showAsIcon="1" r:id="rId3" imgW="1002240" imgH="51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97800" y="5881688"/>
                        <a:ext cx="1001713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9774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라즈베리</a:t>
            </a:r>
            <a:r>
              <a:rPr lang="ko-KR" altLang="en-US" dirty="0" smtClean="0"/>
              <a:t> 파이 시리얼 프로그램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pyserial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PC-</a:t>
            </a:r>
            <a:r>
              <a:rPr lang="ko-KR" altLang="en-US" dirty="0" err="1"/>
              <a:t>라즈베리</a:t>
            </a:r>
            <a:r>
              <a:rPr lang="ko-KR" altLang="en-US" dirty="0"/>
              <a:t> 파이 시리얼 통신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287512"/>
            <a:ext cx="6367449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latinLnBrk="1"/>
            <a:r>
              <a:rPr lang="en-US" altLang="ko-KR" sz="1800" dirty="0" smtClean="0"/>
              <a:t>import </a:t>
            </a:r>
            <a:r>
              <a:rPr lang="en-US" altLang="ko-KR" sz="1800" dirty="0"/>
              <a:t>serial</a:t>
            </a:r>
          </a:p>
          <a:p>
            <a:pPr lvl="0" latinLnBrk="1"/>
            <a:r>
              <a:rPr lang="en-US" altLang="ko-KR" sz="1800" dirty="0"/>
              <a:t>import time</a:t>
            </a:r>
          </a:p>
          <a:p>
            <a:pPr lvl="0" latinLnBrk="1"/>
            <a:r>
              <a:rPr lang="en-US" altLang="ko-KR" sz="1800" dirty="0"/>
              <a:t>port = input('port(/dev/serial0): </a:t>
            </a:r>
            <a:r>
              <a:rPr lang="en-US" altLang="ko-KR" sz="1800" dirty="0" smtClean="0"/>
              <a:t>') #</a:t>
            </a:r>
            <a:r>
              <a:rPr lang="ko-KR" altLang="en-US" sz="1800" dirty="0" smtClean="0"/>
              <a:t>시리얼 포트</a:t>
            </a:r>
            <a:endParaRPr lang="en-US" altLang="ko-KR" sz="1800" dirty="0"/>
          </a:p>
          <a:p>
            <a:pPr lvl="0" latinLnBrk="1"/>
            <a:r>
              <a:rPr lang="en-US" altLang="ko-KR" sz="1800" dirty="0"/>
              <a:t>if port == '':</a:t>
            </a:r>
          </a:p>
          <a:p>
            <a:pPr lvl="0" latinLnBrk="1"/>
            <a:r>
              <a:rPr lang="en-US" altLang="ko-KR" sz="1800" dirty="0" smtClean="0"/>
              <a:t>    port </a:t>
            </a:r>
            <a:r>
              <a:rPr lang="en-US" altLang="ko-KR" sz="1800" dirty="0"/>
              <a:t>= "/dev/serial0"</a:t>
            </a:r>
          </a:p>
          <a:p>
            <a:pPr lvl="0" latinLnBrk="1"/>
            <a:r>
              <a:rPr lang="en-US" altLang="ko-KR" sz="1800" dirty="0" err="1"/>
              <a:t>ser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serial.Serial</a:t>
            </a:r>
            <a:r>
              <a:rPr lang="en-US" altLang="ko-KR" sz="1800" dirty="0"/>
              <a:t>(port, </a:t>
            </a:r>
            <a:r>
              <a:rPr lang="en-US" altLang="ko-KR" sz="1800" dirty="0" err="1" smtClean="0"/>
              <a:t>baudrate</a:t>
            </a:r>
            <a:r>
              <a:rPr lang="en-US" altLang="ko-KR" sz="1800" dirty="0" smtClean="0"/>
              <a:t>=9600</a:t>
            </a:r>
            <a:r>
              <a:rPr lang="en-US" altLang="ko-KR" sz="1800" dirty="0"/>
              <a:t>, timeout = 1)</a:t>
            </a:r>
          </a:p>
          <a:p>
            <a:pPr lvl="0" latinLnBrk="1"/>
            <a:r>
              <a:rPr lang="en-US" altLang="ko-KR" sz="1800" dirty="0"/>
              <a:t>if </a:t>
            </a:r>
            <a:r>
              <a:rPr lang="en-US" altLang="ko-KR" sz="1800" dirty="0" err="1"/>
              <a:t>ser.isOpen</a:t>
            </a:r>
            <a:r>
              <a:rPr lang="en-US" altLang="ko-KR" sz="1800" dirty="0"/>
              <a:t>() == False</a:t>
            </a:r>
            <a:r>
              <a:rPr lang="en-US" altLang="ko-KR" sz="1800" dirty="0" smtClean="0"/>
              <a:t>: #open </a:t>
            </a:r>
            <a:r>
              <a:rPr lang="ko-KR" altLang="en-US" sz="1800" dirty="0" smtClean="0"/>
              <a:t>확인</a:t>
            </a:r>
            <a:endParaRPr lang="en-US" altLang="ko-KR" sz="1800" dirty="0"/>
          </a:p>
          <a:p>
            <a:pPr lvl="0" latinLnBrk="1"/>
            <a:r>
              <a:rPr lang="en-US" altLang="ko-KR" sz="1800" dirty="0" smtClean="0"/>
              <a:t>    </a:t>
            </a:r>
            <a:r>
              <a:rPr lang="en-US" altLang="ko-KR" sz="1800" dirty="0" err="1" smtClean="0"/>
              <a:t>ser.open</a:t>
            </a:r>
            <a:r>
              <a:rPr lang="en-US" altLang="ko-KR" sz="1800" dirty="0" smtClean="0"/>
              <a:t>() #open</a:t>
            </a:r>
            <a:r>
              <a:rPr lang="ko-KR" altLang="en-US" sz="1800" dirty="0" smtClean="0"/>
              <a:t>되지 않았으면 </a:t>
            </a:r>
            <a:r>
              <a:rPr lang="en-US" altLang="ko-KR" sz="1800" dirty="0" smtClean="0"/>
              <a:t>open</a:t>
            </a:r>
            <a:r>
              <a:rPr lang="ko-KR" altLang="en-US" sz="1800" dirty="0" smtClean="0"/>
              <a:t>한다</a:t>
            </a:r>
            <a:endParaRPr lang="en-US" altLang="ko-KR" sz="1800" dirty="0"/>
          </a:p>
          <a:p>
            <a:pPr lvl="0" latinLnBrk="1"/>
            <a:r>
              <a:rPr lang="en-US" altLang="ko-KR" sz="1800" dirty="0" smtClean="0"/>
              <a:t>    print</a:t>
            </a:r>
            <a:r>
              <a:rPr lang="en-US" altLang="ko-KR" sz="1800" dirty="0"/>
              <a:t>("Now a serial port is open")</a:t>
            </a:r>
          </a:p>
          <a:p>
            <a:pPr lvl="0" latinLnBrk="1"/>
            <a:r>
              <a:rPr lang="en-US" altLang="ko-KR" sz="1800" dirty="0"/>
              <a:t>while True:</a:t>
            </a:r>
          </a:p>
          <a:p>
            <a:pPr lvl="0" latinLnBrk="1"/>
            <a:r>
              <a:rPr lang="en-US" altLang="ko-KR" sz="1800" dirty="0" smtClean="0"/>
              <a:t>    </a:t>
            </a:r>
            <a:r>
              <a:rPr lang="en-US" altLang="ko-KR" sz="1800" dirty="0" err="1" smtClean="0"/>
              <a:t>msg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= input('Your message: ')</a:t>
            </a:r>
          </a:p>
          <a:p>
            <a:pPr lvl="0" latinLnBrk="1"/>
            <a:r>
              <a:rPr lang="en-US" altLang="ko-KR" sz="1800" dirty="0" smtClean="0"/>
              <a:t>    if </a:t>
            </a:r>
            <a:r>
              <a:rPr lang="en-US" altLang="ko-KR" sz="1800" dirty="0" err="1"/>
              <a:t>msg</a:t>
            </a:r>
            <a:r>
              <a:rPr lang="en-US" altLang="ko-KR" sz="1800" dirty="0"/>
              <a:t> == 'q':</a:t>
            </a:r>
          </a:p>
          <a:p>
            <a:pPr lvl="0" latinLnBrk="1"/>
            <a:r>
              <a:rPr lang="en-US" altLang="ko-KR" sz="1800" dirty="0" smtClean="0"/>
              <a:t>        break</a:t>
            </a:r>
            <a:endParaRPr lang="en-US" altLang="ko-KR" sz="1800" dirty="0"/>
          </a:p>
          <a:p>
            <a:pPr lvl="0" latinLnBrk="1"/>
            <a:r>
              <a:rPr lang="en-US" altLang="ko-KR" sz="1800" dirty="0" smtClean="0"/>
              <a:t>    </a:t>
            </a:r>
            <a:r>
              <a:rPr lang="en-US" altLang="ko-KR" sz="1800" dirty="0" err="1" smtClean="0"/>
              <a:t>ser.write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msg.encode</a:t>
            </a:r>
            <a:r>
              <a:rPr lang="en-US" altLang="ko-KR" sz="1800" dirty="0"/>
              <a:t>('utf-8')) #convert </a:t>
            </a:r>
            <a:r>
              <a:rPr lang="en-US" altLang="ko-KR" sz="1800" dirty="0" err="1"/>
              <a:t>str</a:t>
            </a:r>
            <a:r>
              <a:rPr lang="en-US" altLang="ko-KR" sz="1800" dirty="0"/>
              <a:t> to bytes</a:t>
            </a:r>
          </a:p>
          <a:p>
            <a:pPr lvl="0" latinLnBrk="1"/>
            <a:r>
              <a:rPr lang="en-US" altLang="ko-KR" sz="1800" dirty="0" smtClean="0"/>
              <a:t>    </a:t>
            </a:r>
            <a:r>
              <a:rPr lang="en-US" altLang="ko-KR" sz="1800" dirty="0" err="1" smtClean="0"/>
              <a:t>time.sleep</a:t>
            </a:r>
            <a:r>
              <a:rPr lang="en-US" altLang="ko-KR" sz="1800" dirty="0" smtClean="0"/>
              <a:t>(1</a:t>
            </a:r>
            <a:r>
              <a:rPr lang="en-US" altLang="ko-KR" sz="1800" dirty="0"/>
              <a:t>)</a:t>
            </a:r>
          </a:p>
          <a:p>
            <a:pPr lvl="0" latinLnBrk="1"/>
            <a:r>
              <a:rPr lang="en-US" altLang="ko-KR" sz="1800" dirty="0" smtClean="0"/>
              <a:t>    if </a:t>
            </a:r>
            <a:r>
              <a:rPr lang="en-US" altLang="ko-KR" sz="1800" dirty="0" err="1"/>
              <a:t>ser.readable</a:t>
            </a:r>
            <a:r>
              <a:rPr lang="en-US" altLang="ko-KR" sz="1800" dirty="0" smtClean="0"/>
              <a:t>(): #</a:t>
            </a:r>
            <a:r>
              <a:rPr lang="ko-KR" altLang="en-US" sz="1800" dirty="0" smtClean="0"/>
              <a:t>수신 메시지가 있는가</a:t>
            </a:r>
            <a:r>
              <a:rPr lang="en-US" altLang="ko-KR" sz="1800" dirty="0" smtClean="0"/>
              <a:t>?</a:t>
            </a:r>
            <a:endParaRPr lang="en-US" altLang="ko-KR" sz="1800" dirty="0"/>
          </a:p>
          <a:p>
            <a:pPr lvl="0" latinLnBrk="1"/>
            <a:r>
              <a:rPr lang="en-US" altLang="ko-KR" sz="1800" dirty="0" smtClean="0"/>
              <a:t>        </a:t>
            </a:r>
            <a:r>
              <a:rPr lang="en-US" altLang="ko-KR" sz="1800" dirty="0" err="1" smtClean="0"/>
              <a:t>r_msg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= </a:t>
            </a:r>
            <a:r>
              <a:rPr lang="en-US" altLang="ko-KR" sz="1800" dirty="0" err="1"/>
              <a:t>ser.readline</a:t>
            </a:r>
            <a:r>
              <a:rPr lang="en-US" altLang="ko-KR" sz="1800" dirty="0" smtClean="0"/>
              <a:t>() #</a:t>
            </a:r>
            <a:r>
              <a:rPr lang="ko-KR" altLang="en-US" sz="1800" dirty="0" smtClean="0"/>
              <a:t>수신 메시지 한 줄 읽기</a:t>
            </a:r>
            <a:endParaRPr lang="en-US" altLang="ko-KR" sz="1800" dirty="0"/>
          </a:p>
          <a:p>
            <a:pPr lvl="0" latinLnBrk="1"/>
            <a:r>
              <a:rPr lang="en-US" altLang="ko-KR" sz="1800" dirty="0" smtClean="0"/>
              <a:t>       print(</a:t>
            </a:r>
            <a:r>
              <a:rPr lang="en-US" altLang="ko-KR" sz="1800" dirty="0" err="1" smtClean="0"/>
              <a:t>r_msg.decode</a:t>
            </a:r>
            <a:r>
              <a:rPr lang="en-US" altLang="ko-KR" sz="1800" dirty="0"/>
              <a:t>('utf-8')) #convert bytes to string</a:t>
            </a:r>
          </a:p>
          <a:p>
            <a:pPr lvl="0" latinLnBrk="1"/>
            <a:r>
              <a:rPr lang="en-US" altLang="ko-KR" sz="1800" dirty="0" err="1"/>
              <a:t>ser.close</a:t>
            </a:r>
            <a:r>
              <a:rPr lang="en-US" altLang="ko-KR" sz="1800" dirty="0" smtClean="0"/>
              <a:t>()</a:t>
            </a:r>
            <a:endParaRPr lang="en-US" altLang="ko-KR" sz="1800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395067"/>
              </p:ext>
            </p:extLst>
          </p:nvPr>
        </p:nvGraphicFramePr>
        <p:xfrm>
          <a:off x="7561263" y="5805488"/>
          <a:ext cx="125888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포장기 셸 개체" showAsIcon="1" r:id="rId3" imgW="1259640" imgH="514800" progId="Package">
                  <p:embed/>
                </p:oleObj>
              </mc:Choice>
              <mc:Fallback>
                <p:oleObj name="포장기 셸 개체" showAsIcon="1" r:id="rId3" imgW="1259640" imgH="51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61263" y="5805488"/>
                        <a:ext cx="1258887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259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267201"/>
            <a:ext cx="8458200" cy="838200"/>
          </a:xfrm>
        </p:spPr>
        <p:txBody>
          <a:bodyPr/>
          <a:lstStyle/>
          <a:p>
            <a:r>
              <a:rPr lang="ko-KR" altLang="en-US" sz="2800" dirty="0" err="1" smtClean="0"/>
              <a:t>라즈베리</a:t>
            </a:r>
            <a:r>
              <a:rPr lang="ko-KR" altLang="en-US" sz="2800" dirty="0" smtClean="0"/>
              <a:t> 파이와 </a:t>
            </a:r>
            <a:r>
              <a:rPr lang="ko-KR" altLang="en-US" sz="2800" dirty="0" err="1" smtClean="0"/>
              <a:t>아두이노</a:t>
            </a:r>
            <a:r>
              <a:rPr lang="ko-KR" altLang="en-US" sz="2800" dirty="0" smtClean="0"/>
              <a:t> 시리얼 프로그램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1943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프로그램의 특징</a:t>
            </a:r>
            <a:endParaRPr lang="en-US" altLang="ko-KR" dirty="0"/>
          </a:p>
          <a:p>
            <a:pPr lvl="1"/>
            <a:r>
              <a:rPr lang="ko-KR" altLang="en-US" dirty="0" err="1" smtClean="0"/>
              <a:t>아두이노와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파이를 </a:t>
            </a:r>
            <a:r>
              <a:rPr lang="en-US" altLang="ko-KR" dirty="0" smtClean="0"/>
              <a:t>USB </a:t>
            </a:r>
            <a:r>
              <a:rPr lang="ko-KR" altLang="en-US" dirty="0" smtClean="0"/>
              <a:t>케이블로 연결하여 데이터를 주고 받는다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아두이노와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파이가 가진 기능을 서로 활용할 수 있다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</a:rPr>
              <a:t>예</a:t>
            </a: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ko-KR" altLang="en-US" sz="2000" dirty="0" err="1" smtClean="0">
                <a:solidFill>
                  <a:schemeClr val="accent5">
                    <a:lumMod val="75000"/>
                  </a:schemeClr>
                </a:solidFill>
              </a:rPr>
              <a:t>아두이노의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</a:rPr>
              <a:t>아날로그 입력 기능을 이용하여 아날로그 값을 읽어 시리얼 통신으로 </a:t>
            </a:r>
            <a:r>
              <a:rPr lang="ko-KR" altLang="en-US" sz="2000" dirty="0" err="1">
                <a:solidFill>
                  <a:schemeClr val="accent5">
                    <a:lumMod val="75000"/>
                  </a:schemeClr>
                </a:solidFill>
              </a:rPr>
              <a:t>라즈베리</a:t>
            </a:r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</a:rPr>
              <a:t> 파이로 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</a:rPr>
              <a:t>전송</a:t>
            </a: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</a:rPr>
              <a:t>. </a:t>
            </a:r>
            <a:endParaRPr lang="ko-KR" alt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ko-KR" altLang="en-US" dirty="0" err="1" smtClean="0"/>
              <a:t>라즈베리</a:t>
            </a:r>
            <a:r>
              <a:rPr lang="ko-KR" altLang="en-US" dirty="0" smtClean="0"/>
              <a:t> 파이 준비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라즈베리</a:t>
            </a:r>
            <a:r>
              <a:rPr lang="ko-KR" altLang="en-US" dirty="0" smtClean="0"/>
              <a:t> 파이와 </a:t>
            </a:r>
            <a:r>
              <a:rPr lang="ko-KR" altLang="en-US" dirty="0" err="1" smtClean="0"/>
              <a:t>아두이노를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USB </a:t>
            </a:r>
            <a:r>
              <a:rPr lang="ko-KR" altLang="en-US" dirty="0" smtClean="0"/>
              <a:t>케이블로 연결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라즈베리</a:t>
            </a:r>
            <a:r>
              <a:rPr lang="ko-KR" altLang="en-US" dirty="0" smtClean="0"/>
              <a:t> 파이에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</a:t>
            </a:r>
            <a:r>
              <a:rPr lang="en-US" altLang="ko-KR" dirty="0" smtClean="0"/>
              <a:t>IDE </a:t>
            </a:r>
            <a:r>
              <a:rPr lang="ko-KR" altLang="en-US" dirty="0" smtClean="0"/>
              <a:t>설치</a:t>
            </a:r>
            <a:endParaRPr lang="en-US" altLang="ko-KR" dirty="0"/>
          </a:p>
          <a:p>
            <a:pPr marL="627062" lvl="2" indent="0" latinLnBrk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apt-get update</a:t>
            </a:r>
          </a:p>
          <a:p>
            <a:pPr marL="627062" lvl="2" indent="0" latinLnBrk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sduo</a:t>
            </a:r>
            <a:r>
              <a:rPr lang="en-US" altLang="ko-KR" dirty="0"/>
              <a:t> apt-get upgrade</a:t>
            </a:r>
          </a:p>
          <a:p>
            <a:pPr marL="627062" lvl="2" indent="0" latinLnBrk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apt-get install </a:t>
            </a:r>
            <a:r>
              <a:rPr lang="en-US" altLang="ko-KR" dirty="0" err="1"/>
              <a:t>arduino</a:t>
            </a:r>
            <a:endParaRPr lang="en-US" altLang="ko-KR" dirty="0"/>
          </a:p>
          <a:p>
            <a:pPr lvl="2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라즈베리</a:t>
            </a:r>
            <a:r>
              <a:rPr lang="ko-KR" altLang="en-US" dirty="0" smtClean="0"/>
              <a:t> 파이와 </a:t>
            </a:r>
            <a:r>
              <a:rPr lang="ko-KR" altLang="en-US" dirty="0" err="1" smtClean="0"/>
              <a:t>아두이노의</a:t>
            </a:r>
            <a:r>
              <a:rPr lang="ko-KR" altLang="en-US" dirty="0" smtClean="0"/>
              <a:t> 시리얼 프로그램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8819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라즈베리</a:t>
            </a:r>
            <a:r>
              <a:rPr lang="ko-KR" altLang="en-US" dirty="0" smtClean="0"/>
              <a:t> 파이 준비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라즈베리</a:t>
            </a:r>
            <a:r>
              <a:rPr lang="ko-KR" altLang="en-US" dirty="0" smtClean="0"/>
              <a:t> 파이에서 </a:t>
            </a:r>
            <a:r>
              <a:rPr lang="en-US" altLang="ko-KR" dirty="0" smtClean="0"/>
              <a:t>Arduino IDE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 smtClean="0"/>
              <a:t>아두이노</a:t>
            </a:r>
            <a:r>
              <a:rPr lang="ko-KR" altLang="en-US" dirty="0" smtClean="0"/>
              <a:t> 연결 시리얼 포트 이름 확인</a:t>
            </a:r>
            <a:endParaRPr lang="en-US" altLang="ko-KR" dirty="0" smtClean="0"/>
          </a:p>
          <a:p>
            <a:pPr marL="627062" lvl="2" indent="0" latinLnBrk="0">
              <a:buNone/>
            </a:pPr>
            <a:r>
              <a:rPr lang="en-US" altLang="ko-KR" dirty="0" err="1"/>
              <a:t>pi@raspberrypi</a:t>
            </a:r>
            <a:r>
              <a:rPr lang="en-US" altLang="ko-KR" dirty="0"/>
              <a:t>:~ $ </a:t>
            </a:r>
            <a:r>
              <a:rPr lang="en-US" altLang="ko-KR" dirty="0" err="1">
                <a:solidFill>
                  <a:srgbClr val="FF0000"/>
                </a:solidFill>
              </a:rPr>
              <a:t>sudo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dmesg|tail</a:t>
            </a:r>
            <a:endParaRPr lang="en-US" altLang="ko-KR" dirty="0">
              <a:solidFill>
                <a:srgbClr val="FF0000"/>
              </a:solidFill>
            </a:endParaRPr>
          </a:p>
          <a:p>
            <a:pPr marL="627062" lvl="2" indent="0" latinLnBrk="0">
              <a:buNone/>
            </a:pPr>
            <a:r>
              <a:rPr lang="en-US" altLang="ko-KR" dirty="0" smtClean="0"/>
              <a:t>………</a:t>
            </a:r>
            <a:endParaRPr lang="en-US" altLang="ko-KR" dirty="0"/>
          </a:p>
          <a:p>
            <a:pPr marL="627062" lvl="2" indent="0" latinLnBrk="0">
              <a:buNone/>
            </a:pPr>
            <a:r>
              <a:rPr lang="en-US" altLang="ko-KR" b="1" dirty="0" smtClean="0"/>
              <a:t>[ </a:t>
            </a:r>
            <a:r>
              <a:rPr lang="en-US" altLang="ko-KR" b="1" dirty="0"/>
              <a:t>579.835916] </a:t>
            </a:r>
            <a:r>
              <a:rPr lang="en-US" altLang="ko-KR" b="1" dirty="0" err="1"/>
              <a:t>cdc_acm</a:t>
            </a:r>
            <a:r>
              <a:rPr lang="en-US" altLang="ko-KR" b="1" dirty="0"/>
              <a:t> 1-1.4:1.0: </a:t>
            </a:r>
            <a:r>
              <a:rPr lang="en-US" altLang="ko-KR" b="1" dirty="0">
                <a:solidFill>
                  <a:srgbClr val="FF0000"/>
                </a:solidFill>
              </a:rPr>
              <a:t>ttyACM0</a:t>
            </a:r>
            <a:r>
              <a:rPr lang="en-US" altLang="ko-KR" b="1" dirty="0"/>
              <a:t>: USB ACM </a:t>
            </a:r>
            <a:r>
              <a:rPr lang="en-US" altLang="ko-KR" b="1" dirty="0" smtClean="0"/>
              <a:t>device</a:t>
            </a:r>
            <a:endParaRPr lang="en-US" altLang="ko-KR" dirty="0" smtClean="0"/>
          </a:p>
          <a:p>
            <a:pPr lvl="1" latinLnBrk="0"/>
            <a:r>
              <a:rPr lang="ko-KR" altLang="en-US" dirty="0" err="1" smtClean="0"/>
              <a:t>라즈베리</a:t>
            </a:r>
            <a:r>
              <a:rPr lang="ko-KR" altLang="en-US" dirty="0" smtClean="0"/>
              <a:t> 파이 설정</a:t>
            </a:r>
            <a:endParaRPr lang="en-US" altLang="ko-KR" dirty="0" smtClean="0"/>
          </a:p>
          <a:p>
            <a:pPr marL="627062" lvl="2" indent="0" latinLnBrk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usermod</a:t>
            </a:r>
            <a:r>
              <a:rPr lang="en-US" altLang="ko-KR" dirty="0"/>
              <a:t> –a –G </a:t>
            </a:r>
            <a:r>
              <a:rPr lang="en-US" altLang="ko-KR" dirty="0" err="1"/>
              <a:t>tty</a:t>
            </a:r>
            <a:r>
              <a:rPr lang="en-US" altLang="ko-KR" dirty="0"/>
              <a:t> pi</a:t>
            </a:r>
          </a:p>
          <a:p>
            <a:pPr marL="627062" lvl="2" indent="0" latinLnBrk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usermod</a:t>
            </a:r>
            <a:r>
              <a:rPr lang="en-US" altLang="ko-KR" dirty="0"/>
              <a:t> –a –G </a:t>
            </a:r>
            <a:r>
              <a:rPr lang="en-US" altLang="ko-KR" dirty="0" err="1"/>
              <a:t>dialout</a:t>
            </a:r>
            <a:r>
              <a:rPr lang="en-US" altLang="ko-KR" dirty="0"/>
              <a:t> pi</a:t>
            </a:r>
          </a:p>
          <a:p>
            <a:pPr lvl="2" latinLnBrk="0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</a:t>
            </a:r>
            <a:r>
              <a:rPr lang="ko-KR" altLang="en-US" dirty="0"/>
              <a:t> 파이와 </a:t>
            </a:r>
            <a:r>
              <a:rPr lang="ko-KR" altLang="en-US" dirty="0" err="1"/>
              <a:t>아두이노의</a:t>
            </a:r>
            <a:r>
              <a:rPr lang="ko-KR" altLang="en-US" dirty="0"/>
              <a:t> 시리얼 프로그램</a:t>
            </a:r>
          </a:p>
        </p:txBody>
      </p:sp>
      <p:pic>
        <p:nvPicPr>
          <p:cNvPr id="21505" name="_x360719584" descr="EMB000047d8bb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3459163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487893"/>
      </p:ext>
    </p:extLst>
  </p:cSld>
  <p:clrMapOvr>
    <a:masterClrMapping/>
  </p:clrMapOvr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2060"/>
            </a:solidFill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21003</TotalTime>
  <Words>742</Words>
  <Application>Microsoft Office PowerPoint</Application>
  <PresentationFormat>화면 슬라이드 쇼(4:3)</PresentationFormat>
  <Paragraphs>148</Paragraphs>
  <Slides>22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돋움</vt:lpstr>
      <vt:lpstr>맑은 고딕</vt:lpstr>
      <vt:lpstr>HY헤드라인M</vt:lpstr>
      <vt:lpstr>Wingdings</vt:lpstr>
      <vt:lpstr>Arial</vt:lpstr>
      <vt:lpstr>HY견고딕</vt:lpstr>
      <vt:lpstr>굴림</vt:lpstr>
      <vt:lpstr>Verdana</vt:lpstr>
      <vt:lpstr>2_디자인 사용자 지정</vt:lpstr>
      <vt:lpstr>포장기 셸 개체</vt:lpstr>
      <vt:lpstr>7. 시리얼과 블루투스 통신 프로그래밍</vt:lpstr>
      <vt:lpstr>PowerPoint 프레젠테이션</vt:lpstr>
      <vt:lpstr>PC-라즈베리 파이 시리얼 통신</vt:lpstr>
      <vt:lpstr>PC-라즈베리 파이 시리얼 통신</vt:lpstr>
      <vt:lpstr>PC-라즈베리 파이 시리얼 통신</vt:lpstr>
      <vt:lpstr>PC-라즈베리 파이 시리얼 통신</vt:lpstr>
      <vt:lpstr>라즈베리 파이와 아두이노 시리얼 프로그램</vt:lpstr>
      <vt:lpstr>라즈베리 파이와 아두이노의 시리얼 프로그램</vt:lpstr>
      <vt:lpstr>라즈베리 파이와 아두이노의 시리얼 프로그램</vt:lpstr>
      <vt:lpstr>라즈베리 파이와 아두이노의 시리얼 프로그램</vt:lpstr>
      <vt:lpstr>라즈베리 파이와 아두이노의 시리얼 프로그램</vt:lpstr>
      <vt:lpstr>라즈베리 파이와 스마트폰의 블루투스 통신 프로그램</vt:lpstr>
      <vt:lpstr>라즈베리 파이와 스마트폰의 블루투스 통신</vt:lpstr>
      <vt:lpstr>라즈베리 파이와 스마트폰의 블루투스 통신</vt:lpstr>
      <vt:lpstr>라즈베리 파이와 스마트폰의 블루투스 통신</vt:lpstr>
      <vt:lpstr>라즈베리 파이와 스마트폰의 블루투스 통신</vt:lpstr>
      <vt:lpstr>라즈베리 파이와 스마트폰의 블루투스 통신</vt:lpstr>
      <vt:lpstr>PC와 라즈베리 파이의 블루투스 통신</vt:lpstr>
      <vt:lpstr>PC와 라즈베리 파이의 블루투스 통신</vt:lpstr>
      <vt:lpstr>PC와 라즈베리 파이의 블루투스 통신</vt:lpstr>
      <vt:lpstr>PC와 스마트폰의 블루투스 통신</vt:lpstr>
      <vt:lpstr>PC와 스마트폰의 블루투스 통신</vt:lpstr>
    </vt:vector>
  </TitlesOfParts>
  <Company>GuildDesign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2009년 상반기 사업계획</dc:title>
  <dc:creator>교재출판사업부 교재개발1팀</dc:creator>
  <cp:lastModifiedBy>YKSUH</cp:lastModifiedBy>
  <cp:revision>3062</cp:revision>
  <dcterms:created xsi:type="dcterms:W3CDTF">2004-07-21T02:43:03Z</dcterms:created>
  <dcterms:modified xsi:type="dcterms:W3CDTF">2019-07-31T05:44:31Z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D:\강의원고\자동화통신_강의원고\10. 오류를 어떻게 다뤄야 할까 - 예외처리.pptx</vt:lpwstr>
  </property>
</Properties>
</file>