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0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9" r:id="rId19"/>
    <p:sldId id="680" r:id="rId20"/>
    <p:sldId id="681" r:id="rId21"/>
    <p:sldId id="677" r:id="rId22"/>
    <p:sldId id="678" r:id="rId23"/>
  </p:sldIdLst>
  <p:sldSz cx="9144000" cy="6858000" type="screen4x3"/>
  <p:notesSz cx="6797675" cy="9874250"/>
  <p:embeddedFontLs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HY헤드라인M" panose="02030600000101010101" pitchFamily="18" charset="-127"/>
      <p:regular r:id="rId32"/>
    </p:embeddedFont>
    <p:embeddedFont>
      <p:font typeface="HY견고딕" panose="02030600000101010101" pitchFamily="18" charset="-127"/>
      <p:regular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A03"/>
    <a:srgbClr val="640032"/>
    <a:srgbClr val="660033"/>
    <a:srgbClr val="F4DF90"/>
    <a:srgbClr val="452103"/>
    <a:srgbClr val="683104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071" autoAdjust="0"/>
  </p:normalViewPr>
  <p:slideViewPr>
    <p:cSldViewPr showGuides="1">
      <p:cViewPr varScale="1">
        <p:scale>
          <a:sx n="90" d="100"/>
          <a:sy n="90" d="100"/>
        </p:scale>
        <p:origin x="666" y="66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2019-07-30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smtClean="0"/>
              <a:t>7. </a:t>
            </a:r>
            <a:r>
              <a:rPr lang="ko-KR" altLang="en-US" sz="2800" dirty="0" smtClean="0"/>
              <a:t>시리얼과 블루투스 통신 프로그래밍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0~99</a:t>
            </a:r>
            <a:r>
              <a:rPr lang="ko-KR" altLang="en-US" dirty="0" smtClean="0"/>
              <a:t>까지의 숫자를 시리얼 포트로 전송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2529" name="_x234842120" descr="EMB000047d8bb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4800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9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프로그램</a:t>
            </a:r>
            <a:endParaRPr lang="en-US" altLang="ko-KR" dirty="0" smtClean="0"/>
          </a:p>
          <a:p>
            <a:pPr lvl="1"/>
            <a:r>
              <a:rPr lang="ko-KR" altLang="en-US" dirty="0"/>
              <a:t>시리얼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en-US" altLang="ko-KR" dirty="0" smtClean="0"/>
              <a:t>dev/ttyACM0</a:t>
            </a:r>
          </a:p>
          <a:p>
            <a:pPr lvl="1"/>
            <a:r>
              <a:rPr lang="ko-KR" altLang="en-US" dirty="0" smtClean="0"/>
              <a:t>시리얼 </a:t>
            </a:r>
            <a:r>
              <a:rPr lang="ko-KR" altLang="en-US" dirty="0"/>
              <a:t>포트 객체를 생성하고 전송 속도는 </a:t>
            </a:r>
            <a:r>
              <a:rPr lang="ko-KR" altLang="en-US" dirty="0" err="1"/>
              <a:t>아두이노와</a:t>
            </a:r>
            <a:r>
              <a:rPr lang="ko-KR" altLang="en-US" dirty="0"/>
              <a:t> 같이 </a:t>
            </a:r>
            <a:r>
              <a:rPr lang="en-US" altLang="ko-KR" dirty="0"/>
              <a:t>9600 baud</a:t>
            </a:r>
            <a:r>
              <a:rPr lang="ko-KR" altLang="en-US" dirty="0"/>
              <a:t>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inWaiting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데이터의 수신 여부를 확인하고 수신 데이터가 있으면 </a:t>
            </a:r>
            <a:r>
              <a:rPr lang="en-US" altLang="ko-KR" dirty="0"/>
              <a:t>read() </a:t>
            </a:r>
            <a:r>
              <a:rPr lang="ko-KR" altLang="en-US" dirty="0" err="1"/>
              <a:t>메소드로</a:t>
            </a:r>
            <a:r>
              <a:rPr lang="ko-KR" altLang="en-US" dirty="0"/>
              <a:t> 읽어 화면에 </a:t>
            </a:r>
            <a:r>
              <a:rPr lang="ko-KR" altLang="en-US" dirty="0" smtClean="0"/>
              <a:t>출력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3553" name="_x510571680" descr="EMB000047d8bb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755"/>
            <a:ext cx="4932363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3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621" y="4419600"/>
            <a:ext cx="9144000" cy="838200"/>
          </a:xfrm>
        </p:spPr>
        <p:txBody>
          <a:bodyPr/>
          <a:lstStyle/>
          <a:p>
            <a:r>
              <a:rPr lang="ko-KR" altLang="en-US" sz="2800" dirty="0" err="1" smtClean="0"/>
              <a:t>라즈베리</a:t>
            </a:r>
            <a:r>
              <a:rPr lang="ko-KR" altLang="en-US" sz="2800" dirty="0" smtClean="0"/>
              <a:t> 파이와 스마트폰의 블루투스 통신 프로그램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984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통신 방법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en-US" altLang="ko-KR" dirty="0" err="1" smtClean="0"/>
              <a:t>PyBluez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이용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smtClean="0"/>
              <a:t>소켓 모듈의 이용</a:t>
            </a:r>
            <a:endParaRPr lang="en-US" altLang="ko-KR" dirty="0" smtClean="0"/>
          </a:p>
          <a:p>
            <a:pPr marL="617537" indent="-457200"/>
            <a:r>
              <a:rPr lang="en-US" altLang="ko-KR" dirty="0" err="1" smtClean="0"/>
              <a:t>PyBluez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이용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스마트폰의 </a:t>
            </a:r>
            <a:r>
              <a:rPr lang="ko-KR" altLang="en-US" dirty="0" err="1" smtClean="0"/>
              <a:t>페어링</a:t>
            </a:r>
            <a:endParaRPr lang="en-US" altLang="ko-KR" dirty="0"/>
          </a:p>
          <a:p>
            <a:pPr lvl="2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</a:t>
            </a:r>
            <a:r>
              <a:rPr lang="en-US" altLang="ko-KR" dirty="0" smtClean="0"/>
              <a:t> Bluetooth </a:t>
            </a:r>
            <a:r>
              <a:rPr lang="ko-KR" altLang="en-US" dirty="0" smtClean="0"/>
              <a:t>패널 아이콘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스마트폰의 블루투스 통신</a:t>
            </a:r>
            <a:endParaRPr lang="ko-KR" altLang="en-US" dirty="0"/>
          </a:p>
        </p:txBody>
      </p:sp>
      <p:pic>
        <p:nvPicPr>
          <p:cNvPr id="24577" name="_x234847376" descr="EMB000047d8bb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4090987"/>
            <a:ext cx="1752600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_x234836936" descr="EMB000047d8bb9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4090987"/>
            <a:ext cx="1749425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_x234849896" descr="EMB000047d8bb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4090987"/>
            <a:ext cx="1904999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7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스마트폰에서 연결 수락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lvl="2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연결 수락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5601" name="_x517756752" descr="EMB000047d8bb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2362200" cy="16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_x517756248" descr="EMB000047d8bb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97" y="3962400"/>
            <a:ext cx="30486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6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2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</a:t>
            </a:r>
            <a:r>
              <a:rPr lang="en-US" altLang="ko-KR" dirty="0" smtClean="0"/>
              <a:t>SPP </a:t>
            </a:r>
            <a:r>
              <a:rPr lang="ko-KR" altLang="en-US" dirty="0" smtClean="0"/>
              <a:t>설정하고 </a:t>
            </a:r>
            <a:r>
              <a:rPr lang="ko-KR" altLang="en-US" dirty="0" err="1" smtClean="0"/>
              <a:t>리부팅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6625" name="_x517796568" descr="EMB000047d8bb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799"/>
            <a:ext cx="6553200" cy="41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54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3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r>
              <a:rPr lang="ko-KR" altLang="en-US" dirty="0" smtClean="0"/>
              <a:t>스마트폰에 </a:t>
            </a:r>
            <a:r>
              <a:rPr lang="en-US" altLang="ko-KR" dirty="0" err="1" smtClean="0"/>
              <a:t>BlueSPP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앱을 설치하고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연결</a:t>
            </a:r>
            <a:r>
              <a:rPr lang="en-US" altLang="ko-KR" dirty="0" smtClean="0"/>
              <a:t>(Server mode &gt; OFF</a:t>
            </a:r>
            <a:r>
              <a:rPr lang="ko-KR" altLang="en-US" dirty="0" smtClean="0"/>
              <a:t>로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4200" y="1447800"/>
            <a:ext cx="6875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import </a:t>
            </a:r>
            <a:r>
              <a:rPr lang="en-US" altLang="ko-KR" dirty="0" err="1">
                <a:solidFill>
                  <a:srgbClr val="592A03"/>
                </a:solidFill>
              </a:rPr>
              <a:t>bluetooth</a:t>
            </a:r>
            <a:endParaRPr lang="en-US" altLang="ko-KR" dirty="0">
              <a:solidFill>
                <a:srgbClr val="592A03"/>
              </a:solidFill>
            </a:endParaRP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server = </a:t>
            </a:r>
            <a:r>
              <a:rPr lang="en-US" altLang="ko-KR" dirty="0" err="1">
                <a:solidFill>
                  <a:srgbClr val="592A03"/>
                </a:solidFill>
              </a:rPr>
              <a:t>bluetooth.BluetoothSocket</a:t>
            </a:r>
            <a:r>
              <a:rPr lang="en-US" altLang="ko-KR" dirty="0">
                <a:solidFill>
                  <a:srgbClr val="592A03"/>
                </a:solidFill>
              </a:rPr>
              <a:t>(</a:t>
            </a:r>
            <a:r>
              <a:rPr lang="en-US" altLang="ko-KR" dirty="0" err="1">
                <a:solidFill>
                  <a:srgbClr val="592A03"/>
                </a:solidFill>
              </a:rPr>
              <a:t>bluetooth.RFCOMM</a:t>
            </a:r>
            <a:r>
              <a:rPr lang="en-US" altLang="ko-KR" dirty="0">
                <a:solidFill>
                  <a:srgbClr val="592A03"/>
                </a:solidFill>
              </a:rPr>
              <a:t>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port = 1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server.bind</a:t>
            </a:r>
            <a:r>
              <a:rPr lang="en-US" altLang="ko-KR" dirty="0">
                <a:solidFill>
                  <a:srgbClr val="592A03"/>
                </a:solidFill>
              </a:rPr>
              <a:t>((”“, port))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server.listen</a:t>
            </a:r>
            <a:r>
              <a:rPr lang="en-US" altLang="ko-KR" dirty="0">
                <a:solidFill>
                  <a:srgbClr val="592A03"/>
                </a:solidFill>
              </a:rPr>
              <a:t>(1)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client, </a:t>
            </a:r>
            <a:r>
              <a:rPr lang="en-US" altLang="ko-KR" dirty="0" err="1">
                <a:solidFill>
                  <a:srgbClr val="592A03"/>
                </a:solidFill>
              </a:rPr>
              <a:t>addr</a:t>
            </a:r>
            <a:r>
              <a:rPr lang="en-US" altLang="ko-KR" dirty="0">
                <a:solidFill>
                  <a:srgbClr val="592A03"/>
                </a:solidFill>
              </a:rPr>
              <a:t> = </a:t>
            </a:r>
            <a:r>
              <a:rPr lang="en-US" altLang="ko-KR" dirty="0" err="1">
                <a:solidFill>
                  <a:srgbClr val="592A03"/>
                </a:solidFill>
              </a:rPr>
              <a:t>server.accept</a:t>
            </a:r>
            <a:r>
              <a:rPr lang="en-US" altLang="ko-KR" dirty="0">
                <a:solidFill>
                  <a:srgbClr val="592A03"/>
                </a:solidFill>
              </a:rPr>
              <a:t>()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while True:</a:t>
            </a:r>
          </a:p>
          <a:p>
            <a:pPr lvl="0" latinLnBrk="1"/>
            <a:r>
              <a:rPr lang="en-US" altLang="ko-KR" dirty="0" smtClean="0">
                <a:solidFill>
                  <a:srgbClr val="592A03"/>
                </a:solidFill>
              </a:rPr>
              <a:t>    print(</a:t>
            </a:r>
            <a:r>
              <a:rPr lang="en-US" altLang="ko-KR" dirty="0" err="1" smtClean="0">
                <a:solidFill>
                  <a:srgbClr val="592A03"/>
                </a:solidFill>
              </a:rPr>
              <a:t>client.recv</a:t>
            </a:r>
            <a:r>
              <a:rPr lang="en-US" altLang="ko-KR" dirty="0" smtClean="0">
                <a:solidFill>
                  <a:srgbClr val="592A03"/>
                </a:solidFill>
              </a:rPr>
              <a:t>(1024</a:t>
            </a:r>
            <a:r>
              <a:rPr lang="en-US" altLang="ko-KR" dirty="0">
                <a:solidFill>
                  <a:srgbClr val="592A03"/>
                </a:solidFill>
              </a:rPr>
              <a:t>))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client.close</a:t>
            </a:r>
            <a:r>
              <a:rPr lang="en-US" altLang="ko-KR" dirty="0" smtClean="0">
                <a:solidFill>
                  <a:srgbClr val="592A03"/>
                </a:solidFill>
              </a:rPr>
              <a:t>()</a:t>
            </a:r>
            <a:endParaRPr lang="en-US" altLang="ko-KR" dirty="0">
              <a:solidFill>
                <a:srgbClr val="592A03"/>
              </a:solidFill>
            </a:endParaRPr>
          </a:p>
        </p:txBody>
      </p:sp>
      <p:pic>
        <p:nvPicPr>
          <p:cNvPr id="27649" name="_x517760352" descr="EMB000047d8bbb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04988"/>
            <a:ext cx="237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00" y="5780652"/>
            <a:ext cx="770800" cy="696348"/>
          </a:xfrm>
          <a:prstGeom prst="rect">
            <a:avLst/>
          </a:prstGeom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91651"/>
              </p:ext>
            </p:extLst>
          </p:nvPr>
        </p:nvGraphicFramePr>
        <p:xfrm>
          <a:off x="7620000" y="3795772"/>
          <a:ext cx="887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포장기 셸 개체" showAsIcon="1" r:id="rId5" imgW="887400" imgH="514800" progId="Package">
                  <p:embed/>
                </p:oleObj>
              </mc:Choice>
              <mc:Fallback>
                <p:oleObj name="포장기 셸 개체" showAsIcon="1" r:id="rId5" imgW="8874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3795772"/>
                        <a:ext cx="8874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2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5"/>
            </a:pPr>
            <a:r>
              <a:rPr lang="ko-KR" altLang="en-US" dirty="0" smtClean="0"/>
              <a:t>메시지 송수신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8673" name="_x517755816" descr="EMB000047d8bbb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551"/>
            <a:ext cx="2459272" cy="13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_x517754880" descr="EMB000047d8bb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24413"/>
            <a:ext cx="3429000" cy="99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3144701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&lt;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스마트폰 송수신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&gt;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336" y="4799224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&lt;</a:t>
            </a:r>
            <a:r>
              <a:rPr lang="ko-KR" altLang="en-US" sz="1600" dirty="0" err="1" smtClean="0">
                <a:solidFill>
                  <a:srgbClr val="002060"/>
                </a:solidFill>
                <a:latin typeface="+mn-ea"/>
                <a:ea typeface="+mn-ea"/>
              </a:rPr>
              <a:t>라즈베리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 파이 송수신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&gt;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39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8229600" cy="838200"/>
          </a:xfrm>
        </p:spPr>
        <p:txBody>
          <a:bodyPr/>
          <a:lstStyle/>
          <a:p>
            <a:r>
              <a:rPr lang="en-US" altLang="ko-KR" sz="3200" dirty="0" smtClean="0"/>
              <a:t>PC</a:t>
            </a:r>
            <a:r>
              <a:rPr lang="ko-KR" altLang="en-US" sz="3200" dirty="0" smtClean="0"/>
              <a:t>와 </a:t>
            </a:r>
            <a:r>
              <a:rPr lang="ko-KR" altLang="en-US" sz="3200" dirty="0" err="1" smtClean="0"/>
              <a:t>라즈베리</a:t>
            </a:r>
            <a:r>
              <a:rPr lang="ko-KR" altLang="en-US" sz="3200" dirty="0" smtClean="0"/>
              <a:t> 파이의 블루투스 통신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172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PyBluez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지원하지 않으므로 </a:t>
            </a:r>
            <a:r>
              <a:rPr lang="en-US" altLang="ko-KR" dirty="0" smtClean="0"/>
              <a:t>SPP</a:t>
            </a:r>
            <a:r>
              <a:rPr lang="ko-KR" altLang="en-US" dirty="0" smtClean="0"/>
              <a:t>를 이용한 통신 사용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ko-KR" altLang="en-US" dirty="0" err="1" smtClean="0"/>
              <a:t>페어링</a:t>
            </a:r>
            <a:endParaRPr lang="en-US" altLang="ko-KR" dirty="0" smtClean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bluetoothctl</a:t>
            </a:r>
            <a:endParaRPr lang="en-US" altLang="ko-KR" dirty="0"/>
          </a:p>
          <a:p>
            <a:pPr marL="357187" lvl="1" indent="0">
              <a:buNone/>
            </a:pPr>
            <a:r>
              <a:rPr lang="en-US" altLang="ko-KR" dirty="0" smtClean="0"/>
              <a:t>  # </a:t>
            </a:r>
            <a:r>
              <a:rPr lang="en-US" altLang="ko-KR" dirty="0"/>
              <a:t>discoverable on</a:t>
            </a:r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/>
              <a:t>의 “설정” </a:t>
            </a:r>
            <a:r>
              <a:rPr lang="ko-KR" altLang="en-US" dirty="0" smtClean="0"/>
              <a:t>화면의 </a:t>
            </a:r>
            <a:r>
              <a:rPr lang="ko-KR" altLang="en-US" dirty="0"/>
              <a:t>“</a:t>
            </a:r>
            <a:r>
              <a:rPr lang="en-US" altLang="ko-KR" dirty="0"/>
              <a:t>Bluetooth </a:t>
            </a:r>
            <a:r>
              <a:rPr lang="ko-KR" altLang="en-US" dirty="0"/>
              <a:t>및 기타 디바이스” 항목에서 “</a:t>
            </a:r>
            <a:r>
              <a:rPr lang="en-US" altLang="ko-KR" dirty="0"/>
              <a:t>Bluetooth”</a:t>
            </a:r>
            <a:r>
              <a:rPr lang="ko-KR" altLang="en-US" dirty="0"/>
              <a:t>를 켜고 “</a:t>
            </a:r>
            <a:r>
              <a:rPr lang="en-US" altLang="ko-KR" dirty="0"/>
              <a:t>Bluetooth </a:t>
            </a:r>
            <a:r>
              <a:rPr lang="ko-KR" altLang="en-US" dirty="0"/>
              <a:t>또는 기타 디바이스 추가” </a:t>
            </a:r>
            <a:r>
              <a:rPr lang="en-US" altLang="ko-KR" dirty="0"/>
              <a:t>&gt; “Bluetooth”</a:t>
            </a:r>
            <a:r>
              <a:rPr lang="ko-KR" altLang="en-US" dirty="0"/>
              <a:t>를 차례로 클릭하고 “</a:t>
            </a:r>
            <a:r>
              <a:rPr lang="en-US" altLang="ko-KR" dirty="0" err="1" smtClean="0"/>
              <a:t>raspberrypi</a:t>
            </a:r>
            <a:r>
              <a:rPr lang="en-US" altLang="ko-KR" dirty="0"/>
              <a:t>”</a:t>
            </a:r>
            <a:r>
              <a:rPr lang="ko-KR" altLang="en-US" dirty="0"/>
              <a:t>가 나타나면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 smtClean="0"/>
              <a:t>의 장치관리자에서 블루투스 통신 포트 확인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ko-KR" altLang="en-US" dirty="0" err="1"/>
              <a:t>라즈베리</a:t>
            </a:r>
            <a:r>
              <a:rPr lang="ko-KR" altLang="en-US" dirty="0"/>
              <a:t> 파이의 블루투스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86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smtClean="0"/>
              <a:t>간단한 시리얼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-</a:t>
            </a:r>
            <a:r>
              <a:rPr lang="ko-KR" altLang="en-US" dirty="0" smtClean="0"/>
              <a:t>스마트폰 블루투스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블루투스 통신 프로그램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PC: serial_comm.py, Raspberry Pi: </a:t>
            </a:r>
            <a:r>
              <a:rPr lang="en-US" altLang="ko-KR" dirty="0"/>
              <a:t>btPBServer.py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ko-KR" altLang="en-US" dirty="0" err="1"/>
              <a:t>라즈베리</a:t>
            </a:r>
            <a:r>
              <a:rPr lang="ko-KR" altLang="en-US" dirty="0"/>
              <a:t> 파이의 블루투스 통신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057668"/>
              </p:ext>
            </p:extLst>
          </p:nvPr>
        </p:nvGraphicFramePr>
        <p:xfrm>
          <a:off x="7543800" y="2057400"/>
          <a:ext cx="887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포장기 셸 개체" showAsIcon="1" r:id="rId3" imgW="887400" imgH="514800" progId="Package">
                  <p:embed/>
                </p:oleObj>
              </mc:Choice>
              <mc:Fallback>
                <p:oleObj name="포장기 셸 개체" showAsIcon="1" r:id="rId3" imgW="887400" imgH="514800" progId="Package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3800" y="2057400"/>
                        <a:ext cx="8874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1453"/>
              </p:ext>
            </p:extLst>
          </p:nvPr>
        </p:nvGraphicFramePr>
        <p:xfrm>
          <a:off x="7486649" y="2743200"/>
          <a:ext cx="1001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포장기 셸 개체" showAsIcon="1" r:id="rId5" imgW="1002240" imgH="514800" progId="Package">
                  <p:embed/>
                </p:oleObj>
              </mc:Choice>
              <mc:Fallback>
                <p:oleObj name="포장기 셸 개체" showAsIcon="1" r:id="rId5" imgW="1002240" imgH="514800" progId="Package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6649" y="2743200"/>
                        <a:ext cx="10017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1" name="_x517769856" descr="EMB000047d8bbf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95405"/>
            <a:ext cx="2514600" cy="14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517754880" descr="EMB000047d8bc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3697332"/>
            <a:ext cx="4489079" cy="118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9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스마트폰의 블루투스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88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스마트폰을 </a:t>
            </a:r>
            <a:r>
              <a:rPr lang="ko-KR" altLang="en-US" dirty="0" err="1" smtClean="0"/>
              <a:t>패어링</a:t>
            </a:r>
            <a:endParaRPr lang="en-US" altLang="ko-KR" dirty="0" smtClean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의 “</a:t>
            </a:r>
            <a:r>
              <a:rPr lang="ko-KR" altLang="en-US" dirty="0" err="1"/>
              <a:t>설정</a:t>
            </a:r>
            <a:r>
              <a:rPr lang="ko-KR" altLang="en-US" dirty="0" err="1" smtClean="0"/>
              <a:t>”</a:t>
            </a:r>
            <a:r>
              <a:rPr lang="ko-KR" altLang="en-US" dirty="0" err="1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“</a:t>
            </a:r>
            <a:r>
              <a:rPr lang="en-US" altLang="ko-KR" dirty="0"/>
              <a:t>Bluetooth </a:t>
            </a:r>
            <a:r>
              <a:rPr lang="ko-KR" altLang="en-US" dirty="0"/>
              <a:t>및 기타 디바이스” 항목에서 “</a:t>
            </a:r>
            <a:r>
              <a:rPr lang="en-US" altLang="ko-KR" dirty="0"/>
              <a:t>Bluetooth”</a:t>
            </a:r>
            <a:r>
              <a:rPr lang="ko-KR" altLang="en-US" dirty="0"/>
              <a:t>를 켜고 “</a:t>
            </a:r>
            <a:r>
              <a:rPr lang="en-US" altLang="ko-KR" dirty="0"/>
              <a:t>Bluetooth </a:t>
            </a:r>
            <a:r>
              <a:rPr lang="ko-KR" altLang="en-US" dirty="0"/>
              <a:t>또는 기타 디바이스 추가” </a:t>
            </a:r>
            <a:r>
              <a:rPr lang="en-US" altLang="ko-KR" dirty="0"/>
              <a:t>&gt; “Bluetooth”</a:t>
            </a:r>
            <a:r>
              <a:rPr lang="ko-KR" altLang="en-US" dirty="0"/>
              <a:t>를 차례로 클릭하고 </a:t>
            </a:r>
            <a:r>
              <a:rPr lang="ko-KR" altLang="en-US" dirty="0" smtClean="0"/>
              <a:t>“스마트폰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</a:t>
            </a:r>
            <a:r>
              <a:rPr lang="ko-KR" altLang="en-US" dirty="0"/>
              <a:t>나타나면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의 장치관리자에서 블루투스 통신 포트 확인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serial_comm.py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통신 포트</a:t>
            </a:r>
            <a:r>
              <a:rPr lang="en-US" altLang="ko-KR" dirty="0" smtClean="0"/>
              <a:t>: COM4</a:t>
            </a:r>
          </a:p>
          <a:p>
            <a:r>
              <a:rPr lang="ko-KR" altLang="en-US" dirty="0" smtClean="0"/>
              <a:t>스마트폰에서 </a:t>
            </a:r>
            <a:r>
              <a:rPr lang="en-US" altLang="ko-KR" dirty="0" err="1" smtClean="0"/>
              <a:t>BlueSPP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(Server mode: OFF)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스마트폰의 블루투스 통신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20973"/>
              </p:ext>
            </p:extLst>
          </p:nvPr>
        </p:nvGraphicFramePr>
        <p:xfrm>
          <a:off x="7364413" y="5837238"/>
          <a:ext cx="10017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포장기 셸 개체" showAsIcon="1" r:id="rId3" imgW="1002240" imgH="514800" progId="Package">
                  <p:embed/>
                </p:oleObj>
              </mc:Choice>
              <mc:Fallback>
                <p:oleObj name="포장기 셸 개체" showAsIcon="1" r:id="rId3" imgW="10022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4413" y="5837238"/>
                        <a:ext cx="10017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0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USB-to-RS232 </a:t>
            </a:r>
            <a:r>
              <a:rPr lang="ko-KR" altLang="en-US" dirty="0" smtClean="0"/>
              <a:t>시리얼 케이블로 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	</a:t>
            </a:r>
            <a:r>
              <a:rPr lang="ko-KR" altLang="en-US" dirty="0" smtClean="0"/>
              <a:t>시리얼 케이블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6		GND(Black)</a:t>
            </a:r>
            <a:br>
              <a:rPr lang="en-US" altLang="ko-KR" dirty="0" smtClean="0"/>
            </a:br>
            <a:r>
              <a:rPr lang="en-US" altLang="ko-KR" dirty="0" smtClean="0"/>
              <a:t>   8		</a:t>
            </a:r>
            <a:r>
              <a:rPr lang="en-US" altLang="ko-KR" dirty="0" err="1" smtClean="0"/>
              <a:t>TxD</a:t>
            </a:r>
            <a:r>
              <a:rPr lang="en-US" altLang="ko-KR" dirty="0" smtClean="0"/>
              <a:t>(Green)</a:t>
            </a:r>
            <a:br>
              <a:rPr lang="en-US" altLang="ko-KR" dirty="0" smtClean="0"/>
            </a:br>
            <a:r>
              <a:rPr lang="en-US" altLang="ko-KR" dirty="0" smtClean="0"/>
              <a:t>  10		</a:t>
            </a:r>
            <a:r>
              <a:rPr lang="en-US" altLang="ko-KR" dirty="0" err="1" smtClean="0"/>
              <a:t>RxD</a:t>
            </a:r>
            <a:r>
              <a:rPr lang="en-US" altLang="ko-KR" dirty="0" smtClean="0"/>
              <a:t>(White)</a:t>
            </a: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포트 이름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ls –al /dev </a:t>
            </a:r>
            <a:r>
              <a:rPr lang="en-US" altLang="ko-KR" dirty="0" smtClean="0">
                <a:sym typeface="Wingdings" panose="05000000000000000000" pitchFamily="2" charset="2"/>
              </a:rPr>
              <a:t> /dev/serial0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통신</a:t>
            </a:r>
            <a:endParaRPr lang="ko-KR" altLang="en-US" dirty="0"/>
          </a:p>
        </p:txBody>
      </p:sp>
      <p:pic>
        <p:nvPicPr>
          <p:cNvPr id="17409" name="_x249457344" descr="EMB000034b833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1516063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_x249427896" descr="EMB000034b833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53712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 시리얼 포트 </a:t>
            </a:r>
            <a:r>
              <a:rPr lang="en-US" altLang="ko-KR" dirty="0" smtClean="0"/>
              <a:t>disable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/boot/cmdline.txt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console=serial0,115200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pic>
        <p:nvPicPr>
          <p:cNvPr id="18433" name="_x249431496" descr="EMB000034b833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3505200" cy="296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_x249440568" descr="EMB000034b833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27618"/>
            <a:ext cx="633901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3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용 시리얼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pyserial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618" y="1828800"/>
            <a:ext cx="72330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dirty="0"/>
              <a:t>import serial</a:t>
            </a:r>
          </a:p>
          <a:p>
            <a:pPr lvl="0" latinLnBrk="1"/>
            <a:r>
              <a:rPr lang="en-US" altLang="ko-KR" dirty="0"/>
              <a:t>import time</a:t>
            </a:r>
          </a:p>
          <a:p>
            <a:pPr lvl="0" latinLnBrk="1"/>
            <a:r>
              <a:rPr lang="en-US" altLang="ko-KR" dirty="0"/>
              <a:t>port = input('port(</a:t>
            </a:r>
            <a:r>
              <a:rPr lang="ko-KR" altLang="en-US" dirty="0"/>
              <a:t>예</a:t>
            </a:r>
            <a:r>
              <a:rPr lang="en-US" altLang="ko-KR" dirty="0"/>
              <a:t>-COM1): </a:t>
            </a:r>
            <a:r>
              <a:rPr lang="en-US" altLang="ko-KR" dirty="0" smtClean="0"/>
              <a:t>') #</a:t>
            </a:r>
            <a:r>
              <a:rPr lang="ko-KR" altLang="en-US" dirty="0" smtClean="0"/>
              <a:t>장치관리자에서 확인</a:t>
            </a:r>
            <a:endParaRPr lang="en-US" altLang="ko-KR" dirty="0"/>
          </a:p>
          <a:p>
            <a:pPr lvl="0" latinLnBrk="1"/>
            <a:r>
              <a:rPr lang="en-US" altLang="ko-KR" dirty="0" err="1"/>
              <a:t>ser</a:t>
            </a:r>
            <a:r>
              <a:rPr lang="en-US" altLang="ko-KR" dirty="0"/>
              <a:t> = </a:t>
            </a:r>
            <a:r>
              <a:rPr lang="en-US" altLang="ko-KR" dirty="0" err="1"/>
              <a:t>serial.Serial</a:t>
            </a:r>
            <a:r>
              <a:rPr lang="en-US" altLang="ko-KR" dirty="0"/>
              <a:t>(port, </a:t>
            </a:r>
            <a:r>
              <a:rPr lang="en-US" altLang="ko-KR" dirty="0" err="1" smtClean="0"/>
              <a:t>baudrate</a:t>
            </a:r>
            <a:r>
              <a:rPr lang="en-US" altLang="ko-KR" dirty="0" smtClean="0"/>
              <a:t>=9600</a:t>
            </a:r>
            <a:r>
              <a:rPr lang="en-US" altLang="ko-KR" dirty="0"/>
              <a:t>, timeout = 0)</a:t>
            </a:r>
          </a:p>
          <a:p>
            <a:pPr lvl="0" latinLnBrk="1"/>
            <a:r>
              <a:rPr lang="en-US" altLang="ko-KR" dirty="0"/>
              <a:t>while True:</a:t>
            </a:r>
          </a:p>
          <a:p>
            <a:pPr lvl="0" latinLnBrk="1"/>
            <a:r>
              <a:rPr lang="en-US" altLang="ko-KR" dirty="0" smtClean="0"/>
              <a:t>   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en-US" altLang="ko-KR" dirty="0"/>
              <a:t>= input('Your message: ')</a:t>
            </a:r>
          </a:p>
          <a:p>
            <a:pPr lvl="0" latinLnBrk="1"/>
            <a:r>
              <a:rPr lang="en-US" altLang="ko-KR" dirty="0" smtClean="0"/>
              <a:t>    if </a:t>
            </a:r>
            <a:r>
              <a:rPr lang="en-US" altLang="ko-KR" dirty="0" err="1"/>
              <a:t>msg</a:t>
            </a:r>
            <a:r>
              <a:rPr lang="en-US" altLang="ko-KR" dirty="0"/>
              <a:t> == 'q':</a:t>
            </a:r>
          </a:p>
          <a:p>
            <a:pPr lvl="0" latinLnBrk="1"/>
            <a:r>
              <a:rPr lang="en-US" altLang="ko-KR" dirty="0" smtClean="0"/>
              <a:t>        break</a:t>
            </a:r>
            <a:endParaRPr lang="en-US" altLang="ko-KR" dirty="0"/>
          </a:p>
          <a:p>
            <a:pPr lvl="0" latinLnBrk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ser.write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msg.encode</a:t>
            </a:r>
            <a:r>
              <a:rPr lang="en-US" altLang="ko-KR" dirty="0"/>
              <a:t>('utf-8')) #</a:t>
            </a:r>
            <a:r>
              <a:rPr lang="ko-KR" altLang="en-US" dirty="0"/>
              <a:t>문자열을 바이트로 변환</a:t>
            </a:r>
          </a:p>
          <a:p>
            <a:pPr lvl="0" latinLnBrk="1"/>
            <a:r>
              <a:rPr lang="en-US" altLang="ko-KR" dirty="0" smtClean="0"/>
              <a:t>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(0.5</a:t>
            </a:r>
            <a:r>
              <a:rPr lang="en-US" altLang="ko-KR" dirty="0"/>
              <a:t>) #0.5</a:t>
            </a:r>
            <a:r>
              <a:rPr lang="ko-KR" altLang="en-US" dirty="0"/>
              <a:t>초 대기</a:t>
            </a:r>
          </a:p>
          <a:p>
            <a:pPr lvl="0" latinLnBrk="1"/>
            <a:r>
              <a:rPr lang="en-US" altLang="ko-KR" dirty="0" smtClean="0"/>
              <a:t>    if </a:t>
            </a:r>
            <a:r>
              <a:rPr lang="en-US" altLang="ko-KR" dirty="0" err="1"/>
              <a:t>ser.readable</a:t>
            </a:r>
            <a:r>
              <a:rPr lang="en-US" altLang="ko-KR" dirty="0"/>
              <a:t>(): #</a:t>
            </a:r>
            <a:r>
              <a:rPr lang="ko-KR" altLang="en-US" dirty="0"/>
              <a:t>읽을 데이터가 있는지 조사</a:t>
            </a:r>
          </a:p>
          <a:p>
            <a:pPr lvl="0" latinLnBrk="1"/>
            <a:r>
              <a:rPr lang="en-US" altLang="ko-KR" dirty="0" smtClean="0"/>
              <a:t>        </a:t>
            </a:r>
            <a:r>
              <a:rPr lang="en-US" altLang="ko-KR" dirty="0" err="1" smtClean="0"/>
              <a:t>r_msg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ser.readline</a:t>
            </a:r>
            <a:r>
              <a:rPr lang="en-US" altLang="ko-KR" dirty="0"/>
              <a:t>() #</a:t>
            </a:r>
            <a:r>
              <a:rPr lang="ko-KR" altLang="en-US" dirty="0"/>
              <a:t>한 줄을 읽는다</a:t>
            </a:r>
          </a:p>
          <a:p>
            <a:pPr lvl="0" latinLnBrk="1"/>
            <a:r>
              <a:rPr lang="en-US" altLang="ko-KR" dirty="0" smtClean="0"/>
              <a:t>        print(</a:t>
            </a:r>
            <a:r>
              <a:rPr lang="en-US" altLang="ko-KR" dirty="0" err="1" smtClean="0"/>
              <a:t>r_msg.decode</a:t>
            </a:r>
            <a:r>
              <a:rPr lang="en-US" altLang="ko-KR" dirty="0"/>
              <a:t>('utf-8')) #</a:t>
            </a:r>
            <a:r>
              <a:rPr lang="ko-KR" altLang="en-US" dirty="0"/>
              <a:t>바이트를 문자열로 변환</a:t>
            </a:r>
          </a:p>
          <a:p>
            <a:pPr lvl="0" latinLnBrk="1"/>
            <a:r>
              <a:rPr lang="en-US" altLang="ko-KR" dirty="0" err="1"/>
              <a:t>ser.close</a:t>
            </a:r>
            <a:r>
              <a:rPr lang="en-US" altLang="ko-KR" dirty="0"/>
              <a:t>()#</a:t>
            </a:r>
            <a:r>
              <a:rPr lang="ko-KR" altLang="en-US" dirty="0"/>
              <a:t>포트를 </a:t>
            </a:r>
            <a:r>
              <a:rPr lang="ko-KR" altLang="en-US" dirty="0" smtClean="0"/>
              <a:t>닫는다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37611"/>
              </p:ext>
            </p:extLst>
          </p:nvPr>
        </p:nvGraphicFramePr>
        <p:xfrm>
          <a:off x="7797800" y="5881688"/>
          <a:ext cx="1001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포장기 셸 개체" showAsIcon="1" r:id="rId3" imgW="1002240" imgH="514800" progId="Package">
                  <p:embed/>
                </p:oleObj>
              </mc:Choice>
              <mc:Fallback>
                <p:oleObj name="포장기 셸 개체" showAsIcon="1" r:id="rId3" imgW="10022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7800" y="5881688"/>
                        <a:ext cx="10017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77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pyserial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87512"/>
            <a:ext cx="6367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sz="1800" dirty="0" smtClean="0"/>
              <a:t>import </a:t>
            </a:r>
            <a:r>
              <a:rPr lang="en-US" altLang="ko-KR" sz="1800" dirty="0"/>
              <a:t>serial</a:t>
            </a:r>
          </a:p>
          <a:p>
            <a:pPr lvl="0" latinLnBrk="1"/>
            <a:r>
              <a:rPr lang="en-US" altLang="ko-KR" sz="1800" dirty="0"/>
              <a:t>import time</a:t>
            </a:r>
          </a:p>
          <a:p>
            <a:pPr lvl="0" latinLnBrk="1"/>
            <a:r>
              <a:rPr lang="en-US" altLang="ko-KR" sz="1800" dirty="0"/>
              <a:t>port = input('port(/dev/serial0): </a:t>
            </a:r>
            <a:r>
              <a:rPr lang="en-US" altLang="ko-KR" sz="1800" dirty="0" smtClean="0"/>
              <a:t>') #</a:t>
            </a:r>
            <a:r>
              <a:rPr lang="ko-KR" altLang="en-US" sz="1800" dirty="0" smtClean="0"/>
              <a:t>시리얼 포트</a:t>
            </a:r>
            <a:endParaRPr lang="en-US" altLang="ko-KR" sz="1800" dirty="0"/>
          </a:p>
          <a:p>
            <a:pPr lvl="0" latinLnBrk="1"/>
            <a:r>
              <a:rPr lang="en-US" altLang="ko-KR" sz="1800" dirty="0"/>
              <a:t>if port == '':</a:t>
            </a:r>
          </a:p>
          <a:p>
            <a:pPr lvl="0" latinLnBrk="1"/>
            <a:r>
              <a:rPr lang="en-US" altLang="ko-KR" sz="1800" dirty="0" smtClean="0"/>
              <a:t>    port </a:t>
            </a:r>
            <a:r>
              <a:rPr lang="en-US" altLang="ko-KR" sz="1800" dirty="0"/>
              <a:t>= "/dev/serial0"</a:t>
            </a:r>
          </a:p>
          <a:p>
            <a:pPr lvl="0" latinLnBrk="1"/>
            <a:r>
              <a:rPr lang="en-US" altLang="ko-KR" sz="1800" dirty="0" err="1"/>
              <a:t>ser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serial.Serial</a:t>
            </a:r>
            <a:r>
              <a:rPr lang="en-US" altLang="ko-KR" sz="1800" dirty="0"/>
              <a:t>(port, </a:t>
            </a:r>
            <a:r>
              <a:rPr lang="en-US" altLang="ko-KR" sz="1800" dirty="0" err="1" smtClean="0"/>
              <a:t>baudrate</a:t>
            </a:r>
            <a:r>
              <a:rPr lang="en-US" altLang="ko-KR" sz="1800" dirty="0" smtClean="0"/>
              <a:t>=9600</a:t>
            </a:r>
            <a:r>
              <a:rPr lang="en-US" altLang="ko-KR" sz="1800" dirty="0"/>
              <a:t>, timeout = 1)</a:t>
            </a:r>
          </a:p>
          <a:p>
            <a:pPr lvl="0" latinLnBrk="1"/>
            <a:r>
              <a:rPr lang="en-US" altLang="ko-KR" sz="1800" dirty="0"/>
              <a:t>if </a:t>
            </a:r>
            <a:r>
              <a:rPr lang="en-US" altLang="ko-KR" sz="1800" dirty="0" err="1"/>
              <a:t>ser.isOpen</a:t>
            </a:r>
            <a:r>
              <a:rPr lang="en-US" altLang="ko-KR" sz="1800" dirty="0"/>
              <a:t>() == False</a:t>
            </a:r>
            <a:r>
              <a:rPr lang="en-US" altLang="ko-KR" sz="1800" dirty="0" smtClean="0"/>
              <a:t>: #open </a:t>
            </a:r>
            <a:r>
              <a:rPr lang="ko-KR" altLang="en-US" sz="1800" dirty="0" smtClean="0"/>
              <a:t>확인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ser.open</a:t>
            </a:r>
            <a:r>
              <a:rPr lang="en-US" altLang="ko-KR" sz="1800" dirty="0" smtClean="0"/>
              <a:t>() #open</a:t>
            </a:r>
            <a:r>
              <a:rPr lang="ko-KR" altLang="en-US" sz="1800" dirty="0" smtClean="0"/>
              <a:t>되지 않았으면 </a:t>
            </a:r>
            <a:r>
              <a:rPr lang="en-US" altLang="ko-KR" sz="1800" dirty="0" smtClean="0"/>
              <a:t>open</a:t>
            </a:r>
            <a:r>
              <a:rPr lang="ko-KR" altLang="en-US" sz="1800" dirty="0" smtClean="0"/>
              <a:t>한다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print</a:t>
            </a:r>
            <a:r>
              <a:rPr lang="en-US" altLang="ko-KR" sz="1800" dirty="0"/>
              <a:t>("Now a serial port is open")</a:t>
            </a:r>
          </a:p>
          <a:p>
            <a:pPr lvl="0" latinLnBrk="1"/>
            <a:r>
              <a:rPr lang="en-US" altLang="ko-KR" sz="1800" dirty="0"/>
              <a:t>while True:</a:t>
            </a:r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msg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input('Your message: ')</a:t>
            </a:r>
          </a:p>
          <a:p>
            <a:pPr lvl="0" latinLnBrk="1"/>
            <a:r>
              <a:rPr lang="en-US" altLang="ko-KR" sz="1800" dirty="0" smtClean="0"/>
              <a:t>    if </a:t>
            </a:r>
            <a:r>
              <a:rPr lang="en-US" altLang="ko-KR" sz="1800" dirty="0" err="1"/>
              <a:t>msg</a:t>
            </a:r>
            <a:r>
              <a:rPr lang="en-US" altLang="ko-KR" sz="1800" dirty="0"/>
              <a:t> == 'q':</a:t>
            </a:r>
          </a:p>
          <a:p>
            <a:pPr lvl="0" latinLnBrk="1"/>
            <a:r>
              <a:rPr lang="en-US" altLang="ko-KR" sz="1800" dirty="0" smtClean="0"/>
              <a:t>        break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ser.write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msg.encode</a:t>
            </a:r>
            <a:r>
              <a:rPr lang="en-US" altLang="ko-KR" sz="1800" dirty="0"/>
              <a:t>('utf-8')) #convert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to bytes</a:t>
            </a:r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time.sleep</a:t>
            </a:r>
            <a:r>
              <a:rPr lang="en-US" altLang="ko-KR" sz="1800" dirty="0" smtClean="0"/>
              <a:t>(1</a:t>
            </a:r>
            <a:r>
              <a:rPr lang="en-US" altLang="ko-KR" sz="1800" dirty="0"/>
              <a:t>)</a:t>
            </a:r>
          </a:p>
          <a:p>
            <a:pPr lvl="0" latinLnBrk="1"/>
            <a:r>
              <a:rPr lang="en-US" altLang="ko-KR" sz="1800" dirty="0" smtClean="0"/>
              <a:t>    if </a:t>
            </a:r>
            <a:r>
              <a:rPr lang="en-US" altLang="ko-KR" sz="1800" dirty="0" err="1"/>
              <a:t>ser.readable</a:t>
            </a:r>
            <a:r>
              <a:rPr lang="en-US" altLang="ko-KR" sz="1800" dirty="0" smtClean="0"/>
              <a:t>(): #</a:t>
            </a:r>
            <a:r>
              <a:rPr lang="ko-KR" altLang="en-US" sz="1800" dirty="0" smtClean="0"/>
              <a:t>수신 메시지가 있는가</a:t>
            </a:r>
            <a:r>
              <a:rPr lang="en-US" altLang="ko-KR" sz="1800" dirty="0" smtClean="0"/>
              <a:t>?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    </a:t>
            </a:r>
            <a:r>
              <a:rPr lang="en-US" altLang="ko-KR" sz="1800" dirty="0" err="1" smtClean="0"/>
              <a:t>r_msg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ser.readline</a:t>
            </a:r>
            <a:r>
              <a:rPr lang="en-US" altLang="ko-KR" sz="1800" dirty="0" smtClean="0"/>
              <a:t>() #</a:t>
            </a:r>
            <a:r>
              <a:rPr lang="ko-KR" altLang="en-US" sz="1800" dirty="0" smtClean="0"/>
              <a:t>수신 메시지 한 줄 읽기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   print(</a:t>
            </a:r>
            <a:r>
              <a:rPr lang="en-US" altLang="ko-KR" sz="1800" dirty="0" err="1" smtClean="0"/>
              <a:t>r_msg.decode</a:t>
            </a:r>
            <a:r>
              <a:rPr lang="en-US" altLang="ko-KR" sz="1800" dirty="0"/>
              <a:t>('utf-8')) #convert bytes to string</a:t>
            </a:r>
          </a:p>
          <a:p>
            <a:pPr lvl="0" latinLnBrk="1"/>
            <a:r>
              <a:rPr lang="en-US" altLang="ko-KR" sz="1800" dirty="0" err="1"/>
              <a:t>ser.close</a:t>
            </a:r>
            <a:r>
              <a:rPr lang="en-US" altLang="ko-KR" sz="1800" dirty="0" smtClean="0"/>
              <a:t>()</a:t>
            </a:r>
            <a:endParaRPr lang="en-US" altLang="ko-KR" sz="18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395067"/>
              </p:ext>
            </p:extLst>
          </p:nvPr>
        </p:nvGraphicFramePr>
        <p:xfrm>
          <a:off x="7561263" y="5805488"/>
          <a:ext cx="12588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포장기 셸 개체" showAsIcon="1" r:id="rId3" imgW="1259640" imgH="514800" progId="Package">
                  <p:embed/>
                </p:oleObj>
              </mc:Choice>
              <mc:Fallback>
                <p:oleObj name="포장기 셸 개체" showAsIcon="1" r:id="rId3" imgW="12596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1263" y="5805488"/>
                        <a:ext cx="125888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59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267201"/>
            <a:ext cx="8458200" cy="838200"/>
          </a:xfrm>
        </p:spPr>
        <p:txBody>
          <a:bodyPr/>
          <a:lstStyle/>
          <a:p>
            <a:r>
              <a:rPr lang="ko-KR" altLang="en-US" sz="2800" dirty="0" err="1" smtClean="0"/>
              <a:t>라즈베리</a:t>
            </a:r>
            <a:r>
              <a:rPr lang="ko-KR" altLang="en-US" sz="2800" dirty="0" smtClean="0"/>
              <a:t> 파이와 </a:t>
            </a:r>
            <a:r>
              <a:rPr lang="ko-KR" altLang="en-US" sz="2800" dirty="0" err="1" smtClean="0"/>
              <a:t>아두이노</a:t>
            </a:r>
            <a:r>
              <a:rPr lang="ko-KR" altLang="en-US" sz="2800" dirty="0" smtClean="0"/>
              <a:t> 시리얼 프로그램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943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프로그램의 특징</a:t>
            </a:r>
            <a:endParaRPr lang="en-US" altLang="ko-KR" dirty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파이를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연결하여 데이터를 주고 받는다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파이가 가진 기능을 서로 활용할 수 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예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아두이노의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아날로그 입력 기능을 이용하여 아날로그 값을 읽어 시리얼 통신으로 </a:t>
            </a:r>
            <a:r>
              <a:rPr lang="ko-KR" altLang="en-US" sz="2000" dirty="0" err="1">
                <a:solidFill>
                  <a:schemeClr val="accent5">
                    <a:lumMod val="75000"/>
                  </a:schemeClr>
                </a:solidFill>
              </a:rPr>
              <a:t>라즈베리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 파이로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전송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sduo</a:t>
            </a:r>
            <a:r>
              <a:rPr lang="en-US" altLang="ko-KR" dirty="0"/>
              <a:t> apt-get upgrade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arduino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시리얼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1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</a:t>
            </a:r>
            <a:r>
              <a:rPr lang="en-US" altLang="ko-KR" dirty="0" smtClean="0"/>
              <a:t>Arduino IDE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아두이노</a:t>
            </a:r>
            <a:r>
              <a:rPr lang="ko-KR" altLang="en-US" dirty="0" smtClean="0"/>
              <a:t> 연결 시리얼 포트 이름 확인</a:t>
            </a:r>
            <a:endParaRPr lang="en-US" altLang="ko-KR" dirty="0" smtClean="0"/>
          </a:p>
          <a:p>
            <a:pPr marL="627062" lvl="2" indent="0" latinLnBrk="0">
              <a:buNone/>
            </a:pPr>
            <a:r>
              <a:rPr lang="en-US" altLang="ko-KR" dirty="0" err="1"/>
              <a:t>pi@raspberrypi</a:t>
            </a:r>
            <a:r>
              <a:rPr lang="en-US" altLang="ko-KR" dirty="0"/>
              <a:t>:~ $ </a:t>
            </a:r>
            <a:r>
              <a:rPr lang="en-US" altLang="ko-KR" dirty="0" err="1">
                <a:solidFill>
                  <a:srgbClr val="FF0000"/>
                </a:solidFill>
              </a:rPr>
              <a:t>sudo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dmesg|tail</a:t>
            </a:r>
            <a:endParaRPr lang="en-US" altLang="ko-KR" dirty="0">
              <a:solidFill>
                <a:srgbClr val="FF0000"/>
              </a:solidFill>
            </a:endParaRPr>
          </a:p>
          <a:p>
            <a:pPr marL="627062" lvl="2" indent="0" latinLnBrk="0">
              <a:buNone/>
            </a:pPr>
            <a:r>
              <a:rPr lang="en-US" altLang="ko-KR" dirty="0" smtClean="0"/>
              <a:t>………</a:t>
            </a:r>
            <a:endParaRPr lang="en-US" altLang="ko-KR" dirty="0"/>
          </a:p>
          <a:p>
            <a:pPr marL="627062" lvl="2" indent="0" latinLnBrk="0">
              <a:buNone/>
            </a:pPr>
            <a:r>
              <a:rPr lang="en-US" altLang="ko-KR" b="1" dirty="0" smtClean="0"/>
              <a:t>[ </a:t>
            </a:r>
            <a:r>
              <a:rPr lang="en-US" altLang="ko-KR" b="1" dirty="0"/>
              <a:t>579.835916] </a:t>
            </a:r>
            <a:r>
              <a:rPr lang="en-US" altLang="ko-KR" b="1" dirty="0" err="1"/>
              <a:t>cdc_acm</a:t>
            </a:r>
            <a:r>
              <a:rPr lang="en-US" altLang="ko-KR" b="1" dirty="0"/>
              <a:t> 1-1.4:1.0: </a:t>
            </a:r>
            <a:r>
              <a:rPr lang="en-US" altLang="ko-KR" b="1" dirty="0">
                <a:solidFill>
                  <a:srgbClr val="FF0000"/>
                </a:solidFill>
              </a:rPr>
              <a:t>ttyACM0</a:t>
            </a:r>
            <a:r>
              <a:rPr lang="en-US" altLang="ko-KR" b="1" dirty="0"/>
              <a:t>: USB ACM </a:t>
            </a:r>
            <a:r>
              <a:rPr lang="en-US" altLang="ko-KR" b="1" dirty="0" smtClean="0"/>
              <a:t>device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설정</a:t>
            </a:r>
            <a:endParaRPr lang="en-US" altLang="ko-KR" dirty="0" smtClean="0"/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usermod</a:t>
            </a:r>
            <a:r>
              <a:rPr lang="en-US" altLang="ko-KR" dirty="0"/>
              <a:t> –a –G </a:t>
            </a:r>
            <a:r>
              <a:rPr lang="en-US" altLang="ko-KR" dirty="0" err="1"/>
              <a:t>tty</a:t>
            </a:r>
            <a:r>
              <a:rPr lang="en-US" altLang="ko-KR" dirty="0"/>
              <a:t> pi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usermod</a:t>
            </a:r>
            <a:r>
              <a:rPr lang="en-US" altLang="ko-KR" dirty="0"/>
              <a:t> –a –G </a:t>
            </a:r>
            <a:r>
              <a:rPr lang="en-US" altLang="ko-KR" dirty="0" err="1"/>
              <a:t>dialout</a:t>
            </a:r>
            <a:r>
              <a:rPr lang="en-US" altLang="ko-KR" dirty="0"/>
              <a:t> pi</a:t>
            </a:r>
          </a:p>
          <a:p>
            <a:pPr lvl="2" latinLnBrk="0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1505" name="_x360719584" descr="EMB000047d8bb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34591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87893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2060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21002</TotalTime>
  <Words>739</Words>
  <Application>Microsoft Office PowerPoint</Application>
  <PresentationFormat>화면 슬라이드 쇼(4:3)</PresentationFormat>
  <Paragraphs>147</Paragraphs>
  <Slides>22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Verdana</vt:lpstr>
      <vt:lpstr>돋움</vt:lpstr>
      <vt:lpstr>맑은 고딕</vt:lpstr>
      <vt:lpstr>Wingdings</vt:lpstr>
      <vt:lpstr>Arial</vt:lpstr>
      <vt:lpstr>HY헤드라인M</vt:lpstr>
      <vt:lpstr>HY견고딕</vt:lpstr>
      <vt:lpstr>2_디자인 사용자 지정</vt:lpstr>
      <vt:lpstr>포장기 셸 개체</vt:lpstr>
      <vt:lpstr>7. 시리얼과 블루투스 통신 프로그래밍</vt:lpstr>
      <vt:lpstr>PowerPoint 프레젠테이션</vt:lpstr>
      <vt:lpstr>PC-라즈베리 파이 시리얼 통신</vt:lpstr>
      <vt:lpstr>PC-라즈베리 파이 시리얼 통신</vt:lpstr>
      <vt:lpstr>PC-라즈베리 파이 시리얼 통신</vt:lpstr>
      <vt:lpstr>PC-라즈베리 파이 시리얼 통신</vt:lpstr>
      <vt:lpstr>라즈베리 파이와 아두이노 시리얼 프로그램</vt:lpstr>
      <vt:lpstr>라즈베리 파이와 아두이노의 시리얼 프로그램</vt:lpstr>
      <vt:lpstr>라즈베리 파이와 아두이노의 시리얼 프로그램</vt:lpstr>
      <vt:lpstr>라즈베리 파이와 아두이노의 시리얼 프로그램</vt:lpstr>
      <vt:lpstr>라즈베리 파이와 아두이노의 시리얼 프로그램</vt:lpstr>
      <vt:lpstr>라즈베리 파이와 스마트폰의 블루투스 통신 프로그램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PC와 라즈베리 파이의 블루투스 통신</vt:lpstr>
      <vt:lpstr>PC와 라즈베리 파이의 블루투스 통신</vt:lpstr>
      <vt:lpstr>PC와 라즈베리 파이의 블루투스 통신</vt:lpstr>
      <vt:lpstr>PC와 스마트폰의 블루투스 통신</vt:lpstr>
      <vt:lpstr>PC와 스마트폰의 블루투스 통신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3061</cp:revision>
  <dcterms:created xsi:type="dcterms:W3CDTF">2004-07-21T02:43:03Z</dcterms:created>
  <dcterms:modified xsi:type="dcterms:W3CDTF">2019-07-30T11:47:39Z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D:\강의원고\자동화통신_강의원고\10. 오류를 어떻게 다뤄야 할까 - 예외처리.pptx</vt:lpwstr>
  </property>
</Properties>
</file>