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2"/>
  </p:notesMasterIdLst>
  <p:handoutMasterIdLst>
    <p:handoutMasterId r:id="rId33"/>
  </p:handoutMasterIdLst>
  <p:sldIdLst>
    <p:sldId id="256" r:id="rId2"/>
    <p:sldId id="595" r:id="rId3"/>
    <p:sldId id="596" r:id="rId4"/>
    <p:sldId id="597" r:id="rId5"/>
    <p:sldId id="677" r:id="rId6"/>
    <p:sldId id="598" r:id="rId7"/>
    <p:sldId id="599" r:id="rId8"/>
    <p:sldId id="657" r:id="rId9"/>
    <p:sldId id="600" r:id="rId10"/>
    <p:sldId id="604" r:id="rId11"/>
    <p:sldId id="681" r:id="rId12"/>
    <p:sldId id="659" r:id="rId13"/>
    <p:sldId id="661" r:id="rId14"/>
    <p:sldId id="663" r:id="rId15"/>
    <p:sldId id="608" r:id="rId16"/>
    <p:sldId id="611" r:id="rId17"/>
    <p:sldId id="658" r:id="rId18"/>
    <p:sldId id="678" r:id="rId19"/>
    <p:sldId id="679" r:id="rId20"/>
    <p:sldId id="641" r:id="rId21"/>
    <p:sldId id="624" r:id="rId22"/>
    <p:sldId id="625" r:id="rId23"/>
    <p:sldId id="626" r:id="rId24"/>
    <p:sldId id="640" r:id="rId25"/>
    <p:sldId id="638" r:id="rId26"/>
    <p:sldId id="639" r:id="rId27"/>
    <p:sldId id="642" r:id="rId28"/>
    <p:sldId id="643" r:id="rId29"/>
    <p:sldId id="669" r:id="rId30"/>
    <p:sldId id="275" r:id="rId31"/>
  </p:sldIdLst>
  <p:sldSz cx="9144000" cy="6858000" type="screen4x3"/>
  <p:notesSz cx="7104063" cy="10234613"/>
  <p:embeddedFontLst>
    <p:embeddedFont>
      <p:font typeface="나눔고딕" panose="020B0600000101010101" charset="-127"/>
      <p:regular r:id="rId34"/>
      <p:bold r:id="rId35"/>
    </p:embeddedFont>
    <p:embeddedFont>
      <p:font typeface="Arial Narrow" panose="020B0606020202030204" pitchFamily="34" charset="0"/>
      <p:regular r:id="rId36"/>
      <p:bold r:id="rId37"/>
      <p:italic r:id="rId38"/>
      <p:boldItalic r:id="rId39"/>
    </p:embeddedFont>
    <p:embeddedFont>
      <p:font typeface="HY견고딕" panose="02030600000101010101" pitchFamily="18" charset="-127"/>
      <p:regular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  <p:embeddedFont>
      <p:font typeface="HY헤드라인M" panose="0203060000010101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HY얕은샘물M" panose="02030600000101010101" pitchFamily="18" charset="-127"/>
      <p:regular r:id="rId4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640032"/>
    <a:srgbClr val="683104"/>
    <a:srgbClr val="F4DF90"/>
    <a:srgbClr val="452103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7" autoAdjust="0"/>
    <p:restoredTop sz="93309" autoAdjust="0"/>
  </p:normalViewPr>
  <p:slideViewPr>
    <p:cSldViewPr showGuides="1">
      <p:cViewPr varScale="1">
        <p:scale>
          <a:sx n="90" d="100"/>
          <a:sy n="90" d="100"/>
        </p:scale>
        <p:origin x="60" y="116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03" y="1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2019-07-29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38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03" y="9721238"/>
            <a:ext cx="3079202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3" y="1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5" y="4862265"/>
            <a:ext cx="5683914" cy="4605575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238"/>
            <a:ext cx="3079202" cy="511731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3" y="9721238"/>
            <a:ext cx="3079202" cy="511731"/>
          </a:xfrm>
          <a:prstGeom prst="rect">
            <a:avLst/>
          </a:prstGeom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send() method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bytes type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75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recv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수신하는 데이터는 </a:t>
            </a:r>
            <a:r>
              <a:rPr lang="en-US" altLang="ko-KR" dirty="0" smtClean="0"/>
              <a:t>bytes</a:t>
            </a:r>
            <a:r>
              <a:rPr lang="ko-KR" altLang="en-US" dirty="0" smtClean="0"/>
              <a:t>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원격 연결이 종료되면 </a:t>
            </a:r>
            <a:r>
              <a:rPr lang="en-US" altLang="ko-KR" dirty="0" smtClean="0"/>
              <a:t>empty string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수신 데이터가 </a:t>
            </a:r>
            <a:r>
              <a:rPr lang="en-US" altLang="ko-KR" dirty="0" smtClean="0"/>
              <a:t>''</a:t>
            </a:r>
            <a:r>
              <a:rPr lang="ko-KR" altLang="en-US" dirty="0" smtClean="0"/>
              <a:t>인지 확인해야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1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tcp_echoserver.py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68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PC:</a:t>
            </a:r>
            <a:r>
              <a:rPr lang="en-US" altLang="ko-KR" baseline="0" dirty="0" smtClean="0"/>
              <a:t> 192.168.137.1, Raspberry Pi: 192.168.137.2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34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else: exception</a:t>
            </a:r>
            <a:r>
              <a:rPr lang="ko-KR" altLang="en-US" dirty="0" smtClean="0"/>
              <a:t>이 없을 때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59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(5).</a:t>
            </a:r>
            <a:r>
              <a:rPr lang="en-US" altLang="ko-KR" dirty="0" err="1" smtClean="0"/>
              <a:t>zfill</a:t>
            </a:r>
            <a:r>
              <a:rPr lang="en-US" altLang="ko-KR" dirty="0" smtClean="0"/>
              <a:t>(3):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자리의 문자열로 변환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앞자리는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채움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662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smtClean="0"/>
              <a:t>1. </a:t>
            </a:r>
            <a:r>
              <a:rPr lang="ko-KR" altLang="en-US" sz="2800" dirty="0" smtClean="0"/>
              <a:t>소켓 프로그래밍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소켓 프로그램 순서</a:t>
            </a:r>
            <a:r>
              <a:rPr lang="en-US" altLang="ko-KR" dirty="0" smtClean="0"/>
              <a:t>(C/S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소켓 프로그래밍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86081" y="1426920"/>
            <a:ext cx="6228245" cy="5219898"/>
            <a:chOff x="1286081" y="1426920"/>
            <a:chExt cx="6228245" cy="5219898"/>
          </a:xfrm>
        </p:grpSpPr>
        <p:pic>
          <p:nvPicPr>
            <p:cNvPr id="3075" name="_x560481472" descr="EMB000040d433c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426920"/>
              <a:ext cx="4191000" cy="5219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371600" y="1676400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소켓 생성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8943" y="2300804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소켓과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종단점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결합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6081" y="2953580"/>
              <a:ext cx="1399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클라이언트 연결 대기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400" y="3565139"/>
              <a:ext cx="1364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클라이언트 연결 수락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21071" y="4936701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 수신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4412" y="5969709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 송신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19718" y="1752600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소켓 생성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20" y="4419600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연결 요청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4031" y="5031159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 송신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44730" y="5969709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 수신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타임 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 프로그램</a:t>
            </a:r>
            <a:endParaRPr lang="en-US" altLang="ko-KR" dirty="0" smtClean="0"/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에코 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클라이언트 프로그램</a:t>
            </a:r>
            <a:endParaRPr lang="en-US" altLang="ko-KR" dirty="0" smtClean="0"/>
          </a:p>
          <a:p>
            <a:r>
              <a:rPr lang="en-US" altLang="ko-KR" dirty="0" smtClean="0"/>
              <a:t>TCP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서버 프로그램</a:t>
            </a:r>
            <a:endParaRPr lang="en-US" altLang="ko-KR" dirty="0" smtClean="0"/>
          </a:p>
          <a:p>
            <a:r>
              <a:rPr lang="en-US" altLang="ko-KR" dirty="0" smtClean="0"/>
              <a:t>TCP</a:t>
            </a:r>
            <a:r>
              <a:rPr lang="ko-KR" altLang="en-US" dirty="0" smtClean="0"/>
              <a:t>를 이용한 파일 송수신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소켓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5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839200" cy="5715000"/>
          </a:xfrm>
        </p:spPr>
        <p:txBody>
          <a:bodyPr/>
          <a:lstStyle/>
          <a:p>
            <a:r>
              <a:rPr lang="ko-KR" altLang="en-US" dirty="0" smtClean="0"/>
              <a:t>클라이언트가 접속하면 현재 시간을 전송하는 서버 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 서버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39043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 time_server.py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smtClean="0"/>
              <a:t>socket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➊ socket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모듈을 불러온다</a:t>
            </a:r>
            <a:endParaRPr lang="en-US" altLang="ko-KR" b="1" dirty="0"/>
          </a:p>
          <a:p>
            <a:r>
              <a:rPr lang="en-US" altLang="ko-KR" b="1" dirty="0"/>
              <a:t>import </a:t>
            </a:r>
            <a:r>
              <a:rPr lang="en-US" altLang="ko-KR" b="1" dirty="0" smtClean="0"/>
              <a:t>time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➋ TCP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생성</a:t>
            </a:r>
            <a:endParaRPr lang="en-US" altLang="ko-KR" b="1" dirty="0"/>
          </a:p>
          <a:p>
            <a:r>
              <a:rPr lang="en-US" altLang="ko-KR" b="1" dirty="0"/>
              <a:t>s = </a:t>
            </a:r>
            <a:r>
              <a:rPr lang="en-US" altLang="ko-KR" b="1" dirty="0" err="1"/>
              <a:t>socket.socket</a:t>
            </a:r>
            <a:r>
              <a:rPr lang="en-US" altLang="ko-KR" b="1" dirty="0"/>
              <a:t>(</a:t>
            </a:r>
            <a:r>
              <a:rPr lang="en-US" altLang="ko-KR" b="1" dirty="0" err="1"/>
              <a:t>socket.AF_INET</a:t>
            </a:r>
            <a:r>
              <a:rPr lang="en-US" altLang="ko-KR" b="1" dirty="0"/>
              <a:t>, </a:t>
            </a:r>
            <a:r>
              <a:rPr lang="en-US" altLang="ko-KR" b="1" dirty="0" err="1"/>
              <a:t>socket.SOCK_STREAM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en-US" altLang="ko-KR" b="1" dirty="0"/>
              <a:t>address = </a:t>
            </a:r>
            <a:r>
              <a:rPr lang="en-US" altLang="ko-KR" b="1" dirty="0" smtClean="0"/>
              <a:t>('', 5000) #</a:t>
            </a:r>
            <a:r>
              <a:rPr lang="ko-KR" altLang="en-US" b="1" dirty="0" smtClean="0"/>
              <a:t>임의 주소</a:t>
            </a:r>
            <a:endParaRPr lang="en-US" altLang="ko-KR" b="1" dirty="0" smtClean="0"/>
          </a:p>
          <a:p>
            <a:r>
              <a:rPr lang="en-US" altLang="ko-KR" b="1" dirty="0" err="1" smtClean="0"/>
              <a:t>s.bind</a:t>
            </a:r>
            <a:r>
              <a:rPr lang="en-US" altLang="ko-KR" b="1" dirty="0" smtClean="0"/>
              <a:t>(address)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➌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소켓과 주소 결합</a:t>
            </a:r>
            <a:endParaRPr lang="en-US" altLang="ko-KR" b="1" dirty="0"/>
          </a:p>
          <a:p>
            <a:r>
              <a:rPr lang="en-US" altLang="ko-KR" b="1" dirty="0" err="1"/>
              <a:t>s.listen</a:t>
            </a:r>
            <a:r>
              <a:rPr lang="en-US" altLang="ko-KR" b="1" dirty="0"/>
              <a:t>(5</a:t>
            </a:r>
            <a:r>
              <a:rPr lang="en-US" altLang="ko-KR" b="1" dirty="0" smtClean="0"/>
              <a:t>)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➍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 대기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/>
              <a:t>while True:</a:t>
            </a:r>
          </a:p>
          <a:p>
            <a:r>
              <a:rPr lang="en-US" altLang="ko-KR" b="1" dirty="0" smtClean="0"/>
              <a:t>    client</a:t>
            </a:r>
            <a:r>
              <a:rPr lang="en-US" altLang="ko-KR" b="1" dirty="0"/>
              <a:t>, </a:t>
            </a:r>
            <a:r>
              <a:rPr lang="en-US" altLang="ko-KR" b="1" dirty="0" err="1"/>
              <a:t>addr</a:t>
            </a:r>
            <a:r>
              <a:rPr lang="en-US" altLang="ko-KR" b="1" dirty="0"/>
              <a:t> = </a:t>
            </a:r>
            <a:r>
              <a:rPr lang="en-US" altLang="ko-KR" b="1" dirty="0" err="1"/>
              <a:t>s.accept</a:t>
            </a:r>
            <a:r>
              <a:rPr lang="en-US" altLang="ko-KR" b="1" dirty="0" smtClean="0"/>
              <a:t>()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➎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 허용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(client socket,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rem_addr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반환</a:t>
            </a:r>
            <a:endParaRPr lang="en-US" altLang="ko-KR" b="1" dirty="0"/>
          </a:p>
          <a:p>
            <a:r>
              <a:rPr lang="en-US" altLang="ko-KR" b="1" dirty="0" smtClean="0"/>
              <a:t>    print</a:t>
            </a:r>
            <a:r>
              <a:rPr lang="en-US" altLang="ko-KR" b="1" dirty="0"/>
              <a:t>(“Connection requested from ”, </a:t>
            </a:r>
            <a:r>
              <a:rPr lang="en-US" altLang="ko-KR" b="1" dirty="0" err="1"/>
              <a:t>addr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client.send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time.ctime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time.time</a:t>
            </a:r>
            <a:r>
              <a:rPr lang="en-US" altLang="ko-KR" b="1" dirty="0"/>
              <a:t>()).encode</a:t>
            </a:r>
            <a:r>
              <a:rPr lang="en-US" altLang="ko-KR" b="1" dirty="0" smtClean="0"/>
              <a:t>())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➏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시간을 읽어 전송</a:t>
            </a:r>
            <a:endParaRPr lang="en-US" altLang="ko-KR" b="1" dirty="0"/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client.close</a:t>
            </a:r>
            <a:r>
              <a:rPr lang="en-US" altLang="ko-KR" b="1" dirty="0" smtClean="0"/>
              <a:t>()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➐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종료</a:t>
            </a:r>
            <a:endParaRPr lang="en-US" altLang="ko-KR" b="1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44265"/>
              </p:ext>
            </p:extLst>
          </p:nvPr>
        </p:nvGraphicFramePr>
        <p:xfrm>
          <a:off x="7764463" y="5973763"/>
          <a:ext cx="9604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포장기 셸 개체" showAsIcon="1" r:id="rId4" imgW="960480" imgH="542160" progId="Package">
                  <p:embed/>
                </p:oleObj>
              </mc:Choice>
              <mc:Fallback>
                <p:oleObj name="포장기 셸 개체" showAsIcon="1" r:id="rId4" imgW="960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4463" y="5973763"/>
                        <a:ext cx="9604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6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915400" cy="5715000"/>
          </a:xfrm>
        </p:spPr>
        <p:txBody>
          <a:bodyPr/>
          <a:lstStyle/>
          <a:p>
            <a:r>
              <a:rPr lang="ko-KR" altLang="en-US" dirty="0" smtClean="0"/>
              <a:t>타임 서버에 접속하여 시간을 읽어 오는 클라이언트 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 클라이언트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984" y="1588715"/>
            <a:ext cx="7805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 </a:t>
            </a:r>
            <a:r>
              <a:rPr lang="en-US" altLang="ko-KR" b="1" dirty="0" smtClean="0"/>
              <a:t>time_client.py</a:t>
            </a:r>
            <a:endParaRPr lang="en-US" altLang="ko-KR" b="1" dirty="0"/>
          </a:p>
          <a:p>
            <a:r>
              <a:rPr lang="en-US" altLang="ko-KR" b="1" dirty="0"/>
              <a:t>import </a:t>
            </a:r>
            <a:r>
              <a:rPr lang="en-US" altLang="ko-KR" b="1" dirty="0" smtClean="0"/>
              <a:t>socket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➊ socket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모듈을 불러온다</a:t>
            </a:r>
            <a:endParaRPr lang="en-US" altLang="ko-KR" b="1" dirty="0"/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➋ TCP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소켓 생성</a:t>
            </a:r>
            <a:endParaRPr lang="en-US" altLang="ko-KR" b="1" dirty="0"/>
          </a:p>
          <a:p>
            <a:r>
              <a:rPr lang="en-US" altLang="ko-KR" b="1" dirty="0"/>
              <a:t>s = </a:t>
            </a:r>
            <a:r>
              <a:rPr lang="en-US" altLang="ko-KR" b="1" dirty="0" err="1"/>
              <a:t>socket.socket</a:t>
            </a:r>
            <a:r>
              <a:rPr lang="en-US" altLang="ko-KR" b="1" dirty="0"/>
              <a:t>(</a:t>
            </a:r>
            <a:r>
              <a:rPr lang="en-US" altLang="ko-KR" b="1" dirty="0" err="1"/>
              <a:t>socket.AF_INET</a:t>
            </a:r>
            <a:r>
              <a:rPr lang="en-US" altLang="ko-KR" b="1" dirty="0"/>
              <a:t>, </a:t>
            </a:r>
            <a:r>
              <a:rPr lang="en-US" altLang="ko-KR" b="1" dirty="0" err="1"/>
              <a:t>socket.SOCK_STREAM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en-US" altLang="ko-KR" b="1" dirty="0"/>
              <a:t>address = </a:t>
            </a:r>
            <a:r>
              <a:rPr lang="en-US" altLang="ko-KR" b="1" dirty="0" smtClean="0"/>
              <a:t>(“192.168.137.1”, </a:t>
            </a:r>
            <a:r>
              <a:rPr lang="en-US" altLang="ko-KR" b="1" dirty="0"/>
              <a:t>5000</a:t>
            </a:r>
            <a:r>
              <a:rPr lang="en-US" altLang="ko-KR" b="1" dirty="0" smtClean="0"/>
              <a:t>) #IP </a:t>
            </a:r>
            <a:r>
              <a:rPr lang="en-US" altLang="ko-KR" b="1" dirty="0" err="1" smtClean="0"/>
              <a:t>addr</a:t>
            </a:r>
            <a:r>
              <a:rPr lang="en-US" altLang="ko-KR" b="1" dirty="0" smtClean="0"/>
              <a:t> for time server</a:t>
            </a:r>
            <a:endParaRPr lang="en-US" altLang="ko-KR" b="1" dirty="0"/>
          </a:p>
          <a:p>
            <a:r>
              <a:rPr lang="en-US" altLang="ko-KR" b="1" dirty="0" err="1"/>
              <a:t>s.connect</a:t>
            </a:r>
            <a:r>
              <a:rPr lang="en-US" altLang="ko-KR" b="1" dirty="0" smtClean="0"/>
              <a:t>((address))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➌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연결</a:t>
            </a:r>
            <a:endParaRPr lang="en-US" altLang="ko-KR" b="1" dirty="0"/>
          </a:p>
          <a:p>
            <a:r>
              <a:rPr lang="en-US" altLang="ko-KR" b="1" dirty="0"/>
              <a:t>print("</a:t>
            </a:r>
            <a:r>
              <a:rPr lang="ko-KR" altLang="en-US" b="1" dirty="0"/>
              <a:t>현재 시각</a:t>
            </a:r>
            <a:r>
              <a:rPr lang="en-US" altLang="ko-KR" b="1" dirty="0"/>
              <a:t>: ", </a:t>
            </a:r>
            <a:r>
              <a:rPr lang="en-US" altLang="ko-KR" b="1" dirty="0" err="1"/>
              <a:t>s.recv</a:t>
            </a:r>
            <a:r>
              <a:rPr lang="en-US" altLang="ko-KR" b="1" dirty="0"/>
              <a:t>(1024</a:t>
            </a:r>
            <a:r>
              <a:rPr lang="en-US" altLang="ko-KR" b="1" dirty="0" smtClean="0"/>
              <a:t>).decode())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➍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수신 내용을 문자열로 변환하여 출력</a:t>
            </a:r>
            <a:endParaRPr lang="en-US" altLang="ko-KR" b="1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10249"/>
              </p:ext>
            </p:extLst>
          </p:nvPr>
        </p:nvGraphicFramePr>
        <p:xfrm>
          <a:off x="7773988" y="5853113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포장기 셸 개체" showAsIcon="1" r:id="rId4" imgW="914760" imgH="542160" progId="Package">
                  <p:embed/>
                </p:oleObj>
              </mc:Choice>
              <mc:Fallback>
                <p:oleObj name="포장기 셸 개체" showAsIcon="1" r:id="rId4" imgW="9147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3988" y="5853113"/>
                        <a:ext cx="9144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0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에코 서버 프로그램 </a:t>
            </a:r>
            <a:r>
              <a:rPr lang="en-US" altLang="ko-KR" dirty="0" smtClean="0"/>
              <a:t>- </a:t>
            </a:r>
            <a:r>
              <a:rPr lang="ko-KR" altLang="en-US" sz="1800" dirty="0" smtClean="0"/>
              <a:t>수신 데이터를 출력하고 다시 전송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 smtClean="0"/>
              <a:t>에코 서버 </a:t>
            </a:r>
            <a:r>
              <a:rPr lang="ko-KR" altLang="en-US" dirty="0"/>
              <a:t>프로그래밍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24582"/>
              </p:ext>
            </p:extLst>
          </p:nvPr>
        </p:nvGraphicFramePr>
        <p:xfrm>
          <a:off x="7593013" y="6113463"/>
          <a:ext cx="1247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포장기 셸 개체" showAsIcon="1" r:id="rId4" imgW="1248120" imgH="542160" progId="Package">
                  <p:embed/>
                </p:oleObj>
              </mc:Choice>
              <mc:Fallback>
                <p:oleObj name="포장기 셸 개체" showAsIcon="1" r:id="rId4" imgW="1248120" imgH="542160" progId="Package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3013" y="6113463"/>
                        <a:ext cx="12477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09600" y="1599915"/>
            <a:ext cx="8134188" cy="4524315"/>
            <a:chOff x="685800" y="1348800"/>
            <a:chExt cx="8134188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85800" y="1348800"/>
              <a:ext cx="5075492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#TCP Echo Server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from 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socket import *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ECHO_PORT = 2500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BUFSIZE = </a:t>
              </a:r>
              <a:r>
                <a:rPr lang="en-US" altLang="ko-KR" sz="1600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1024</a:t>
              </a:r>
              <a:endParaRPr lang="en-US" altLang="ko-KR" sz="16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 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= socket(AF_INET, SOCK_STREAM)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s.bind</a:t>
              </a:r>
              <a:r>
                <a:rPr lang="en-US" altLang="ko-KR" sz="1600" b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(('', </a:t>
              </a:r>
              <a:r>
                <a:rPr lang="en-US" altLang="ko-KR" sz="1600" b="1">
                  <a:solidFill>
                    <a:srgbClr val="002060"/>
                  </a:solidFill>
                  <a:ea typeface="HY얕은샘물M" panose="02030600000101010101" pitchFamily="18" charset="-127"/>
                </a:rPr>
                <a:t>ECHO_PORT</a:t>
              </a:r>
              <a:r>
                <a:rPr lang="en-US" altLang="ko-KR" sz="1600" b="1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))</a:t>
              </a:r>
              <a:endParaRPr lang="en-US" altLang="ko-KR" sz="16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s.listen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(1)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conn, (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remotehost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remoteport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 = 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s.accept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print('connected by', 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remotehost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remoteport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while True: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data = 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conn.recv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(BUFSIZE)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if not data: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    break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print("Received message: ", 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data.decode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())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</a:t>
              </a: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conn.send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(data)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600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conn.close</a:t>
              </a:r>
              <a:r>
                <a:rPr lang="en-US" altLang="ko-KR" sz="1600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()</a:t>
              </a:r>
              <a:endParaRPr lang="ko-KR" altLang="en-US" sz="16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84427" y="2362200"/>
              <a:ext cx="1122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수신 버퍼 사이즈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36" y="2091357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포트 번호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0413" y="3098008"/>
              <a:ext cx="2417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종단점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(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튜플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)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과 소켓 결합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. ''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는 임의 주소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2594" y="3581400"/>
              <a:ext cx="2449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연결소켓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,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연결주소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(IP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주소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,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포트번호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)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반환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6850" y="4317599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데이터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수신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5678" y="4572000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data=''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이면 종료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. ''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False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15878" y="5029200"/>
              <a:ext cx="3304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수신 데이터 출력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.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바이트형으로 수신되므로 문자열로 변환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2264" y="5298120"/>
              <a:ext cx="16097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수신 데이터를 되돌려 전송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65587" y="5534561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소켓을 닫음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7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클라이언트 프로그램</a:t>
            </a:r>
            <a:r>
              <a:rPr lang="en-US" altLang="ko-KR" dirty="0" smtClean="0"/>
              <a:t>(client_demo.py)</a:t>
            </a:r>
          </a:p>
          <a:p>
            <a:pPr lvl="1"/>
            <a:r>
              <a:rPr lang="ko-KR" altLang="en-US" dirty="0"/>
              <a:t>서버에 연결하여 </a:t>
            </a:r>
            <a:r>
              <a:rPr lang="ko-KR" altLang="en-US" dirty="0" smtClean="0"/>
              <a:t>메시지를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수신 </a:t>
            </a:r>
            <a:r>
              <a:rPr lang="ko-KR" altLang="en-US" dirty="0" smtClean="0"/>
              <a:t>메시지를 </a:t>
            </a:r>
            <a:r>
              <a:rPr lang="ko-KR" altLang="en-US" dirty="0"/>
              <a:t>출력하는 클라이언트 프로그램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 smtClean="0"/>
              <a:t>클라이언트 </a:t>
            </a:r>
            <a:r>
              <a:rPr lang="ko-KR" altLang="en-US" dirty="0"/>
              <a:t>프로그래밍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50139"/>
              </p:ext>
            </p:extLst>
          </p:nvPr>
        </p:nvGraphicFramePr>
        <p:xfrm>
          <a:off x="7923213" y="6018213"/>
          <a:ext cx="1012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포장기 셸 개체" showAsIcon="1" r:id="rId4" imgW="1012680" imgH="542160" progId="Package">
                  <p:embed/>
                </p:oleObj>
              </mc:Choice>
              <mc:Fallback>
                <p:oleObj name="포장기 셸 개체" showAsIcon="1" r:id="rId4" imgW="10126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3213" y="6018213"/>
                        <a:ext cx="10128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685800" y="2151995"/>
            <a:ext cx="7986578" cy="3750174"/>
            <a:chOff x="685800" y="2151995"/>
            <a:chExt cx="7986578" cy="3750174"/>
          </a:xfrm>
        </p:grpSpPr>
        <p:sp>
          <p:nvSpPr>
            <p:cNvPr id="4" name="TextBox 3"/>
            <p:cNvSpPr txBox="1"/>
            <p:nvPr/>
          </p:nvSpPr>
          <p:spPr>
            <a:xfrm>
              <a:off x="685800" y="2151995"/>
              <a:ext cx="7650108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import socket</a:t>
              </a:r>
            </a:p>
            <a:p>
              <a:pPr marL="457200" indent="-457200">
                <a:buFont typeface="+mj-lt"/>
                <a:buAutoNum type="arabicPeriod"/>
              </a:pPr>
              <a:endPara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address 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= </a:t>
              </a:r>
              <a:r>
                <a:rPr lang="en-US" altLang="ko-KR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("192.168.137.1", 2500)</a:t>
              </a:r>
              <a:endPara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pPr marL="457200" indent="-457200">
                <a:buFont typeface="+mj-lt"/>
                <a:buAutoNum type="arabicPeriod"/>
              </a:pPr>
              <a:endPara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 = </a:t>
              </a: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socket.socket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</a:t>
              </a: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socket.AF_INET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socket.SOCK_STREAM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s.connect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(address)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while True: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	</a:t>
              </a: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msg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= input("Message to send: ")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	</a:t>
              </a: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s.send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</a:t>
              </a: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msg.encode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()) #send a message to server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	data = </a:t>
              </a:r>
              <a:r>
                <a:rPr lang="en-US" altLang="ko-KR" b="1" dirty="0" err="1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s.recv</a:t>
              </a:r>
              <a:r>
                <a:rPr lang="en-US" altLang="ko-KR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(1024) </a:t>
              </a: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#receive message from server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ko-KR" b="1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	print("Received message: %s" %</a:t>
              </a:r>
              <a:r>
                <a:rPr lang="en-US" altLang="ko-KR" b="1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data.decode</a:t>
              </a:r>
              <a:r>
                <a:rPr lang="en-US" altLang="ko-KR" b="1" dirty="0" smtClean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())</a:t>
              </a:r>
              <a:endParaRPr lang="en-US" altLang="ko-KR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20212" y="3749070"/>
              <a:ext cx="1024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서버 연결 요청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2840" y="4648200"/>
              <a:ext cx="848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메시지 전송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083" y="4987397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메시지 수신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5563615"/>
              <a:ext cx="162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bytes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형을 문자열로 변환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514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err="1" smtClean="0">
                  <a:solidFill>
                    <a:srgbClr val="00B05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서버주소</a:t>
              </a:r>
              <a:endPara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2931" y="25146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00B05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포트번호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2809035"/>
              <a:ext cx="1744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주소는 항상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(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ip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, port)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튜플</a:t>
              </a:r>
              <a:endPara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클라이언트로부터 </a:t>
            </a:r>
            <a:r>
              <a:rPr lang="en-US" altLang="ko-KR" dirty="0" smtClean="0"/>
              <a:t>1~10</a:t>
            </a:r>
            <a:r>
              <a:rPr lang="ko-KR" altLang="en-US" dirty="0" smtClean="0"/>
              <a:t>까지의 숫자를 받으면 영어를 전송하는 서버 프로그램</a:t>
            </a:r>
            <a:r>
              <a:rPr lang="en-US" altLang="ko-KR" dirty="0" smtClean="0"/>
              <a:t>(TCP_Process_Server.py)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서버 프로그래밍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784" y="1752600"/>
            <a:ext cx="61169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import socket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800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table = {'1':'one', '2': 'two', '3': 'three', '4': 'four',\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'5':'five', '6': 'six', '7': 'seven', '8': 'eight',\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'9': 'nine', '10': 'ten'}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800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s=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socket.socket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 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#</a:t>
            </a:r>
            <a:r>
              <a:rPr lang="ko-KR" altLang="en-US" sz="18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기본으로 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AF_INET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, 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SOCK_STREAM </a:t>
            </a:r>
            <a:r>
              <a:rPr lang="ko-KR" altLang="en-US" sz="18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사용</a:t>
            </a:r>
            <a:endParaRPr lang="en-US" altLang="ko-KR" sz="1800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address = ("", 2500)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s.bind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(address)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s.listen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print(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'Waiting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...')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c_socket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,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c_addr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s.accept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print("Connection from ",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c_addr</a:t>
            </a:r>
            <a:r>
              <a:rPr lang="en-US" altLang="ko-KR" sz="1800" b="1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)</a:t>
            </a:r>
            <a:endParaRPr lang="en-US" altLang="ko-KR" sz="1800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0902" y="3995678"/>
            <a:ext cx="4783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while True: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data =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c_socket.recv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(1024).decode()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try: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resp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table[data]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except: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c_socket.send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('Try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again'.encode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())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else: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       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c_socket.send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</a:t>
            </a:r>
            <a:r>
              <a:rPr lang="en-US" altLang="ko-KR" sz="1800" b="1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resp.encode</a:t>
            </a:r>
            <a:r>
              <a:rPr lang="en-US" altLang="ko-KR" sz="1800" b="1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())</a:t>
            </a:r>
            <a:endParaRPr lang="ko-KR" altLang="en-US" sz="1800" b="1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pPr marL="342900" indent="-342900">
              <a:buFont typeface="+mj-lt"/>
              <a:buAutoNum type="arabicPeriod" startAt="12"/>
            </a:pPr>
            <a:endParaRPr lang="ko-KR" altLang="en-US" sz="1800" b="1" dirty="0" smtClean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939303"/>
              </p:ext>
            </p:extLst>
          </p:nvPr>
        </p:nvGraphicFramePr>
        <p:xfrm>
          <a:off x="328613" y="6218238"/>
          <a:ext cx="1509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포장기 셸 개체" showAsIcon="1" r:id="rId4" imgW="1509480" imgH="542160" progId="Package">
                  <p:embed/>
                </p:oleObj>
              </mc:Choice>
              <mc:Fallback>
                <p:oleObj name="포장기 셸 개체" showAsIcon="1" r:id="rId4" imgW="1509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613" y="6218238"/>
                        <a:ext cx="15097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3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TCP_Process_Server.py </a:t>
            </a:r>
            <a:r>
              <a:rPr lang="ko-KR" altLang="en-US" dirty="0" smtClean="0"/>
              <a:t>서버를 실행하고</a:t>
            </a:r>
            <a:r>
              <a:rPr lang="en-US" altLang="ko-KR" dirty="0" smtClean="0"/>
              <a:t>, client_demo.py </a:t>
            </a:r>
            <a:r>
              <a:rPr lang="ko-KR" altLang="en-US" dirty="0" smtClean="0"/>
              <a:t>클라이언트를 실행해 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클라이언트에서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을 전송하면 </a:t>
            </a:r>
            <a:r>
              <a:rPr lang="en-US" altLang="ko-KR" dirty="0" smtClean="0"/>
              <a:t>one, two, three</a:t>
            </a:r>
            <a:r>
              <a:rPr lang="ko-KR" altLang="en-US" dirty="0"/>
              <a:t>가</a:t>
            </a:r>
            <a:r>
              <a:rPr lang="ko-KR" altLang="en-US" dirty="0" smtClean="0"/>
              <a:t> 수신된다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 err="1"/>
              <a:t>프로세싱</a:t>
            </a:r>
            <a:r>
              <a:rPr lang="ko-KR" altLang="en-US" dirty="0"/>
              <a:t> </a:t>
            </a:r>
            <a:r>
              <a:rPr lang="ko-KR" altLang="en-US" dirty="0" smtClean="0"/>
              <a:t>서버 프로그래밍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5571429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파일 송신 프로그램</a:t>
            </a:r>
            <a:endParaRPr lang="en-US" altLang="ko-KR" dirty="0" smtClean="0"/>
          </a:p>
          <a:p>
            <a:pPr marL="814387" lvl="1" indent="-457200" latinLnBrk="0">
              <a:buFont typeface="+mj-ea"/>
              <a:buAutoNum type="circleNumDbPlain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소켓을 생성하고 클라이언트로부터 준비완료 메시지를 받는다</a:t>
            </a:r>
            <a:endParaRPr lang="en-US" altLang="ko-KR" dirty="0" smtClean="0"/>
          </a:p>
          <a:p>
            <a:pPr marL="814387" lvl="1" indent="-457200" latinLnBrk="0">
              <a:buFont typeface="+mj-ea"/>
              <a:buAutoNum type="circleNumDbPlain"/>
            </a:pPr>
            <a:r>
              <a:rPr lang="ko-KR" altLang="en-US" dirty="0" err="1" smtClean="0"/>
              <a:t>전송파일</a:t>
            </a:r>
            <a:r>
              <a:rPr lang="ko-KR" altLang="en-US" dirty="0" smtClean="0"/>
              <a:t> 이름을 입력 받아 전송하기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c_sock.sendall</a:t>
            </a:r>
            <a:r>
              <a:rPr lang="en-US" altLang="ko-KR" dirty="0"/>
              <a:t>(</a:t>
            </a:r>
            <a:r>
              <a:rPr lang="en-US" altLang="ko-KR" dirty="0" err="1"/>
              <a:t>filename.encode</a:t>
            </a:r>
            <a:r>
              <a:rPr lang="en-US" altLang="ko-KR" dirty="0"/>
              <a:t>()) </a:t>
            </a:r>
            <a:r>
              <a:rPr lang="en-US" altLang="ko-KR" dirty="0" smtClean="0"/>
              <a:t>#</a:t>
            </a:r>
            <a:r>
              <a:rPr lang="ko-KR" altLang="en-US" dirty="0" smtClean="0"/>
              <a:t>파일 이름 전송</a:t>
            </a:r>
            <a:endParaRPr lang="en-US" altLang="ko-KR" dirty="0" smtClean="0"/>
          </a:p>
          <a:p>
            <a:pPr marL="814387" lvl="1" indent="-457200" latinLnBrk="0">
              <a:buFont typeface="+mj-ea"/>
              <a:buAutoNum type="circleNumDbPlain"/>
            </a:pPr>
            <a:r>
              <a:rPr lang="ko-KR" altLang="en-US" dirty="0" smtClean="0"/>
              <a:t>파일 열고 송신하기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with open(filename, '</a:t>
            </a:r>
            <a:r>
              <a:rPr lang="en-US" altLang="ko-KR" dirty="0" err="1"/>
              <a:t>rb</a:t>
            </a:r>
            <a:r>
              <a:rPr lang="en-US" altLang="ko-KR" dirty="0"/>
              <a:t>') as </a:t>
            </a:r>
            <a:r>
              <a:rPr lang="en-US" altLang="ko-KR" dirty="0" smtClean="0"/>
              <a:t>f: #</a:t>
            </a:r>
            <a:r>
              <a:rPr lang="ko-KR" altLang="en-US" dirty="0" smtClean="0"/>
              <a:t>바이너리 읽기 모드로 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>
                <a:solidFill>
                  <a:srgbClr val="FF0000"/>
                </a:solidFill>
              </a:rPr>
              <a:t>c_sock.sendfile</a:t>
            </a:r>
            <a:r>
              <a:rPr lang="en-US" altLang="ko-KR" dirty="0" smtClean="0">
                <a:solidFill>
                  <a:srgbClr val="FF0000"/>
                </a:solidFill>
              </a:rPr>
              <a:t>(f,0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파일 전송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	         #f=</a:t>
            </a:r>
            <a:r>
              <a:rPr lang="en-US" altLang="ko-KR" dirty="0" err="1" smtClean="0"/>
              <a:t>filepointer</a:t>
            </a:r>
            <a:r>
              <a:rPr lang="en-US" altLang="ko-KR" dirty="0" smtClean="0"/>
              <a:t>, 0=offset</a:t>
            </a:r>
            <a:endParaRPr lang="en-US" altLang="ko-KR" dirty="0"/>
          </a:p>
          <a:p>
            <a:pPr marL="357187" lvl="1" indent="0"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863050" cy="2246769"/>
          </a:xfrm>
          <a:prstGeom prst="rect">
            <a:avLst/>
          </a:prstGeom>
          <a:noFill/>
          <a:ln>
            <a:solidFill>
              <a:srgbClr val="66003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with open() as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문으로 파일을 오픈하면 파일을 종료할 필요가 없다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sendfile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()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메소드를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 사용하면 한 번에 전송 가능 또는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  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data =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f.read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   while data: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     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c_sock.send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(data)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      data =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f.read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endParaRPr lang="ko-KR" altLang="en-US" dirty="0" err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를 이용한 파일 송수신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052175"/>
              </p:ext>
            </p:extLst>
          </p:nvPr>
        </p:nvGraphicFramePr>
        <p:xfrm>
          <a:off x="7405606" y="6111999"/>
          <a:ext cx="10525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포장기 셸 개체" showAsIcon="1" r:id="rId3" imgW="1051920" imgH="542160" progId="Package">
                  <p:embed/>
                </p:oleObj>
              </mc:Choice>
              <mc:Fallback>
                <p:oleObj name="포장기 셸 개체" showAsIcon="1" r:id="rId3" imgW="10519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5606" y="6111999"/>
                        <a:ext cx="105251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1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915400" cy="5715000"/>
          </a:xfrm>
        </p:spPr>
        <p:txBody>
          <a:bodyPr/>
          <a:lstStyle/>
          <a:p>
            <a:r>
              <a:rPr lang="ko-KR" altLang="en-US" dirty="0" smtClean="0"/>
              <a:t>파일 수신 프로그램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smtClean="0"/>
              <a:t>소켓을 생성하여 서버로 접속하고 준비완료 메시지를 전송한다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smtClean="0"/>
              <a:t>파일 이름을 받아 바이너리 쓰기 모드로 파일 오픈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fn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s_sock.recv</a:t>
            </a:r>
            <a:r>
              <a:rPr lang="en-US" altLang="ko-KR" dirty="0"/>
              <a:t>(1024).decode</a:t>
            </a:r>
            <a:r>
              <a:rPr lang="en-US" altLang="ko-KR" dirty="0" smtClean="0"/>
              <a:t>() #</a:t>
            </a:r>
            <a:r>
              <a:rPr lang="ko-KR" altLang="en-US" dirty="0" smtClean="0"/>
              <a:t>파일 이름 수신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with </a:t>
            </a:r>
            <a:r>
              <a:rPr lang="en-US" altLang="ko-KR" dirty="0"/>
              <a:t>open(</a:t>
            </a:r>
            <a:r>
              <a:rPr lang="en-US" altLang="ko-KR" dirty="0" smtClean="0"/>
              <a:t>'new_'+</a:t>
            </a:r>
            <a:r>
              <a:rPr lang="en-US" altLang="ko-KR" dirty="0" err="1"/>
              <a:t>fn</a:t>
            </a:r>
            <a:r>
              <a:rPr lang="en-US" altLang="ko-KR" dirty="0"/>
              <a:t>, '</a:t>
            </a:r>
            <a:r>
              <a:rPr lang="en-US" altLang="ko-KR" dirty="0" err="1"/>
              <a:t>wb</a:t>
            </a:r>
            <a:r>
              <a:rPr lang="en-US" altLang="ko-KR" dirty="0"/>
              <a:t>') as f: </a:t>
            </a:r>
            <a:r>
              <a:rPr lang="en-US" altLang="ko-KR" dirty="0" smtClean="0"/>
              <a:t>#</a:t>
            </a:r>
            <a:r>
              <a:rPr lang="ko-KR" altLang="en-US" dirty="0" smtClean="0"/>
              <a:t>쓰기 모드로 수신 </a:t>
            </a:r>
            <a:r>
              <a:rPr lang="ko-KR" altLang="en-US" dirty="0"/>
              <a:t>파일 열기</a:t>
            </a:r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smtClean="0"/>
              <a:t>일정한 크기로 파일 내용을 받아 파일에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</a:t>
            </a:r>
            <a:r>
              <a:rPr lang="en-US" altLang="ko-KR" dirty="0"/>
              <a:t>('receiving </a:t>
            </a:r>
            <a:r>
              <a:rPr lang="en-US" altLang="ko-KR" dirty="0" smtClean="0"/>
              <a:t>file...')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while </a:t>
            </a:r>
            <a:r>
              <a:rPr lang="en-US" altLang="ko-KR" dirty="0" smtClean="0"/>
              <a:t>True:</a:t>
            </a:r>
            <a:br>
              <a:rPr lang="en-US" altLang="ko-KR" dirty="0" smtClean="0"/>
            </a:br>
            <a:r>
              <a:rPr lang="en-US" altLang="ko-KR" dirty="0" smtClean="0"/>
              <a:t>    data </a:t>
            </a:r>
            <a:r>
              <a:rPr lang="en-US" altLang="ko-KR" dirty="0"/>
              <a:t>= </a:t>
            </a:r>
            <a:r>
              <a:rPr lang="en-US" altLang="ko-KR" dirty="0" err="1" smtClean="0"/>
              <a:t>s_sock.recv</a:t>
            </a:r>
            <a:r>
              <a:rPr lang="en-US" altLang="ko-KR" dirty="0" smtClean="0"/>
              <a:t>(8192)</a:t>
            </a:r>
            <a:br>
              <a:rPr lang="en-US" altLang="ko-KR" dirty="0" smtClean="0"/>
            </a:br>
            <a:r>
              <a:rPr lang="en-US" altLang="ko-KR" dirty="0" smtClean="0"/>
              <a:t>    if </a:t>
            </a:r>
            <a:r>
              <a:rPr lang="en-US" altLang="ko-KR" dirty="0"/>
              <a:t>not data: </a:t>
            </a:r>
            <a:r>
              <a:rPr lang="en-US" altLang="ko-KR" dirty="0" smtClean="0"/>
              <a:t>#</a:t>
            </a:r>
            <a:r>
              <a:rPr lang="ko-KR" altLang="en-US" dirty="0" smtClean="0"/>
              <a:t>더 이상 내용이 없으면 루프를 빠져나간다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break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(data) #</a:t>
            </a:r>
            <a:r>
              <a:rPr lang="ko-KR" altLang="en-US" dirty="0" smtClean="0"/>
              <a:t>수신 데이터를 파일에 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소켓을 이용한 파일 송수신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414345"/>
              </p:ext>
            </p:extLst>
          </p:nvPr>
        </p:nvGraphicFramePr>
        <p:xfrm>
          <a:off x="7315200" y="5715000"/>
          <a:ext cx="1228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포장기 셸 개체" showAsIcon="1" r:id="rId3" imgW="1228320" imgH="542160" progId="Package">
                  <p:embed/>
                </p:oleObj>
              </mc:Choice>
              <mc:Fallback>
                <p:oleObj name="포장기 셸 개체" showAsIcon="1" r:id="rId3" imgW="12283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5200" y="5715000"/>
                        <a:ext cx="12287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8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네트워크로 연결된 컴퓨터의 역할에 따른 분류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피어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투</a:t>
            </a:r>
            <a:r>
              <a:rPr lang="en-US" altLang="ko-KR" dirty="0" smtClean="0"/>
              <a:t>-</a:t>
            </a:r>
            <a:r>
              <a:rPr lang="ko-KR" altLang="en-US" dirty="0" smtClean="0"/>
              <a:t>피어</a:t>
            </a:r>
            <a:r>
              <a:rPr lang="en-US" altLang="ko-KR" dirty="0" smtClean="0"/>
              <a:t>(peer-to-peer)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모든 컴퓨터가 동등하게 요청과 응답이 가능한 구조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각 노드가 자원을 분산해서 관리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구조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서비스 제공자를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제공하는 서버와 </a:t>
            </a:r>
            <a:r>
              <a:rPr lang="ko-KR" altLang="en-US" dirty="0"/>
              <a:t>서비스를 요청하는 </a:t>
            </a:r>
            <a:r>
              <a:rPr lang="ko-KR" altLang="en-US" dirty="0" smtClean="0"/>
              <a:t>클라이언트로 구성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모든 자원이 서버에 집중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가장 일반적인 네트워크 구조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인터넷 통신 구조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구조</a:t>
            </a:r>
            <a:endParaRPr lang="ko-KR" altLang="en-US" dirty="0"/>
          </a:p>
        </p:txBody>
      </p:sp>
      <p:pic>
        <p:nvPicPr>
          <p:cNvPr id="1025" name="_x555854632" descr="EMB000040d4337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77508"/>
            <a:ext cx="3328724" cy="19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소켓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8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편지를 이용한 통신과 유사</a:t>
            </a:r>
            <a:endParaRPr lang="en-US" altLang="ko-KR" dirty="0" smtClean="0"/>
          </a:p>
          <a:p>
            <a:r>
              <a:rPr lang="en-US" altLang="ko-KR" dirty="0" smtClean="0"/>
              <a:t>UDP </a:t>
            </a:r>
            <a:r>
              <a:rPr lang="ko-KR" altLang="en-US" dirty="0" smtClean="0"/>
              <a:t>소켓 유형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SOCK_DGRAM</a:t>
            </a:r>
          </a:p>
          <a:p>
            <a:r>
              <a:rPr lang="ko-KR" altLang="en-US" dirty="0" smtClean="0"/>
              <a:t>연결이 없다</a:t>
            </a:r>
            <a:endParaRPr lang="en-US" altLang="ko-KR" dirty="0" smtClean="0"/>
          </a:p>
          <a:p>
            <a:r>
              <a:rPr lang="ko-KR" altLang="en-US" dirty="0" smtClean="0"/>
              <a:t>송신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sendto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수신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recvfrom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프로그램 절차</a:t>
            </a:r>
            <a:endParaRPr lang="ko-KR" altLang="en-US" dirty="0"/>
          </a:p>
        </p:txBody>
      </p:sp>
      <p:pic>
        <p:nvPicPr>
          <p:cNvPr id="2049" name="_x403231592" descr="EMB00004f8866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96" y="1093694"/>
            <a:ext cx="4191000" cy="55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프로토콜을 사용한 서버 프로그램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Arial Narrow" panose="020B0606020202030204" pitchFamily="34" charset="0"/>
              </a:rPr>
              <a:t>UDP_server.py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클라이언트의 메시지를 받아 응답 메시지를 전송한다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소켓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바인드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송수신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서버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708674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import socket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port = 2500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BUFFSIZE 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= 1024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 = </a:t>
            </a:r>
            <a:r>
              <a:rPr lang="en-US" altLang="ko-KR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socket.socket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socket.AF_INET</a:t>
            </a:r>
            <a:r>
              <a:rPr lang="en-US" altLang="ko-KR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socket.SOCK_DGRAM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)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sock.bind</a:t>
            </a:r>
            <a:r>
              <a:rPr lang="en-US" altLang="ko-KR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(("", 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port))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while True: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	data, </a:t>
            </a:r>
            <a:r>
              <a:rPr lang="en-US" altLang="ko-KR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addr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</a:t>
            </a:r>
            <a:r>
              <a:rPr lang="en-US" altLang="ko-KR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sock.</a:t>
            </a:r>
            <a:r>
              <a:rPr lang="en-US" altLang="ko-KR" dirty="0" err="1" smtClean="0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recvfrom</a:t>
            </a:r>
            <a:r>
              <a:rPr lang="en-US" altLang="ko-KR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(BUFFSIZE)</a:t>
            </a:r>
            <a:endParaRPr lang="en-US" altLang="ko-KR" dirty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	print("Received message: ", </a:t>
            </a:r>
            <a:r>
              <a:rPr lang="en-US" altLang="ko-KR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data.decode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())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	</a:t>
            </a:r>
            <a:r>
              <a:rPr lang="en-US" altLang="ko-KR" dirty="0" err="1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resp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 = "UDP server sending data"</a:t>
            </a:r>
          </a:p>
          <a:p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sock.</a:t>
            </a:r>
            <a:r>
              <a:rPr lang="en-US" altLang="ko-KR" dirty="0" err="1" smtClean="0">
                <a:solidFill>
                  <a:srgbClr val="FF0000"/>
                </a:solidFill>
                <a:latin typeface="+mn-lt"/>
                <a:ea typeface="HY얕은샘물M" panose="02030600000101010101" pitchFamily="18" charset="-127"/>
              </a:rPr>
              <a:t>sendto</a:t>
            </a:r>
            <a:r>
              <a:rPr lang="en-US" altLang="ko-KR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resp.encode</a:t>
            </a:r>
            <a:r>
              <a:rPr lang="en-US" altLang="ko-KR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(),</a:t>
            </a:r>
            <a:r>
              <a:rPr lang="en-US" altLang="ko-KR" dirty="0" err="1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addr</a:t>
            </a:r>
            <a:r>
              <a: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rPr>
              <a:t>)</a:t>
            </a:r>
            <a:endParaRPr lang="ko-KR" altLang="en-US" dirty="0" smtClean="0">
              <a:solidFill>
                <a:srgbClr val="002060"/>
              </a:solidFill>
              <a:latin typeface="+mn-lt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8050" y="4038600"/>
            <a:ext cx="292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상대방의 메시지와 주소</a:t>
            </a:r>
            <a:r>
              <a:rPr lang="en-US" altLang="ko-KR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en-US" altLang="ko-KR" sz="1800" dirty="0" err="1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ip_addr</a:t>
            </a:r>
            <a:r>
              <a:rPr lang="en-US" altLang="ko-KR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 port)</a:t>
            </a:r>
            <a:endParaRPr lang="ko-KR" altLang="en-US" sz="1800" dirty="0" smtClean="0">
              <a:solidFill>
                <a:srgbClr val="00B05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53104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메시지</a:t>
            </a:r>
            <a:r>
              <a:rPr lang="en-US" altLang="ko-KR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송신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2057400" y="4223266"/>
            <a:ext cx="12065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74" y="46739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수신 데이터는 </a:t>
            </a:r>
            <a:r>
              <a:rPr lang="ko-KR" altLang="en-US" sz="1800" dirty="0" err="1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바이트형</a:t>
            </a:r>
            <a:endParaRPr lang="ko-KR" altLang="en-US" sz="1800" dirty="0" smtClean="0">
              <a:solidFill>
                <a:srgbClr val="00B05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9149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최대 수신 </a:t>
            </a:r>
            <a:r>
              <a:rPr lang="ko-KR" altLang="en-US" sz="1800" dirty="0" err="1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바이트수</a:t>
            </a:r>
            <a:endParaRPr lang="ko-KR" altLang="en-US" sz="1800" dirty="0" smtClean="0">
              <a:solidFill>
                <a:srgbClr val="00B05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486400" y="4223266"/>
            <a:ext cx="22860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88933"/>
              </p:ext>
            </p:extLst>
          </p:nvPr>
        </p:nvGraphicFramePr>
        <p:xfrm>
          <a:off x="8043863" y="6145213"/>
          <a:ext cx="9604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포장기 셸 개체" showAsIcon="1" r:id="rId3" imgW="960480" imgH="542160" progId="Package">
                  <p:embed/>
                </p:oleObj>
              </mc:Choice>
              <mc:Fallback>
                <p:oleObj name="포장기 셸 개체" showAsIcon="1" r:id="rId3" imgW="960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3863" y="6145213"/>
                        <a:ext cx="9604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9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서버로 메시지를 송신하는 </a:t>
            </a:r>
            <a:r>
              <a:rPr lang="en-US" altLang="ko-KR" dirty="0" smtClean="0"/>
              <a:t>UDP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en-US" altLang="ko-KR" dirty="0">
                <a:latin typeface="Arial Narrow" panose="020B0606020202030204" pitchFamily="34" charset="0"/>
              </a:rPr>
              <a:t>UDP_client.py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소켓 생성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송수신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클라이언트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74254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b="1" dirty="0">
                <a:solidFill>
                  <a:srgbClr val="002060"/>
                </a:solidFill>
              </a:rPr>
              <a:t>import socket</a:t>
            </a:r>
          </a:p>
          <a:p>
            <a:pPr lvl="0" latinLnBrk="1"/>
            <a:r>
              <a:rPr lang="en-US" altLang="ko-KR" b="1" dirty="0">
                <a:solidFill>
                  <a:srgbClr val="002060"/>
                </a:solidFill>
                <a:ea typeface="HY얕은샘물M" panose="02030600000101010101" pitchFamily="18" charset="-127"/>
              </a:rPr>
              <a:t>BUFFSIZE = </a:t>
            </a:r>
            <a:r>
              <a:rPr lang="en-US" altLang="ko-KR" b="1" dirty="0" smtClean="0">
                <a:solidFill>
                  <a:srgbClr val="002060"/>
                </a:solidFill>
              </a:rPr>
              <a:t>1024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0" latinLnBrk="1"/>
            <a:r>
              <a:rPr lang="en-US" altLang="ko-KR" b="1" dirty="0">
                <a:solidFill>
                  <a:srgbClr val="002060"/>
                </a:solidFill>
              </a:rPr>
              <a:t>port = </a:t>
            </a:r>
            <a:r>
              <a:rPr lang="en-US" altLang="ko-KR" b="1" dirty="0" smtClean="0">
                <a:solidFill>
                  <a:srgbClr val="002060"/>
                </a:solidFill>
              </a:rPr>
              <a:t>2500</a:t>
            </a:r>
          </a:p>
          <a:p>
            <a:pPr lvl="0" latinLnBrk="1"/>
            <a:endParaRPr lang="en-US" altLang="ko-KR" b="1" dirty="0">
              <a:solidFill>
                <a:srgbClr val="002060"/>
              </a:solidFill>
            </a:endParaRPr>
          </a:p>
          <a:p>
            <a:pPr lvl="0" latinLnBrk="1"/>
            <a:r>
              <a:rPr lang="en-US" altLang="ko-KR" b="1" dirty="0">
                <a:solidFill>
                  <a:srgbClr val="002060"/>
                </a:solidFill>
              </a:rPr>
              <a:t>sock = </a:t>
            </a:r>
            <a:r>
              <a:rPr lang="en-US" altLang="ko-KR" b="1" dirty="0" err="1">
                <a:solidFill>
                  <a:srgbClr val="002060"/>
                </a:solidFill>
              </a:rPr>
              <a:t>socket.socket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>
                <a:solidFill>
                  <a:srgbClr val="002060"/>
                </a:solidFill>
              </a:rPr>
              <a:t>socket.AF_INET,socket.SOCK_DGRAM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  <a:p>
            <a:pPr lvl="0" latinLnBrk="1"/>
            <a:r>
              <a:rPr lang="en-US" altLang="ko-KR" b="1" dirty="0" err="1">
                <a:solidFill>
                  <a:srgbClr val="002060"/>
                </a:solidFill>
              </a:rPr>
              <a:t>msg</a:t>
            </a:r>
            <a:r>
              <a:rPr lang="en-US" altLang="ko-KR" b="1" dirty="0">
                <a:solidFill>
                  <a:srgbClr val="002060"/>
                </a:solidFill>
              </a:rPr>
              <a:t> = "Hello UDP server"</a:t>
            </a:r>
          </a:p>
          <a:p>
            <a:pPr lvl="0" latinLnBrk="1"/>
            <a:r>
              <a:rPr lang="en-US" altLang="ko-KR" b="1" dirty="0" err="1">
                <a:solidFill>
                  <a:srgbClr val="002060"/>
                </a:solidFill>
              </a:rPr>
              <a:t>sock.</a:t>
            </a:r>
            <a:r>
              <a:rPr lang="en-US" altLang="ko-KR" b="1" dirty="0" err="1">
                <a:solidFill>
                  <a:srgbClr val="FF0000"/>
                </a:solidFill>
              </a:rPr>
              <a:t>sendto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 err="1">
                <a:solidFill>
                  <a:srgbClr val="002060"/>
                </a:solidFill>
              </a:rPr>
              <a:t>msg.encode</a:t>
            </a:r>
            <a:r>
              <a:rPr lang="en-US" altLang="ko-KR" b="1" dirty="0" smtClean="0">
                <a:solidFill>
                  <a:srgbClr val="002060"/>
                </a:solidFill>
              </a:rPr>
              <a:t>(),('192.168.137.1', </a:t>
            </a:r>
            <a:r>
              <a:rPr lang="en-US" altLang="ko-KR" b="1" dirty="0">
                <a:solidFill>
                  <a:srgbClr val="002060"/>
                </a:solidFill>
              </a:rPr>
              <a:t>port))</a:t>
            </a:r>
          </a:p>
          <a:p>
            <a:pPr lvl="0" latinLnBrk="1"/>
            <a:r>
              <a:rPr lang="en-US" altLang="ko-KR" b="1" dirty="0">
                <a:solidFill>
                  <a:srgbClr val="002060"/>
                </a:solidFill>
              </a:rPr>
              <a:t>data, </a:t>
            </a:r>
            <a:r>
              <a:rPr lang="en-US" altLang="ko-KR" b="1" dirty="0" err="1">
                <a:solidFill>
                  <a:srgbClr val="002060"/>
                </a:solidFill>
              </a:rPr>
              <a:t>addr</a:t>
            </a:r>
            <a:r>
              <a:rPr lang="en-US" altLang="ko-KR" b="1" dirty="0">
                <a:solidFill>
                  <a:srgbClr val="002060"/>
                </a:solidFill>
              </a:rPr>
              <a:t> =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sock.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recvfrom</a:t>
            </a:r>
            <a:r>
              <a:rPr lang="en-US" altLang="ko-KR" b="1" dirty="0" smtClean="0">
                <a:solidFill>
                  <a:srgbClr val="002060"/>
                </a:solidFill>
              </a:rPr>
              <a:t>(BUFFSIZE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  <a:p>
            <a:pPr lvl="0" latinLnBrk="1"/>
            <a:r>
              <a:rPr lang="en-US" altLang="ko-KR" b="1" dirty="0">
                <a:solidFill>
                  <a:srgbClr val="002060"/>
                </a:solidFill>
              </a:rPr>
              <a:t>print("Server says:", </a:t>
            </a:r>
            <a:r>
              <a:rPr lang="en-US" altLang="ko-KR" b="1" dirty="0" err="1">
                <a:solidFill>
                  <a:srgbClr val="002060"/>
                </a:solidFill>
              </a:rPr>
              <a:t>data.decode</a:t>
            </a:r>
            <a:r>
              <a:rPr lang="en-US" altLang="ko-KR" b="1" dirty="0" smtClean="0">
                <a:solidFill>
                  <a:srgbClr val="002060"/>
                </a:solidFill>
              </a:rPr>
              <a:t>())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36046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서버</a:t>
            </a:r>
            <a:r>
              <a:rPr lang="en-US" altLang="ko-KR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주소</a:t>
            </a:r>
            <a:r>
              <a:rPr lang="en-US" altLang="ko-KR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포트번호</a:t>
            </a:r>
            <a:r>
              <a:rPr lang="en-US" altLang="ko-KR" sz="1800" dirty="0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1800" dirty="0" err="1" smtClean="0">
                <a:solidFill>
                  <a:srgbClr val="00B05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튜플</a:t>
            </a:r>
            <a:endParaRPr lang="ko-KR" altLang="en-US" sz="1800" dirty="0" smtClean="0">
              <a:solidFill>
                <a:srgbClr val="00B05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181600" y="3886200"/>
            <a:ext cx="228600" cy="8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20504"/>
              </p:ext>
            </p:extLst>
          </p:nvPr>
        </p:nvGraphicFramePr>
        <p:xfrm>
          <a:off x="8104188" y="6118225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포장기 셸 개체" showAsIcon="1" r:id="rId3" imgW="914760" imgH="542160" progId="Package">
                  <p:embed/>
                </p:oleObj>
              </mc:Choice>
              <mc:Fallback>
                <p:oleObj name="포장기 셸 개체" showAsIcon="1" r:id="rId3" imgW="9147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4188" y="6118225"/>
                        <a:ext cx="9144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5181600"/>
            <a:ext cx="7058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여러 클라이언트가 서버에 접속해도 응답을 받을 수 있음</a:t>
            </a:r>
            <a:endParaRPr lang="ko-KR" altLang="en-US" dirty="0" err="1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06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프레임과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단편화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Fregmentation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큰 데이터를 네트워크에서 전송할 수 있는 작은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나누는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</a:t>
            </a:r>
            <a:r>
              <a:rPr lang="en-US" altLang="ko-KR" dirty="0" smtClean="0"/>
              <a:t>(Frame) =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스트림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속에서 실제 데이터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페이로드</a:t>
            </a:r>
            <a:r>
              <a:rPr lang="en-US" altLang="ko-KR" dirty="0" smtClean="0"/>
              <a:t>; Payload)</a:t>
            </a:r>
            <a:r>
              <a:rPr lang="ko-KR" altLang="en-US" dirty="0" smtClean="0"/>
              <a:t>의 시작과 끝을 찾을 수 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길이가 일정하다면 시작점만 찾으면 프레임을 재조립하여 원래의 메시지 복구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303455"/>
            <a:ext cx="72967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frame = []</a:t>
            </a:r>
          </a:p>
          <a:p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= input('Your Message: ')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size = 4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for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i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in range(0,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len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), size):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frame.append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msg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[</a:t>
            </a:r>
            <a:r>
              <a:rPr lang="en-US" altLang="ko-KR" sz="1800" dirty="0" err="1">
                <a:solidFill>
                  <a:srgbClr val="002060"/>
                </a:solidFill>
                <a:latin typeface="+mn-ea"/>
                <a:ea typeface="+mn-ea"/>
              </a:rPr>
              <a:t>i:i+size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])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단편화</a:t>
            </a:r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endParaRPr lang="en-US" altLang="ko-KR" sz="1800" dirty="0">
              <a:solidFill>
                <a:srgbClr val="00206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print('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단편화 메시지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: {}'.format(frame))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print('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  <a:ea typeface="+mn-ea"/>
              </a:rPr>
              <a:t>재조립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 메시지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: {}'.format(''.join(frame</a:t>
            </a:r>
            <a:r>
              <a:rPr lang="en-US" altLang="ko-KR" sz="1800" dirty="0" smtClean="0">
                <a:solidFill>
                  <a:srgbClr val="002060"/>
                </a:solidFill>
                <a:latin typeface="+mn-ea"/>
                <a:ea typeface="+mn-ea"/>
              </a:rPr>
              <a:t>))) #</a:t>
            </a:r>
            <a:r>
              <a:rPr lang="ko-KR" altLang="en-US" sz="1800" dirty="0" smtClean="0">
                <a:solidFill>
                  <a:srgbClr val="002060"/>
                </a:solidFill>
                <a:latin typeface="+mn-ea"/>
                <a:ea typeface="+mn-ea"/>
              </a:rPr>
              <a:t>단편화 메시지 </a:t>
            </a:r>
            <a:r>
              <a:rPr lang="ko-KR" altLang="en-US" sz="1800" dirty="0" err="1" smtClean="0">
                <a:solidFill>
                  <a:srgbClr val="002060"/>
                </a:solidFill>
                <a:latin typeface="+mn-ea"/>
                <a:ea typeface="+mn-ea"/>
              </a:rPr>
              <a:t>재조립</a:t>
            </a:r>
            <a:endParaRPr lang="ko-KR" altLang="en-US" sz="18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4953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 메시지를 </a:t>
            </a:r>
            <a:r>
              <a:rPr lang="en-US" altLang="ko-KR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문자로 분할하여 </a:t>
            </a:r>
            <a:r>
              <a:rPr lang="ko-KR" altLang="en-US" sz="2400" dirty="0" err="1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단편화하고</a:t>
            </a:r>
            <a:r>
              <a: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다시 </a:t>
            </a:r>
            <a:r>
              <a:rPr lang="ko-KR" altLang="en-US" sz="2400" dirty="0" err="1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재조립</a:t>
            </a:r>
            <a:endParaRPr lang="ko-KR" altLang="en-US" sz="2400" dirty="0" smtClean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7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프레임 작업</a:t>
            </a:r>
            <a:r>
              <a:rPr lang="en-US" altLang="ko-KR" dirty="0" smtClean="0"/>
              <a:t>(Framing)</a:t>
            </a:r>
          </a:p>
          <a:p>
            <a:pPr lvl="1"/>
            <a:r>
              <a:rPr lang="ko-KR" altLang="en-US" dirty="0" smtClean="0"/>
              <a:t>데이터를 분할하고 필드를 추가하여 수신 측에서 프레임을 찾을 수 있도록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페이로드 앞에 추가된 정보를 제어 필드</a:t>
            </a:r>
            <a:r>
              <a:rPr lang="en-US" altLang="ko-KR" dirty="0" smtClean="0"/>
              <a:t>(control field)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정보는 </a:t>
            </a:r>
            <a:r>
              <a:rPr lang="ko-KR" altLang="en-US" dirty="0" err="1" smtClean="0"/>
              <a:t>문자형과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비트형이</a:t>
            </a:r>
            <a:r>
              <a:rPr lang="ko-KR" altLang="en-US" dirty="0" smtClean="0"/>
              <a:t>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95015"/>
              </p:ext>
            </p:extLst>
          </p:nvPr>
        </p:nvGraphicFramePr>
        <p:xfrm>
          <a:off x="914400" y="3549963"/>
          <a:ext cx="5715000" cy="533400"/>
        </p:xfrm>
        <a:graphic>
          <a:graphicData uri="http://schemas.openxmlformats.org/drawingml/2006/table">
            <a:tbl>
              <a:tblPr/>
              <a:tblGrid>
                <a:gridCol w="911675">
                  <a:extLst>
                    <a:ext uri="{9D8B030D-6E8A-4147-A177-3AD203B41FA5}">
                      <a16:colId xmlns:a16="http://schemas.microsoft.com/office/drawing/2014/main" val="4196447039"/>
                    </a:ext>
                  </a:extLst>
                </a:gridCol>
                <a:gridCol w="680351">
                  <a:extLst>
                    <a:ext uri="{9D8B030D-6E8A-4147-A177-3AD203B41FA5}">
                      <a16:colId xmlns:a16="http://schemas.microsoft.com/office/drawing/2014/main" val="2416461689"/>
                    </a:ext>
                  </a:extLst>
                </a:gridCol>
                <a:gridCol w="911675">
                  <a:extLst>
                    <a:ext uri="{9D8B030D-6E8A-4147-A177-3AD203B41FA5}">
                      <a16:colId xmlns:a16="http://schemas.microsoft.com/office/drawing/2014/main" val="1233446886"/>
                    </a:ext>
                  </a:extLst>
                </a:gridCol>
                <a:gridCol w="680351">
                  <a:extLst>
                    <a:ext uri="{9D8B030D-6E8A-4147-A177-3AD203B41FA5}">
                      <a16:colId xmlns:a16="http://schemas.microsoft.com/office/drawing/2014/main" val="1314056528"/>
                    </a:ext>
                  </a:extLst>
                </a:gridCol>
                <a:gridCol w="2530948">
                  <a:extLst>
                    <a:ext uri="{9D8B030D-6E8A-4147-A177-3AD203B41FA5}">
                      <a16:colId xmlns:a16="http://schemas.microsoft.com/office/drawing/2014/main" val="85668612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시작문자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순서번호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(4)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길이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(4)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206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페이로드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3883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013" y="4315361"/>
            <a:ext cx="7241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시작문자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:	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프레임의 시작을 나타내는 특수 문자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(1 byte)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주소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: 		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수신자를 지정하는 주소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(2 bytes)</a:t>
            </a:r>
          </a:p>
          <a:p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순서번호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:	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프레임의 누락이나 중복 검사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(4 bytes)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길이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:		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  <a:ea typeface="+mn-ea"/>
              </a:rPr>
              <a:t>페이로드의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 길이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(4 bytes)</a:t>
            </a:r>
            <a:endParaRPr lang="ko-KR" altLang="en-US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프레임을 구성하는 캡슐화 프로그램</a:t>
            </a:r>
            <a:r>
              <a:rPr lang="en-US" altLang="ko-KR" dirty="0" smtClean="0"/>
              <a:t>(capsule.py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페이로드 앞에 제어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추가하여 프레임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구성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09600" y="2151995"/>
            <a:ext cx="6279089" cy="4401205"/>
            <a:chOff x="609600" y="1573250"/>
            <a:chExt cx="6279089" cy="4401205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573250"/>
              <a:ext cx="5988178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def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frame(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start_ch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addr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seqNo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msg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):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addr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=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str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addr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).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zfill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(2)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seqNo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=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str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seqNo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).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zfill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(4)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length =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str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len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msg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)).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zfill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(4)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return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chr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(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start_ch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)+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addr+seqNo+length+msg</a:t>
              </a:r>
              <a:endPara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endPara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if __name__ == '__main__':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start_ch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= 0x05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addr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= 2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seqNo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= 1</a:t>
              </a:r>
            </a:p>
            <a:p>
              <a:endParaRPr lang="en-US" altLang="ko-KR" dirty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msg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= input('your message: ')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capsule = frame(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start_ch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addr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seqNo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, </a:t>
              </a:r>
              <a:r>
                <a:rPr lang="en-US" altLang="ko-KR" dirty="0" err="1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msg</a:t>
              </a:r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)</a:t>
              </a:r>
            </a:p>
            <a:p>
              <a:r>
                <a:rPr lang="en-US" altLang="ko-KR" dirty="0">
                  <a:solidFill>
                    <a:srgbClr val="002060"/>
                  </a:solidFill>
                  <a:latin typeface="+mn-lt"/>
                  <a:ea typeface="HY얕은샘물M" panose="02030600000101010101" pitchFamily="18" charset="-127"/>
                </a:rPr>
                <a:t>    print(capsule)</a:t>
              </a:r>
              <a:endParaRPr lang="ko-KR" altLang="en-US" dirty="0" smtClean="0">
                <a:solidFill>
                  <a:srgbClr val="002060"/>
                </a:solidFill>
                <a:latin typeface="+mn-lt"/>
                <a:ea typeface="HY얕은샘물M" panose="020306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76068" y="1605907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프레임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구성 함수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4200" y="3810000"/>
              <a:ext cx="671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시작문자</a:t>
              </a:r>
              <a:endPara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27514" y="4343400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순서번호</a:t>
              </a:r>
              <a:endPara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1721" y="4048507"/>
              <a:ext cx="354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주소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7847" y="1878912"/>
              <a:ext cx="284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2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바이트로 구성하고 앞부분을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0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으로 채운다</a:t>
              </a:r>
            </a:p>
          </p:txBody>
        </p:sp>
      </p:grp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28185"/>
              </p:ext>
            </p:extLst>
          </p:nvPr>
        </p:nvGraphicFramePr>
        <p:xfrm>
          <a:off x="7888288" y="5956300"/>
          <a:ext cx="698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포장기 셸 개체" showAsIcon="1" r:id="rId4" imgW="699120" imgH="542160" progId="Package">
                  <p:embed/>
                </p:oleObj>
              </mc:Choice>
              <mc:Fallback>
                <p:oleObj name="포장기 셸 개체" showAsIcon="1" r:id="rId4" imgW="69912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8288" y="5956300"/>
                        <a:ext cx="6985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1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프레임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클라이언트 프로그램</a:t>
            </a:r>
            <a:r>
              <a:rPr lang="en-US" altLang="ko-KR" dirty="0" smtClean="0"/>
              <a:t>(frame_parse.py)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메시지를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페이로드가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문자인 프레임으로 구성하고 에코 서버로 전송</a:t>
            </a:r>
            <a:r>
              <a:rPr lang="en-US" altLang="ko-KR" dirty="0" smtClean="0"/>
              <a:t>(capsule.py </a:t>
            </a:r>
            <a:r>
              <a:rPr lang="ko-KR" altLang="en-US" dirty="0" smtClean="0"/>
              <a:t>모듈 사용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서버가 되돌려 준 메시지로부터 원래의 메시지를 복구한다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506" y="2459772"/>
            <a:ext cx="365196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import socket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import capsule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SIZE = 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sock =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socket.socket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sock.connect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(('localhost', 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2500))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Arial Narrow" panose="020B0606020202030204" pitchFamily="34" charset="0"/>
              <a:ea typeface="HY얕은샘물M" panose="02030600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HEAD = 0x05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addr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seqNo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=1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frame_seq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=""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msg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= "hello world"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print("</a:t>
            </a:r>
            <a:r>
              <a:rPr lang="ko-KR" altLang="en-US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전송 메시지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: ", 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msg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for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i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in range(0,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len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msg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), SIZE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459772"/>
            <a:ext cx="48301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   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frame_seq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+= 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capsule.frame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(HEAD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addr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seqNo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, 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msg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[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i:i+SIZE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])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   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seqNo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+= 1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sock.send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frame_seq.encode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())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msg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= 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sock.recv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(1024).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decode()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print("</a:t>
            </a:r>
            <a:r>
              <a:rPr lang="ko-KR" altLang="en-US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수신 프레임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: ",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msg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r_frame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msg.split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chr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(0x05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)) #</a:t>
            </a:r>
            <a:r>
              <a:rPr lang="ko-KR" altLang="en-US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프레임 분할</a:t>
            </a:r>
            <a:endParaRPr lang="en-US" altLang="ko-KR" dirty="0">
              <a:solidFill>
                <a:srgbClr val="002060"/>
              </a:solidFill>
              <a:latin typeface="Arial Narrow" panose="020B0606020202030204" pitchFamily="34" charset="0"/>
              <a:ea typeface="HY얕은샘물M" panose="02030600000101010101" pitchFamily="18" charset="-127"/>
            </a:endParaRP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del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r_frame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[0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] #</a:t>
            </a:r>
            <a:r>
              <a:rPr lang="ko-KR" altLang="en-US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첫 번째 프레임은 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blank</a:t>
            </a:r>
            <a:endParaRPr lang="en-US" altLang="ko-KR" dirty="0">
              <a:solidFill>
                <a:srgbClr val="002060"/>
              </a:solidFill>
              <a:latin typeface="Arial Narrow" panose="020B0606020202030204" pitchFamily="34" charset="0"/>
              <a:ea typeface="HY얕은샘물M" panose="02030600000101010101" pitchFamily="18" charset="-127"/>
            </a:endParaRP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p_msg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=''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for field in 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r_frame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: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   </a:t>
            </a:r>
            <a:r>
              <a:rPr lang="en-US" altLang="ko-KR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p_msg</a:t>
            </a:r>
            <a:r>
              <a:rPr lang="en-US" altLang="ko-KR" dirty="0" smtClean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+= field[10:(11+int(field[6:10]))]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print("</a:t>
            </a:r>
            <a:r>
              <a:rPr lang="ko-KR" altLang="en-US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복원 메시지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: ",</a:t>
            </a: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p_msg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altLang="ko-KR" dirty="0" err="1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sock.close</a:t>
            </a:r>
            <a:r>
              <a:rPr lang="en-US" altLang="ko-KR" dirty="0">
                <a:solidFill>
                  <a:srgbClr val="002060"/>
                </a:solidFill>
                <a:latin typeface="Arial Narrow" panose="020B0606020202030204" pitchFamily="34" charset="0"/>
                <a:ea typeface="HY얕은샘물M" panose="02030600000101010101" pitchFamily="18" charset="-127"/>
              </a:rPr>
              <a:t>()</a:t>
            </a:r>
            <a:endParaRPr lang="ko-KR" altLang="en-US" dirty="0" smtClean="0">
              <a:solidFill>
                <a:srgbClr val="002060"/>
              </a:solidFill>
              <a:latin typeface="Arial Narrow" panose="020B0606020202030204" pitchFamily="34" charset="0"/>
              <a:ea typeface="HY얕은샘물M" panose="02030600000101010101" pitchFamily="18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72307"/>
              </p:ext>
            </p:extLst>
          </p:nvPr>
        </p:nvGraphicFramePr>
        <p:xfrm>
          <a:off x="7707313" y="6070600"/>
          <a:ext cx="1012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포장기 셸 개체" showAsIcon="1" r:id="rId3" imgW="1012680" imgH="542160" progId="Package">
                  <p:embed/>
                </p:oleObj>
              </mc:Choice>
              <mc:Fallback>
                <p:oleObj name="포장기 셸 개체" showAsIcon="1" r:id="rId3" imgW="10126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07313" y="6070600"/>
                        <a:ext cx="10128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9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 실행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서버 프로그램</a:t>
            </a:r>
            <a:r>
              <a:rPr lang="en-US" altLang="ko-KR" dirty="0" smtClean="0"/>
              <a:t>(Dummy_TCP_server.py)</a:t>
            </a:r>
            <a:r>
              <a:rPr lang="ko-KR" altLang="en-US" dirty="0" smtClean="0"/>
              <a:t>를 실행한다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frame_parse.py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전송 메시지</a:t>
            </a:r>
            <a:r>
              <a:rPr lang="en-US" altLang="ko-KR" dirty="0" smtClean="0"/>
              <a:t>('Hello World')</a:t>
            </a:r>
            <a:r>
              <a:rPr lang="ko-KR" altLang="en-US" dirty="0" smtClean="0"/>
              <a:t>와 재조립된 메시지가 같은지 확인한다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639033"/>
              </p:ext>
            </p:extLst>
          </p:nvPr>
        </p:nvGraphicFramePr>
        <p:xfrm>
          <a:off x="7467600" y="5943600"/>
          <a:ext cx="15097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포장기 셸 개체" showAsIcon="1" r:id="rId3" imgW="1509480" imgH="542160" progId="Package">
                  <p:embed/>
                </p:oleObj>
              </mc:Choice>
              <mc:Fallback>
                <p:oleObj name="포장기 셸 개체" showAsIcon="1" r:id="rId3" imgW="1509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0" y="5943600"/>
                        <a:ext cx="150971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6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서버는 클라이언트의 요청을 받아 처리하고 응답을 전송하는 방식</a:t>
            </a:r>
            <a:endParaRPr lang="en-US" altLang="ko-KR" dirty="0" smtClean="0"/>
          </a:p>
          <a:p>
            <a:r>
              <a:rPr lang="ko-KR" altLang="en-US" dirty="0" smtClean="0"/>
              <a:t>하나의 서버와 다수의 클라이언트 통신 가능</a:t>
            </a:r>
            <a:endParaRPr lang="en-US" altLang="ko-KR" dirty="0" smtClean="0"/>
          </a:p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클라이언트의 </a:t>
            </a:r>
            <a:r>
              <a:rPr lang="ko-KR" altLang="en-US" dirty="0" smtClean="0"/>
              <a:t>요청이 </a:t>
            </a:r>
            <a:r>
              <a:rPr lang="ko-KR" altLang="en-US" dirty="0"/>
              <a:t>접수되면 처리하여 응답을 전송하는 동작을 무한 반복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클라이언트와 통신을 위해 소켓</a:t>
            </a:r>
            <a:r>
              <a:rPr lang="en-US" altLang="ko-KR" dirty="0" smtClean="0"/>
              <a:t>(socket)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소켓</a:t>
            </a:r>
            <a:endParaRPr lang="en-US" altLang="ko-KR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서버와 클라이언트의 전송 논리적 통로</a:t>
            </a:r>
            <a:endParaRPr lang="en-US" altLang="ko-KR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식별</a:t>
            </a:r>
            <a:r>
              <a:rPr lang="en-US" altLang="ko-KR" dirty="0" smtClean="0"/>
              <a:t>: (</a:t>
            </a:r>
            <a:r>
              <a:rPr lang="ko-KR" altLang="en-US" dirty="0" smtClean="0"/>
              <a:t>하드웨어 주소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서비스 식별 포트번호</a:t>
            </a:r>
            <a:r>
              <a:rPr lang="en-US" altLang="ko-KR" dirty="0" smtClean="0"/>
              <a:t>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ko-KR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소켓을 사용하여 서버와 연결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서버의 존재와 주소를 알고 있어야 함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데이터 송수신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 송신과 응답 수신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네트워크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프로토콜의 데이터링크 계층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계층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계층은 운영 체제 속에 구현되어 있음</a:t>
            </a:r>
            <a:endParaRPr lang="en-US" altLang="ko-KR" dirty="0" smtClean="0"/>
          </a:p>
          <a:p>
            <a:r>
              <a:rPr lang="ko-KR" altLang="en-US" dirty="0" smtClean="0"/>
              <a:t>사용자 프로그램은 전송 계층의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 또는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받아 동작하므로 응용 계층 프로그램이다</a:t>
            </a:r>
            <a:endParaRPr lang="en-US" altLang="ko-KR" dirty="0" smtClean="0"/>
          </a:p>
          <a:p>
            <a:r>
              <a:rPr lang="ko-KR" altLang="en-US" dirty="0" smtClean="0"/>
              <a:t>전송 계층의 서비스를 받는 </a:t>
            </a:r>
            <a:r>
              <a:rPr lang="ko-KR" altLang="en-US" dirty="0" err="1" smtClean="0"/>
              <a:t>종단점이</a:t>
            </a:r>
            <a:r>
              <a:rPr lang="ko-KR" altLang="en-US" dirty="0" smtClean="0"/>
              <a:t> 소켓이다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인터넷을 통한 통신을 위해 소켓을 생성해야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네트워크 프로그래밍</a:t>
            </a:r>
          </a:p>
        </p:txBody>
      </p:sp>
      <p:pic>
        <p:nvPicPr>
          <p:cNvPr id="2049" name="_x555865000" descr="EMB000040d43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7" y="5105400"/>
            <a:ext cx="3739666" cy="10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TCP/IP ë? ë¬´ìì¼ê¹ì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1" y="3753634"/>
            <a:ext cx="45148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0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응용 프로그램과 포트번호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갖는 컴퓨터가 다수의 응용 프로그램을 동시에 실행하면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주소만으로 응용 프로그램 식별할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포트번호를 사용하여 응용 프로그램을 식별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프로그램의 식별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583819" cy="34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가장 자세히 소켓 프로그램을 작성하기 위해 사용됨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동기식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차단 모드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/>
              <a:t>asyncio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동시 실행 루틴</a:t>
            </a:r>
            <a:r>
              <a:rPr lang="en-US" altLang="ko-KR" dirty="0"/>
              <a:t>(</a:t>
            </a:r>
            <a:r>
              <a:rPr lang="en-US" altLang="ko-KR" dirty="0" err="1"/>
              <a:t>coroutine</a:t>
            </a:r>
            <a:r>
              <a:rPr lang="en-US" altLang="ko-KR" dirty="0"/>
              <a:t>)</a:t>
            </a:r>
            <a:r>
              <a:rPr lang="ko-KR" altLang="en-US" dirty="0"/>
              <a:t>과 이벤트 루프를 사용한 병행 처리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/>
              <a:t>coroutine</a:t>
            </a:r>
            <a:endParaRPr lang="en-US" altLang="ko-KR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호출 루틴과 피호출 루틴이 대등 관계</a:t>
            </a:r>
            <a:endParaRPr lang="en-US" altLang="ko-KR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호출 루틴과 피호출 루틴의 상호 이동 가능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dirty="0" smtClean="0"/>
          </a:p>
          <a:p>
            <a:r>
              <a:rPr lang="en-US" altLang="ko-KR" dirty="0"/>
              <a:t>select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여러 개의</a:t>
            </a:r>
            <a:r>
              <a:rPr lang="en-US" altLang="ko-KR" dirty="0"/>
              <a:t> </a:t>
            </a:r>
            <a:r>
              <a:rPr lang="ko-KR" altLang="en-US" dirty="0"/>
              <a:t>소켓 중에서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오류 이벤트가 발생한 소켓을 알려줌</a:t>
            </a:r>
            <a:endParaRPr lang="en-US" altLang="ko-KR" dirty="0"/>
          </a:p>
          <a:p>
            <a:pPr lvl="1"/>
            <a:r>
              <a:rPr lang="ko-KR" altLang="en-US" dirty="0"/>
              <a:t>소켓 목록을 조사하여 나중에 비동기식으로 처리할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 </a:t>
            </a:r>
            <a:r>
              <a:rPr lang="ko-KR" altLang="en-US" dirty="0" smtClean="0"/>
              <a:t>모듈과 함께 사용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통신을 위한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selectors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 </a:t>
            </a:r>
            <a:r>
              <a:rPr lang="ko-KR" altLang="en-US" dirty="0" smtClean="0"/>
              <a:t>모듈과 함께 비동기 프로그램을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구동 방식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socketserver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프로그램을 쉽게 작성할 수 있는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</a:t>
            </a:r>
            <a:r>
              <a:rPr lang="ko-KR" altLang="en-US" dirty="0" err="1" smtClean="0"/>
              <a:t>객체을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handle() </a:t>
            </a:r>
            <a:r>
              <a:rPr lang="ko-KR" altLang="en-US" dirty="0" smtClean="0"/>
              <a:t>함수 정의로 서버 구현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twisted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모듈은 아니지만 이벤트 구동 방식의 </a:t>
            </a:r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</a:t>
            </a:r>
            <a:r>
              <a:rPr lang="ko-KR" altLang="en-US" dirty="0" smtClean="0"/>
              <a:t> 모듈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통신을 위한 모듈</a:t>
            </a:r>
          </a:p>
        </p:txBody>
      </p:sp>
    </p:spTree>
    <p:extLst>
      <p:ext uri="{BB962C8B-B14F-4D97-AF65-F5344CB8AC3E}">
        <p14:creationId xmlns:p14="http://schemas.microsoft.com/office/powerpoint/2010/main" val="28172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3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소켓을 생성하고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연결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송수신 등의 기능을 수행하는 모듈</a:t>
            </a:r>
            <a:endParaRPr lang="en-US" altLang="ko-KR" dirty="0" smtClean="0"/>
          </a:p>
          <a:p>
            <a:r>
              <a:rPr lang="en-US" altLang="ko-KR" dirty="0" smtClean="0"/>
              <a:t>socket</a:t>
            </a:r>
            <a:r>
              <a:rPr lang="ko-KR" altLang="en-US" dirty="0" smtClean="0"/>
              <a:t> 클래스 객체로 구현</a:t>
            </a:r>
            <a:endParaRPr lang="en-US" altLang="ko-KR" dirty="0" smtClean="0"/>
          </a:p>
          <a:p>
            <a:r>
              <a:rPr lang="ko-KR" altLang="en-US" dirty="0" smtClean="0"/>
              <a:t>소켓의 생성</a:t>
            </a:r>
            <a:endParaRPr lang="en-US" altLang="ko-KR" dirty="0" smtClean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import socket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sock = </a:t>
            </a:r>
            <a:r>
              <a:rPr lang="en-US" altLang="ko-KR" dirty="0" err="1" smtClean="0"/>
              <a:t>socket.socket</a:t>
            </a:r>
            <a:r>
              <a:rPr lang="en-US" altLang="ko-KR" dirty="0" smtClean="0"/>
              <a:t>(family, type, proto=0)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family: </a:t>
            </a:r>
            <a:r>
              <a:rPr lang="ko-KR" altLang="en-US" dirty="0" smtClean="0"/>
              <a:t>소켓의 주소 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계층</a:t>
            </a:r>
            <a:r>
              <a:rPr lang="en-US" altLang="ko-KR" dirty="0" smtClean="0"/>
              <a:t>), AF_INET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type: </a:t>
            </a:r>
            <a:r>
              <a:rPr lang="ko-KR" altLang="en-US" dirty="0" smtClean="0"/>
              <a:t>소켓 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전송 계층 프로토콜 지정</a:t>
            </a:r>
            <a:r>
              <a:rPr lang="en-US" altLang="ko-KR" dirty="0" smtClean="0"/>
              <a:t>), 	SOCK_STREAM: TCP </a:t>
            </a:r>
            <a:r>
              <a:rPr lang="ko-KR" altLang="en-US" dirty="0" smtClean="0"/>
              <a:t>프로토콜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위주 전송</a:t>
            </a:r>
            <a:endParaRPr lang="en-US" altLang="ko-KR" dirty="0" smtClean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SOCK_DGRAM: UDP </a:t>
            </a:r>
            <a:r>
              <a:rPr lang="ko-KR" altLang="en-US" dirty="0" smtClean="0"/>
              <a:t>프로토콜 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비연결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proto: 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모듈을 이용한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486400"/>
            <a:ext cx="7856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&gt;&gt;&gt; import socket</a:t>
            </a: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&gt;&gt;&gt; 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tcp_sock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 = 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socket.socket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(</a:t>
            </a:r>
            <a:r>
              <a:rPr lang="en-US" altLang="ko-KR" sz="1800" b="1" dirty="0" err="1">
                <a:solidFill>
                  <a:srgbClr val="0070C0"/>
                </a:solidFill>
                <a:ea typeface="HY얕은샘물M" panose="02030600000101010101" pitchFamily="18" charset="-127"/>
              </a:rPr>
              <a:t>socket.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AF_INET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  <a:ea typeface="HY얕은샘물M" panose="02030600000101010101" pitchFamily="18" charset="-127"/>
              </a:rPr>
              <a:t>socket.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SOCK_STREAM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)</a:t>
            </a: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&gt;&gt;&gt; 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udp_sock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 = 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socket.socket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(</a:t>
            </a:r>
            <a:r>
              <a:rPr lang="en-US" altLang="ko-KR" sz="1800" b="1" dirty="0" err="1">
                <a:solidFill>
                  <a:srgbClr val="0070C0"/>
                </a:solidFill>
                <a:ea typeface="HY얕은샘물M" panose="02030600000101010101" pitchFamily="18" charset="-127"/>
              </a:rPr>
              <a:t>socket.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AF_INET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  <a:ea typeface="HY얕은샘물M" panose="02030600000101010101" pitchFamily="18" charset="-127"/>
              </a:rPr>
              <a:t>socket.</a:t>
            </a:r>
            <a:r>
              <a:rPr lang="en-US" altLang="ko-KR" sz="1800" b="1" dirty="0" err="1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SOCK_DGRAM</a:t>
            </a:r>
            <a:r>
              <a:rPr lang="en-US" altLang="ko-KR" sz="1800" b="1" dirty="0" smtClean="0">
                <a:solidFill>
                  <a:srgbClr val="0070C0"/>
                </a:solidFill>
                <a:latin typeface="+mn-lt"/>
                <a:ea typeface="HY얕은샘물M" panose="02030600000101010101" pitchFamily="18" charset="-127"/>
              </a:rPr>
              <a:t>)</a:t>
            </a:r>
            <a:endParaRPr lang="ko-KR" altLang="en-US" sz="1800" b="1" dirty="0" smtClean="0">
              <a:solidFill>
                <a:srgbClr val="0070C0"/>
              </a:solidFill>
              <a:latin typeface="+mn-lt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FF0000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20956</TotalTime>
  <Words>1725</Words>
  <Application>Microsoft Office PowerPoint</Application>
  <PresentationFormat>화면 슬라이드 쇼(4:3)</PresentationFormat>
  <Paragraphs>342</Paragraphs>
  <Slides>30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나눔고딕</vt:lpstr>
      <vt:lpstr>Arial Narrow</vt:lpstr>
      <vt:lpstr>HY견고딕</vt:lpstr>
      <vt:lpstr>굴림</vt:lpstr>
      <vt:lpstr>Verdana</vt:lpstr>
      <vt:lpstr>HY헤드라인M</vt:lpstr>
      <vt:lpstr>돋움</vt:lpstr>
      <vt:lpstr>맑은 고딕</vt:lpstr>
      <vt:lpstr>Wingdings</vt:lpstr>
      <vt:lpstr>HY얕은샘물M</vt:lpstr>
      <vt:lpstr>Arial</vt:lpstr>
      <vt:lpstr>2_디자인 사용자 지정</vt:lpstr>
      <vt:lpstr>포장기 셸 개체</vt:lpstr>
      <vt:lpstr>패키지</vt:lpstr>
      <vt:lpstr>1. 소켓 프로그래밍</vt:lpstr>
      <vt:lpstr>네트워크 구조</vt:lpstr>
      <vt:lpstr>클라이언트-서버 네트워크 프로그래밍</vt:lpstr>
      <vt:lpstr>클라이언트-서버 네트워크 프로그래밍</vt:lpstr>
      <vt:lpstr>응용 프로그램의 식별</vt:lpstr>
      <vt:lpstr>소켓 통신을 위한 모듈</vt:lpstr>
      <vt:lpstr>소켓 통신을 위한 모듈</vt:lpstr>
      <vt:lpstr>socket 모듈</vt:lpstr>
      <vt:lpstr>socket 모듈을 이용한 socket 생성</vt:lpstr>
      <vt:lpstr>TCP 소켓 프로그래밍</vt:lpstr>
      <vt:lpstr>TCP 소켓 프로그램</vt:lpstr>
      <vt:lpstr>타임 서버 프로그램</vt:lpstr>
      <vt:lpstr>타임 클라이언트 프로그램</vt:lpstr>
      <vt:lpstr>TCP 에코 서버 프로그래밍</vt:lpstr>
      <vt:lpstr>TCP 클라이언트 프로그래밍</vt:lpstr>
      <vt:lpstr>TCP 프로세싱 서버 프로그래밍</vt:lpstr>
      <vt:lpstr>TCP 프로세싱 서버 프로그래밍</vt:lpstr>
      <vt:lpstr>TCP를 이용한 파일 송수신</vt:lpstr>
      <vt:lpstr>TCP 소켓을 이용한 파일 송수신</vt:lpstr>
      <vt:lpstr>UDP 소켓 프로그래밍</vt:lpstr>
      <vt:lpstr>UDP 프로그램 절차</vt:lpstr>
      <vt:lpstr>UDP 서버 프로그램</vt:lpstr>
      <vt:lpstr>UDP 클라이언트 프로그램</vt:lpstr>
      <vt:lpstr>프레임과 파싱</vt:lpstr>
      <vt:lpstr>프레임 구성</vt:lpstr>
      <vt:lpstr>프레임 구성</vt:lpstr>
      <vt:lpstr>프레임 구성</vt:lpstr>
      <vt:lpstr>프레임 파싱</vt:lpstr>
      <vt:lpstr>프레임 파싱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YKSUH</cp:lastModifiedBy>
  <cp:revision>3048</cp:revision>
  <cp:lastPrinted>2019-06-10T01:15:21Z</cp:lastPrinted>
  <dcterms:created xsi:type="dcterms:W3CDTF">2004-07-21T02:43:03Z</dcterms:created>
  <dcterms:modified xsi:type="dcterms:W3CDTF">2019-07-29T07:03:23Z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D:\강의원고\자동화통신_강의원고\10. 오류를 어떻게 다뤄야 할까 - 예외처리.pptx</vt:lpwstr>
  </property>
</Properties>
</file>