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29"/>
  </p:notesMasterIdLst>
  <p:handoutMasterIdLst>
    <p:handoutMasterId r:id="rId30"/>
  </p:handoutMasterIdLst>
  <p:sldIdLst>
    <p:sldId id="256" r:id="rId2"/>
    <p:sldId id="380" r:id="rId3"/>
    <p:sldId id="595" r:id="rId4"/>
    <p:sldId id="659" r:id="rId5"/>
    <p:sldId id="657" r:id="rId6"/>
    <p:sldId id="603" r:id="rId7"/>
    <p:sldId id="660" r:id="rId8"/>
    <p:sldId id="661" r:id="rId9"/>
    <p:sldId id="662" r:id="rId10"/>
    <p:sldId id="663" r:id="rId11"/>
    <p:sldId id="664" r:id="rId12"/>
    <p:sldId id="678" r:id="rId13"/>
    <p:sldId id="676" r:id="rId14"/>
    <p:sldId id="677" r:id="rId15"/>
    <p:sldId id="655" r:id="rId16"/>
    <p:sldId id="616" r:id="rId17"/>
    <p:sldId id="666" r:id="rId18"/>
    <p:sldId id="641" r:id="rId19"/>
    <p:sldId id="627" r:id="rId20"/>
    <p:sldId id="667" r:id="rId21"/>
    <p:sldId id="668" r:id="rId22"/>
    <p:sldId id="669" r:id="rId23"/>
    <p:sldId id="670" r:id="rId24"/>
    <p:sldId id="671" r:id="rId25"/>
    <p:sldId id="672" r:id="rId26"/>
    <p:sldId id="679" r:id="rId27"/>
    <p:sldId id="275" r:id="rId28"/>
  </p:sldIdLst>
  <p:sldSz cx="9144000" cy="6858000" type="screen4x3"/>
  <p:notesSz cx="6797675" cy="9874250"/>
  <p:embeddedFontLst>
    <p:embeddedFont>
      <p:font typeface="HY견고딕" panose="02030600000101010101" pitchFamily="18" charset="-127"/>
      <p:regular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  <p:embeddedFont>
      <p:font typeface="HY헤드라인M" panose="02030600000101010101" pitchFamily="18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5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683104"/>
    <a:srgbClr val="F4DF90"/>
    <a:srgbClr val="640032"/>
    <a:srgbClr val="452103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 autoAdjust="0"/>
    <p:restoredTop sz="89923" autoAdjust="0"/>
  </p:normalViewPr>
  <p:slideViewPr>
    <p:cSldViewPr showGuides="1">
      <p:cViewPr varScale="1">
        <p:scale>
          <a:sx n="89" d="100"/>
          <a:sy n="89" d="100"/>
        </p:scale>
        <p:origin x="228" y="32"/>
      </p:cViewPr>
      <p:guideLst>
        <p:guide orient="horz" pos="3264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2019-07-29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객체 지향 프로그래밍과 클래스</a:t>
            </a:r>
          </a:p>
        </p:txBody>
      </p:sp>
    </p:spTree>
    <p:extLst>
      <p:ext uri="{BB962C8B-B14F-4D97-AF65-F5344CB8AC3E}">
        <p14:creationId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6686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문자열은 </a:t>
            </a:r>
            <a:r>
              <a:rPr lang="en-US" altLang="ko-KR" dirty="0" smtClean="0"/>
              <a:t>encode() </a:t>
            </a:r>
            <a:r>
              <a:rPr lang="ko-KR" altLang="en-US" dirty="0" smtClean="0"/>
              <a:t>함수를 사용하여 바이트로 변환할 수 있으나 </a:t>
            </a:r>
            <a:r>
              <a:rPr lang="en-US" altLang="ko-KR" dirty="0" smtClean="0"/>
              <a:t>25, 1.23</a:t>
            </a:r>
            <a:r>
              <a:rPr lang="ko-KR" altLang="en-US" dirty="0" smtClean="0"/>
              <a:t>과 같은 숫자는 변환할 수 없다</a:t>
            </a:r>
            <a:endParaRPr lang="en-US" altLang="ko-KR" dirty="0" smtClean="0"/>
          </a:p>
          <a:p>
            <a:r>
              <a:rPr lang="ko-KR" altLang="en-US" dirty="0" smtClean="0"/>
              <a:t>숫자는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or float)</a:t>
            </a:r>
            <a:r>
              <a:rPr lang="ko-KR" altLang="en-US" dirty="0" smtClean="0"/>
              <a:t>을 사용하여 문자열로 변환하고 </a:t>
            </a:r>
            <a:r>
              <a:rPr lang="en-US" altLang="ko-KR" dirty="0" smtClean="0"/>
              <a:t>encode()</a:t>
            </a:r>
            <a:r>
              <a:rPr lang="ko-KR" altLang="en-US" dirty="0" smtClean="0"/>
              <a:t>를 써서 바이트로 변환하여 전송한다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수신측에서는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decode()</a:t>
            </a:r>
            <a:r>
              <a:rPr lang="ko-KR" altLang="en-US" dirty="0" smtClean="0"/>
              <a:t>로 문자열로 변환하고 다시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사용하여 숫자로 변환한다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smtClean="0"/>
              <a:t>PLC</a:t>
            </a:r>
            <a:r>
              <a:rPr lang="ko-KR" altLang="en-US" dirty="0" smtClean="0"/>
              <a:t>와 같이 통신 프레임 구조가 숫자로 고정된 경우 이런 방법을 사용할 수 없다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숫자는 </a:t>
            </a:r>
            <a:r>
              <a:rPr lang="en-US" altLang="ko-KR" dirty="0" err="1" smtClean="0"/>
              <a:t>struct.pack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사용하여 바이트 스트림으로 변환한다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packing: 4</a:t>
            </a:r>
            <a:r>
              <a:rPr lang="ko-KR" altLang="en-US" dirty="0" smtClean="0"/>
              <a:t>비트로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30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Glofa</a:t>
            </a:r>
            <a:r>
              <a:rPr lang="en-US" altLang="ko-KR" dirty="0" smtClean="0"/>
              <a:t> Frame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Data = 1234</a:t>
            </a:r>
            <a:r>
              <a:rPr lang="ko-KR" altLang="en-US" dirty="0" smtClean="0"/>
              <a:t>라 가정하고 통신 프레임을 바이트 스트림으로 변환하라</a:t>
            </a:r>
            <a:endParaRPr lang="en-US" altLang="ko-KR" dirty="0" smtClean="0"/>
          </a:p>
          <a:p>
            <a:r>
              <a:rPr lang="en-US" altLang="ko-KR" dirty="0" smtClean="0"/>
              <a:t>frame = = pack('&gt;B4sIB', 5, b'00WB', 1234, 4)</a:t>
            </a:r>
          </a:p>
          <a:p>
            <a:r>
              <a:rPr lang="en-US" altLang="ko-KR" dirty="0" smtClean="0"/>
              <a:t>b'\x0500WB\x00\x00\x04\xd2\x04'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940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660033"/>
                </a:solidFill>
              </a:rPr>
              <a:t>PC</a:t>
            </a:r>
            <a:r>
              <a:rPr lang="ko-KR" altLang="en-US" b="1" dirty="0" smtClean="0">
                <a:solidFill>
                  <a:srgbClr val="660033"/>
                </a:solidFill>
              </a:rPr>
              <a:t>의 방화벽을 모두 해제해야 한다</a:t>
            </a:r>
            <a:r>
              <a:rPr lang="en-US" altLang="ko-KR" b="1" dirty="0" smtClean="0">
                <a:solidFill>
                  <a:srgbClr val="660033"/>
                </a:solidFill>
              </a:rPr>
              <a:t>.</a:t>
            </a:r>
            <a:endParaRPr lang="ko-KR" altLang="en-US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67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02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6626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2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074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GMgEqk1UA&amp;t=29s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en-US" altLang="ko-KR" sz="2800" smtClean="0"/>
              <a:t>2. </a:t>
            </a:r>
            <a:r>
              <a:rPr lang="ko-KR" altLang="en-US" sz="2800" dirty="0" smtClean="0"/>
              <a:t>바이너리 데이터 전송과 </a:t>
            </a:r>
            <a:r>
              <a:rPr lang="en-US" altLang="ko-KR" sz="2800" dirty="0" smtClean="0"/>
              <a:t>PLC </a:t>
            </a:r>
            <a:r>
              <a:rPr lang="ko-KR" altLang="en-US" sz="2800" dirty="0" smtClean="0"/>
              <a:t>소켓 통신</a:t>
            </a:r>
            <a:endParaRPr lang="ko-KR" altLang="en-US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통신 프레임을 </a:t>
            </a:r>
            <a:r>
              <a:rPr lang="en-US" altLang="ko-KR" dirty="0" smtClean="0"/>
              <a:t>bytes</a:t>
            </a:r>
            <a:r>
              <a:rPr lang="ko-KR" altLang="en-US" dirty="0" smtClean="0"/>
              <a:t>으로 변환하기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 기기에서 프레임은 </a:t>
            </a:r>
            <a:r>
              <a:rPr lang="en-US" altLang="ko-KR" dirty="0" smtClean="0"/>
              <a:t>bytes</a:t>
            </a:r>
            <a:r>
              <a:rPr lang="ko-KR" altLang="en-US" dirty="0" smtClean="0"/>
              <a:t>로 전송된다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ko-KR" altLang="en-US" dirty="0" smtClean="0"/>
              <a:t>모듈을 이용한 전송 프레임 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70" y="1858095"/>
            <a:ext cx="6466667" cy="16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599" y="3458095"/>
            <a:ext cx="2412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2060"/>
                </a:solidFill>
                <a:latin typeface="+mn-ea"/>
                <a:ea typeface="+mn-ea"/>
              </a:rPr>
              <a:t>Glofa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  <a:ea typeface="+mn-ea"/>
              </a:rPr>
              <a:t> PLC 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  <a:ea typeface="+mn-ea"/>
              </a:rPr>
              <a:t>통신 프레임 구조</a:t>
            </a:r>
            <a:endParaRPr lang="ko-KR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66083" y="4038877"/>
            <a:ext cx="6596085" cy="2246769"/>
            <a:chOff x="766083" y="4038877"/>
            <a:chExt cx="6596085" cy="2246769"/>
          </a:xfrm>
        </p:grpSpPr>
        <p:sp>
          <p:nvSpPr>
            <p:cNvPr id="4" name="TextBox 3"/>
            <p:cNvSpPr txBox="1"/>
            <p:nvPr/>
          </p:nvSpPr>
          <p:spPr>
            <a:xfrm>
              <a:off x="766083" y="4038877"/>
              <a:ext cx="6170279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2060"/>
                  </a:solidFill>
                </a:rPr>
                <a:t>&gt;&gt;&gt; from </a:t>
              </a:r>
              <a:r>
                <a:rPr lang="en-US" altLang="ko-KR" dirty="0" err="1">
                  <a:solidFill>
                    <a:srgbClr val="002060"/>
                  </a:solidFill>
                </a:rPr>
                <a:t>struct</a:t>
              </a:r>
              <a:r>
                <a:rPr lang="en-US" altLang="ko-KR" dirty="0">
                  <a:solidFill>
                    <a:srgbClr val="002060"/>
                  </a:solidFill>
                </a:rPr>
                <a:t> import *</a:t>
              </a:r>
            </a:p>
            <a:p>
              <a:r>
                <a:rPr lang="en-US" altLang="ko-KR" dirty="0">
                  <a:solidFill>
                    <a:srgbClr val="002060"/>
                  </a:solidFill>
                </a:rPr>
                <a:t>&gt;&gt;&gt; import </a:t>
              </a:r>
              <a:r>
                <a:rPr lang="en-US" altLang="ko-KR" dirty="0" err="1">
                  <a:solidFill>
                    <a:srgbClr val="002060"/>
                  </a:solidFill>
                </a:rPr>
                <a:t>binascii</a:t>
              </a:r>
              <a:endParaRPr lang="en-US" altLang="ko-KR" dirty="0">
                <a:solidFill>
                  <a:srgbClr val="002060"/>
                </a:solidFill>
              </a:endParaRPr>
            </a:p>
            <a:p>
              <a:r>
                <a:rPr lang="en-US" altLang="ko-KR" dirty="0">
                  <a:solidFill>
                    <a:srgbClr val="002060"/>
                  </a:solidFill>
                </a:rPr>
                <a:t>&gt;&gt;&gt; frame = pack(</a:t>
              </a:r>
              <a:r>
                <a:rPr lang="en-US" altLang="ko-KR" dirty="0">
                  <a:solidFill>
                    <a:srgbClr val="FF0000"/>
                  </a:solidFill>
                </a:rPr>
                <a:t>'&gt;B4sIB'</a:t>
              </a:r>
              <a:r>
                <a:rPr lang="en-US" altLang="ko-KR" dirty="0">
                  <a:solidFill>
                    <a:srgbClr val="002060"/>
                  </a:solidFill>
                </a:rPr>
                <a:t>, 5, b'00WB', 1234, 4</a:t>
              </a:r>
              <a:r>
                <a:rPr lang="en-US" altLang="ko-KR" dirty="0" smtClean="0">
                  <a:solidFill>
                    <a:srgbClr val="002060"/>
                  </a:solidFill>
                </a:rPr>
                <a:t>)</a:t>
              </a:r>
            </a:p>
            <a:p>
              <a:r>
                <a:rPr lang="en-US" altLang="ko-KR" dirty="0" smtClean="0">
                  <a:solidFill>
                    <a:srgbClr val="002060"/>
                  </a:solidFill>
                </a:rPr>
                <a:t>&gt;&gt;&gt; </a:t>
              </a:r>
              <a:r>
                <a:rPr lang="en-US" altLang="ko-KR" dirty="0" err="1">
                  <a:solidFill>
                    <a:srgbClr val="002060"/>
                  </a:solidFill>
                </a:rPr>
                <a:t>binascii.hexlify</a:t>
              </a:r>
              <a:r>
                <a:rPr lang="en-US" altLang="ko-KR" dirty="0">
                  <a:solidFill>
                    <a:srgbClr val="002060"/>
                  </a:solidFill>
                </a:rPr>
                <a:t>(frame)</a:t>
              </a:r>
            </a:p>
            <a:p>
              <a:r>
                <a:rPr lang="en-US" altLang="ko-KR" dirty="0">
                  <a:solidFill>
                    <a:srgbClr val="002060"/>
                  </a:solidFill>
                </a:rPr>
                <a:t>b'0530305742000004d204'</a:t>
              </a:r>
            </a:p>
            <a:p>
              <a:r>
                <a:rPr lang="en-US" altLang="ko-KR" dirty="0">
                  <a:solidFill>
                    <a:srgbClr val="002060"/>
                  </a:solidFill>
                </a:rPr>
                <a:t>&gt;&gt;&gt; unpack('&gt;B4sIB', frame)</a:t>
              </a:r>
            </a:p>
            <a:p>
              <a:r>
                <a:rPr lang="en-US" altLang="ko-KR" dirty="0" smtClean="0">
                  <a:solidFill>
                    <a:srgbClr val="002060"/>
                  </a:solidFill>
                </a:rPr>
                <a:t>(</a:t>
              </a:r>
              <a:r>
                <a:rPr lang="en-US" altLang="ko-KR" dirty="0">
                  <a:solidFill>
                    <a:srgbClr val="002060"/>
                  </a:solidFill>
                </a:rPr>
                <a:t>5, b'00WB', 1234, 4)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7400" y="5141332"/>
              <a:ext cx="1494768" cy="830997"/>
            </a:xfrm>
            <a:prstGeom prst="rect">
              <a:avLst/>
            </a:prstGeom>
            <a:noFill/>
            <a:ln w="12700">
              <a:solidFill>
                <a:srgbClr val="66003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2060"/>
                  </a:solidFill>
                  <a:latin typeface="+mn-ea"/>
                  <a:ea typeface="+mn-ea"/>
                </a:rPr>
                <a:t>B: 1 byte </a:t>
              </a:r>
              <a:r>
                <a:rPr lang="ko-KR" altLang="en-US" sz="1600" dirty="0" smtClean="0">
                  <a:solidFill>
                    <a:srgbClr val="002060"/>
                  </a:solidFill>
                  <a:latin typeface="+mn-ea"/>
                  <a:ea typeface="+mn-ea"/>
                </a:rPr>
                <a:t>정수</a:t>
              </a:r>
              <a:endParaRPr lang="en-US" altLang="ko-KR" sz="1600" dirty="0" smtClean="0">
                <a:solidFill>
                  <a:srgbClr val="002060"/>
                </a:solidFill>
                <a:latin typeface="+mn-ea"/>
                <a:ea typeface="+mn-ea"/>
              </a:endParaRPr>
            </a:p>
            <a:p>
              <a:r>
                <a:rPr lang="en-US" altLang="ko-KR" sz="1600" dirty="0" smtClean="0">
                  <a:solidFill>
                    <a:srgbClr val="002060"/>
                  </a:solidFill>
                  <a:latin typeface="+mn-ea"/>
                  <a:ea typeface="+mn-ea"/>
                </a:rPr>
                <a:t>s: byte </a:t>
              </a:r>
              <a:r>
                <a:rPr lang="ko-KR" altLang="en-US" sz="1600" dirty="0" smtClean="0">
                  <a:solidFill>
                    <a:srgbClr val="002060"/>
                  </a:solidFill>
                  <a:latin typeface="+mn-ea"/>
                  <a:ea typeface="+mn-ea"/>
                </a:rPr>
                <a:t>문자</a:t>
              </a:r>
              <a:endParaRPr lang="en-US" altLang="ko-KR" sz="1600" dirty="0" smtClean="0">
                <a:solidFill>
                  <a:srgbClr val="002060"/>
                </a:solidFill>
                <a:latin typeface="+mn-ea"/>
                <a:ea typeface="+mn-ea"/>
              </a:endParaRPr>
            </a:p>
            <a:p>
              <a:r>
                <a:rPr lang="en-US" altLang="ko-KR" sz="1600" dirty="0" smtClean="0">
                  <a:solidFill>
                    <a:srgbClr val="002060"/>
                  </a:solidFill>
                  <a:latin typeface="+mn-ea"/>
                  <a:ea typeface="+mn-ea"/>
                </a:rPr>
                <a:t>l: 4bytes </a:t>
              </a:r>
              <a:r>
                <a:rPr lang="ko-KR" altLang="en-US" sz="1600" dirty="0" smtClean="0">
                  <a:solidFill>
                    <a:srgbClr val="002060"/>
                  </a:solidFill>
                  <a:latin typeface="+mn-ea"/>
                  <a:ea typeface="+mn-ea"/>
                </a:rPr>
                <a:t>정수</a:t>
              </a:r>
              <a:endParaRPr lang="ko-KR" altLang="en-US" sz="1600" dirty="0">
                <a:solidFill>
                  <a:srgbClr val="00206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15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0~255 </a:t>
            </a:r>
            <a:r>
              <a:rPr lang="ko-KR" altLang="en-US" dirty="0" smtClean="0"/>
              <a:t>사이의 정수를 </a:t>
            </a:r>
            <a:r>
              <a:rPr lang="en-US" altLang="ko-KR" dirty="0" smtClean="0"/>
              <a:t>bytes</a:t>
            </a:r>
            <a:r>
              <a:rPr lang="ko-KR" altLang="en-US" dirty="0" smtClean="0"/>
              <a:t>로 변환하기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bytes</a:t>
            </a:r>
            <a:r>
              <a:rPr lang="ko-KR" altLang="en-US" dirty="0" smtClean="0"/>
              <a:t>를 숫자로 표현하기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bytes()</a:t>
            </a:r>
            <a:r>
              <a:rPr lang="ko-KR" altLang="en-US" dirty="0" smtClean="0"/>
              <a:t>를 이용하여 정수를 </a:t>
            </a:r>
            <a:r>
              <a:rPr lang="en-US" altLang="ko-KR" dirty="0" smtClean="0"/>
              <a:t>bytes</a:t>
            </a:r>
            <a:r>
              <a:rPr lang="ko-KR" altLang="en-US" dirty="0" smtClean="0"/>
              <a:t>로 변환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6875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&gt;&gt;&gt; bytes(</a:t>
            </a:r>
            <a:r>
              <a:rPr lang="en-US" altLang="ko-KR" dirty="0">
                <a:solidFill>
                  <a:srgbClr val="FF0000"/>
                </a:solidFill>
              </a:rPr>
              <a:t>[25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en-US" altLang="ko-KR" dirty="0" smtClean="0">
                <a:solidFill>
                  <a:srgbClr val="002060"/>
                </a:solidFill>
              </a:rPr>
              <a:t>) #</a:t>
            </a:r>
            <a:r>
              <a:rPr lang="ko-KR" altLang="en-US" dirty="0" smtClean="0">
                <a:solidFill>
                  <a:srgbClr val="FF0000"/>
                </a:solidFill>
              </a:rPr>
              <a:t>리스트</a:t>
            </a:r>
            <a:r>
              <a:rPr lang="ko-KR" altLang="en-US" dirty="0" smtClean="0">
                <a:solidFill>
                  <a:srgbClr val="002060"/>
                </a:solidFill>
              </a:rPr>
              <a:t>를 인자로 사용하여 </a:t>
            </a:r>
            <a:r>
              <a:rPr lang="en-US" altLang="ko-KR" dirty="0" smtClean="0">
                <a:solidFill>
                  <a:srgbClr val="002060"/>
                </a:solidFill>
              </a:rPr>
              <a:t>bytes() </a:t>
            </a:r>
            <a:r>
              <a:rPr lang="ko-KR" altLang="en-US" dirty="0" smtClean="0">
                <a:solidFill>
                  <a:srgbClr val="002060"/>
                </a:solidFill>
              </a:rPr>
              <a:t>호출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b'\x19’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&gt;&gt;&gt; </a:t>
            </a:r>
            <a:r>
              <a:rPr lang="en-US" altLang="ko-KR" dirty="0">
                <a:solidFill>
                  <a:srgbClr val="002060"/>
                </a:solidFill>
              </a:rPr>
              <a:t>data = [0x05, 0x2a, 0x7f, 0x15]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&gt;&gt;&gt; frame = bytes(data)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&gt;&gt;&gt; frame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b'\x05*\x7f\x15'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&gt;&gt;&gt; print(</a:t>
            </a:r>
            <a:r>
              <a:rPr lang="en-US" altLang="ko-KR" dirty="0" err="1">
                <a:solidFill>
                  <a:srgbClr val="002060"/>
                </a:solidFill>
              </a:rPr>
              <a:t>binascii.hexlify</a:t>
            </a:r>
            <a:r>
              <a:rPr lang="en-US" altLang="ko-KR" dirty="0">
                <a:solidFill>
                  <a:srgbClr val="002060"/>
                </a:solidFill>
              </a:rPr>
              <a:t>(frame</a:t>
            </a:r>
            <a:r>
              <a:rPr lang="en-US" altLang="ko-KR" dirty="0" smtClean="0">
                <a:solidFill>
                  <a:srgbClr val="002060"/>
                </a:solidFill>
              </a:rPr>
              <a:t>))#</a:t>
            </a:r>
            <a:r>
              <a:rPr lang="ko-KR" altLang="en-US" dirty="0" smtClean="0">
                <a:solidFill>
                  <a:srgbClr val="002060"/>
                </a:solidFill>
              </a:rPr>
              <a:t>바이트 표시하기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b'052a7f15</a:t>
            </a:r>
            <a:r>
              <a:rPr lang="en-US" altLang="ko-KR" dirty="0" smtClean="0">
                <a:solidFill>
                  <a:srgbClr val="002060"/>
                </a:solidFill>
              </a:rPr>
              <a:t>'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8250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dirty="0">
                <a:solidFill>
                  <a:srgbClr val="002060"/>
                </a:solidFill>
              </a:rPr>
              <a:t>&gt;&gt;&gt; </a:t>
            </a:r>
            <a:r>
              <a:rPr lang="fr-FR" altLang="ko-KR" dirty="0" smtClean="0">
                <a:solidFill>
                  <a:srgbClr val="002060"/>
                </a:solidFill>
              </a:rPr>
              <a:t>A </a:t>
            </a:r>
            <a:r>
              <a:rPr lang="fr-FR" altLang="ko-KR" dirty="0">
                <a:solidFill>
                  <a:srgbClr val="002060"/>
                </a:solidFill>
              </a:rPr>
              <a:t>= bytes([1]) + 'university'.encode() + bytes([5</a:t>
            </a:r>
            <a:r>
              <a:rPr lang="fr-FR" altLang="ko-KR" dirty="0" smtClean="0">
                <a:solidFill>
                  <a:srgbClr val="002060"/>
                </a:solidFill>
              </a:rPr>
              <a:t>]) #bytes data</a:t>
            </a:r>
            <a:endParaRPr lang="fr-FR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&gt;&gt;&gt; list(A)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[1, 117, 110, 105, 118, 101, 114, 115, 105, 116, 121, 5</a:t>
            </a:r>
            <a:r>
              <a:rPr lang="en-US" altLang="ko-KR" dirty="0" smtClean="0">
                <a:solidFill>
                  <a:srgbClr val="002060"/>
                </a:solidFill>
              </a:rPr>
              <a:t>]</a:t>
            </a:r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3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은 리스트나 </a:t>
            </a:r>
            <a:r>
              <a:rPr lang="ko-KR" altLang="en-US" dirty="0" err="1"/>
              <a:t>딕셔너리와</a:t>
            </a:r>
            <a:r>
              <a:rPr lang="ko-KR" altLang="en-US" dirty="0"/>
              <a:t> 같은 </a:t>
            </a:r>
            <a:r>
              <a:rPr lang="ko-KR" altLang="en-US" dirty="0" err="1"/>
              <a:t>파이썬</a:t>
            </a:r>
            <a:r>
              <a:rPr lang="ko-KR" altLang="en-US" dirty="0"/>
              <a:t> 자료구조를 문자열로 표현하는 표준 방법</a:t>
            </a:r>
          </a:p>
          <a:p>
            <a:r>
              <a:rPr lang="ko-KR" altLang="en-US" dirty="0"/>
              <a:t>데이터 통신에서 데이터를 교환하기 위해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모듈이 기본적으로 제공됨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JSON</a:t>
            </a:r>
            <a:r>
              <a:rPr lang="ko-KR" altLang="en-US" dirty="0" smtClean="0"/>
              <a:t>으로 변환과 </a:t>
            </a:r>
            <a:r>
              <a:rPr lang="ko-KR" altLang="en-US" dirty="0" err="1" smtClean="0"/>
              <a:t>역변환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을 이용한 데이터 전송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657600"/>
            <a:ext cx="7772400" cy="2246769"/>
          </a:xfrm>
          <a:prstGeom prst="rect">
            <a:avLst/>
          </a:prstGeom>
          <a:noFill/>
          <a:ln w="12700">
            <a:solidFill>
              <a:srgbClr val="66003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import </a:t>
            </a:r>
            <a:r>
              <a:rPr lang="en-US" altLang="ko-KR" dirty="0" err="1"/>
              <a:t>json</a:t>
            </a:r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py_list</a:t>
            </a:r>
            <a:r>
              <a:rPr lang="en-US" altLang="ko-KR" dirty="0"/>
              <a:t> = ['</a:t>
            </a:r>
            <a:r>
              <a:rPr lang="en-US" altLang="ko-KR" dirty="0" err="1"/>
              <a:t>benz</a:t>
            </a:r>
            <a:r>
              <a:rPr lang="en-US" altLang="ko-KR" dirty="0"/>
              <a:t>', '</a:t>
            </a:r>
            <a:r>
              <a:rPr lang="en-US" altLang="ko-KR" dirty="0" err="1"/>
              <a:t>bmw</a:t>
            </a:r>
            <a:r>
              <a:rPr lang="en-US" altLang="ko-KR" dirty="0"/>
              <a:t>', '</a:t>
            </a:r>
            <a:r>
              <a:rPr lang="en-US" altLang="ko-KR" dirty="0" err="1"/>
              <a:t>audi</a:t>
            </a:r>
            <a:r>
              <a:rPr lang="en-US" altLang="ko-KR" dirty="0"/>
              <a:t>', '</a:t>
            </a:r>
            <a:r>
              <a:rPr lang="en-US" altLang="ko-KR" dirty="0" err="1"/>
              <a:t>hyundai</a:t>
            </a:r>
            <a:r>
              <a:rPr lang="en-US" altLang="ko-KR" dirty="0"/>
              <a:t>']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FF0000"/>
                </a:solidFill>
              </a:rPr>
              <a:t>json.dumps</a:t>
            </a:r>
            <a:r>
              <a:rPr lang="en-US" altLang="ko-KR" dirty="0"/>
              <a:t>(</a:t>
            </a:r>
            <a:r>
              <a:rPr lang="en-US" altLang="ko-KR" dirty="0" err="1"/>
              <a:t>py_list</a:t>
            </a:r>
            <a:r>
              <a:rPr lang="en-US" altLang="ko-KR" dirty="0" smtClean="0"/>
              <a:t>) #JSON </a:t>
            </a:r>
            <a:r>
              <a:rPr lang="ko-KR" altLang="en-US" dirty="0" smtClean="0"/>
              <a:t>문자열로 변환</a:t>
            </a:r>
            <a:endParaRPr lang="en-US" altLang="ko-KR" dirty="0"/>
          </a:p>
          <a:p>
            <a:r>
              <a:rPr lang="en-US" altLang="ko-KR" dirty="0"/>
              <a:t>'[“</a:t>
            </a:r>
            <a:r>
              <a:rPr lang="en-US" altLang="ko-KR" dirty="0" err="1"/>
              <a:t>benz</a:t>
            </a:r>
            <a:r>
              <a:rPr lang="en-US" altLang="ko-KR" dirty="0"/>
              <a:t>”, “</a:t>
            </a:r>
            <a:r>
              <a:rPr lang="en-US" altLang="ko-KR" dirty="0" err="1"/>
              <a:t>bmw</a:t>
            </a:r>
            <a:r>
              <a:rPr lang="en-US" altLang="ko-KR" dirty="0"/>
              <a:t>”, “</a:t>
            </a:r>
            <a:r>
              <a:rPr lang="en-US" altLang="ko-KR" dirty="0" err="1"/>
              <a:t>audi</a:t>
            </a:r>
            <a:r>
              <a:rPr lang="en-US" altLang="ko-KR" dirty="0"/>
              <a:t>”, “</a:t>
            </a:r>
            <a:r>
              <a:rPr lang="en-US" altLang="ko-KR" dirty="0" err="1"/>
              <a:t>hyundai</a:t>
            </a:r>
            <a:r>
              <a:rPr lang="en-US" altLang="ko-KR" dirty="0" smtClean="0"/>
              <a:t>”]’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py_data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json.loads</a:t>
            </a:r>
            <a:r>
              <a:rPr lang="en-US" altLang="ko-KR" dirty="0"/>
              <a:t>(</a:t>
            </a:r>
            <a:r>
              <a:rPr lang="en-US" altLang="ko-KR" dirty="0" err="1"/>
              <a:t>json_str</a:t>
            </a:r>
            <a:r>
              <a:rPr lang="en-US" altLang="ko-KR" dirty="0" smtClean="0"/>
              <a:t>) #</a:t>
            </a:r>
            <a:r>
              <a:rPr lang="ko-KR" altLang="en-US" dirty="0" smtClean="0"/>
              <a:t>원래 데이터형으로 변환</a:t>
            </a:r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py_data</a:t>
            </a:r>
            <a:endParaRPr lang="en-US" altLang="ko-KR" dirty="0"/>
          </a:p>
          <a:p>
            <a:r>
              <a:rPr lang="en-US" altLang="ko-KR" dirty="0"/>
              <a:t>['</a:t>
            </a:r>
            <a:r>
              <a:rPr lang="en-US" altLang="ko-KR" dirty="0" err="1"/>
              <a:t>benz</a:t>
            </a:r>
            <a:r>
              <a:rPr lang="en-US" altLang="ko-KR" dirty="0"/>
              <a:t>', '</a:t>
            </a:r>
            <a:r>
              <a:rPr lang="en-US" altLang="ko-KR" dirty="0" err="1"/>
              <a:t>bmw</a:t>
            </a:r>
            <a:r>
              <a:rPr lang="en-US" altLang="ko-KR" dirty="0"/>
              <a:t>', '</a:t>
            </a:r>
            <a:r>
              <a:rPr lang="en-US" altLang="ko-KR" dirty="0" err="1"/>
              <a:t>audi</a:t>
            </a:r>
            <a:r>
              <a:rPr lang="en-US" altLang="ko-KR" dirty="0"/>
              <a:t>', '</a:t>
            </a:r>
            <a:r>
              <a:rPr lang="en-US" altLang="ko-KR" dirty="0" err="1"/>
              <a:t>hyundai</a:t>
            </a:r>
            <a:r>
              <a:rPr lang="en-US" altLang="ko-KR" dirty="0" smtClean="0"/>
              <a:t>']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966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en-US" altLang="ko-KR" dirty="0" smtClean="0"/>
              <a:t>(Client)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온습도를</a:t>
            </a:r>
            <a:r>
              <a:rPr lang="ko-KR" altLang="en-US" dirty="0" smtClean="0"/>
              <a:t> 읽어 </a:t>
            </a:r>
            <a:r>
              <a:rPr lang="en-US" altLang="ko-KR" dirty="0" smtClean="0"/>
              <a:t>JSON </a:t>
            </a:r>
            <a:r>
              <a:rPr lang="ko-KR" altLang="en-US" dirty="0" err="1" smtClean="0"/>
              <a:t>포멧으로</a:t>
            </a:r>
            <a:r>
              <a:rPr lang="ko-KR" altLang="en-US" dirty="0" smtClean="0"/>
              <a:t> 전송하고</a:t>
            </a:r>
            <a:r>
              <a:rPr lang="en-US" altLang="ko-KR" dirty="0" smtClean="0"/>
              <a:t>, PC(Server)</a:t>
            </a:r>
            <a:r>
              <a:rPr lang="ko-KR" altLang="en-US" dirty="0" smtClean="0"/>
              <a:t>에서 데이터를 수신하여 표시하는 프로그램</a:t>
            </a:r>
            <a:endParaRPr lang="en-US" altLang="ko-KR" dirty="0" smtClean="0"/>
          </a:p>
          <a:p>
            <a:r>
              <a:rPr lang="ko-KR" altLang="en-US" dirty="0" smtClean="0"/>
              <a:t>클라이언트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데이터를 </a:t>
            </a:r>
            <a:r>
              <a:rPr lang="ko-KR" altLang="en-US" dirty="0" err="1" smtClean="0"/>
              <a:t>딕셔너리형으로</a:t>
            </a:r>
            <a:r>
              <a:rPr lang="ko-KR" altLang="en-US" dirty="0" smtClean="0"/>
              <a:t> 표현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r>
              <a:rPr lang="ko-KR" altLang="en-US" dirty="0" smtClean="0"/>
              <a:t>을 이용한 데이터 전송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895600"/>
            <a:ext cx="8077200" cy="2862322"/>
          </a:xfrm>
          <a:prstGeom prst="rect">
            <a:avLst/>
          </a:prstGeom>
          <a:noFill/>
          <a:ln w="12700">
            <a:solidFill>
              <a:srgbClr val="68310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import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json</a:t>
            </a:r>
            <a:endParaRPr lang="en-US" altLang="ko-KR" dirty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import socket as sock</a:t>
            </a:r>
          </a:p>
          <a:p>
            <a:endParaRPr lang="en-US" altLang="ko-KR" dirty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c_sock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sock.socket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()</a:t>
            </a:r>
          </a:p>
          <a:p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c_sock.connect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((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'192.168.137.1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', 2500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))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sensor = {"room":{"temperature": 23.5, "humidity": 55.1}}</a:t>
            </a:r>
          </a:p>
          <a:p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j_sensor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json.dumps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(sensor)</a:t>
            </a:r>
          </a:p>
          <a:p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c_sock.send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j_sensor.encode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())</a:t>
            </a:r>
          </a:p>
          <a:p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c_sock.close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()</a:t>
            </a:r>
            <a:endParaRPr lang="ko-KR" altLang="en-US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117398"/>
              </p:ext>
            </p:extLst>
          </p:nvPr>
        </p:nvGraphicFramePr>
        <p:xfrm>
          <a:off x="7689850" y="5994400"/>
          <a:ext cx="8826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포장기 셸 개체" showAsIcon="1" r:id="rId3" imgW="882000" imgH="542160" progId="Package">
                  <p:embed/>
                </p:oleObj>
              </mc:Choice>
              <mc:Fallback>
                <p:oleObj name="포장기 셸 개체" showAsIcon="1" r:id="rId3" imgW="8820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9850" y="5994400"/>
                        <a:ext cx="8826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7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서버 프로그램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을 이용한 데이터 전송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153400" cy="4401205"/>
          </a:xfrm>
          <a:prstGeom prst="rect">
            <a:avLst/>
          </a:prstGeom>
          <a:noFill/>
          <a:ln w="12700">
            <a:solidFill>
              <a:srgbClr val="66003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import socket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import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json</a:t>
            </a:r>
            <a:endParaRPr lang="en-US" altLang="ko-KR" dirty="0">
              <a:solidFill>
                <a:srgbClr val="002060"/>
              </a:solidFill>
              <a:latin typeface="+mn-ea"/>
              <a:ea typeface="+mn-ea"/>
            </a:endParaRPr>
          </a:p>
          <a:p>
            <a:endParaRPr lang="en-US" altLang="ko-KR" dirty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sock =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socket.socket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()</a:t>
            </a:r>
          </a:p>
          <a:p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sock.bind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(('', 2500))</a:t>
            </a:r>
          </a:p>
          <a:p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sock.listen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(1)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print("waiting\n")</a:t>
            </a:r>
          </a:p>
          <a:p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c_sock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r_port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sock.accept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()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data =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c_sock.recv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(1024)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data =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json.loads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data.decode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())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#print(data)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print('</a:t>
            </a:r>
            <a:r>
              <a:rPr lang="ko-KR" altLang="en-US" dirty="0">
                <a:solidFill>
                  <a:srgbClr val="002060"/>
                </a:solidFill>
                <a:latin typeface="+mn-ea"/>
                <a:ea typeface="+mn-ea"/>
              </a:rPr>
              <a:t>방의 온도는 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%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0.1f </a:t>
            </a:r>
            <a:r>
              <a:rPr lang="ko-KR" altLang="en-US" dirty="0">
                <a:solidFill>
                  <a:srgbClr val="002060"/>
                </a:solidFill>
                <a:latin typeface="+mn-ea"/>
                <a:ea typeface="+mn-ea"/>
              </a:rPr>
              <a:t>이고 습도는 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%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0.1f </a:t>
            </a:r>
            <a:r>
              <a:rPr lang="ko-KR" altLang="en-US" dirty="0">
                <a:solidFill>
                  <a:srgbClr val="002060"/>
                </a:solidFill>
                <a:latin typeface="+mn-ea"/>
                <a:ea typeface="+mn-ea"/>
              </a:rPr>
              <a:t>입니다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'\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    %(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data['room']['temperature'], data['room']['humidity']))</a:t>
            </a:r>
          </a:p>
          <a:p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sock.close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()</a:t>
            </a:r>
            <a:endParaRPr lang="ko-KR" altLang="en-US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248400"/>
            <a:ext cx="8153400" cy="400110"/>
          </a:xfrm>
          <a:prstGeom prst="rect">
            <a:avLst/>
          </a:prstGeom>
          <a:noFill/>
          <a:ln w="12700">
            <a:solidFill>
              <a:srgbClr val="66003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+mn-ea"/>
                <a:ea typeface="+mn-ea"/>
              </a:rPr>
              <a:t>방의 온도는 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23.5 </a:t>
            </a:r>
            <a:r>
              <a:rPr lang="ko-KR" altLang="en-US" dirty="0">
                <a:solidFill>
                  <a:srgbClr val="002060"/>
                </a:solidFill>
                <a:latin typeface="+mn-ea"/>
                <a:ea typeface="+mn-ea"/>
              </a:rPr>
              <a:t>이고 습도는 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55.1 </a:t>
            </a:r>
            <a:r>
              <a:rPr lang="ko-KR" altLang="en-US" dirty="0">
                <a:solidFill>
                  <a:srgbClr val="002060"/>
                </a:solidFill>
                <a:latin typeface="+mn-ea"/>
                <a:ea typeface="+mn-ea"/>
              </a:rPr>
              <a:t>입니다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822158"/>
              </p:ext>
            </p:extLst>
          </p:nvPr>
        </p:nvGraphicFramePr>
        <p:xfrm>
          <a:off x="7620000" y="5322888"/>
          <a:ext cx="901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포장기 셸 개체" showAsIcon="1" r:id="rId4" imgW="901800" imgH="542160" progId="Package">
                  <p:embed/>
                </p:oleObj>
              </mc:Choice>
              <mc:Fallback>
                <p:oleObj name="포장기 셸 개체" showAsIcon="1" r:id="rId4" imgW="9018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5322888"/>
                        <a:ext cx="9017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28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0600" y="4267201"/>
            <a:ext cx="8153400" cy="838200"/>
          </a:xfrm>
        </p:spPr>
        <p:txBody>
          <a:bodyPr/>
          <a:lstStyle/>
          <a:p>
            <a:r>
              <a:rPr lang="ko-KR" altLang="en-US" sz="3200" smtClean="0"/>
              <a:t>바이트 스트림 전송 서버와 클라이언트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208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정수 </a:t>
            </a:r>
            <a:r>
              <a:rPr lang="en-US" altLang="ko-KR" dirty="0" smtClean="0"/>
              <a:t>12,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'hello',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 3.45</a:t>
            </a:r>
            <a:r>
              <a:rPr lang="ko-KR" altLang="en-US" dirty="0" smtClean="0"/>
              <a:t>를 각각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바이트의 </a:t>
            </a:r>
            <a:r>
              <a:rPr lang="ko-KR" altLang="en-US" dirty="0" err="1" smtClean="0"/>
              <a:t>부호없는</a:t>
            </a:r>
            <a:r>
              <a:rPr lang="ko-KR" altLang="en-US" dirty="0" smtClean="0"/>
              <a:t> 정수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바이트 문자</a:t>
            </a:r>
            <a:r>
              <a:rPr lang="en-US" altLang="ko-KR" dirty="0" smtClean="0"/>
              <a:t>, 4</a:t>
            </a:r>
            <a:r>
              <a:rPr lang="ko-KR" altLang="en-US" dirty="0" smtClean="0"/>
              <a:t>바이트 </a:t>
            </a:r>
            <a:r>
              <a:rPr lang="ko-KR" altLang="en-US" dirty="0" err="1" smtClean="0"/>
              <a:t>부동소숫점</a:t>
            </a:r>
            <a:r>
              <a:rPr lang="ko-KR" altLang="en-US" dirty="0" smtClean="0"/>
              <a:t> 형으로 변환하여 서버로 전송</a:t>
            </a:r>
            <a:r>
              <a:rPr lang="en-US" altLang="ko-KR" dirty="0" smtClean="0"/>
              <a:t>(binaryclient.py)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스트림 전송 클라이언트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286000"/>
            <a:ext cx="831509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#.........</a:t>
            </a:r>
          </a:p>
          <a:p>
            <a:pPr lvl="0" latinLnBrk="1"/>
            <a:r>
              <a:rPr lang="en-US" altLang="ko-KR" dirty="0" err="1">
                <a:solidFill>
                  <a:srgbClr val="002060"/>
                </a:solidFill>
              </a:rPr>
              <a:t>sock.connect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en-US" altLang="ko-KR" dirty="0" err="1">
                <a:solidFill>
                  <a:srgbClr val="002060"/>
                </a:solidFill>
              </a:rPr>
              <a:t>server_address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</a:p>
          <a:p>
            <a:pPr lvl="0" latinLnBrk="1"/>
            <a:r>
              <a:rPr lang="en-US" altLang="ko-KR" dirty="0">
                <a:solidFill>
                  <a:srgbClr val="002060"/>
                </a:solidFill>
              </a:rPr>
              <a:t>values = (123, </a:t>
            </a:r>
            <a:r>
              <a:rPr lang="en-US" altLang="ko-KR" dirty="0" err="1">
                <a:solidFill>
                  <a:srgbClr val="002060"/>
                </a:solidFill>
              </a:rPr>
              <a:t>b'hello</a:t>
            </a:r>
            <a:r>
              <a:rPr lang="en-US" altLang="ko-KR" dirty="0">
                <a:solidFill>
                  <a:srgbClr val="002060"/>
                </a:solidFill>
              </a:rPr>
              <a:t>', 2.34) # </a:t>
            </a:r>
            <a:r>
              <a:rPr lang="ko-KR" altLang="en-US" dirty="0">
                <a:solidFill>
                  <a:srgbClr val="002060"/>
                </a:solidFill>
              </a:rPr>
              <a:t>전송할 데이터</a:t>
            </a:r>
          </a:p>
          <a:p>
            <a:pPr lvl="0" latinLnBrk="1"/>
            <a:r>
              <a:rPr lang="en-US" altLang="ko-KR" dirty="0">
                <a:solidFill>
                  <a:srgbClr val="002060"/>
                </a:solidFill>
              </a:rPr>
              <a:t>packer = </a:t>
            </a:r>
            <a:r>
              <a:rPr lang="en-US" altLang="ko-KR" dirty="0" err="1">
                <a:solidFill>
                  <a:srgbClr val="002060"/>
                </a:solidFill>
              </a:rPr>
              <a:t>struct.Struct</a:t>
            </a:r>
            <a:r>
              <a:rPr lang="en-US" altLang="ko-KR" dirty="0">
                <a:solidFill>
                  <a:srgbClr val="002060"/>
                </a:solidFill>
              </a:rPr>
              <a:t>('I 5s f') # </a:t>
            </a:r>
            <a:r>
              <a:rPr lang="ko-KR" altLang="en-US" dirty="0">
                <a:solidFill>
                  <a:srgbClr val="002060"/>
                </a:solidFill>
              </a:rPr>
              <a:t>서식 문자열</a:t>
            </a:r>
          </a:p>
          <a:p>
            <a:pPr lvl="0" latinLnBrk="1"/>
            <a:r>
              <a:rPr lang="en-US" altLang="ko-KR" dirty="0" err="1">
                <a:solidFill>
                  <a:srgbClr val="002060"/>
                </a:solidFill>
              </a:rPr>
              <a:t>packed_data</a:t>
            </a:r>
            <a:r>
              <a:rPr lang="en-US" altLang="ko-KR" dirty="0">
                <a:solidFill>
                  <a:srgbClr val="002060"/>
                </a:solidFill>
              </a:rPr>
              <a:t> = </a:t>
            </a:r>
            <a:r>
              <a:rPr lang="en-US" altLang="ko-KR" dirty="0" err="1">
                <a:solidFill>
                  <a:srgbClr val="002060"/>
                </a:solidFill>
              </a:rPr>
              <a:t>packer.pack</a:t>
            </a:r>
            <a:r>
              <a:rPr lang="en-US" altLang="ko-KR" dirty="0">
                <a:solidFill>
                  <a:srgbClr val="002060"/>
                </a:solidFill>
              </a:rPr>
              <a:t>(*values) # </a:t>
            </a:r>
            <a:r>
              <a:rPr lang="ko-KR" altLang="en-US" dirty="0">
                <a:solidFill>
                  <a:srgbClr val="002060"/>
                </a:solidFill>
              </a:rPr>
              <a:t>바이트로 </a:t>
            </a:r>
            <a:r>
              <a:rPr lang="ko-KR" altLang="en-US" dirty="0" smtClean="0">
                <a:solidFill>
                  <a:srgbClr val="002060"/>
                </a:solidFill>
              </a:rPr>
              <a:t>변환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0" latinLnBrk="1"/>
            <a:endParaRPr lang="ko-KR" altLang="en-US" dirty="0">
              <a:solidFill>
                <a:srgbClr val="002060"/>
              </a:solidFill>
            </a:endParaRPr>
          </a:p>
          <a:p>
            <a:pPr lvl="0" latinLnBrk="1"/>
            <a:r>
              <a:rPr lang="en-US" altLang="ko-KR" dirty="0">
                <a:solidFill>
                  <a:srgbClr val="002060"/>
                </a:solidFill>
              </a:rPr>
              <a:t>try:</a:t>
            </a:r>
          </a:p>
          <a:p>
            <a:pPr lvl="0" latinLnBrk="1"/>
            <a:r>
              <a:rPr lang="en-US" altLang="ko-KR" dirty="0" smtClean="0">
                <a:solidFill>
                  <a:srgbClr val="002060"/>
                </a:solidFill>
              </a:rPr>
              <a:t>    # </a:t>
            </a:r>
            <a:r>
              <a:rPr lang="en-US" altLang="ko-KR" dirty="0">
                <a:solidFill>
                  <a:srgbClr val="002060"/>
                </a:solidFill>
              </a:rPr>
              <a:t>Send data</a:t>
            </a:r>
          </a:p>
          <a:p>
            <a:pPr lvl="0" latinLnBrk="1"/>
            <a:r>
              <a:rPr lang="en-US" altLang="ko-KR" dirty="0" smtClean="0">
                <a:solidFill>
                  <a:srgbClr val="002060"/>
                </a:solidFill>
              </a:rPr>
              <a:t>    print</a:t>
            </a:r>
            <a:r>
              <a:rPr lang="en-US" altLang="ko-KR" dirty="0">
                <a:solidFill>
                  <a:srgbClr val="002060"/>
                </a:solidFill>
              </a:rPr>
              <a:t>('</a:t>
            </a:r>
            <a:r>
              <a:rPr lang="ko-KR" altLang="en-US" dirty="0">
                <a:solidFill>
                  <a:srgbClr val="002060"/>
                </a:solidFill>
              </a:rPr>
              <a:t>전송 데이터</a:t>
            </a:r>
            <a:r>
              <a:rPr lang="en-US" altLang="ko-KR" dirty="0">
                <a:solidFill>
                  <a:srgbClr val="002060"/>
                </a:solidFill>
              </a:rPr>
              <a:t>: "%s"' % </a:t>
            </a:r>
            <a:r>
              <a:rPr lang="en-US" altLang="ko-KR" dirty="0" err="1">
                <a:solidFill>
                  <a:srgbClr val="002060"/>
                </a:solidFill>
              </a:rPr>
              <a:t>binascii.hexlify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en-US" altLang="ko-KR" dirty="0" err="1">
                <a:solidFill>
                  <a:srgbClr val="002060"/>
                </a:solidFill>
              </a:rPr>
              <a:t>packed_data</a:t>
            </a:r>
            <a:r>
              <a:rPr lang="en-US" altLang="ko-KR" dirty="0">
                <a:solidFill>
                  <a:srgbClr val="002060"/>
                </a:solidFill>
              </a:rPr>
              <a:t>), values)</a:t>
            </a:r>
          </a:p>
          <a:p>
            <a:pPr lvl="0" latinLnBrk="1"/>
            <a:r>
              <a:rPr lang="en-US" altLang="ko-KR" dirty="0" smtClean="0">
                <a:solidFill>
                  <a:srgbClr val="002060"/>
                </a:solidFill>
              </a:rPr>
              <a:t>    </a:t>
            </a:r>
            <a:r>
              <a:rPr lang="en-US" altLang="ko-KR" dirty="0" err="1" smtClean="0">
                <a:solidFill>
                  <a:srgbClr val="002060"/>
                </a:solidFill>
              </a:rPr>
              <a:t>sock.sendall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</a:rPr>
              <a:t>packed_data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#.........</a:t>
            </a:r>
            <a:endParaRPr lang="ko-KR" altLang="en-US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794988"/>
              </p:ext>
            </p:extLst>
          </p:nvPr>
        </p:nvGraphicFramePr>
        <p:xfrm>
          <a:off x="7694613" y="5934075"/>
          <a:ext cx="9667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포장기 셸 개체" showAsIcon="1" r:id="rId4" imgW="966960" imgH="542160" progId="Package">
                  <p:embed/>
                </p:oleObj>
              </mc:Choice>
              <mc:Fallback>
                <p:oleObj name="포장기 셸 개체" showAsIcon="1" r:id="rId4" imgW="96696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94613" y="5934075"/>
                        <a:ext cx="966787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바이트 스트림을 받아 원래의 데이터로 변환하는 서버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바이트 스트림 </a:t>
            </a:r>
            <a:r>
              <a:rPr lang="ko-KR" altLang="en-US" dirty="0" smtClean="0"/>
              <a:t>송수신 서버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88715"/>
            <a:ext cx="736855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#.........</a:t>
            </a:r>
          </a:p>
          <a:p>
            <a:r>
              <a:rPr lang="en-US" altLang="ko-KR" dirty="0" err="1" smtClean="0">
                <a:solidFill>
                  <a:srgbClr val="002060"/>
                </a:solidFill>
                <a:latin typeface="+mn-ea"/>
                <a:ea typeface="+mn-ea"/>
              </a:rPr>
              <a:t>sock.listen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(1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unpacker 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=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struct.Struct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('I 5s f')</a:t>
            </a:r>
          </a:p>
          <a:p>
            <a:endParaRPr lang="en-US" altLang="ko-KR" dirty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while True: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   print("</a:t>
            </a:r>
            <a:r>
              <a:rPr lang="ko-KR" altLang="en-US" dirty="0">
                <a:solidFill>
                  <a:srgbClr val="002060"/>
                </a:solidFill>
                <a:latin typeface="+mn-ea"/>
                <a:ea typeface="+mn-ea"/>
              </a:rPr>
              <a:t>대기 중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...", file=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sys.stderr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c_sock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,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client_address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sock.accept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()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   try: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       data =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c_sock.recv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unpacker.size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       print('</a:t>
            </a:r>
            <a:r>
              <a:rPr lang="ko-KR" altLang="en-US" dirty="0">
                <a:solidFill>
                  <a:srgbClr val="002060"/>
                </a:solidFill>
                <a:latin typeface="+mn-ea"/>
                <a:ea typeface="+mn-ea"/>
              </a:rPr>
              <a:t>수신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: "%s"' %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binascii.hexlify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(data), file=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sys.stderr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)</a:t>
            </a:r>
          </a:p>
          <a:p>
            <a:endParaRPr lang="en-US" altLang="ko-KR" dirty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      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unpacked_data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unpacker.unpack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(data)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       print('</a:t>
            </a:r>
            <a:r>
              <a:rPr lang="ko-KR" altLang="en-US" dirty="0">
                <a:solidFill>
                  <a:srgbClr val="002060"/>
                </a:solidFill>
                <a:latin typeface="+mn-ea"/>
                <a:ea typeface="+mn-ea"/>
              </a:rPr>
              <a:t>원본 데이터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:',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unpacked_data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, file=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sys.stderr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#.........</a:t>
            </a:r>
            <a:endParaRPr lang="ko-KR" altLang="en-US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959185"/>
              </p:ext>
            </p:extLst>
          </p:nvPr>
        </p:nvGraphicFramePr>
        <p:xfrm>
          <a:off x="7769225" y="5948363"/>
          <a:ext cx="10191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포장기 셸 개체" showAsIcon="1" r:id="rId3" imgW="1019520" imgH="542160" progId="Package">
                  <p:embed/>
                </p:oleObj>
              </mc:Choice>
              <mc:Fallback>
                <p:oleObj name="포장기 셸 개체" showAsIcon="1" r:id="rId3" imgW="101952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9225" y="5948363"/>
                        <a:ext cx="10191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136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4267201"/>
            <a:ext cx="9144000" cy="838200"/>
          </a:xfrm>
        </p:spPr>
        <p:txBody>
          <a:bodyPr/>
          <a:lstStyle/>
          <a:p>
            <a:r>
              <a:rPr lang="en-US" altLang="ko-KR" sz="2800" dirty="0" smtClean="0"/>
              <a:t>TCP/IP </a:t>
            </a:r>
            <a:r>
              <a:rPr lang="ko-KR" altLang="en-US" sz="2800" dirty="0" smtClean="0"/>
              <a:t>프로토콜을 이용한 </a:t>
            </a:r>
            <a:r>
              <a:rPr lang="en-US" altLang="ko-KR" sz="2800" dirty="0" smtClean="0"/>
              <a:t>PLC </a:t>
            </a:r>
            <a:r>
              <a:rPr lang="ko-KR" altLang="en-US" sz="2800" dirty="0" smtClean="0"/>
              <a:t>모니터링과 제어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989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미쯔비시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PLC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이더넷으로</a:t>
            </a:r>
            <a:r>
              <a:rPr lang="ko-KR" altLang="en-US" dirty="0" smtClean="0"/>
              <a:t> 연결하여 통신하는 방법</a:t>
            </a:r>
            <a:endParaRPr lang="en-US" altLang="ko-KR" dirty="0" smtClean="0"/>
          </a:p>
          <a:p>
            <a:r>
              <a:rPr lang="ko-KR" altLang="en-US" dirty="0" smtClean="0"/>
              <a:t>원격 모니터링과 원격 제어가 가능하다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PLC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ko-KR" altLang="en-US" dirty="0"/>
              <a:t>연</a:t>
            </a:r>
            <a:r>
              <a:rPr lang="ko-KR" altLang="en-US" dirty="0" smtClean="0"/>
              <a:t>결 설정</a:t>
            </a:r>
            <a:endParaRPr lang="ko-KR" altLang="en-US" dirty="0"/>
          </a:p>
        </p:txBody>
      </p:sp>
      <p:pic>
        <p:nvPicPr>
          <p:cNvPr id="5121" name="_x540553480" descr="EMB0000364c63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21382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 smtClean="0"/>
              <a:t>문자열과 바이트 스트림</a:t>
            </a:r>
            <a:r>
              <a:rPr lang="en-US" altLang="ko-KR" dirty="0" smtClean="0"/>
              <a:t>(bytes, </a:t>
            </a:r>
            <a:r>
              <a:rPr lang="en-US" altLang="ko-KR" dirty="0" err="1" smtClean="0"/>
              <a:t>bytearray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상호 변환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이용한 바이트 스트림 변환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내장 함수를 이용한 정수와 멀티바이트 변환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 smtClean="0"/>
              <a:t>바이트 스트림 전송 서버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dirty="0" smtClean="0"/>
              <a:t>TCP/IP </a:t>
            </a:r>
            <a:r>
              <a:rPr lang="ko-KR" altLang="en-US" dirty="0" smtClean="0"/>
              <a:t>프로토콜을 이용한 </a:t>
            </a:r>
            <a:r>
              <a:rPr lang="en-US" altLang="ko-KR" dirty="0" smtClean="0"/>
              <a:t>PLC </a:t>
            </a:r>
            <a:r>
              <a:rPr lang="ko-KR" altLang="en-US" dirty="0" smtClean="0"/>
              <a:t>모니터링과 제어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미쯔비시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PLC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MC Protocol</a:t>
            </a:r>
            <a:r>
              <a:rPr lang="ko-KR" altLang="en-US" dirty="0" smtClean="0"/>
              <a:t>에 따라 통신하는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프레임을 송수신하여 통신한다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PLC </a:t>
            </a:r>
            <a:r>
              <a:rPr lang="ko-KR" altLang="en-US" dirty="0" smtClean="0"/>
              <a:t>통신 프로그래밍</a:t>
            </a:r>
            <a:endParaRPr lang="ko-KR" altLang="en-US" dirty="0"/>
          </a:p>
        </p:txBody>
      </p:sp>
      <p:pic>
        <p:nvPicPr>
          <p:cNvPr id="6145" name="_x716881784" descr="EMB0000364c63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4995"/>
            <a:ext cx="7688027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프레임 구조와 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MC Protocol</a:t>
            </a:r>
            <a:endParaRPr lang="ko-KR" altLang="en-US" dirty="0"/>
          </a:p>
        </p:txBody>
      </p:sp>
      <p:pic>
        <p:nvPicPr>
          <p:cNvPr id="7169" name="_x716882144" descr="EMB0000364c63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866423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4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PLC </a:t>
            </a:r>
            <a:r>
              <a:rPr lang="ko-KR" altLang="en-US" dirty="0" smtClean="0"/>
              <a:t>출력 접점 </a:t>
            </a:r>
            <a:r>
              <a:rPr lang="en-US" altLang="ko-KR" dirty="0" smtClean="0"/>
              <a:t>Y20h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연결하고 </a:t>
            </a:r>
            <a:r>
              <a:rPr lang="en-US" altLang="ko-KR" dirty="0" smtClean="0"/>
              <a:t>ON/OFF </a:t>
            </a:r>
            <a:r>
              <a:rPr lang="ko-KR" altLang="en-US" dirty="0" smtClean="0"/>
              <a:t>제어하기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PLC </a:t>
            </a:r>
            <a:r>
              <a:rPr lang="ko-KR" altLang="en-US" dirty="0" smtClean="0"/>
              <a:t>출력 접점 제어하기</a:t>
            </a:r>
            <a:endParaRPr lang="ko-KR" altLang="en-US" dirty="0"/>
          </a:p>
        </p:txBody>
      </p:sp>
      <p:pic>
        <p:nvPicPr>
          <p:cNvPr id="8193" name="_x712834120" descr="EMB0000364c63b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74092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6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0"/>
            <a:ext cx="823757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#.........</a:t>
            </a:r>
          </a:p>
          <a:p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def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send_frame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(frame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): 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전송 프레임 구성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dummy = []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for field in list(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frame.values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()):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dummy = dummy + field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dummy[7] =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len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(dummy) - 9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return dummy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frame = {'header': [0x50, 0, 0, 0xff, 0xff, 3, 0], 'length': [0, 0], \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'timer': [ 0x10, 0], 'command': [1, 0x14], '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sub_command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': [1, 0], \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start_addr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': [0x20, 0, 0], 'device': [0x9d], 'points': [4, 0], '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w_data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': [0x10, 0x00]}</a:t>
            </a:r>
          </a:p>
          <a:p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s = socket(AF_INET, SOCK_STREAM)</a:t>
            </a:r>
          </a:p>
          <a:p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s.connect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(('192.168.3.39', 2500))</a:t>
            </a:r>
          </a:p>
          <a:p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s.send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(bytes(</a:t>
            </a: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send_frame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(frame)) 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프레임을 바이트로 전송</a:t>
            </a:r>
            <a:endParaRPr lang="en-US" altLang="ko-KR" sz="18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print(list(</a:t>
            </a:r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s.recv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(1024)) 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응답 수신</a:t>
            </a:r>
            <a:endParaRPr lang="en-US" altLang="ko-KR" sz="18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#.........</a:t>
            </a:r>
            <a:endParaRPr lang="ko-KR" altLang="en-US" sz="18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출력 접점 제어 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 </a:t>
            </a:r>
            <a:r>
              <a:rPr lang="ko-KR" altLang="en-US" dirty="0"/>
              <a:t>출력 접점 제어하기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10974"/>
              </p:ext>
            </p:extLst>
          </p:nvPr>
        </p:nvGraphicFramePr>
        <p:xfrm>
          <a:off x="8097838" y="2076450"/>
          <a:ext cx="895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포장기 셸 개체" showAsIcon="1" r:id="rId3" imgW="895320" imgH="542160" progId="Package">
                  <p:embed/>
                </p:oleObj>
              </mc:Choice>
              <mc:Fallback>
                <p:oleObj name="포장기 셸 개체" showAsIcon="1" r:id="rId3" imgW="89532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97838" y="2076450"/>
                        <a:ext cx="8953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출력 접점 제어와 입력 접점 모니터링 프로그램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 </a:t>
            </a:r>
            <a:r>
              <a:rPr lang="ko-KR" altLang="en-US" dirty="0" smtClean="0"/>
              <a:t>입출력 점점 제어와 모니터링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23757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#.........</a:t>
            </a:r>
          </a:p>
          <a:p>
            <a:r>
              <a:rPr lang="en-US" altLang="ko-KR" sz="1800" dirty="0" err="1" smtClean="0">
                <a:solidFill>
                  <a:srgbClr val="002060"/>
                </a:solidFill>
                <a:latin typeface="+mn-ea"/>
                <a:ea typeface="+mn-ea"/>
              </a:rPr>
              <a:t>def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send_frame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(frame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): 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전송 프레임 구성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리스트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)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dummy = []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for field in list(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frame.values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()): 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전송 프레임의 각 </a:t>
            </a:r>
            <a:r>
              <a:rPr lang="ko-KR" altLang="en-US" sz="1800" dirty="0" err="1" smtClean="0">
                <a:solidFill>
                  <a:srgbClr val="002060"/>
                </a:solidFill>
                <a:latin typeface="+mn-ea"/>
                <a:ea typeface="+mn-ea"/>
              </a:rPr>
              <a:t>필드값을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 더한다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dummy = dummy + field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dummy[7] =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len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(dummy) 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– 9 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프레임 길이 계산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return dummy</a:t>
            </a:r>
          </a:p>
          <a:p>
            <a:endParaRPr lang="en-US" altLang="ko-KR" sz="18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쓰기 프레임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		</a:t>
            </a:r>
          </a:p>
          <a:p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w_frame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{'header': [0x50, 0, 0, 0xff, 0xff, 3, 0], 'length': [0, 0], \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'timer': [ 0x10, 0], 'command': [1, 0x14], '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sub_command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': [1, 0], \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start_addr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': [0x20, 0, 0], 'device': [0x9d], 'points': [4, 0], '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w_data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': [0x10, 0x00]}</a:t>
            </a:r>
          </a:p>
          <a:p>
            <a:endParaRPr lang="en-US" altLang="ko-KR" sz="18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읽기 프레임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r_frame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{'header': [0x50, 0, 0, 0xff, 0xff, 3, 0], 'length': [0, 0], \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'timer': [ 0x10, 0], 'command': [1, 0x04], '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sub_command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': [1, 0], \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start_addr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': [0x00, 0, 0], 'device': [0x9c], 'points': [2, 0], '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w_data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': []}</a:t>
            </a:r>
            <a:endParaRPr lang="ko-KR" altLang="en-US" sz="18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32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출력 접점 제어와 입력 접점 모니터링 프로그램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 </a:t>
            </a:r>
            <a:r>
              <a:rPr lang="ko-KR" altLang="en-US" dirty="0"/>
              <a:t>입출력 점점 제어와 모니터링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708585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s = socket(AF_INET, SOCK_STREAM)</a:t>
            </a:r>
          </a:p>
          <a:p>
            <a:pPr>
              <a:lnSpc>
                <a:spcPct val="80000"/>
              </a:lnSpc>
            </a:pPr>
            <a:r>
              <a:rPr lang="en-US" altLang="ko-KR" dirty="0" err="1" smtClean="0">
                <a:solidFill>
                  <a:srgbClr val="002060"/>
                </a:solidFill>
                <a:latin typeface="+mn-ea"/>
                <a:ea typeface="+mn-ea"/>
              </a:rPr>
              <a:t>s.connect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(('192.168.3.39', 2500)) #PLC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  <a:ea typeface="+mn-ea"/>
              </a:rPr>
              <a:t>연결</a:t>
            </a:r>
            <a:endParaRPr lang="en-US" altLang="ko-KR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op 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= input("Read or Write(r/w): ")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if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op.lower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() == "w":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	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fr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w_frame</a:t>
            </a:r>
            <a:endParaRPr lang="en-US" altLang="ko-KR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elif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op.lower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() == "r":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	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fr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r_frame</a:t>
            </a:r>
            <a:endParaRPr lang="en-US" altLang="ko-KR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dirty="0" err="1" smtClean="0">
                <a:solidFill>
                  <a:srgbClr val="002060"/>
                </a:solidFill>
                <a:latin typeface="+mn-ea"/>
                <a:ea typeface="+mn-ea"/>
              </a:rPr>
              <a:t>s.send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(bytes(</a:t>
            </a:r>
            <a:r>
              <a:rPr lang="en-US" altLang="ko-KR" dirty="0" err="1" smtClean="0">
                <a:solidFill>
                  <a:srgbClr val="002060"/>
                </a:solidFill>
                <a:latin typeface="+mn-ea"/>
                <a:ea typeface="+mn-ea"/>
              </a:rPr>
              <a:t>send_frame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  <a:latin typeface="+mn-ea"/>
                <a:ea typeface="+mn-ea"/>
              </a:rPr>
              <a:t>fr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))) #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  <a:ea typeface="+mn-ea"/>
              </a:rPr>
              <a:t>전송 프레임을 바이트로 변환</a:t>
            </a:r>
            <a:endParaRPr lang="en-US" altLang="ko-KR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response = </a:t>
            </a:r>
            <a:r>
              <a:rPr lang="en-US" altLang="ko-KR" dirty="0" err="1" smtClean="0">
                <a:solidFill>
                  <a:srgbClr val="002060"/>
                </a:solidFill>
                <a:latin typeface="+mn-ea"/>
                <a:ea typeface="+mn-ea"/>
              </a:rPr>
              <a:t>s.recv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(1024)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 #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응답 프레임 수신</a:t>
            </a:r>
            <a:endParaRPr lang="en-US" altLang="ko-KR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print(list(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response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))</a:t>
            </a:r>
            <a:endParaRPr lang="en-US" altLang="ko-KR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if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op.lower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() == "r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": #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  <a:ea typeface="+mn-ea"/>
              </a:rPr>
              <a:t>읽기에 대한 응답 처리</a:t>
            </a:r>
            <a:endParaRPr lang="en-US" altLang="ko-KR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	state =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resp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[11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</a:rPr>
              <a:t>] #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  <a:ea typeface="+mn-ea"/>
              </a:rPr>
              <a:t>스위치 상태</a:t>
            </a:r>
            <a:endParaRPr lang="en-US" altLang="ko-KR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	if (state &amp; 0x01) == 0x01: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		print("\n\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nSwitch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1 is ON")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	else: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		print("\n\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nSwitch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1 is OFF")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	if (state &amp; 0x10) == 0x10: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		print("Switch 2 is ON")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	else: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		print("Switch 2 is OFF")</a:t>
            </a:r>
          </a:p>
          <a:p>
            <a:pPr>
              <a:lnSpc>
                <a:spcPct val="80000"/>
              </a:lnSpc>
            </a:pP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</a:rPr>
              <a:t>s.close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()</a:t>
            </a:r>
            <a:endParaRPr lang="ko-KR" altLang="en-US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842757"/>
              </p:ext>
            </p:extLst>
          </p:nvPr>
        </p:nvGraphicFramePr>
        <p:xfrm>
          <a:off x="7610475" y="5700713"/>
          <a:ext cx="1117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포장기 셸 개체" showAsIcon="1" r:id="rId3" imgW="1117440" imgH="542160" progId="Package">
                  <p:embed/>
                </p:oleObj>
              </mc:Choice>
              <mc:Fallback>
                <p:oleObj name="포장기 셸 개체" showAsIcon="1" r:id="rId3" imgW="111744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0475" y="5700713"/>
                        <a:ext cx="11176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3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멜섹</a:t>
            </a:r>
            <a:r>
              <a:rPr lang="ko-KR" altLang="en-US" dirty="0" smtClean="0"/>
              <a:t> </a:t>
            </a:r>
            <a:r>
              <a:rPr lang="en-US" altLang="ko-KR" dirty="0" smtClean="0"/>
              <a:t>PLC </a:t>
            </a:r>
            <a:r>
              <a:rPr lang="ko-KR" altLang="en-US" dirty="0" smtClean="0"/>
              <a:t>설정 및 제어 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www.youtube.com/watch?v=lTGMgEqk1UA&amp;t=29s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PLC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(TCP) </a:t>
            </a:r>
            <a:r>
              <a:rPr lang="ko-KR" altLang="en-US" dirty="0" smtClean="0"/>
              <a:t>동영상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0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dirty="0" smtClean="0"/>
              <a:t>문자열을 전송하기 위해 바이트로 변환해야 한다</a:t>
            </a: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smtClean="0"/>
              <a:t>3</a:t>
            </a:r>
            <a:r>
              <a:rPr lang="ko-KR" altLang="en-US" dirty="0" smtClean="0"/>
              <a:t>가지 스트림 타입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유니코드 텍스트 데이터 표현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bytes : </a:t>
            </a:r>
            <a:r>
              <a:rPr lang="ko-KR" altLang="en-US" dirty="0" smtClean="0"/>
              <a:t>바이트 데이터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불가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바이트 데이터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가능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dirty="0" smtClean="0"/>
              <a:t>문자열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바이트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University'.encode</a:t>
            </a:r>
            <a:r>
              <a:rPr lang="en-US" altLang="ko-KR" dirty="0" smtClean="0">
                <a:sym typeface="Wingdings" panose="05000000000000000000" pitchFamily="2" charset="2"/>
              </a:rPr>
              <a:t>('utf8') </a:t>
            </a:r>
            <a:r>
              <a:rPr lang="ko-KR" altLang="en-US" dirty="0" smtClean="0">
                <a:sym typeface="Wingdings" panose="05000000000000000000" pitchFamily="2" charset="2"/>
              </a:rPr>
              <a:t>또는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err="1">
                <a:sym typeface="Wingdings" panose="05000000000000000000" pitchFamily="2" charset="2"/>
              </a:rPr>
              <a:t>University'.encode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>
                <a:sym typeface="Wingdings" panose="05000000000000000000" pitchFamily="2" charset="2"/>
              </a:rPr>
              <a:t>bytes('University', 'utf8')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dirty="0" smtClean="0">
                <a:sym typeface="Wingdings" panose="05000000000000000000" pitchFamily="2" charset="2"/>
              </a:rPr>
              <a:t>바이트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문자열과 바이트 스트림의 상호 변환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029200"/>
            <a:ext cx="50622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&gt;&gt;&gt; </a:t>
            </a:r>
            <a:r>
              <a:rPr lang="en-US" altLang="ko-KR" dirty="0" err="1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bText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b'University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' #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바이트 데이터</a:t>
            </a:r>
            <a:endParaRPr lang="en-US" altLang="ko-KR" dirty="0">
              <a:solidFill>
                <a:srgbClr val="00206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marL="0" lvl="1"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&gt;&gt;&gt; </a:t>
            </a:r>
            <a:r>
              <a:rPr lang="en-US" altLang="ko-KR" dirty="0" err="1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bText.decode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('utf8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') #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문자열로 변환</a:t>
            </a:r>
            <a:endParaRPr lang="en-US" altLang="ko-KR" dirty="0">
              <a:solidFill>
                <a:srgbClr val="00206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marL="0" lvl="1"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&gt;&gt;&gt; </a:t>
            </a:r>
            <a:r>
              <a:rPr lang="en-US" altLang="ko-KR" dirty="0" err="1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str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bText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, 'utf8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') #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  <a:ea typeface="+mn-ea"/>
                <a:sym typeface="Wingdings" panose="05000000000000000000" pitchFamily="2" charset="2"/>
              </a:rPr>
              <a:t>문자열로 변환</a:t>
            </a:r>
            <a:endParaRPr lang="en-US" altLang="ko-KR" dirty="0">
              <a:solidFill>
                <a:srgbClr val="002060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730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bytes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bytearray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BA = </a:t>
            </a:r>
            <a:r>
              <a:rPr lang="en-US" altLang="ko-KR" dirty="0" err="1" smtClean="0">
                <a:sym typeface="Wingdings" panose="05000000000000000000" pitchFamily="2" charset="2"/>
              </a:rPr>
              <a:t>bytearray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b'hello</a:t>
            </a:r>
            <a:r>
              <a:rPr lang="en-US" altLang="ko-KR" dirty="0" smtClean="0">
                <a:sym typeface="Wingdings" panose="05000000000000000000" pitchFamily="2" charset="2"/>
              </a:rPr>
              <a:t>') #</a:t>
            </a:r>
            <a:r>
              <a:rPr lang="en-US" altLang="ko-KR" dirty="0" err="1" smtClean="0">
                <a:sym typeface="Wingdings" panose="05000000000000000000" pitchFamily="2" charset="2"/>
              </a:rPr>
              <a:t>bytearray</a:t>
            </a:r>
            <a:r>
              <a:rPr lang="en-US" altLang="ko-KR" dirty="0" smtClean="0">
                <a:sym typeface="Wingdings" panose="05000000000000000000" pitchFamily="2" charset="2"/>
              </a:rPr>
              <a:t>(bytes)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BA[0] = </a:t>
            </a:r>
            <a:r>
              <a:rPr lang="en-US" altLang="ko-KR" dirty="0" err="1" smtClean="0">
                <a:sym typeface="Wingdings" panose="05000000000000000000" pitchFamily="2" charset="2"/>
              </a:rPr>
              <a:t>b'H</a:t>
            </a:r>
            <a:r>
              <a:rPr lang="en-US" altLang="ko-KR" dirty="0" smtClean="0">
                <a:sym typeface="Wingdings" panose="05000000000000000000" pitchFamily="2" charset="2"/>
              </a:rPr>
              <a:t>'[0] #</a:t>
            </a:r>
            <a:r>
              <a:rPr lang="en-US" altLang="ko-KR" dirty="0" err="1" smtClean="0">
                <a:sym typeface="Wingdings" panose="05000000000000000000" pitchFamily="2" charset="2"/>
              </a:rPr>
              <a:t>bytearray</a:t>
            </a:r>
            <a:r>
              <a:rPr lang="ko-KR" altLang="en-US" dirty="0" smtClean="0">
                <a:sym typeface="Wingdings" panose="05000000000000000000" pitchFamily="2" charset="2"/>
              </a:rPr>
              <a:t>의 수정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bytearray</a:t>
            </a:r>
            <a:r>
              <a:rPr lang="en-US" altLang="ko-KR" dirty="0" smtClean="0">
                <a:sym typeface="Wingdings" panose="05000000000000000000" pitchFamily="2" charset="2"/>
              </a:rPr>
              <a:t>  bytes</a:t>
            </a:r>
          </a:p>
          <a:p>
            <a:pPr lvl="1"/>
            <a:r>
              <a:rPr lang="en-US" altLang="ko-KR" dirty="0" smtClean="0"/>
              <a:t>bytes(BA) #bytes(</a:t>
            </a:r>
            <a:r>
              <a:rPr lang="en-US" altLang="ko-KR" dirty="0" err="1" smtClean="0"/>
              <a:t>bytearray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문자열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bytearray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</a:rPr>
              <a:t>BT </a:t>
            </a:r>
            <a:r>
              <a:rPr lang="en-US" altLang="ko-KR" dirty="0"/>
              <a:t>= </a:t>
            </a:r>
            <a:r>
              <a:rPr lang="en-US" altLang="ko-KR" dirty="0" err="1"/>
              <a:t>bytearray</a:t>
            </a:r>
            <a:r>
              <a:rPr lang="en-US" altLang="ko-KR" dirty="0" smtClean="0"/>
              <a:t>(</a:t>
            </a:r>
            <a:r>
              <a:rPr lang="en-US" altLang="ko-KR" dirty="0"/>
              <a:t>'university'</a:t>
            </a:r>
            <a:r>
              <a:rPr lang="en-US" altLang="ko-KR" dirty="0" smtClean="0"/>
              <a:t>, </a:t>
            </a:r>
            <a:r>
              <a:rPr lang="en-US" altLang="ko-KR" dirty="0"/>
              <a:t>'utf8') </a:t>
            </a:r>
            <a:r>
              <a:rPr lang="en-US" altLang="ko-KR" dirty="0" smtClean="0"/>
              <a:t>#encode </a:t>
            </a:r>
            <a:r>
              <a:rPr lang="ko-KR" altLang="en-US" dirty="0"/>
              <a:t>지정</a:t>
            </a:r>
            <a:endParaRPr lang="en-US" altLang="ko-KR" dirty="0"/>
          </a:p>
          <a:p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BT.decode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바이트 스트림의 상호 변환</a:t>
            </a:r>
          </a:p>
        </p:txBody>
      </p:sp>
    </p:spTree>
    <p:extLst>
      <p:ext uri="{BB962C8B-B14F-4D97-AF65-F5344CB8AC3E}">
        <p14:creationId xmlns:p14="http://schemas.microsoft.com/office/powerpoint/2010/main" val="210498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1000" y="4267201"/>
            <a:ext cx="8763000" cy="838200"/>
          </a:xfrm>
        </p:spPr>
        <p:txBody>
          <a:bodyPr/>
          <a:lstStyle/>
          <a:p>
            <a:r>
              <a:rPr lang="en-US" altLang="ko-KR" sz="3200" dirty="0" err="1" smtClean="0"/>
              <a:t>struct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모듈을 이용한 바이트 스트림 변환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136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데이터형을</a:t>
            </a:r>
            <a:r>
              <a:rPr lang="ko-KR" altLang="en-US" dirty="0" smtClean="0"/>
              <a:t> 바이트 스트림</a:t>
            </a:r>
            <a:r>
              <a:rPr lang="en-US" altLang="ko-KR" dirty="0" smtClean="0"/>
              <a:t>(bytes)</a:t>
            </a:r>
            <a:r>
              <a:rPr lang="ko-KR" altLang="en-US" dirty="0" smtClean="0"/>
              <a:t>으로 변환하는 모듈</a:t>
            </a:r>
            <a:endParaRPr lang="en-US" altLang="ko-KR" dirty="0" smtClean="0"/>
          </a:p>
          <a:p>
            <a:r>
              <a:rPr lang="ko-KR" altLang="en-US" dirty="0" smtClean="0"/>
              <a:t>기본 데이터를 바이트 스트림으로 </a:t>
            </a:r>
            <a:r>
              <a:rPr lang="ko-KR" altLang="en-US" dirty="0" err="1" smtClean="0"/>
              <a:t>패킹하기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pack(format, v1, v2)</a:t>
            </a:r>
            <a:r>
              <a:rPr lang="en-US" altLang="ko-KR" dirty="0" smtClean="0">
                <a:sym typeface="Wingdings" panose="05000000000000000000" pitchFamily="2" charset="2"/>
              </a:rPr>
              <a:t>: format = </a:t>
            </a:r>
            <a:r>
              <a:rPr lang="ko-KR" altLang="en-US" dirty="0" smtClean="0">
                <a:sym typeface="Wingdings" panose="05000000000000000000" pitchFamily="2" charset="2"/>
              </a:rPr>
              <a:t>서식 문자열</a:t>
            </a:r>
            <a:r>
              <a:rPr lang="en-US" altLang="ko-KR" dirty="0" smtClean="0">
                <a:sym typeface="Wingdings" panose="05000000000000000000" pitchFamily="2" charset="2"/>
              </a:rPr>
              <a:t>, v1, v2 = </a:t>
            </a:r>
            <a:r>
              <a:rPr lang="ko-KR" altLang="en-US" dirty="0" smtClean="0">
                <a:sym typeface="Wingdings" panose="05000000000000000000" pitchFamily="2" charset="2"/>
              </a:rPr>
              <a:t>데이터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462" y="2209800"/>
            <a:ext cx="72715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&gt;&gt;&gt; import </a:t>
            </a:r>
            <a:r>
              <a:rPr lang="en-US" altLang="ko-KR" dirty="0" err="1">
                <a:solidFill>
                  <a:srgbClr val="002060"/>
                </a:solidFill>
              </a:rPr>
              <a:t>binascii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&gt;&gt;&gt; from </a:t>
            </a:r>
            <a:r>
              <a:rPr lang="en-US" altLang="ko-KR" dirty="0" err="1">
                <a:solidFill>
                  <a:srgbClr val="002060"/>
                </a:solidFill>
              </a:rPr>
              <a:t>struct</a:t>
            </a:r>
            <a:r>
              <a:rPr lang="en-US" altLang="ko-KR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&gt;&gt;&gt; a = pack('&gt;</a:t>
            </a:r>
            <a:r>
              <a:rPr lang="en-US" altLang="ko-KR" dirty="0" err="1">
                <a:solidFill>
                  <a:srgbClr val="002060"/>
                </a:solidFill>
              </a:rPr>
              <a:t>i</a:t>
            </a:r>
            <a:r>
              <a:rPr lang="en-US" altLang="ko-KR" dirty="0">
                <a:solidFill>
                  <a:srgbClr val="002060"/>
                </a:solidFill>
              </a:rPr>
              <a:t>', 12345) → </a:t>
            </a:r>
            <a:r>
              <a:rPr lang="en-US" altLang="ko-KR" dirty="0" smtClean="0">
                <a:solidFill>
                  <a:srgbClr val="002060"/>
                </a:solidFill>
              </a:rPr>
              <a:t>big-endian, 4 bytes </a:t>
            </a:r>
            <a:r>
              <a:rPr lang="ko-KR" altLang="en-US" dirty="0" smtClean="0">
                <a:solidFill>
                  <a:srgbClr val="002060"/>
                </a:solidFill>
              </a:rPr>
              <a:t>정수형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&gt;&gt;&gt; </a:t>
            </a:r>
            <a:r>
              <a:rPr lang="en-US" altLang="ko-KR" dirty="0" err="1">
                <a:solidFill>
                  <a:srgbClr val="002060"/>
                </a:solidFill>
              </a:rPr>
              <a:t>binascii.hexlify</a:t>
            </a:r>
            <a:r>
              <a:rPr lang="en-US" altLang="ko-KR" dirty="0">
                <a:solidFill>
                  <a:srgbClr val="002060"/>
                </a:solidFill>
              </a:rPr>
              <a:t>(a</a:t>
            </a:r>
            <a:r>
              <a:rPr lang="en-US" altLang="ko-KR" dirty="0" smtClean="0">
                <a:solidFill>
                  <a:srgbClr val="002060"/>
                </a:solidFill>
              </a:rPr>
              <a:t>) #</a:t>
            </a:r>
            <a:r>
              <a:rPr lang="ko-KR" altLang="en-US" dirty="0" smtClean="0">
                <a:solidFill>
                  <a:srgbClr val="002060"/>
                </a:solidFill>
              </a:rPr>
              <a:t>바이트 스트림 표시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b'00003039</a:t>
            </a:r>
            <a:r>
              <a:rPr lang="en-US" altLang="ko-KR" dirty="0" smtClean="0">
                <a:solidFill>
                  <a:srgbClr val="002060"/>
                </a:solidFill>
              </a:rPr>
              <a:t>' #4 bytes </a:t>
            </a:r>
            <a:r>
              <a:rPr lang="ko-KR" altLang="en-US" dirty="0" smtClean="0">
                <a:solidFill>
                  <a:srgbClr val="002060"/>
                </a:solidFill>
              </a:rPr>
              <a:t>정수형 데이터가 높은 자리부터 표시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&gt;&gt;&gt; b = pack</a:t>
            </a:r>
            <a:r>
              <a:rPr lang="en-US" altLang="ko-KR" dirty="0" smtClean="0">
                <a:solidFill>
                  <a:srgbClr val="002060"/>
                </a:solidFill>
              </a:rPr>
              <a:t>('&lt;I', </a:t>
            </a:r>
            <a:r>
              <a:rPr lang="en-US" altLang="ko-KR" dirty="0">
                <a:solidFill>
                  <a:srgbClr val="002060"/>
                </a:solidFill>
              </a:rPr>
              <a:t>12345) → </a:t>
            </a:r>
            <a:r>
              <a:rPr lang="en-US" altLang="ko-KR" dirty="0" smtClean="0">
                <a:solidFill>
                  <a:srgbClr val="002060"/>
                </a:solidFill>
              </a:rPr>
              <a:t>little-endian, 4 bytes </a:t>
            </a:r>
            <a:r>
              <a:rPr lang="ko-KR" altLang="en-US" dirty="0" smtClean="0">
                <a:solidFill>
                  <a:srgbClr val="002060"/>
                </a:solidFill>
              </a:rPr>
              <a:t>정수형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&gt;&gt;&gt; </a:t>
            </a:r>
            <a:r>
              <a:rPr lang="en-US" altLang="ko-KR" dirty="0" err="1">
                <a:solidFill>
                  <a:srgbClr val="002060"/>
                </a:solidFill>
              </a:rPr>
              <a:t>binascii.hexlify</a:t>
            </a:r>
            <a:r>
              <a:rPr lang="en-US" altLang="ko-KR" dirty="0">
                <a:solidFill>
                  <a:srgbClr val="002060"/>
                </a:solidFill>
              </a:rPr>
              <a:t>(b)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b'39300000</a:t>
            </a:r>
            <a:r>
              <a:rPr lang="en-US" altLang="ko-KR" dirty="0" smtClean="0">
                <a:solidFill>
                  <a:srgbClr val="002060"/>
                </a:solidFill>
              </a:rPr>
              <a:t>’ #</a:t>
            </a:r>
            <a:r>
              <a:rPr lang="ko-KR" altLang="en-US" dirty="0" smtClean="0">
                <a:solidFill>
                  <a:srgbClr val="002060"/>
                </a:solidFill>
              </a:rPr>
              <a:t>낮은 자리부터 표시</a:t>
            </a:r>
            <a:endParaRPr lang="en-US" altLang="ko-KR" dirty="0">
              <a:solidFill>
                <a:srgbClr val="002060"/>
              </a:solidFill>
            </a:endParaRPr>
          </a:p>
        </p:txBody>
      </p:sp>
      <p:pic>
        <p:nvPicPr>
          <p:cNvPr id="1025" name="_x715947400" descr="EMB0000364c63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00600"/>
            <a:ext cx="534884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6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패킹을 위한 서식 문자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2049" name="_x545861528" descr="EMB0000364c63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89018"/>
            <a:ext cx="54843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2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바이트 스트림을 </a:t>
            </a:r>
            <a:r>
              <a:rPr lang="ko-KR" altLang="en-US" dirty="0" err="1" smtClean="0"/>
              <a:t>언패킹하기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원래 데이터형으로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unpack(</a:t>
            </a:r>
            <a:r>
              <a:rPr lang="en-US" altLang="ko-KR" dirty="0" err="1" smtClean="0"/>
              <a:t>fmt</a:t>
            </a:r>
            <a:r>
              <a:rPr lang="en-US" altLang="ko-KR" dirty="0" smtClean="0"/>
              <a:t>, buffer)</a:t>
            </a:r>
          </a:p>
          <a:p>
            <a:pPr lvl="1"/>
            <a:r>
              <a:rPr lang="en-US" altLang="ko-KR" dirty="0" err="1" smtClean="0"/>
              <a:t>fmt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서식 문자열</a:t>
            </a:r>
            <a:r>
              <a:rPr lang="en-US" altLang="ko-KR" dirty="0" smtClean="0"/>
              <a:t>, buffer: </a:t>
            </a:r>
            <a:r>
              <a:rPr lang="ko-KR" altLang="en-US" dirty="0" smtClean="0"/>
              <a:t>바이트 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</a:t>
            </a:r>
            <a:r>
              <a:rPr lang="en-US" altLang="ko-KR" dirty="0" smtClean="0"/>
              <a:t>(4),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(2)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데이터형을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bytes</a:t>
            </a:r>
            <a:r>
              <a:rPr lang="ko-KR" altLang="en-US" dirty="0" smtClean="0"/>
              <a:t>로 패킹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언패킹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ko-KR" altLang="en-US" dirty="0" smtClean="0"/>
              <a:t>모듈을 이용한 데이터 패킹과 </a:t>
            </a:r>
            <a:r>
              <a:rPr lang="ko-KR" altLang="en-US" dirty="0" err="1" smtClean="0"/>
              <a:t>언패킹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048000"/>
            <a:ext cx="79784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60033"/>
                </a:solidFill>
              </a:rPr>
              <a:t>&gt;&gt;&gt; B = </a:t>
            </a:r>
            <a:r>
              <a:rPr lang="en-US" altLang="ko-KR" dirty="0" err="1">
                <a:solidFill>
                  <a:srgbClr val="660033"/>
                </a:solidFill>
              </a:rPr>
              <a:t>struct.pack</a:t>
            </a:r>
            <a:r>
              <a:rPr lang="en-US" altLang="ko-KR" dirty="0">
                <a:solidFill>
                  <a:srgbClr val="660033"/>
                </a:solidFill>
              </a:rPr>
              <a:t>('&gt;i10sh', 1, </a:t>
            </a:r>
            <a:r>
              <a:rPr lang="en-US" altLang="ko-KR" dirty="0" err="1">
                <a:solidFill>
                  <a:srgbClr val="660033"/>
                </a:solidFill>
              </a:rPr>
              <a:t>b'university</a:t>
            </a:r>
            <a:r>
              <a:rPr lang="en-US" altLang="ko-KR" dirty="0">
                <a:solidFill>
                  <a:srgbClr val="660033"/>
                </a:solidFill>
              </a:rPr>
              <a:t>', 2</a:t>
            </a:r>
            <a:r>
              <a:rPr lang="en-US" altLang="ko-KR" dirty="0" smtClean="0">
                <a:solidFill>
                  <a:srgbClr val="660033"/>
                </a:solidFill>
              </a:rPr>
              <a:t>) #h: 2 bytes </a:t>
            </a:r>
            <a:r>
              <a:rPr lang="ko-KR" altLang="en-US" dirty="0" smtClean="0">
                <a:solidFill>
                  <a:srgbClr val="660033"/>
                </a:solidFill>
              </a:rPr>
              <a:t>정수</a:t>
            </a:r>
            <a:endParaRPr lang="en-US" altLang="ko-KR" dirty="0">
              <a:solidFill>
                <a:srgbClr val="660033"/>
              </a:solidFill>
            </a:endParaRPr>
          </a:p>
          <a:p>
            <a:r>
              <a:rPr lang="en-US" altLang="ko-KR" dirty="0">
                <a:solidFill>
                  <a:srgbClr val="660033"/>
                </a:solidFill>
              </a:rPr>
              <a:t>&gt;&gt;&gt; B</a:t>
            </a:r>
          </a:p>
          <a:p>
            <a:r>
              <a:rPr lang="en-US" altLang="ko-KR" dirty="0">
                <a:solidFill>
                  <a:srgbClr val="660033"/>
                </a:solidFill>
              </a:rPr>
              <a:t>b'\x00\x00\x00\x01university\x00\x02’</a:t>
            </a:r>
          </a:p>
          <a:p>
            <a:r>
              <a:rPr lang="en-US" altLang="ko-KR" dirty="0">
                <a:solidFill>
                  <a:srgbClr val="660033"/>
                </a:solidFill>
              </a:rPr>
              <a:t>&gt;&gt;&gt; data = </a:t>
            </a:r>
            <a:r>
              <a:rPr lang="en-US" altLang="ko-KR" dirty="0" err="1">
                <a:solidFill>
                  <a:srgbClr val="660033"/>
                </a:solidFill>
              </a:rPr>
              <a:t>struct.unpack</a:t>
            </a:r>
            <a:r>
              <a:rPr lang="en-US" altLang="ko-KR" dirty="0">
                <a:solidFill>
                  <a:srgbClr val="660033"/>
                </a:solidFill>
              </a:rPr>
              <a:t>('&gt;i10sh', B)</a:t>
            </a:r>
          </a:p>
          <a:p>
            <a:r>
              <a:rPr lang="en-US" altLang="ko-KR" dirty="0">
                <a:solidFill>
                  <a:srgbClr val="660033"/>
                </a:solidFill>
              </a:rPr>
              <a:t>&gt;&gt;&gt; data</a:t>
            </a:r>
          </a:p>
          <a:p>
            <a:r>
              <a:rPr lang="en-US" altLang="ko-KR" dirty="0">
                <a:solidFill>
                  <a:srgbClr val="660033"/>
                </a:solidFill>
              </a:rPr>
              <a:t>(1, </a:t>
            </a:r>
            <a:r>
              <a:rPr lang="en-US" altLang="ko-KR" dirty="0" err="1">
                <a:solidFill>
                  <a:srgbClr val="660033"/>
                </a:solidFill>
              </a:rPr>
              <a:t>b'university</a:t>
            </a:r>
            <a:r>
              <a:rPr lang="en-US" altLang="ko-KR" dirty="0">
                <a:solidFill>
                  <a:srgbClr val="660033"/>
                </a:solidFill>
              </a:rPr>
              <a:t>', 2</a:t>
            </a:r>
            <a:r>
              <a:rPr lang="en-US" altLang="ko-KR" dirty="0" smtClean="0">
                <a:solidFill>
                  <a:srgbClr val="660033"/>
                </a:solidFill>
              </a:rPr>
              <a:t>) #</a:t>
            </a:r>
            <a:r>
              <a:rPr lang="ko-KR" altLang="en-US" dirty="0" smtClean="0">
                <a:solidFill>
                  <a:srgbClr val="660033"/>
                </a:solidFill>
              </a:rPr>
              <a:t>원래의 데이터형으로 변환</a:t>
            </a:r>
            <a:endParaRPr lang="en-US" altLang="ko-KR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바이너리 파일의 패킹과 </a:t>
            </a:r>
            <a:r>
              <a:rPr lang="ko-KR" altLang="en-US" dirty="0" err="1" smtClean="0"/>
              <a:t>언패킹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파일 내용 전송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ko-KR" altLang="en-US" dirty="0"/>
              <a:t>모듈을 이용한 데이터 패킹과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496" y="1447800"/>
            <a:ext cx="872706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&gt;&gt;&gt; File = open('</a:t>
            </a:r>
            <a:r>
              <a:rPr lang="en-US" altLang="ko-KR" dirty="0" err="1">
                <a:solidFill>
                  <a:srgbClr val="002060"/>
                </a:solidFill>
              </a:rPr>
              <a:t>data.bin</a:t>
            </a:r>
            <a:r>
              <a:rPr lang="en-US" altLang="ko-KR" dirty="0">
                <a:solidFill>
                  <a:srgbClr val="002060"/>
                </a:solidFill>
              </a:rPr>
              <a:t>', '</a:t>
            </a:r>
            <a:r>
              <a:rPr lang="en-US" altLang="ko-KR" dirty="0" err="1">
                <a:solidFill>
                  <a:srgbClr val="002060"/>
                </a:solidFill>
              </a:rPr>
              <a:t>wb</a:t>
            </a:r>
            <a:r>
              <a:rPr lang="en-US" altLang="ko-KR" dirty="0">
                <a:solidFill>
                  <a:srgbClr val="002060"/>
                </a:solidFill>
              </a:rPr>
              <a:t>') </a:t>
            </a:r>
            <a:r>
              <a:rPr lang="en-US" altLang="ko-KR" dirty="0" smtClean="0">
                <a:solidFill>
                  <a:srgbClr val="002060"/>
                </a:solidFill>
              </a:rPr>
              <a:t># </a:t>
            </a:r>
            <a:r>
              <a:rPr lang="ko-KR" altLang="en-US" dirty="0">
                <a:solidFill>
                  <a:srgbClr val="002060"/>
                </a:solidFill>
              </a:rPr>
              <a:t>바이너리 파일을 쓰기 모드로 연다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&gt;&gt;&gt; import </a:t>
            </a:r>
            <a:r>
              <a:rPr lang="en-US" altLang="ko-KR" dirty="0" err="1">
                <a:solidFill>
                  <a:srgbClr val="002060"/>
                </a:solidFill>
              </a:rPr>
              <a:t>struct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&gt;&gt;&gt; data = </a:t>
            </a:r>
            <a:r>
              <a:rPr lang="en-US" altLang="ko-KR" dirty="0" err="1">
                <a:solidFill>
                  <a:srgbClr val="002060"/>
                </a:solidFill>
              </a:rPr>
              <a:t>struct.pack</a:t>
            </a:r>
            <a:r>
              <a:rPr lang="en-US" altLang="ko-KR" dirty="0">
                <a:solidFill>
                  <a:srgbClr val="002060"/>
                </a:solidFill>
              </a:rPr>
              <a:t>('&gt;i10sh', 1, </a:t>
            </a:r>
            <a:r>
              <a:rPr lang="en-US" altLang="ko-KR" dirty="0" err="1">
                <a:solidFill>
                  <a:srgbClr val="002060"/>
                </a:solidFill>
              </a:rPr>
              <a:t>b'university</a:t>
            </a:r>
            <a:r>
              <a:rPr lang="en-US" altLang="ko-KR" dirty="0">
                <a:solidFill>
                  <a:srgbClr val="002060"/>
                </a:solidFill>
              </a:rPr>
              <a:t>', 2) </a:t>
            </a:r>
            <a:r>
              <a:rPr lang="en-US" altLang="ko-KR" dirty="0" smtClean="0">
                <a:solidFill>
                  <a:srgbClr val="002060"/>
                </a:solidFill>
              </a:rPr>
              <a:t># bytes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데이터 준비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&gt;&gt;&gt; data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b'\x00\x00\x00\x01university\x00\x02'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&gt;&gt;&gt; </a:t>
            </a:r>
            <a:r>
              <a:rPr lang="en-US" altLang="ko-KR" dirty="0" err="1">
                <a:solidFill>
                  <a:srgbClr val="002060"/>
                </a:solidFill>
              </a:rPr>
              <a:t>File.write</a:t>
            </a:r>
            <a:r>
              <a:rPr lang="en-US" altLang="ko-KR" dirty="0">
                <a:solidFill>
                  <a:srgbClr val="002060"/>
                </a:solidFill>
              </a:rPr>
              <a:t>(data) </a:t>
            </a:r>
            <a:r>
              <a:rPr lang="en-US" altLang="ko-KR" dirty="0" smtClean="0">
                <a:solidFill>
                  <a:srgbClr val="002060"/>
                </a:solidFill>
              </a:rPr>
              <a:t># </a:t>
            </a:r>
            <a:r>
              <a:rPr lang="ko-KR" altLang="en-US" dirty="0">
                <a:solidFill>
                  <a:srgbClr val="002060"/>
                </a:solidFill>
              </a:rPr>
              <a:t>데이터 쓰기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16</a:t>
            </a:r>
            <a:endParaRPr lang="ko-KR" altLang="en-US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&gt;&gt;&gt; </a:t>
            </a:r>
            <a:r>
              <a:rPr lang="en-US" altLang="ko-KR" dirty="0" err="1">
                <a:solidFill>
                  <a:srgbClr val="002060"/>
                </a:solidFill>
              </a:rPr>
              <a:t>File.close</a:t>
            </a:r>
            <a:r>
              <a:rPr lang="en-US" altLang="ko-KR" dirty="0">
                <a:solidFill>
                  <a:srgbClr val="002060"/>
                </a:solidFill>
              </a:rPr>
              <a:t>() </a:t>
            </a:r>
            <a:r>
              <a:rPr lang="en-US" altLang="ko-KR" dirty="0" smtClean="0">
                <a:solidFill>
                  <a:srgbClr val="002060"/>
                </a:solidFill>
              </a:rPr>
              <a:t># </a:t>
            </a:r>
            <a:r>
              <a:rPr lang="ko-KR" altLang="en-US" dirty="0">
                <a:solidFill>
                  <a:srgbClr val="002060"/>
                </a:solidFill>
              </a:rPr>
              <a:t>파일을 닫는다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&gt;&gt;&gt; </a:t>
            </a:r>
            <a:endParaRPr lang="ko-KR" altLang="en-US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&gt;&gt;&gt; File = open('</a:t>
            </a:r>
            <a:r>
              <a:rPr lang="en-US" altLang="ko-KR" dirty="0" err="1">
                <a:solidFill>
                  <a:srgbClr val="002060"/>
                </a:solidFill>
              </a:rPr>
              <a:t>data.bin</a:t>
            </a:r>
            <a:r>
              <a:rPr lang="en-US" altLang="ko-KR" dirty="0">
                <a:solidFill>
                  <a:srgbClr val="002060"/>
                </a:solidFill>
              </a:rPr>
              <a:t>', '</a:t>
            </a:r>
            <a:r>
              <a:rPr lang="en-US" altLang="ko-KR" dirty="0" err="1">
                <a:solidFill>
                  <a:srgbClr val="002060"/>
                </a:solidFill>
              </a:rPr>
              <a:t>rb</a:t>
            </a:r>
            <a:r>
              <a:rPr lang="en-US" altLang="ko-KR" dirty="0">
                <a:solidFill>
                  <a:srgbClr val="002060"/>
                </a:solidFill>
              </a:rPr>
              <a:t>') </a:t>
            </a:r>
            <a:r>
              <a:rPr lang="en-US" altLang="ko-KR" dirty="0" smtClean="0">
                <a:solidFill>
                  <a:srgbClr val="002060"/>
                </a:solidFill>
              </a:rPr>
              <a:t># </a:t>
            </a:r>
            <a:r>
              <a:rPr lang="ko-KR" altLang="en-US" dirty="0">
                <a:solidFill>
                  <a:srgbClr val="002060"/>
                </a:solidFill>
              </a:rPr>
              <a:t>바이너리 읽기 모드로 파일을 연다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&gt;&gt;&gt; data = </a:t>
            </a:r>
            <a:r>
              <a:rPr lang="en-US" altLang="ko-KR" dirty="0" err="1">
                <a:solidFill>
                  <a:srgbClr val="002060"/>
                </a:solidFill>
              </a:rPr>
              <a:t>File.read</a:t>
            </a:r>
            <a:r>
              <a:rPr lang="en-US" altLang="ko-KR" dirty="0">
                <a:solidFill>
                  <a:srgbClr val="002060"/>
                </a:solidFill>
              </a:rPr>
              <a:t>() </a:t>
            </a:r>
            <a:r>
              <a:rPr lang="en-US" altLang="ko-KR" dirty="0" smtClean="0">
                <a:solidFill>
                  <a:srgbClr val="002060"/>
                </a:solidFill>
              </a:rPr>
              <a:t># </a:t>
            </a:r>
            <a:r>
              <a:rPr lang="ko-KR" altLang="en-US" dirty="0">
                <a:solidFill>
                  <a:srgbClr val="002060"/>
                </a:solidFill>
              </a:rPr>
              <a:t>파일에서 데이터를 읽는다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&gt;&gt;&gt; data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b'\x00\x00\x00\x01university\x00\x02'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&gt;&gt;&gt; values = </a:t>
            </a:r>
            <a:r>
              <a:rPr lang="en-US" altLang="ko-KR" dirty="0" err="1">
                <a:solidFill>
                  <a:srgbClr val="002060"/>
                </a:solidFill>
              </a:rPr>
              <a:t>struct.unpack</a:t>
            </a:r>
            <a:r>
              <a:rPr lang="en-US" altLang="ko-KR" dirty="0">
                <a:solidFill>
                  <a:srgbClr val="002060"/>
                </a:solidFill>
              </a:rPr>
              <a:t>('&gt;i10sh', data) </a:t>
            </a:r>
            <a:r>
              <a:rPr lang="en-US" altLang="ko-KR" dirty="0" smtClean="0">
                <a:solidFill>
                  <a:srgbClr val="002060"/>
                </a:solidFill>
              </a:rPr>
              <a:t># </a:t>
            </a:r>
            <a:r>
              <a:rPr lang="ko-KR" altLang="en-US" dirty="0">
                <a:solidFill>
                  <a:srgbClr val="002060"/>
                </a:solidFill>
              </a:rPr>
              <a:t>원래 데이터형으로 변환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&gt;&gt;&gt; values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(1, </a:t>
            </a:r>
            <a:r>
              <a:rPr lang="en-US" altLang="ko-KR" dirty="0" err="1">
                <a:solidFill>
                  <a:srgbClr val="002060"/>
                </a:solidFill>
              </a:rPr>
              <a:t>b'university</a:t>
            </a:r>
            <a:r>
              <a:rPr lang="en-US" altLang="ko-KR" dirty="0">
                <a:solidFill>
                  <a:srgbClr val="002060"/>
                </a:solidFill>
              </a:rPr>
              <a:t>', 2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07608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solidFill>
            <a:srgbClr val="660033"/>
          </a:solidFill>
        </a:ln>
      </a:spPr>
      <a:bodyPr wrap="square" rtlCol="0">
        <a:spAutoFit/>
      </a:bodyPr>
      <a:lstStyle>
        <a:defPPr>
          <a:defRPr dirty="0">
            <a:solidFill>
              <a:srgbClr val="002060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19876</TotalTime>
  <Words>1390</Words>
  <Application>Microsoft Office PowerPoint</Application>
  <PresentationFormat>화면 슬라이드 쇼(4:3)</PresentationFormat>
  <Paragraphs>267</Paragraphs>
  <Slides>27</Slides>
  <Notes>7</Notes>
  <HiddenSlides>2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HY견고딕</vt:lpstr>
      <vt:lpstr>굴림</vt:lpstr>
      <vt:lpstr>Verdana</vt:lpstr>
      <vt:lpstr>HY헤드라인M</vt:lpstr>
      <vt:lpstr>돋움</vt:lpstr>
      <vt:lpstr>맑은 고딕</vt:lpstr>
      <vt:lpstr>Wingdings</vt:lpstr>
      <vt:lpstr>Arial</vt:lpstr>
      <vt:lpstr>2_디자인 사용자 지정</vt:lpstr>
      <vt:lpstr>패키지</vt:lpstr>
      <vt:lpstr>포장기 셸 개체</vt:lpstr>
      <vt:lpstr>2. 바이너리 데이터 전송과 PLC 소켓 통신</vt:lpstr>
      <vt:lpstr>PowerPoint 프레젠테이션</vt:lpstr>
      <vt:lpstr>문자열과 바이트 스트림의 상호 변환</vt:lpstr>
      <vt:lpstr>문자열과 바이트 스트림의 상호 변환</vt:lpstr>
      <vt:lpstr>struct 모듈을 이용한 바이트 스트림 변환</vt:lpstr>
      <vt:lpstr>struct 모듈이란?</vt:lpstr>
      <vt:lpstr>struct 모듈</vt:lpstr>
      <vt:lpstr>struct 모듈을 이용한 데이터 패킹과 언패킹</vt:lpstr>
      <vt:lpstr>struct 모듈을 이용한 데이터 패킹과 언패킹</vt:lpstr>
      <vt:lpstr>struct 모듈을 이용한 전송 프레임 만들기</vt:lpstr>
      <vt:lpstr>bytes()를 이용하여 정수를 bytes로 변환</vt:lpstr>
      <vt:lpstr>JSON을 이용한 데이터 전송</vt:lpstr>
      <vt:lpstr>JSON을 이용한 데이터 전송</vt:lpstr>
      <vt:lpstr>JSON을 이용한 데이터 전송</vt:lpstr>
      <vt:lpstr>바이트 스트림 전송 서버와 클라이언트</vt:lpstr>
      <vt:lpstr>바이트 스트림 전송 클라이언트</vt:lpstr>
      <vt:lpstr>바이트 스트림 송수신 서버</vt:lpstr>
      <vt:lpstr>TCP/IP 프로토콜을 이용한 PLC 모니터링과 제어</vt:lpstr>
      <vt:lpstr>PC와 PLC 이더넷 연결 설정</vt:lpstr>
      <vt:lpstr>PLC 통신 프로그래밍</vt:lpstr>
      <vt:lpstr>MC Protocol</vt:lpstr>
      <vt:lpstr>PLC 출력 접점 제어하기</vt:lpstr>
      <vt:lpstr>PLC 출력 접점 제어하기</vt:lpstr>
      <vt:lpstr>PLC 입출력 점점 제어와 모니터링</vt:lpstr>
      <vt:lpstr>PLC 입출력 점점 제어와 모니터링</vt:lpstr>
      <vt:lpstr>PLC 통신(TCP) 동영상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YKSUH</cp:lastModifiedBy>
  <cp:revision>2978</cp:revision>
  <dcterms:created xsi:type="dcterms:W3CDTF">2004-07-21T02:43:03Z</dcterms:created>
  <dcterms:modified xsi:type="dcterms:W3CDTF">2019-07-29T07:11:48Z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D:\강의원고\자동화통신_강의원고\10. 오류를 어떻게 다뤄야 할까 - 예외처리.pptx</vt:lpwstr>
  </property>
</Properties>
</file>