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2"/>
  </p:notesMasterIdLst>
  <p:handoutMasterIdLst>
    <p:handoutMasterId r:id="rId33"/>
  </p:handoutMasterIdLst>
  <p:sldIdLst>
    <p:sldId id="256" r:id="rId2"/>
    <p:sldId id="595" r:id="rId3"/>
    <p:sldId id="693" r:id="rId4"/>
    <p:sldId id="596" r:id="rId5"/>
    <p:sldId id="702" r:id="rId6"/>
    <p:sldId id="599" r:id="rId7"/>
    <p:sldId id="601" r:id="rId8"/>
    <p:sldId id="602" r:id="rId9"/>
    <p:sldId id="603" r:id="rId10"/>
    <p:sldId id="664" r:id="rId11"/>
    <p:sldId id="665" r:id="rId12"/>
    <p:sldId id="666" r:id="rId13"/>
    <p:sldId id="667" r:id="rId14"/>
    <p:sldId id="668" r:id="rId15"/>
    <p:sldId id="669" r:id="rId16"/>
    <p:sldId id="670" r:id="rId17"/>
    <p:sldId id="607" r:id="rId18"/>
    <p:sldId id="608" r:id="rId19"/>
    <p:sldId id="609" r:id="rId20"/>
    <p:sldId id="610" r:id="rId21"/>
    <p:sldId id="611" r:id="rId22"/>
    <p:sldId id="676" r:id="rId23"/>
    <p:sldId id="675" r:id="rId24"/>
    <p:sldId id="613" r:id="rId25"/>
    <p:sldId id="678" r:id="rId26"/>
    <p:sldId id="680" r:id="rId27"/>
    <p:sldId id="681" r:id="rId28"/>
    <p:sldId id="682" r:id="rId29"/>
    <p:sldId id="683" r:id="rId30"/>
    <p:sldId id="275" r:id="rId31"/>
  </p:sldIdLst>
  <p:sldSz cx="9144000" cy="6858000" type="screen4x3"/>
  <p:notesSz cx="7104063" cy="10234613"/>
  <p:embeddedFontLst>
    <p:embeddedFont>
      <p:font typeface="HY얕은샘물M" panose="02030600000101010101" pitchFamily="18" charset="-127"/>
      <p:regular r:id="rId34"/>
    </p:embeddedFont>
    <p:embeddedFont>
      <p:font typeface="HY견고딕" panose="02030600000101010101" pitchFamily="18" charset="-127"/>
      <p:regular r:id="rId35"/>
    </p:embeddedFont>
    <p:embeddedFont>
      <p:font typeface="HY헤드라인M" panose="02030600000101010101" pitchFamily="18" charset="-127"/>
      <p:regular r:id="rId36"/>
    </p:embeddedFont>
    <p:embeddedFont>
      <p:font typeface="나눔고딕" panose="020B0600000101010101" charset="-127"/>
      <p:regular r:id="rId37"/>
      <p:bold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4FA018"/>
    <a:srgbClr val="592A03"/>
    <a:srgbClr val="452103"/>
    <a:srgbClr val="F4DF90"/>
    <a:srgbClr val="640032"/>
    <a:srgbClr val="683104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7" autoAdjust="0"/>
    <p:restoredTop sz="94711" autoAdjust="0"/>
  </p:normalViewPr>
  <p:slideViewPr>
    <p:cSldViewPr showGuides="1">
      <p:cViewPr varScale="1">
        <p:scale>
          <a:sx n="94" d="100"/>
          <a:sy n="94" d="100"/>
        </p:scale>
        <p:origin x="80" y="60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03" y="1"/>
            <a:ext cx="3079202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2019-07-24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38"/>
            <a:ext cx="3079202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03" y="9721238"/>
            <a:ext cx="3079202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3" y="1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5" y="4862265"/>
            <a:ext cx="5683914" cy="4605575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238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3" y="9721238"/>
            <a:ext cx="3079202" cy="511731"/>
          </a:xfrm>
          <a:prstGeom prst="rect">
            <a:avLst/>
          </a:prstGeom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concurrent server </a:t>
            </a:r>
            <a:r>
              <a:rPr lang="ko-KR" altLang="en-US" dirty="0" smtClean="0"/>
              <a:t>구현 방법</a:t>
            </a:r>
            <a:endParaRPr lang="en-US" altLang="ko-KR" dirty="0" smtClean="0"/>
          </a:p>
          <a:p>
            <a:pPr marL="237721" indent="-237721">
              <a:buAutoNum type="arabicParenBoth"/>
            </a:pPr>
            <a:r>
              <a:rPr lang="en-US" altLang="ko-KR" dirty="0" smtClean="0"/>
              <a:t>thread</a:t>
            </a:r>
          </a:p>
          <a:p>
            <a:pPr marL="237721" indent="-237721">
              <a:buAutoNum type="arabicParenBoth"/>
            </a:pPr>
            <a:r>
              <a:rPr lang="en-US" altLang="ko-KR" dirty="0" smtClean="0"/>
              <a:t>select()</a:t>
            </a:r>
          </a:p>
          <a:p>
            <a:pPr marL="237721" indent="-237721">
              <a:buAutoNum type="arabicParenBoth"/>
            </a:pPr>
            <a:r>
              <a:rPr lang="en-US" altLang="ko-KR" dirty="0" err="1" smtClean="0"/>
              <a:t>asyncio</a:t>
            </a:r>
            <a:r>
              <a:rPr lang="en-US" altLang="ko-KR" dirty="0" smtClean="0"/>
              <a:t> module</a:t>
            </a:r>
          </a:p>
          <a:p>
            <a:pPr marL="237721" indent="-237721">
              <a:buAutoNum type="arabicParenBoth"/>
            </a:pPr>
            <a:r>
              <a:rPr lang="en-US" altLang="ko-KR" dirty="0" smtClean="0"/>
              <a:t>selectors</a:t>
            </a:r>
            <a:r>
              <a:rPr lang="en-US" altLang="ko-KR" baseline="0" dirty="0" smtClean="0"/>
              <a:t>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73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를 생성할 때 지정되는 </a:t>
            </a:r>
            <a:r>
              <a:rPr lang="en-US" altLang="ko-KR" dirty="0" smtClean="0"/>
              <a:t>handler </a:t>
            </a:r>
            <a:r>
              <a:rPr lang="ko-KR" altLang="en-US" dirty="0" smtClean="0"/>
              <a:t>함수는 운영체제에 의해 관리되고 실행된다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40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를 생성할 때 지정되는 </a:t>
            </a:r>
            <a:r>
              <a:rPr lang="en-US" altLang="ko-KR" dirty="0" smtClean="0"/>
              <a:t>handler </a:t>
            </a:r>
            <a:r>
              <a:rPr lang="ko-KR" altLang="en-US" dirty="0" smtClean="0"/>
              <a:t>함수는 운영체제에 의해 관리되고 실행된다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72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struct.pack</a:t>
            </a:r>
            <a:r>
              <a:rPr lang="ko-KR" altLang="en-US" dirty="0" smtClean="0"/>
              <a:t>으로 변환하면 소수점 아래 자릿수 가 달라진다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765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메시지를 수신하여 메시지 창에 표시하는 작업은 계속 진행되어야 하므로 스레드로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40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44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6626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smtClean="0"/>
              <a:t>3. </a:t>
            </a:r>
            <a:r>
              <a:rPr lang="ko-KR" altLang="en-US" sz="2800" dirty="0" smtClean="0"/>
              <a:t>동시성</a:t>
            </a:r>
            <a:r>
              <a:rPr lang="en-US" altLang="ko-KR" sz="2800" dirty="0" smtClean="0"/>
              <a:t>(concurrent)</a:t>
            </a:r>
            <a:r>
              <a:rPr lang="ko-KR" altLang="en-US" sz="2800" dirty="0" smtClean="0"/>
              <a:t> 소켓 프로그래밍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소켓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클라이언트로부터 섭씨 온도를 받아 화씨 온도로 변환하여 전송하는 서버 프로그램</a:t>
            </a:r>
            <a:endParaRPr lang="en-US" altLang="ko-KR" dirty="0" smtClean="0"/>
          </a:p>
          <a:p>
            <a:r>
              <a:rPr lang="ko-KR" altLang="en-US" dirty="0" smtClean="0"/>
              <a:t>서버</a:t>
            </a:r>
            <a:r>
              <a:rPr lang="en-US" altLang="ko-KR" dirty="0" smtClean="0"/>
              <a:t>:</a:t>
            </a:r>
            <a:r>
              <a:rPr lang="ko-KR" altLang="en-US" dirty="0" smtClean="0"/>
              <a:t> 텍스트 모드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클라이언트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</a:t>
            </a:r>
          </a:p>
          <a:p>
            <a:r>
              <a:rPr lang="ko-KR" altLang="en-US" dirty="0" smtClean="0"/>
              <a:t>클라이언트에서 수신 데이터를 사용자 화면에 표시하기 위해 스레드 필요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소켓 프로그램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38200" y="3429000"/>
            <a:ext cx="2943871" cy="2667000"/>
            <a:chOff x="2313929" y="3276600"/>
            <a:chExt cx="2943871" cy="2667000"/>
          </a:xfrm>
        </p:grpSpPr>
        <p:sp>
          <p:nvSpPr>
            <p:cNvPr id="5" name="TextBox 4"/>
            <p:cNvSpPr txBox="1"/>
            <p:nvPr/>
          </p:nvSpPr>
          <p:spPr>
            <a:xfrm>
              <a:off x="2313929" y="3276600"/>
              <a:ext cx="2666179" cy="646331"/>
            </a:xfrm>
            <a:prstGeom prst="rect">
              <a:avLst/>
            </a:prstGeom>
            <a:noFill/>
            <a:ln>
              <a:solidFill>
                <a:srgbClr val="66003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TCP 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소켓 생성과 </a:t>
              </a:r>
              <a:r>
                <a:rPr lang="ko-KR" altLang="en-US" sz="1800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바인드</a:t>
              </a:r>
              <a:endParaRPr lang="en-US" altLang="ko-KR" sz="1800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접속 대기 및 연결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9604" y="4639270"/>
              <a:ext cx="2194832" cy="923330"/>
            </a:xfrm>
            <a:prstGeom prst="rect">
              <a:avLst/>
            </a:prstGeom>
            <a:noFill/>
            <a:ln>
              <a:solidFill>
                <a:srgbClr val="66003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데이터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섭씨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)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 수신</a:t>
              </a:r>
              <a:endParaRPr lang="en-US" altLang="ko-KR" sz="1800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섭씨를 화씨로 변환</a:t>
              </a:r>
              <a:endParaRPr lang="en-US" altLang="ko-KR" sz="1800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화씨 온도 전송</a:t>
              </a:r>
            </a:p>
          </p:txBody>
        </p:sp>
        <p:cxnSp>
          <p:nvCxnSpPr>
            <p:cNvPr id="8" name="직선 화살표 연결선 7"/>
            <p:cNvCxnSpPr>
              <a:stCxn id="5" idx="2"/>
              <a:endCxn id="6" idx="0"/>
            </p:cNvCxnSpPr>
            <p:nvPr/>
          </p:nvCxnSpPr>
          <p:spPr>
            <a:xfrm>
              <a:off x="3647019" y="3922931"/>
              <a:ext cx="1" cy="71633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6" idx="2"/>
            </p:cNvCxnSpPr>
            <p:nvPr/>
          </p:nvCxnSpPr>
          <p:spPr>
            <a:xfrm flipH="1">
              <a:off x="3647018" y="5562600"/>
              <a:ext cx="2" cy="38100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643798" y="5933526"/>
              <a:ext cx="161078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254580" y="4267200"/>
              <a:ext cx="0" cy="167640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3647018" y="4254322"/>
              <a:ext cx="161078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272469" y="3155241"/>
            <a:ext cx="4594140" cy="3435956"/>
            <a:chOff x="4092660" y="3320063"/>
            <a:chExt cx="4594140" cy="3435956"/>
          </a:xfrm>
        </p:grpSpPr>
        <p:sp>
          <p:nvSpPr>
            <p:cNvPr id="19" name="TextBox 18"/>
            <p:cNvSpPr txBox="1"/>
            <p:nvPr/>
          </p:nvSpPr>
          <p:spPr>
            <a:xfrm>
              <a:off x="6251454" y="3962400"/>
              <a:ext cx="2435346" cy="369332"/>
            </a:xfrm>
            <a:prstGeom prst="rect">
              <a:avLst/>
            </a:prstGeom>
            <a:noFill/>
            <a:ln>
              <a:solidFill>
                <a:srgbClr val="66003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TCP 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소켓 생성과 연결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74253" y="3320063"/>
              <a:ext cx="1189749" cy="369332"/>
            </a:xfrm>
            <a:prstGeom prst="rect">
              <a:avLst/>
            </a:prstGeom>
            <a:noFill/>
            <a:ln>
              <a:solidFill>
                <a:srgbClr val="66003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화면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30837" y="4686957"/>
              <a:ext cx="2276585" cy="369332"/>
            </a:xfrm>
            <a:prstGeom prst="rect">
              <a:avLst/>
            </a:prstGeom>
            <a:noFill/>
            <a:ln>
              <a:solidFill>
                <a:srgbClr val="66003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스레드 생성 및 시작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8952" y="4686957"/>
              <a:ext cx="1569660" cy="6463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66003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수신처리함수</a:t>
              </a:r>
              <a:endParaRPr lang="en-US" altLang="ko-KR" sz="1800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ko-KR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(handler()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3491" y="5606293"/>
              <a:ext cx="1420582" cy="369332"/>
            </a:xfrm>
            <a:prstGeom prst="rect">
              <a:avLst/>
            </a:prstGeom>
            <a:noFill/>
            <a:ln>
              <a:solidFill>
                <a:srgbClr val="66003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데이터 수신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2660" y="6126555"/>
              <a:ext cx="1882247" cy="369332"/>
            </a:xfrm>
            <a:prstGeom prst="rect">
              <a:avLst/>
            </a:prstGeom>
            <a:noFill/>
            <a:ln>
              <a:solidFill>
                <a:srgbClr val="66003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수신데이터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 표시</a:t>
              </a:r>
            </a:p>
          </p:txBody>
        </p:sp>
        <p:cxnSp>
          <p:nvCxnSpPr>
            <p:cNvPr id="26" name="직선 화살표 연결선 25"/>
            <p:cNvCxnSpPr>
              <a:endCxn id="21" idx="1"/>
            </p:cNvCxnSpPr>
            <p:nvPr/>
          </p:nvCxnSpPr>
          <p:spPr>
            <a:xfrm>
              <a:off x="5818612" y="4871623"/>
              <a:ext cx="512225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2" idx="2"/>
              <a:endCxn id="23" idx="0"/>
            </p:cNvCxnSpPr>
            <p:nvPr/>
          </p:nvCxnSpPr>
          <p:spPr>
            <a:xfrm>
              <a:off x="5033782" y="5333288"/>
              <a:ext cx="0" cy="273005"/>
            </a:xfrm>
            <a:prstGeom prst="line">
              <a:avLst/>
            </a:prstGeom>
            <a:ln w="15875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3" idx="2"/>
              <a:endCxn id="24" idx="0"/>
            </p:cNvCxnSpPr>
            <p:nvPr/>
          </p:nvCxnSpPr>
          <p:spPr>
            <a:xfrm>
              <a:off x="5033782" y="5975625"/>
              <a:ext cx="2" cy="150930"/>
            </a:xfrm>
            <a:prstGeom prst="line">
              <a:avLst/>
            </a:prstGeom>
            <a:ln w="15875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4" idx="2"/>
            </p:cNvCxnSpPr>
            <p:nvPr/>
          </p:nvCxnSpPr>
          <p:spPr>
            <a:xfrm flipH="1">
              <a:off x="5033782" y="6495887"/>
              <a:ext cx="2" cy="260132"/>
            </a:xfrm>
            <a:prstGeom prst="line">
              <a:avLst/>
            </a:prstGeom>
            <a:ln w="15875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033782" y="6740379"/>
              <a:ext cx="1138418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6158450" y="5486400"/>
              <a:ext cx="0" cy="1253979"/>
            </a:xfrm>
            <a:prstGeom prst="line">
              <a:avLst/>
            </a:prstGeom>
            <a:ln w="15875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H="1">
              <a:off x="5033782" y="5469790"/>
              <a:ext cx="1138418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796841" y="4622404"/>
              <a:ext cx="543739" cy="2646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400" smtClean="0">
                  <a:solidFill>
                    <a:srgbClr val="0070C0"/>
                  </a:solidFill>
                  <a:latin typeface="+mn-ea"/>
                  <a:ea typeface="+mn-ea"/>
                </a:rPr>
                <a:t>실행</a:t>
              </a:r>
              <a:endParaRPr lang="ko-KR" altLang="en-US" sz="1400" dirty="0" smtClean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87452" y="6421920"/>
            <a:ext cx="697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dirty="0" smtClean="0">
                <a:solidFill>
                  <a:srgbClr val="0070C0"/>
                </a:solidFill>
                <a:latin typeface="+mn-ea"/>
                <a:ea typeface="+mn-ea"/>
              </a:rPr>
              <a:t>서버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49139" y="6284323"/>
            <a:ext cx="146706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dirty="0" smtClean="0">
                <a:solidFill>
                  <a:srgbClr val="0070C0"/>
                </a:solidFill>
                <a:latin typeface="+mn-ea"/>
                <a:ea typeface="+mn-ea"/>
              </a:rPr>
              <a:t>클라이언트</a:t>
            </a:r>
          </a:p>
        </p:txBody>
      </p:sp>
      <p:cxnSp>
        <p:nvCxnSpPr>
          <p:cNvPr id="45" name="직선 연결선 44"/>
          <p:cNvCxnSpPr>
            <a:endCxn id="19" idx="0"/>
          </p:cNvCxnSpPr>
          <p:nvPr/>
        </p:nvCxnSpPr>
        <p:spPr>
          <a:xfrm>
            <a:off x="7647203" y="3513505"/>
            <a:ext cx="1733" cy="284073"/>
          </a:xfrm>
          <a:prstGeom prst="line">
            <a:avLst/>
          </a:prstGeom>
          <a:ln w="1587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1" idx="0"/>
          </p:cNvCxnSpPr>
          <p:nvPr/>
        </p:nvCxnSpPr>
        <p:spPr>
          <a:xfrm flipH="1">
            <a:off x="7648939" y="4179746"/>
            <a:ext cx="10984" cy="342389"/>
          </a:xfrm>
          <a:prstGeom prst="line">
            <a:avLst/>
          </a:prstGeom>
          <a:ln w="1587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소켓을 생성하고 클라이언트와 연결한다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섭씨 온도를 화씨 온도로 변환하여 전송한다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온도 변환 서버 프로그램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= socket(AF_INET, SOCK_STREAM)</a:t>
            </a: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s.setsockopt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(SOL_SOCKET, SO_REUSEADDR, 1)</a:t>
            </a: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s.bind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(('', port))</a:t>
            </a: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s.listen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(1)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conn, (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remotehost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,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remoteport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) =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s.accept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789318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while True: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data =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conn.recv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(BUFSIZE)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if not data: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break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data = float(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data.decode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()) #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수신 데이터를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float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형으로 변환</a:t>
            </a:r>
          </a:p>
          <a:p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data = 9.0/5.0*data + 32.0 #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화씨 온도 계산</a:t>
            </a:r>
          </a:p>
          <a:p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data = '{:.1f}'.format(data) #</a:t>
            </a:r>
            <a:r>
              <a:rPr lang="ko-KR" altLang="en-US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소숫점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1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자리까지 표시</a:t>
            </a:r>
            <a:endParaRPr lang="en-US" altLang="ko-KR" b="1" dirty="0" smtClean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r>
              <a:rPr lang="ko-KR" altLang="en-US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</a:t>
            </a:r>
            <a:r>
              <a:rPr lang="en-US" altLang="ko-KR" b="1" dirty="0" err="1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conn.send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</a:t>
            </a:r>
            <a:r>
              <a:rPr lang="en-US" altLang="ko-KR" b="1" dirty="0" err="1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data.encode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())</a:t>
            </a:r>
            <a:endParaRPr lang="en-US" altLang="ko-KR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conn.close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</a:t>
            </a:r>
            <a:endParaRPr lang="en-US" altLang="ko-KR" b="1" dirty="0" smtClean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11525"/>
              </p:ext>
            </p:extLst>
          </p:nvPr>
        </p:nvGraphicFramePr>
        <p:xfrm>
          <a:off x="7315200" y="5791200"/>
          <a:ext cx="14176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포장기 셸 개체" showAsIcon="1" r:id="rId4" imgW="1418040" imgH="542160" progId="Package">
                  <p:embed/>
                </p:oleObj>
              </mc:Choice>
              <mc:Fallback>
                <p:oleObj name="포장기 셸 개체" showAsIcon="1" r:id="rId4" imgW="141804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00" y="5791200"/>
                        <a:ext cx="141763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9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사용자로부터 섭씨 온도를 입력 받아 서버로 전송하고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서버로부터 화씨 온도를 수신하여 표시하는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클라이언트 프로그램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온도 변환 클라이언트 프로그램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362200" y="3758335"/>
            <a:ext cx="4734023" cy="1651865"/>
            <a:chOff x="2362200" y="2919010"/>
            <a:chExt cx="4734023" cy="16518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200" y="2971800"/>
              <a:ext cx="3885714" cy="10952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857500" y="2971800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Label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8532" y="291901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Entry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7914" y="3288586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Button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8532" y="410921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Entry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4109210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Label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7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온도 변환 클라이언트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root =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Tk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</a:t>
            </a:r>
          </a:p>
          <a:p>
            <a:r>
              <a:rPr lang="en-US" altLang="ko-KR" b="1" dirty="0" err="1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message_label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= Label(text='Enter a temperature(C)  ',font=('Verdana', 16))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entry1 = Entry(font=('Verdana', 16), width=5)</a:t>
            </a:r>
          </a:p>
          <a:p>
            <a:endParaRPr lang="en-US" altLang="ko-KR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recv_label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= Label(text='Temperature in F  ',font=('Verdana', 16))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entry2 = Entry(font=('Verdana', 16), width=5)</a:t>
            </a:r>
          </a:p>
          <a:p>
            <a:endParaRPr lang="en-US" altLang="ko-KR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calc_button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= Button(text='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전송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', font=('Verdana', 12), command=calculate)</a:t>
            </a:r>
          </a:p>
          <a:p>
            <a:endParaRPr lang="en-US" altLang="ko-KR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message_label.grid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(row=0, column=0, sticky=W)</a:t>
            </a: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recv_label.grid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(row=1, column=0, sticky=W)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entry1.grid(row=0, column=1)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entry2.grid(row=1, column=1)</a:t>
            </a: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calc_button.grid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(row=0, column=2,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padx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=10,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pady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=10)</a:t>
            </a:r>
            <a:endParaRPr lang="en-US" altLang="ko-KR" b="1" dirty="0" smtClean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410200" y="892760"/>
            <a:ext cx="3429000" cy="989475"/>
            <a:chOff x="2362200" y="2919010"/>
            <a:chExt cx="4734023" cy="16518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200" y="2971800"/>
              <a:ext cx="3885714" cy="10952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57500" y="2971800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Label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8532" y="291901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Entry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7914" y="3288586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Button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8532" y="410921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Entry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4109210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Label</a:t>
              </a:r>
              <a:endPara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4853" y="1905000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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853" y="2519200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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53" y="3133400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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853" y="3433668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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853" y="4044619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</a:t>
            </a:r>
            <a:endParaRPr lang="ko-KR" altLang="en-US" sz="18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6439" y="988769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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4489" y="975859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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6439" y="1669520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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4489" y="1657677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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80221" y="968019"/>
            <a:ext cx="3898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</a:t>
            </a:r>
            <a:endParaRPr lang="ko-KR" altLang="en-US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52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altLang="ko-KR" dirty="0" smtClean="0"/>
              <a:t>callback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smtClean="0"/>
              <a:t>섭씨 온도 창의 값을 읽어 서버로 전송한다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온도 변환 클라이언트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#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섭씨 </a:t>
            </a:r>
            <a:r>
              <a:rPr lang="ko-KR" altLang="en-US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온도를 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서버로 전송</a:t>
            </a: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def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calculate():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global temp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temp = float(entry1.get()) #Read a temp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#entry1.delete(0,END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)</a:t>
            </a:r>
            <a:r>
              <a:rPr lang="ko-KR" altLang="en-US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#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입력 창을 지운다</a:t>
            </a:r>
          </a:p>
          <a:p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sock.send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str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(temp).encode()) #send the temp in C to server</a:t>
            </a:r>
            <a:endParaRPr lang="en-US" altLang="ko-KR" b="1" dirty="0" smtClean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8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소켓 생성과 메시지를 수신하는 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</a:t>
            </a:r>
            <a:endParaRPr lang="en-US" altLang="ko-KR" dirty="0" smtClean="0"/>
          </a:p>
          <a:p>
            <a:r>
              <a:rPr lang="ko-KR" altLang="en-US" dirty="0" smtClean="0"/>
              <a:t>스레드를 사용하여 데이터를 수신하여 화면에 표시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온도 변환 클라이언트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def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lt"/>
                <a:ea typeface="HY얕은샘물M" panose="02030600000101010101" pitchFamily="18" charset="-127"/>
              </a:rPr>
              <a:t>handler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(sock):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while True: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try: #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수신 데이터가 없으면 예외 발생</a:t>
            </a:r>
          </a:p>
          <a:p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   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r_msg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=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sock.recv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(1024) #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메시지 수신</a:t>
            </a:r>
          </a:p>
          <a:p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except: #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수신 데이터 없음</a:t>
            </a:r>
          </a:p>
          <a:p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   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pass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else: #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수신 데이터 표시</a:t>
            </a:r>
          </a:p>
          <a:p>
            <a:r>
              <a:rPr lang="ko-KR" altLang="en-US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   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entry2.delete(0, END)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    entry2.insert(0,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r_msg.decode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())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    entry1.delete(0, END)</a:t>
            </a:r>
            <a:endParaRPr lang="ko-KR" altLang="en-US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 = socket(AF_INET, SOCK_STREAM)</a:t>
            </a: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sock.connect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(("localhost", 2500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))</a:t>
            </a:r>
          </a:p>
          <a:p>
            <a:r>
              <a:rPr lang="en-US" altLang="ko-KR" b="1" dirty="0" err="1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cThread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= </a:t>
            </a:r>
            <a:r>
              <a:rPr lang="en-US" altLang="ko-KR" b="1" dirty="0" err="1">
                <a:solidFill>
                  <a:srgbClr val="FF0000"/>
                </a:solidFill>
                <a:latin typeface="+mn-lt"/>
                <a:ea typeface="HY얕은샘물M" panose="02030600000101010101" pitchFamily="18" charset="-127"/>
              </a:rPr>
              <a:t>threading.Thread</a:t>
            </a:r>
            <a:r>
              <a:rPr lang="en-US" altLang="ko-KR" b="1" dirty="0">
                <a:solidFill>
                  <a:srgbClr val="FF0000"/>
                </a:solidFill>
                <a:latin typeface="+mn-lt"/>
                <a:ea typeface="HY얕은샘물M" panose="02030600000101010101" pitchFamily="18" charset="-127"/>
              </a:rPr>
              <a:t>(target=handler, </a:t>
            </a:r>
            <a:r>
              <a:rPr lang="en-US" altLang="ko-KR" b="1" dirty="0" err="1">
                <a:solidFill>
                  <a:srgbClr val="FF0000"/>
                </a:solidFill>
                <a:latin typeface="+mn-lt"/>
                <a:ea typeface="HY얕은샘물M" panose="02030600000101010101" pitchFamily="18" charset="-127"/>
              </a:rPr>
              <a:t>args</a:t>
            </a:r>
            <a:r>
              <a:rPr lang="en-US" altLang="ko-KR" b="1" dirty="0">
                <a:solidFill>
                  <a:srgbClr val="FF0000"/>
                </a:solidFill>
                <a:latin typeface="+mn-lt"/>
                <a:ea typeface="HY얕은샘물M" panose="02030600000101010101" pitchFamily="18" charset="-127"/>
              </a:rPr>
              <a:t>=(sock,))</a:t>
            </a: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cThread.daemon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= True</a:t>
            </a:r>
          </a:p>
          <a:p>
            <a:r>
              <a:rPr lang="en-US" altLang="ko-KR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cThread.start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</a:t>
            </a:r>
            <a:endParaRPr lang="en-US" altLang="ko-KR" b="1" dirty="0" smtClean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812348"/>
              </p:ext>
            </p:extLst>
          </p:nvPr>
        </p:nvGraphicFramePr>
        <p:xfrm>
          <a:off x="7354888" y="6118225"/>
          <a:ext cx="1371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5" name="포장기 셸 개체" showAsIcon="1" r:id="rId4" imgW="1372320" imgH="542160" progId="Package">
                  <p:embed/>
                </p:oleObj>
              </mc:Choice>
              <mc:Fallback>
                <p:oleObj name="포장기 셸 개체" showAsIcon="1" r:id="rId4" imgW="137232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54888" y="6118225"/>
                        <a:ext cx="13716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0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43578" y="914400"/>
            <a:ext cx="8686800" cy="5715000"/>
          </a:xfrm>
        </p:spPr>
        <p:txBody>
          <a:bodyPr/>
          <a:lstStyle/>
          <a:p>
            <a:r>
              <a:rPr lang="en-US" altLang="ko-KR" b="1" dirty="0" smtClean="0"/>
              <a:t>UDP </a:t>
            </a:r>
            <a:r>
              <a:rPr lang="ko-KR" altLang="en-US" b="1" dirty="0"/>
              <a:t>채팅 </a:t>
            </a:r>
            <a:r>
              <a:rPr lang="ko-KR" altLang="en-US" b="1" dirty="0" smtClean="0"/>
              <a:t>서버 프로그램</a:t>
            </a:r>
            <a:r>
              <a:rPr lang="en-US" altLang="ko-KR" b="1" dirty="0" smtClean="0"/>
              <a:t>(chatserver_udp.py)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UDP </a:t>
            </a:r>
            <a:r>
              <a:rPr lang="ko-KR" altLang="en-US" dirty="0" smtClean="0"/>
              <a:t>프로토콜을 사용한 에코 서버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서버는 발신자를 제외한 다른 클라이언트에게 메시지 송신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063" y="2516424"/>
            <a:ext cx="4176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import socket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import time</a:t>
            </a:r>
          </a:p>
          <a:p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host = ''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port = 2500</a:t>
            </a:r>
          </a:p>
          <a:p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clients = [] #</a:t>
            </a:r>
            <a:r>
              <a:rPr lang="ko-KR" altLang="en-US" sz="1600" dirty="0">
                <a:solidFill>
                  <a:srgbClr val="002060"/>
                </a:solidFill>
                <a:latin typeface="+mj-ea"/>
                <a:ea typeface="+mj-ea"/>
              </a:rPr>
              <a:t>클라이언트 리스트</a:t>
            </a:r>
          </a:p>
          <a:p>
            <a:endParaRPr lang="ko-KR" altLang="en-US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s =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socket.socket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socket.AF_INET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socket.SOCK_DGRAM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s.bind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((host, port))</a:t>
            </a:r>
          </a:p>
          <a:p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s.setblocking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(0)</a:t>
            </a:r>
          </a:p>
          <a:p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quitting = False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print('Server Started')</a:t>
            </a:r>
            <a:endParaRPr lang="ko-KR" altLang="en-US" sz="1600" dirty="0" smtClean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2513111"/>
            <a:ext cx="5638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while True: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try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   data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addr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s.recvfrom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(1024)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   if 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"quit" in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data.decode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():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      break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</a:rPr>
              <a:t>    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if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addr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not in clients: #</a:t>
            </a:r>
            <a:r>
              <a:rPr lang="ko-KR" altLang="en-US" sz="1600" dirty="0">
                <a:solidFill>
                  <a:srgbClr val="002060"/>
                </a:solidFill>
                <a:latin typeface="+mj-ea"/>
                <a:ea typeface="+mj-ea"/>
              </a:rPr>
              <a:t>클라이언트 리스트에 없으면 추가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</a:rPr>
              <a:t>       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print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("new client")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  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+mj-ea"/>
                <a:ea typeface="+mj-ea"/>
              </a:rPr>
              <a:t>clients.append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solidFill>
                  <a:srgbClr val="002060"/>
                </a:solidFill>
                <a:latin typeface="+mj-ea"/>
                <a:ea typeface="+mj-ea"/>
              </a:rPr>
              <a:t>addr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   print(</a:t>
            </a:r>
            <a:r>
              <a:rPr lang="en-US" altLang="ko-KR" sz="1600" dirty="0" err="1" smtClean="0">
                <a:solidFill>
                  <a:srgbClr val="002060"/>
                </a:solidFill>
                <a:latin typeface="+mj-ea"/>
                <a:ea typeface="+mj-ea"/>
              </a:rPr>
              <a:t>time.ctime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solidFill>
                  <a:srgbClr val="002060"/>
                </a:solidFill>
                <a:latin typeface="+mj-ea"/>
                <a:ea typeface="+mj-ea"/>
              </a:rPr>
              <a:t>time.time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()) +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str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addr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) + ': :' +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data.decode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())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   for 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client in clients: #</a:t>
            </a:r>
            <a:r>
              <a:rPr lang="ko-KR" altLang="en-US" sz="1600" dirty="0">
                <a:solidFill>
                  <a:srgbClr val="002060"/>
                </a:solidFill>
                <a:latin typeface="+mj-ea"/>
                <a:ea typeface="+mj-ea"/>
              </a:rPr>
              <a:t>모든 클라이언트에게 전송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      if 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client !=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addr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     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+mj-ea"/>
                <a:ea typeface="+mj-ea"/>
              </a:rPr>
              <a:t>s.sendto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(data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, client)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except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      pass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s.close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()</a:t>
            </a:r>
            <a:endParaRPr lang="ko-KR" altLang="en-US" sz="1600" dirty="0" smtClean="0">
              <a:solidFill>
                <a:srgbClr val="002060"/>
              </a:solidFill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81624" y="3048000"/>
            <a:ext cx="6372674" cy="2743200"/>
            <a:chOff x="1781624" y="3048000"/>
            <a:chExt cx="6372674" cy="2743200"/>
          </a:xfrm>
        </p:grpSpPr>
        <p:sp>
          <p:nvSpPr>
            <p:cNvPr id="6" name="TextBox 5"/>
            <p:cNvSpPr txBox="1"/>
            <p:nvPr/>
          </p:nvSpPr>
          <p:spPr>
            <a:xfrm>
              <a:off x="2403613" y="4762067"/>
              <a:ext cx="1104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UDP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소켓 사용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81624" y="5224294"/>
              <a:ext cx="1104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차단 소켓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8000" y="3048000"/>
              <a:ext cx="1104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데이터 수신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4498269"/>
              <a:ext cx="1982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새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로운 소켓을 목록에 추가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5483423"/>
              <a:ext cx="1982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발신자가 아니면 메시지 전송</a:t>
              </a:r>
            </a:p>
          </p:txBody>
        </p:sp>
      </p:grp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604153"/>
              </p:ext>
            </p:extLst>
          </p:nvPr>
        </p:nvGraphicFramePr>
        <p:xfrm>
          <a:off x="7467600" y="6078538"/>
          <a:ext cx="12080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포장기 셸 개체" showAsIcon="1" r:id="rId3" imgW="1208880" imgH="542160" progId="Package">
                  <p:embed/>
                </p:oleObj>
              </mc:Choice>
              <mc:Fallback>
                <p:oleObj name="포장기 셸 개체" showAsIcon="1" r:id="rId3" imgW="12088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7600" y="6078538"/>
                        <a:ext cx="12080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4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 err="1" smtClean="0"/>
              <a:t>threading.Thread</a:t>
            </a:r>
            <a:r>
              <a:rPr lang="ko-KR" altLang="en-US" b="1" dirty="0" smtClean="0"/>
              <a:t>를 사용한 </a:t>
            </a:r>
            <a:r>
              <a:rPr lang="en-US" altLang="ko-KR" b="1" dirty="0" smtClean="0"/>
              <a:t>UDP </a:t>
            </a:r>
            <a:r>
              <a:rPr lang="ko-KR" altLang="en-US" b="1" dirty="0"/>
              <a:t>채팅 </a:t>
            </a:r>
            <a:r>
              <a:rPr lang="ko-KR" altLang="en-US" b="1" dirty="0" smtClean="0"/>
              <a:t>클라이언트 </a:t>
            </a:r>
            <a:r>
              <a:rPr lang="ko-KR" altLang="en-US" b="1" dirty="0"/>
              <a:t>프로그램</a:t>
            </a:r>
            <a:r>
              <a:rPr lang="en-US" altLang="ko-KR" b="1" dirty="0" smtClean="0"/>
              <a:t>(thread_udp_client.py)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메시지를 수신하여 화면에 출력하는 기능을 </a:t>
            </a:r>
            <a:r>
              <a:rPr lang="ko-KR" altLang="en-US" dirty="0" err="1" smtClean="0"/>
              <a:t>핸들러로</a:t>
            </a:r>
            <a:r>
              <a:rPr lang="ko-KR" altLang="en-US" dirty="0" smtClean="0"/>
              <a:t> </a:t>
            </a:r>
            <a:r>
              <a:rPr lang="ko-KR" altLang="en-US" dirty="0"/>
              <a:t>작성하여 실행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송신 메시지 입력 중이라도 수신 메시지를 </a:t>
            </a:r>
            <a:r>
              <a:rPr lang="ko-KR" altLang="en-US" dirty="0" smtClean="0"/>
              <a:t>표시 가능</a:t>
            </a:r>
            <a:endParaRPr lang="ko-KR" altLang="en-US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 err="1" smtClean="0"/>
              <a:t>멀티스레드</a:t>
            </a:r>
            <a:r>
              <a:rPr lang="ko-KR" altLang="en-US" dirty="0"/>
              <a:t> </a:t>
            </a:r>
            <a:r>
              <a:rPr lang="ko-KR" altLang="en-US" dirty="0" smtClean="0"/>
              <a:t>클라이언트 프로그램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69" y="2971800"/>
            <a:ext cx="4176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#</a:t>
            </a:r>
            <a:r>
              <a:rPr lang="ko-KR" altLang="en-US" sz="1600" dirty="0">
                <a:solidFill>
                  <a:srgbClr val="002060"/>
                </a:solidFill>
                <a:latin typeface="+mj-ea"/>
                <a:ea typeface="+mj-ea"/>
              </a:rPr>
              <a:t>데이터 수신은 스레드로 실행하고 송신은 무한 루프로 실행</a:t>
            </a:r>
          </a:p>
          <a:p>
            <a:endParaRPr lang="ko-KR" altLang="en-US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import socket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import threading</a:t>
            </a:r>
          </a:p>
          <a:p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def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handler(c):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while True: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   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msg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addr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c.recvfrom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(1024)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    print(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msg.decode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())</a:t>
            </a:r>
          </a:p>
          <a:p>
            <a:endParaRPr lang="en-US" altLang="ko-KR" sz="1600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</a:rPr>
              <a:t>connection = ('localhost', 2500)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</a:rPr>
              <a:t>s =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</a:rPr>
              <a:t>socket.socket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</a:rPr>
              <a:t>socket.AF_INET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</a:rPr>
              <a:t>socket.SOCK_DGRAM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</a:rPr>
              <a:t>)</a:t>
            </a:r>
            <a:endParaRPr lang="en-US" altLang="ko-KR" sz="1600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9100" y="2971800"/>
            <a:ext cx="4899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#</a:t>
            </a:r>
            <a:r>
              <a:rPr lang="ko-KR" altLang="en-US" sz="1600" dirty="0">
                <a:solidFill>
                  <a:srgbClr val="002060"/>
                </a:solidFill>
                <a:latin typeface="+mj-ea"/>
                <a:ea typeface="+mj-ea"/>
              </a:rPr>
              <a:t>서버로 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ea typeface="+mj-ea"/>
              </a:rPr>
              <a:t>데이터를 </a:t>
            </a:r>
            <a:r>
              <a:rPr lang="ko-KR" altLang="en-US" sz="1600" dirty="0">
                <a:solidFill>
                  <a:srgbClr val="002060"/>
                </a:solidFill>
                <a:latin typeface="+mj-ea"/>
                <a:ea typeface="+mj-ea"/>
              </a:rPr>
              <a:t>먼저 보내지 않으면 소켓이 정의되지 않아 스레드 에러 발생</a:t>
            </a:r>
          </a:p>
          <a:p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my_id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= input("ID</a:t>
            </a:r>
            <a:r>
              <a:rPr lang="ko-KR" altLang="en-US" sz="1600" dirty="0">
                <a:solidFill>
                  <a:srgbClr val="002060"/>
                </a:solidFill>
                <a:latin typeface="+mj-ea"/>
                <a:ea typeface="+mj-ea"/>
              </a:rPr>
              <a:t>를 입력하세요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: ")</a:t>
            </a:r>
          </a:p>
          <a:p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s.sendto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(('['+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my_id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+'] ').encode(), connection)</a:t>
            </a:r>
          </a:p>
          <a:p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cThread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threading.Thread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(target=handler,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args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=(s,))</a:t>
            </a:r>
          </a:p>
          <a:p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cThread.daemon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= True</a:t>
            </a:r>
          </a:p>
          <a:p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cThread.start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()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while True: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msg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= '['+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my_id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+'] '+input()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s.sendto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msg.encode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(), connection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)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0489" y="4485355"/>
            <a:ext cx="198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서브 스레드 생성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4467948"/>
            <a:ext cx="198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서브 스레드로 실행한 </a:t>
            </a:r>
            <a:r>
              <a:rPr lang="ko-KR" altLang="en-US" sz="1400" dirty="0" err="1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핸들러</a:t>
            </a:r>
            <a:r>
              <a:rPr lang="ko-KR" altLang="en-US" sz="1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함수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00782"/>
              </p:ext>
            </p:extLst>
          </p:nvPr>
        </p:nvGraphicFramePr>
        <p:xfrm>
          <a:off x="7410450" y="6065838"/>
          <a:ext cx="1404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포장기 셸 개체" showAsIcon="1" r:id="rId4" imgW="1404720" imgH="542160" progId="Package">
                  <p:embed/>
                </p:oleObj>
              </mc:Choice>
              <mc:Fallback>
                <p:oleObj name="포장기 셸 개체" showAsIcon="1" r:id="rId4" imgW="140472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10450" y="6065838"/>
                        <a:ext cx="140493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채팅 프로그램 실행</a:t>
            </a:r>
            <a:endParaRPr lang="ko-KR" altLang="en-US" dirty="0"/>
          </a:p>
          <a:p>
            <a:pPr lvl="1"/>
            <a:r>
              <a:rPr lang="ko-KR" altLang="en-US" dirty="0" smtClean="0"/>
              <a:t>서버 프로그램 실행</a:t>
            </a:r>
            <a:r>
              <a:rPr lang="en-US" altLang="ko-KR" b="1" dirty="0"/>
              <a:t>(chatserver_udp.py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 이상의 클라이언트 프로그램</a:t>
            </a:r>
            <a:r>
              <a:rPr lang="en-US" altLang="ko-KR" b="1" dirty="0"/>
              <a:t>(thread_udp_client.py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클라이언트가 메시지를 송신하면 모든 클라이언트가 이 메시지를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743200"/>
            <a:ext cx="3962400" cy="40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반복 서버</a:t>
            </a:r>
            <a:r>
              <a:rPr lang="en-US" altLang="ko-KR" dirty="0" smtClean="0"/>
              <a:t>(iterative server)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클라이언트의 요청을 하나씩 서비스하는 서버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A</a:t>
            </a:r>
            <a:r>
              <a:rPr lang="ko-KR" altLang="en-US" dirty="0" smtClean="0"/>
              <a:t>가 서비스 받고 있는 동안에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대기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 </a:t>
            </a:r>
            <a:r>
              <a:rPr lang="ko-KR" altLang="en-US" dirty="0" smtClean="0"/>
              <a:t>서비스가 길어지면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대기시간도 길어진다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병행 서버</a:t>
            </a:r>
            <a:r>
              <a:rPr lang="en-US" altLang="ko-KR" dirty="0" smtClean="0"/>
              <a:t>(concurrent server)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클라이언트들을 동시에 서비스하는 서버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스레드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 마다 별도의 스레드 사용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멀티스레드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이벤트 구동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이벤트가 발생하면 처리하는 방식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종류</a:t>
            </a:r>
            <a:endParaRPr lang="ko-KR" altLang="en-US" dirty="0"/>
          </a:p>
        </p:txBody>
      </p:sp>
      <p:pic>
        <p:nvPicPr>
          <p:cNvPr id="1025" name="_x345024528" descr="EMB00000fd83b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4669971" cy="12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입출력은 비동기적으로 </a:t>
            </a:r>
            <a:r>
              <a:rPr lang="ko-KR" altLang="en-US" dirty="0"/>
              <a:t>이루어지므로 </a:t>
            </a:r>
            <a:r>
              <a:rPr lang="ko-KR" altLang="en-US" dirty="0" smtClean="0"/>
              <a:t>블로킹 모드 입출력은 비효율적이다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select</a:t>
            </a:r>
            <a:r>
              <a:rPr lang="en-US" altLang="ko-KR" dirty="0"/>
              <a:t>() </a:t>
            </a:r>
            <a:r>
              <a:rPr lang="ko-KR" altLang="en-US" dirty="0" smtClean="0"/>
              <a:t>함수를 이용하면 </a:t>
            </a:r>
            <a:r>
              <a:rPr lang="ko-KR" altLang="en-US" dirty="0"/>
              <a:t>소켓에서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읽기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en-US" altLang="ko-KR" dirty="0" smtClean="0"/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쓰기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en-US" altLang="ko-KR" dirty="0" smtClean="0"/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오류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ko-KR" altLang="en-US" dirty="0" smtClean="0"/>
              <a:t> 이벤트 발생 여부를 알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select</a:t>
            </a:r>
            <a:r>
              <a:rPr lang="en-US" altLang="ko-KR" dirty="0"/>
              <a:t>() </a:t>
            </a:r>
            <a:r>
              <a:rPr lang="ko-KR" altLang="en-US" dirty="0" smtClean="0"/>
              <a:t>함수의 인수로 </a:t>
            </a:r>
            <a:r>
              <a:rPr lang="ko-KR" altLang="en-US" dirty="0"/>
              <a:t>소켓 리스트를 </a:t>
            </a:r>
            <a:r>
              <a:rPr lang="ko-KR" altLang="en-US" dirty="0" smtClean="0"/>
              <a:t>전달하면 이벤트 발생 소켓 리스트를 반환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이벤트 발생 소켓 리스트를 조사하여 데이터 송수신을 수행하면 효율적인 프로그래밍이 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모듈을 사용한 소켓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63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r_sock</a:t>
            </a:r>
            <a:r>
              <a:rPr lang="en-US" altLang="ko-KR" dirty="0"/>
              <a:t>, </a:t>
            </a:r>
            <a:r>
              <a:rPr lang="en-US" altLang="ko-KR" dirty="0" err="1"/>
              <a:t>w_sock</a:t>
            </a:r>
            <a:r>
              <a:rPr lang="en-US" altLang="ko-KR" dirty="0"/>
              <a:t>, </a:t>
            </a:r>
            <a:r>
              <a:rPr lang="en-US" altLang="ko-KR" dirty="0" err="1"/>
              <a:t>e_sock</a:t>
            </a:r>
            <a:r>
              <a:rPr lang="en-US" altLang="ko-KR" dirty="0"/>
              <a:t> = </a:t>
            </a:r>
            <a:r>
              <a:rPr lang="en-US" altLang="ko-KR" dirty="0" err="1"/>
              <a:t>select.select</a:t>
            </a:r>
            <a:r>
              <a:rPr lang="en-US" altLang="ko-KR" dirty="0"/>
              <a:t>(s_list1, s_list2, </a:t>
            </a:r>
            <a:r>
              <a:rPr lang="en-US" altLang="ko-KR" dirty="0" smtClean="0"/>
              <a:t>s_list3, timeout)</a:t>
            </a:r>
            <a:endParaRPr lang="en-US" altLang="ko-KR" dirty="0"/>
          </a:p>
          <a:p>
            <a:pPr lvl="1"/>
            <a:r>
              <a:rPr lang="en-US" altLang="ko-KR" dirty="0" smtClean="0"/>
              <a:t>s_list1: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읽기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연결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이벤트 발생을 검사할 소켓 리스트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s_list2: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쓰기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ko-KR" altLang="en-US" dirty="0"/>
              <a:t> 이벤트 발생을 검사할 소켓 리스트</a:t>
            </a:r>
            <a:endParaRPr lang="en-US" altLang="ko-KR" dirty="0"/>
          </a:p>
          <a:p>
            <a:pPr lvl="1"/>
            <a:r>
              <a:rPr lang="en-US" altLang="ko-KR" dirty="0" smtClean="0"/>
              <a:t>s_list3: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오류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ko-KR" altLang="en-US" dirty="0" smtClean="0"/>
              <a:t> </a:t>
            </a:r>
            <a:r>
              <a:rPr lang="ko-KR" altLang="en-US" dirty="0"/>
              <a:t>이벤트 발생을 검사할 소켓 리스트</a:t>
            </a:r>
            <a:endParaRPr lang="en-US" altLang="ko-KR" dirty="0"/>
          </a:p>
          <a:p>
            <a:pPr lvl="1"/>
            <a:r>
              <a:rPr lang="ko-KR" altLang="en-US" dirty="0" smtClean="0"/>
              <a:t>각 소켓 리스트에 저장된 소켓에서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읽기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en-US" altLang="ko-KR" dirty="0" smtClean="0"/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쓰기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en-US" altLang="ko-KR" dirty="0" smtClean="0"/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 smtClean="0"/>
              <a:t>오류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」 </a:t>
            </a:r>
            <a:r>
              <a:rPr lang="ko-KR" altLang="en-US" dirty="0" smtClean="0"/>
              <a:t> 이벤트가 발생하면 해당 소켓 목록이 </a:t>
            </a:r>
            <a:r>
              <a:rPr lang="en-US" altLang="ko-KR" dirty="0" err="1" smtClean="0"/>
              <a:t>r_sock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w_sock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e_sock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저장되어 반환됨</a:t>
            </a:r>
            <a:endParaRPr lang="en-US" altLang="ko-KR" dirty="0" smtClean="0"/>
          </a:p>
          <a:p>
            <a:pPr lvl="1"/>
            <a:r>
              <a:rPr lang="ko-KR" altLang="en-US" dirty="0"/>
              <a:t>반</a:t>
            </a:r>
            <a:r>
              <a:rPr lang="ko-KR" altLang="en-US" dirty="0" smtClean="0"/>
              <a:t>환 소켓 리스트를 조사하여 데이터 송수신을 처리하면 블로킹없이 송수신이 가능하다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timeout</a:t>
            </a:r>
            <a:r>
              <a:rPr lang="ko-KR" altLang="en-US" dirty="0" smtClean="0"/>
              <a:t>을 지정하지 않으면 블로킹 모드로 동작한다</a:t>
            </a:r>
            <a:r>
              <a:rPr lang="en-US" altLang="ko-KR" dirty="0" smtClean="0"/>
              <a:t>. timeout</a:t>
            </a:r>
            <a:r>
              <a:rPr lang="ko-KR" altLang="en-US" dirty="0" smtClean="0"/>
              <a:t>을 지정하면 </a:t>
            </a:r>
            <a:r>
              <a:rPr lang="en-US" altLang="ko-KR" dirty="0" smtClean="0"/>
              <a:t>timeout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select()</a:t>
            </a:r>
            <a:r>
              <a:rPr lang="ko-KR" altLang="en-US" dirty="0" smtClean="0"/>
              <a:t>가 반환됨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select.select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37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select()</a:t>
            </a:r>
            <a:r>
              <a:rPr lang="ko-KR" altLang="en-US" dirty="0" smtClean="0"/>
              <a:t>를 사용한 에코 서버</a:t>
            </a:r>
            <a:endParaRPr lang="en-US" altLang="ko-KR" dirty="0" smtClean="0"/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dirty="0"/>
              <a:t>읽기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r>
              <a:rPr lang="ko-KR" altLang="en-US" dirty="0"/>
              <a:t> 이벤트 </a:t>
            </a:r>
            <a:r>
              <a:rPr lang="ko-KR" altLang="en-US" dirty="0" smtClean="0"/>
              <a:t>발생을 조사하여 처리</a:t>
            </a:r>
            <a:endParaRPr lang="en-US" altLang="ko-KR" dirty="0" smtClean="0"/>
          </a:p>
          <a:p>
            <a:pPr lvl="1"/>
            <a:r>
              <a:rPr lang="ko-KR" altLang="en-US" sz="2000" dirty="0">
                <a:latin typeface="+mn-lt"/>
                <a:ea typeface="나눔고딕" panose="020D0604000000000000" pitchFamily="50" charset="-127"/>
              </a:rPr>
              <a:t>「</a:t>
            </a:r>
            <a:r>
              <a:rPr lang="ko-KR" altLang="en-US" sz="2000" dirty="0">
                <a:latin typeface="+mn-lt"/>
              </a:rPr>
              <a:t>읽기</a:t>
            </a:r>
            <a:r>
              <a:rPr lang="ko-KR" altLang="en-US" sz="2000" dirty="0" smtClean="0">
                <a:latin typeface="+mn-lt"/>
                <a:ea typeface="나눔고딕" panose="020D0604000000000000" pitchFamily="50" charset="-127"/>
              </a:rPr>
              <a:t>」 </a:t>
            </a:r>
            <a:r>
              <a:rPr lang="ko-KR" altLang="en-US" sz="2000" dirty="0" smtClean="0">
                <a:latin typeface="+mn-ea"/>
                <a:ea typeface="+mn-ea"/>
              </a:rPr>
              <a:t>이벤트</a:t>
            </a: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연결 요청과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데이터 도착할 때 발생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/>
            <a:r>
              <a:rPr lang="ko-KR" altLang="en-US" sz="2000" dirty="0" smtClean="0">
                <a:latin typeface="+mn-ea"/>
                <a:ea typeface="+mn-ea"/>
              </a:rPr>
              <a:t>연결 요청</a:t>
            </a: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발생 소켓이 서버 소켓</a:t>
            </a:r>
            <a:r>
              <a:rPr lang="en-US" altLang="ko-KR" sz="2000" dirty="0" smtClean="0">
                <a:latin typeface="+mn-ea"/>
                <a:ea typeface="+mn-ea"/>
              </a:rPr>
              <a:t>. </a:t>
            </a:r>
            <a:r>
              <a:rPr lang="ko-KR" altLang="en-US" sz="2000" dirty="0" smtClean="0">
                <a:latin typeface="+mn-ea"/>
                <a:ea typeface="+mn-ea"/>
              </a:rPr>
              <a:t>연결하고 소켓 리스트 추가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/>
            <a:r>
              <a:rPr lang="ko-KR" altLang="en-US" sz="2000" dirty="0" smtClean="0">
                <a:latin typeface="+mn-ea"/>
                <a:ea typeface="+mn-ea"/>
              </a:rPr>
              <a:t>데이터 도착</a:t>
            </a: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발생 소켓이 클라이언트 소켓</a:t>
            </a:r>
            <a:r>
              <a:rPr lang="en-US" altLang="ko-KR" sz="2000" dirty="0" smtClean="0">
                <a:latin typeface="+mn-ea"/>
                <a:ea typeface="+mn-ea"/>
              </a:rPr>
              <a:t>. </a:t>
            </a:r>
            <a:r>
              <a:rPr lang="ko-KR" altLang="en-US" sz="2000" dirty="0" smtClean="0">
                <a:latin typeface="+mn-ea"/>
                <a:ea typeface="+mn-ea"/>
              </a:rPr>
              <a:t>데이터를 읽어 출력하고 재송신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모듈을 사용한 </a:t>
            </a:r>
            <a:r>
              <a:rPr lang="ko-KR" altLang="en-US" dirty="0" smtClean="0"/>
              <a:t>서버 </a:t>
            </a:r>
            <a:r>
              <a:rPr lang="ko-KR" altLang="en-US" dirty="0"/>
              <a:t>프로그래밍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114198"/>
              </p:ext>
            </p:extLst>
          </p:nvPr>
        </p:nvGraphicFramePr>
        <p:xfrm>
          <a:off x="4800600" y="3276600"/>
          <a:ext cx="3886200" cy="302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8" r:id="rId3" imgW="2705115" imgH="2104878" progId="">
                  <p:embed/>
                </p:oleObj>
              </mc:Choice>
              <mc:Fallback>
                <p:oleObj r:id="rId3" imgW="2705115" imgH="2104878" progId="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3276600"/>
                        <a:ext cx="3886200" cy="302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85800" y="3810000"/>
            <a:ext cx="4510933" cy="2585323"/>
            <a:chOff x="709024" y="4191000"/>
            <a:chExt cx="4510933" cy="2585323"/>
          </a:xfrm>
        </p:grpSpPr>
        <p:sp>
          <p:nvSpPr>
            <p:cNvPr id="6" name="TextBox 5"/>
            <p:cNvSpPr txBox="1"/>
            <p:nvPr/>
          </p:nvSpPr>
          <p:spPr>
            <a:xfrm>
              <a:off x="709024" y="4191000"/>
              <a:ext cx="272061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select()</a:t>
              </a:r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로 소켓 이벤트 설정</a:t>
              </a:r>
              <a:endParaRPr lang="en-US" altLang="ko-KR" sz="1800" dirty="0" smtClean="0">
                <a:solidFill>
                  <a:srgbClr val="00206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  <a:p>
              <a:pPr algn="ctr"/>
              <a:r>
                <a:rPr lang="ko-KR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↓</a:t>
              </a:r>
              <a:endParaRPr lang="en-US" altLang="ko-KR" sz="1800" dirty="0" smtClean="0">
                <a:solidFill>
                  <a:srgbClr val="00206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  <a:p>
              <a:pPr algn="ctr"/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이벤트 발생 소켓 조사</a:t>
              </a:r>
              <a:endParaRPr lang="en-US" altLang="ko-KR" sz="1800" dirty="0" smtClean="0">
                <a:solidFill>
                  <a:srgbClr val="00206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  <a:p>
              <a:pPr algn="ctr"/>
              <a:r>
                <a:rPr lang="ko-KR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↓</a:t>
              </a:r>
              <a:endParaRPr lang="en-US" altLang="ko-KR" sz="1800" dirty="0" smtClean="0">
                <a:solidFill>
                  <a:srgbClr val="00206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  <a:p>
              <a:pPr algn="ctr"/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서버 소켓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? </a:t>
              </a:r>
            </a:p>
            <a:p>
              <a:pPr algn="ctr"/>
              <a:r>
                <a:rPr lang="ko-KR" altLang="ko-KR" sz="1800" dirty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↓</a:t>
              </a:r>
              <a:endParaRPr lang="en-US" altLang="ko-KR" sz="1800" dirty="0">
                <a:solidFill>
                  <a:srgbClr val="00206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  <a:p>
              <a:pPr algn="ctr"/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데이터 수신 및 출력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, </a:t>
              </a:r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데이터 에코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(</a:t>
              </a:r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송신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)</a:t>
              </a:r>
            </a:p>
            <a:p>
              <a:pPr algn="ctr"/>
              <a:endParaRPr lang="en-US" altLang="ko-KR" sz="1800" dirty="0" smtClean="0">
                <a:solidFill>
                  <a:srgbClr val="00206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  <a:p>
              <a:pPr algn="ctr"/>
              <a:endParaRPr lang="ko-KR" altLang="en-US" sz="1800" dirty="0" smtClean="0">
                <a:solidFill>
                  <a:srgbClr val="00206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5618" y="5233161"/>
              <a:ext cx="2206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→(Y) </a:t>
              </a:r>
              <a:r>
                <a:rPr lang="ko-KR" altLang="en-US" sz="1800" dirty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클라이언트 접속을 </a:t>
              </a:r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받고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/>
              </a:r>
              <a:b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</a:br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 </a:t>
              </a:r>
              <a:r>
                <a:rPr lang="ko-KR" altLang="en-US" sz="1800" dirty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클라이언트 소켓을 리스트에 추가</a:t>
              </a:r>
              <a:endParaRPr lang="ko-KR" altLang="en-US" sz="1800" dirty="0" smtClean="0">
                <a:solidFill>
                  <a:srgbClr val="00206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88018" y="5828822"/>
              <a:ext cx="1931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→ 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(exception)</a:t>
              </a:r>
              <a:b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</a:br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소켓을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 </a:t>
              </a:r>
              <a:r>
                <a:rPr lang="ko-KR" altLang="en-US" sz="1800" dirty="0" smtClean="0">
                  <a:solidFill>
                    <a:srgbClr val="00206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닫고 리스트에서 제거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069332" y="6219043"/>
              <a:ext cx="0" cy="3460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709024" y="6539872"/>
              <a:ext cx="1360308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709024" y="4414123"/>
              <a:ext cx="0" cy="212574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709024" y="4414123"/>
              <a:ext cx="358417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7" idx="0"/>
            </p:cNvCxnSpPr>
            <p:nvPr/>
          </p:nvCxnSpPr>
          <p:spPr>
            <a:xfrm flipH="1" flipV="1">
              <a:off x="3429640" y="4414123"/>
              <a:ext cx="1" cy="81903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3048641" y="4414123"/>
              <a:ext cx="380999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039241" y="6392092"/>
              <a:ext cx="0" cy="14778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69332" y="6539872"/>
              <a:ext cx="196990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select()</a:t>
            </a:r>
            <a:r>
              <a:rPr lang="ko-KR" altLang="en-US" dirty="0" smtClean="0"/>
              <a:t>를 이용한 에코 서버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모듈을 사용한 </a:t>
            </a:r>
            <a:r>
              <a:rPr lang="ko-KR" altLang="en-US" dirty="0" smtClean="0"/>
              <a:t>서버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398" y="1295400"/>
            <a:ext cx="8725402" cy="5189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………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s_sock.listen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(5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sock_list.append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s_sock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 </a:t>
            </a:r>
            <a:r>
              <a:rPr lang="en-US" altLang="ko-KR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➊</a:t>
            </a:r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소켓을 목록에 추가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print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("Server waiting on port " +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str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(port))</a:t>
            </a: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while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True: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r_sock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w_sock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e_sock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select.select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sock_list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[],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[])</a:t>
            </a:r>
            <a:r>
              <a:rPr lang="en-US" altLang="ko-KR" sz="1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➋</a:t>
            </a:r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조사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for s in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r_sock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if s ==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s_sock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: </a:t>
            </a:r>
            <a:r>
              <a:rPr lang="en-US" altLang="ko-KR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➌</a:t>
            </a:r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연결 이벤트 발생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c_sock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addr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s_sock.accept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sock_list.append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c_sock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</a:t>
            </a:r>
            <a:r>
              <a:rPr lang="en-US" altLang="ko-KR" sz="1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➍</a:t>
            </a:r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</a:t>
            </a:r>
            <a:r>
              <a:rPr lang="en-US" altLang="ko-KR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</a:t>
            </a:r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소켓 목록 추가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print(" Client (%s, %s)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connectd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" %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addr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else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: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데이터 도착 이벤트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try: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	data =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s.recv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(BUFFER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</a:t>
            </a:r>
            <a:r>
              <a:rPr lang="en-US" altLang="ko-KR" sz="1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➎ client</a:t>
            </a:r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읽기 이벤트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	print("Received: ",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data.decode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())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	if data: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		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s.send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(data)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except: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	print("Client (%s, %s) is offline" %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addr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	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s.close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	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sock_list.remove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(s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</a:t>
            </a:r>
            <a:r>
              <a:rPr lang="en-US" altLang="ko-KR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➏</a:t>
            </a:r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종료된 </a:t>
            </a:r>
            <a:r>
              <a:rPr lang="en-US" altLang="ko-KR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</a:t>
            </a:r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		continue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s_sock.close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879943"/>
              </p:ext>
            </p:extLst>
          </p:nvPr>
        </p:nvGraphicFramePr>
        <p:xfrm>
          <a:off x="7432675" y="6118225"/>
          <a:ext cx="10525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6" name="포장기 셸 개체" showAsIcon="1" r:id="rId3" imgW="1051920" imgH="542160" progId="Package">
                  <p:embed/>
                </p:oleObj>
              </mc:Choice>
              <mc:Fallback>
                <p:oleObj name="포장기 셸 개체" showAsIcon="1" r:id="rId3" imgW="1051920" imgH="542160" progId="Package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2675" y="6118225"/>
                        <a:ext cx="105251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2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763000" cy="5715000"/>
          </a:xfrm>
        </p:spPr>
        <p:txBody>
          <a:bodyPr/>
          <a:lstStyle/>
          <a:p>
            <a:r>
              <a:rPr lang="en-US" altLang="ko-KR" dirty="0" smtClean="0"/>
              <a:t>select()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에코 프로그램 실행</a:t>
            </a:r>
            <a:endParaRPr lang="ko-KR" altLang="en-US" dirty="0"/>
          </a:p>
          <a:p>
            <a:pPr lvl="1"/>
            <a:r>
              <a:rPr lang="ko-KR" altLang="en-US" dirty="0" smtClean="0"/>
              <a:t>에코 서버 프로그램 실행</a:t>
            </a:r>
            <a:r>
              <a:rPr lang="en-US" altLang="ko-KR" b="1" dirty="0" smtClean="0"/>
              <a:t>(select_server.py)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 이상의 클라이언트 프로그램</a:t>
            </a:r>
            <a:r>
              <a:rPr lang="en-US" altLang="ko-KR" b="1" dirty="0" smtClean="0"/>
              <a:t>(Dummy_TCP_client.py)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클라이언트가 </a:t>
            </a:r>
            <a:r>
              <a:rPr lang="ko-KR" altLang="en-US" dirty="0"/>
              <a:t>메시지를 송신하면 </a:t>
            </a:r>
            <a:r>
              <a:rPr lang="ko-KR" altLang="en-US" dirty="0" smtClean="0"/>
              <a:t>동일한 </a:t>
            </a:r>
            <a:r>
              <a:rPr lang="ko-KR" altLang="en-US" dirty="0"/>
              <a:t>메시지를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모듈을 사용한 서버 프로그래밍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889431"/>
              </p:ext>
            </p:extLst>
          </p:nvPr>
        </p:nvGraphicFramePr>
        <p:xfrm>
          <a:off x="7542213" y="1052513"/>
          <a:ext cx="1457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3" name="포장기 셸 개체" showAsIcon="1" r:id="rId3" imgW="1457280" imgH="542160" progId="Package">
                  <p:embed/>
                </p:oleObj>
              </mc:Choice>
              <mc:Fallback>
                <p:oleObj name="포장기 셸 개체" showAsIcon="1" r:id="rId3" imgW="14572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2213" y="1052513"/>
                        <a:ext cx="1457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2792635"/>
            <a:ext cx="3523809" cy="14857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21507"/>
            <a:ext cx="3514286" cy="17047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100" y="4621507"/>
            <a:ext cx="3523809" cy="163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3716" y="4249041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[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서버 화면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]</a:t>
            </a:r>
            <a:endParaRPr lang="ko-KR" altLang="en-US" sz="16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6326269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[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클라이언트 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 화면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]</a:t>
            </a:r>
            <a:endParaRPr lang="ko-KR" altLang="en-US" sz="16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2686" y="6256253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[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클라이언트 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2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 화면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]</a:t>
            </a:r>
            <a:endParaRPr lang="ko-KR" altLang="en-US" sz="16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1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select()</a:t>
            </a:r>
            <a:r>
              <a:rPr lang="ko-KR" altLang="en-US" dirty="0" smtClean="0"/>
              <a:t>를 사용한 에코 클라이언트 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모듈을 사용한 </a:t>
            </a:r>
            <a:r>
              <a:rPr lang="ko-KR" altLang="en-US" dirty="0" smtClean="0"/>
              <a:t>클라이언트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873437" cy="430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# select_client.py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from socket import *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from select import *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sock_list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[]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sock = socket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()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옵션이 없으면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TCP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소켓 사용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sock.setsockopt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(SOL_SOCKET, SO_REUSEADDR, 1)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sock_list.append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(sock)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sock.connect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(('localhost', 2500))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while 1: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r_sock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w_sock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e_sock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select(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sock_list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,[],[],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0) #</a:t>
            </a:r>
            <a:r>
              <a:rPr lang="ko-KR" altLang="en-US" sz="1800" dirty="0" err="1" smtClean="0">
                <a:solidFill>
                  <a:srgbClr val="002060"/>
                </a:solidFill>
                <a:latin typeface="+mn-ea"/>
                <a:ea typeface="+mn-ea"/>
              </a:rPr>
              <a:t>비블로킹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 모드로 동작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if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r_sock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: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수신 데이터가 있으면 출력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for s in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r_sock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    if s == sock: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    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msg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sock.recv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(1024).decode()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        print("Received: ",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msg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smsg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input("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msg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to send: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")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메시지 송신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sock.send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smsg.encode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())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36431"/>
              </p:ext>
            </p:extLst>
          </p:nvPr>
        </p:nvGraphicFramePr>
        <p:xfrm>
          <a:off x="7667625" y="5932488"/>
          <a:ext cx="1000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3" name="포장기 셸 개체" showAsIcon="1" r:id="rId3" imgW="999720" imgH="542160" progId="Package">
                  <p:embed/>
                </p:oleObj>
              </mc:Choice>
              <mc:Fallback>
                <p:oleObj name="포장기 셸 개체" showAsIcon="1" r:id="rId3" imgW="99972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7625" y="5932488"/>
                        <a:ext cx="1000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946775"/>
            <a:ext cx="70349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lang="ko-KR" altLang="en-US" sz="1800" dirty="0" smtClean="0">
                <a:solidFill>
                  <a:srgbClr val="00B050"/>
                </a:solidFill>
                <a:latin typeface="+mn-ea"/>
                <a:ea typeface="+mn-ea"/>
              </a:rPr>
              <a:t>실행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  <a:ea typeface="+mn-ea"/>
              </a:rPr>
              <a:t>] select_server.py</a:t>
            </a:r>
            <a:r>
              <a:rPr lang="ko-KR" altLang="en-US" sz="1800" dirty="0" smtClean="0">
                <a:solidFill>
                  <a:srgbClr val="00B050"/>
                </a:solidFill>
                <a:latin typeface="+mn-ea"/>
                <a:ea typeface="+mn-ea"/>
              </a:rPr>
              <a:t>를 먼저 실행하고 클라이언트를 실행해 보자</a:t>
            </a:r>
          </a:p>
        </p:txBody>
      </p:sp>
    </p:spTree>
    <p:extLst>
      <p:ext uri="{BB962C8B-B14F-4D97-AF65-F5344CB8AC3E}">
        <p14:creationId xmlns:p14="http://schemas.microsoft.com/office/powerpoint/2010/main" val="24035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상태를 서버로 전송하고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상태를 수신하여 라벨로 표시하는 클라이언트 프로그램</a:t>
            </a:r>
            <a:r>
              <a:rPr lang="en-US" altLang="ko-KR" dirty="0" smtClean="0"/>
              <a:t>(select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위젯 생성과 배치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select </a:t>
            </a:r>
            <a:r>
              <a:rPr lang="ko-KR" altLang="en-US" sz="2400" dirty="0"/>
              <a:t>모듈을 사용한 </a:t>
            </a:r>
            <a:r>
              <a:rPr lang="en-US" altLang="ko-KR" sz="2400" dirty="0" smtClean="0"/>
              <a:t>GUI </a:t>
            </a:r>
            <a:r>
              <a:rPr lang="ko-KR" altLang="en-US" sz="2400" dirty="0" smtClean="0"/>
              <a:t>클라이언트 </a:t>
            </a:r>
            <a:r>
              <a:rPr lang="ko-KR" altLang="en-US" sz="2400" dirty="0"/>
              <a:t>프로그래밍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00" y="1981200"/>
            <a:ext cx="1866667" cy="1123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362200"/>
            <a:ext cx="8085162" cy="430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root =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Tk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()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기본 윈도우 생성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btn_color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'red'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btn_text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'ON'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LED_label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Label(text="LED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") #LED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라벨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switch_label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= Label(text="SWITCH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") #switch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라벨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switch_state_label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Label(text="Switch is OFF",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fg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='blue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') #switch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상태 라벨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LED_button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Button(text=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btn_text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fg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='yellow',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=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btn_color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\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command=</a:t>
            </a:r>
            <a:r>
              <a:rPr lang="en-US" altLang="ko-KR" sz="1800" dirty="0" err="1" smtClean="0">
                <a:solidFill>
                  <a:srgbClr val="FF0000"/>
                </a:solidFill>
                <a:latin typeface="+mn-ea"/>
                <a:ea typeface="+mn-ea"/>
              </a:rPr>
              <a:t>button_command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 #button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라벨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위젯 배치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LED_label.grid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(row=0, column=0)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LED_button.grid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(row=0, column=1)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switch_label.grid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(row=1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column=0)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switch_state_label.grid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(row=1, column=1, sticky=E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소켓을 생성하고 서버로 연결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sock = socket()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sock.connect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(('localhost', 2500))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7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버튼을 클릭하면 상태를 서버로 전송</a:t>
            </a:r>
            <a:r>
              <a:rPr lang="en-US" altLang="ko-KR" dirty="0" smtClean="0"/>
              <a:t>(</a:t>
            </a:r>
            <a:r>
              <a:rPr lang="ko-KR" altLang="en-US" dirty="0"/>
              <a:t>버튼 </a:t>
            </a:r>
            <a:r>
              <a:rPr lang="en-US" altLang="ko-KR" dirty="0"/>
              <a:t>callback </a:t>
            </a:r>
            <a:r>
              <a:rPr lang="ko-KR" altLang="en-US" dirty="0"/>
              <a:t>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select </a:t>
            </a:r>
            <a:r>
              <a:rPr lang="ko-KR" altLang="en-US" sz="2400" dirty="0"/>
              <a:t>모듈을 사용한 </a:t>
            </a:r>
            <a:r>
              <a:rPr lang="en-US" altLang="ko-KR" sz="2400" dirty="0"/>
              <a:t>GUI </a:t>
            </a:r>
            <a:r>
              <a:rPr lang="ko-KR" altLang="en-US" sz="2400" dirty="0"/>
              <a:t>클라이언트 프로그래밍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00" y="1981200"/>
            <a:ext cx="1866667" cy="1123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524000"/>
            <a:ext cx="6100324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# button click callback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def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  <a:ea typeface="+mn-ea"/>
              </a:rPr>
              <a:t>button_command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():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global sock,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btn_text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btn_color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if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btn_text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== 'ON':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btn_text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'OFF'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btn_color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'blue'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else: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btn_text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'ON'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btn_color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'red'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LED_button.configure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(text=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btn_text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=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btn_color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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sock.send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btn_text.encode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()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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rgbClr val="00206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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버튼의 색상과 텍스트 변경</a:t>
            </a:r>
            <a:endParaRPr lang="en-US" altLang="ko-KR" sz="18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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버튼 텍스트를 서버로 전송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80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서버로부터 메시지를 받아 화면에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handler()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after() </a:t>
            </a:r>
            <a:r>
              <a:rPr lang="ko-KR" altLang="en-US" dirty="0" smtClean="0"/>
              <a:t>함수를 사용하여 </a:t>
            </a:r>
            <a:r>
              <a:rPr lang="en-US" altLang="ko-KR" dirty="0" smtClean="0"/>
              <a:t>0.2</a:t>
            </a:r>
            <a:r>
              <a:rPr lang="ko-KR" altLang="en-US" dirty="0" smtClean="0"/>
              <a:t>초 마다 실행되도록 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select </a:t>
            </a:r>
            <a:r>
              <a:rPr lang="ko-KR" altLang="en-US" sz="2400" dirty="0"/>
              <a:t>모듈을 사용한 </a:t>
            </a:r>
            <a:r>
              <a:rPr lang="en-US" altLang="ko-KR" sz="2400" dirty="0"/>
              <a:t>GUI </a:t>
            </a:r>
            <a:r>
              <a:rPr lang="ko-KR" altLang="en-US" sz="2400" dirty="0"/>
              <a:t>클라이언트 프로그래밍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400" y="1981200"/>
            <a:ext cx="1866667" cy="1123810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14543"/>
              </p:ext>
            </p:extLst>
          </p:nvPr>
        </p:nvGraphicFramePr>
        <p:xfrm>
          <a:off x="7569200" y="6019800"/>
          <a:ext cx="1320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8" name="포장기 셸 개체" showAsIcon="1" r:id="rId4" imgW="1320120" imgH="542160" progId="Package">
                  <p:embed/>
                </p:oleObj>
              </mc:Choice>
              <mc:Fallback>
                <p:oleObj name="포장기 셸 개체" showAsIcon="1" r:id="rId4" imgW="1320120" imgH="542160" progId="Package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9200" y="6019800"/>
                        <a:ext cx="13208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6548" y="2244118"/>
            <a:ext cx="6228693" cy="430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# data receiving and handling</a:t>
            </a: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def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handle():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global root, sock,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switch_state_label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sock_list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#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root.mainloop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r_sock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w_sock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e_sock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select([sock], [], [], 0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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if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r_sock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msg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sock.recv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(1024).decode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()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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print(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msg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if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msg.upper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() == 'OFF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':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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switch_state_label.configure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(text='Switch is OFF')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else: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    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switch_state_label.configure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(text='Switch is ON')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  <a:ea typeface="+mn-ea"/>
              </a:rPr>
              <a:t>root.after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</a:rPr>
              <a:t>(200, handle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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rgbClr val="00206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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데이터 수신 검사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비블로킹모드로 설정</a:t>
            </a:r>
            <a:endParaRPr lang="en-US" altLang="ko-KR" sz="18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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데이터 수신</a:t>
            </a:r>
            <a:endParaRPr lang="en-US" altLang="ko-KR" sz="18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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수신 데이터에 따라 라벨 변경</a:t>
            </a:r>
            <a:endParaRPr lang="en-US" altLang="ko-KR" sz="1800" dirty="0" smtClean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"/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0.2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초 후에 다시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handle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함수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호출하는 이벤트 등록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 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따라서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handle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함수는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0.2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초 마다 반복된다</a:t>
            </a:r>
            <a:endParaRPr lang="ko-KR" altLang="en-US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5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프로그램</a:t>
            </a:r>
            <a:r>
              <a:rPr lang="en-US" altLang="ko-KR" dirty="0" smtClean="0"/>
              <a:t>(Dummy_TCP_server.py)</a:t>
            </a:r>
            <a:r>
              <a:rPr lang="ko-KR" altLang="en-US" dirty="0" smtClean="0"/>
              <a:t>를 실행하고 클라이언트를 실행한다</a:t>
            </a:r>
            <a:r>
              <a:rPr lang="en-US" altLang="ko-KR" dirty="0" smtClean="0"/>
              <a:t>. LED </a:t>
            </a:r>
            <a:r>
              <a:rPr lang="ko-KR" altLang="en-US" dirty="0" smtClean="0"/>
              <a:t>버튼을 누를 때마다 상태가 변하는지 확인한다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다음과 같이 동작하는 서버 프로그램을 </a:t>
            </a:r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작성하시오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GPIO18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연결하고</a:t>
            </a:r>
            <a:r>
              <a:rPr lang="en-US" altLang="ko-KR" dirty="0" smtClean="0"/>
              <a:t>, GPIO23</a:t>
            </a:r>
            <a:r>
              <a:rPr lang="ko-KR" altLang="en-US" dirty="0" smtClean="0"/>
              <a:t>에 스위치를 연결한다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수신 메시지가 </a:t>
            </a:r>
            <a:r>
              <a:rPr lang="en-US" altLang="ko-KR" dirty="0" smtClean="0"/>
              <a:t>"ON"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켜고</a:t>
            </a:r>
            <a:r>
              <a:rPr lang="en-US" altLang="ko-KR" dirty="0" smtClean="0"/>
              <a:t>, "OFF"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스위치의 상태를 </a:t>
            </a:r>
            <a:r>
              <a:rPr lang="en-US" altLang="ko-KR" dirty="0"/>
              <a:t>2</a:t>
            </a:r>
            <a:r>
              <a:rPr lang="ko-KR" altLang="en-US" dirty="0"/>
              <a:t>초 마다 </a:t>
            </a:r>
            <a:r>
              <a:rPr lang="ko-KR" altLang="en-US" dirty="0" smtClean="0"/>
              <a:t>읽어 클라이언트로 전송한다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268144"/>
              </p:ext>
            </p:extLst>
          </p:nvPr>
        </p:nvGraphicFramePr>
        <p:xfrm>
          <a:off x="7405688" y="2209800"/>
          <a:ext cx="1509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포장기 셸 개체" showAsIcon="1" r:id="rId3" imgW="1509480" imgH="542160" progId="Package">
                  <p:embed/>
                </p:oleObj>
              </mc:Choice>
              <mc:Fallback>
                <p:oleObj name="포장기 셸 개체" showAsIcon="1" r:id="rId3" imgW="15094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5688" y="2209800"/>
                        <a:ext cx="15097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7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dirty="0" smtClean="0"/>
              <a:t>병행 서버를 위한 </a:t>
            </a:r>
            <a:r>
              <a:rPr lang="en-US" altLang="ko-KR" sz="3200" dirty="0" smtClean="0"/>
              <a:t>Multithread Socket Programming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38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운영체제에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시간이 배분되</a:t>
            </a:r>
            <a:r>
              <a:rPr lang="ko-KR" altLang="en-US" dirty="0"/>
              <a:t>고</a:t>
            </a:r>
            <a:r>
              <a:rPr lang="ko-KR" altLang="en-US" dirty="0" smtClean="0"/>
              <a:t> 관리되는 프로그램 실행 단위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스텍</a:t>
            </a:r>
            <a:r>
              <a:rPr lang="en-US" altLang="ko-KR" dirty="0" smtClean="0"/>
              <a:t>(stack), </a:t>
            </a:r>
            <a:r>
              <a:rPr lang="ko-KR" altLang="en-US" dirty="0" smtClean="0"/>
              <a:t>데이터 메모리 등을 공유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스레드를 생성하고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함수의 실행을 맡기면 사용자 개입이 필요 없음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메인 스레드는 클라이언트를 연결하고 데이터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스레드를 생성하여 서브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맡긴다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endParaRPr lang="en-US" altLang="ko-KR" b="1" dirty="0" smtClean="0">
              <a:solidFill>
                <a:srgbClr val="C00000"/>
              </a:solidFill>
            </a:endParaRPr>
          </a:p>
          <a:p>
            <a:pPr marL="814387" lvl="1" indent="-4572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039" y="3886200"/>
            <a:ext cx="50119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구현 방법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en-US" altLang="ko-KR" dirty="0" smtClean="0"/>
              <a:t>_thread </a:t>
            </a:r>
            <a:r>
              <a:rPr lang="ko-KR" altLang="en-US" dirty="0" smtClean="0"/>
              <a:t>모듈 사용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en-US" altLang="ko-KR" dirty="0" smtClean="0"/>
              <a:t>threading + subclass</a:t>
            </a:r>
          </a:p>
          <a:p>
            <a:pPr marL="814387" lvl="1" indent="-457200">
              <a:buFont typeface="+mj-ea"/>
              <a:buAutoNum type="circleNumDbPlain"/>
            </a:pPr>
            <a:r>
              <a:rPr lang="en-US" altLang="ko-KR" b="1" dirty="0" err="1" smtClean="0">
                <a:solidFill>
                  <a:srgbClr val="C00000"/>
                </a:solidFill>
              </a:rPr>
              <a:t>threading.Thread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사용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814387" lvl="1" indent="-457200">
              <a:buFont typeface="+mj-ea"/>
              <a:buAutoNum type="circleNumDbPlain"/>
            </a:pPr>
            <a:r>
              <a:rPr lang="en-US" altLang="ko-KR" dirty="0" err="1"/>
              <a:t>concurrent.future</a:t>
            </a:r>
            <a:r>
              <a:rPr lang="en-US" altLang="ko-KR" dirty="0"/>
              <a:t> </a:t>
            </a:r>
            <a:r>
              <a:rPr lang="ko-KR" altLang="en-US" dirty="0"/>
              <a:t>모듈 사용</a:t>
            </a:r>
            <a:endParaRPr lang="en-US" altLang="ko-KR" dirty="0"/>
          </a:p>
          <a:p>
            <a:pPr marL="814387" lvl="1" indent="-457200">
              <a:buFont typeface="+mj-ea"/>
              <a:buAutoNum type="circleNumDbPlain"/>
            </a:pPr>
            <a:endParaRPr lang="en-US" altLang="ko-KR" b="1" dirty="0" smtClean="0">
              <a:solidFill>
                <a:srgbClr val="C00000"/>
              </a:solidFill>
            </a:endParaRPr>
          </a:p>
          <a:p>
            <a:pPr marL="814387" lvl="1" indent="-4572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562600" y="1371600"/>
            <a:ext cx="2667000" cy="3657600"/>
            <a:chOff x="6553200" y="1524000"/>
            <a:chExt cx="2133600" cy="2971800"/>
          </a:xfrm>
        </p:grpSpPr>
        <p:sp>
          <p:nvSpPr>
            <p:cNvPr id="5" name="직사각형 4"/>
            <p:cNvSpPr/>
            <p:nvPr/>
          </p:nvSpPr>
          <p:spPr>
            <a:xfrm>
              <a:off x="6553200" y="1524000"/>
              <a:ext cx="2133600" cy="4382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소켓 생성 및 결합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socket(), bind()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53200" y="2330405"/>
              <a:ext cx="2133600" cy="9890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while True: #if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멀티 유저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listen</a:t>
              </a:r>
              <a:r>
                <a:rPr lang="en-US" altLang="ko-KR" sz="1200" dirty="0">
                  <a:solidFill>
                    <a:schemeClr val="tx1"/>
                  </a:solidFill>
                </a:rPr>
                <a:t>()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accept()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create thread(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recv_handler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53200" y="3810000"/>
              <a:ext cx="2133600" cy="685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def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recv_handler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():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while True: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수신 데이터 처리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5" idx="2"/>
            </p:cNvCxnSpPr>
            <p:nvPr/>
          </p:nvCxnSpPr>
          <p:spPr>
            <a:xfrm>
              <a:off x="7620000" y="1962285"/>
              <a:ext cx="0" cy="368119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8077200" y="3133725"/>
              <a:ext cx="0" cy="66468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57612" y="3569934"/>
              <a:ext cx="1524776" cy="2400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2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서브 스레드로 실행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13790" y="3528646"/>
            <a:ext cx="3727302" cy="3139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무한 루프의 개수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=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스레드 개수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!!!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70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17074" y="914400"/>
            <a:ext cx="8622126" cy="5715000"/>
          </a:xfrm>
        </p:spPr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altLang="ko-KR" dirty="0" err="1" smtClean="0"/>
              <a:t>threading.Thread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멀티스레드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654050" lvl="1" indent="-457200"/>
            <a:r>
              <a:rPr lang="ko-KR" altLang="en-US" sz="2000" dirty="0" smtClean="0"/>
              <a:t>스레드로 처리할 함수를 정의</a:t>
            </a:r>
            <a:endParaRPr lang="en-US" altLang="ko-KR" sz="2000" dirty="0" smtClean="0"/>
          </a:p>
          <a:p>
            <a:pPr marL="654050" lvl="1" indent="-457200"/>
            <a:r>
              <a:rPr lang="en-US" altLang="ko-KR" sz="2000" dirty="0" err="1" smtClean="0"/>
              <a:t>threading.Thread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</a:t>
            </a:r>
            <a:r>
              <a:rPr lang="ko-KR" altLang="en-US" sz="2000" dirty="0"/>
              <a:t>이용하여 </a:t>
            </a:r>
            <a:r>
              <a:rPr lang="ko-KR" altLang="en-US" sz="2000" dirty="0" smtClean="0"/>
              <a:t>스레드를 생성하고 실행 함수 지정</a:t>
            </a:r>
            <a:endParaRPr lang="ko-KR" altLang="en-US" sz="2000" dirty="0"/>
          </a:p>
          <a:p>
            <a:pPr marL="654050" lvl="1" indent="-457200"/>
            <a:r>
              <a:rPr lang="ko-KR" altLang="en-US" sz="2000" dirty="0"/>
              <a:t>생성된 </a:t>
            </a:r>
            <a:r>
              <a:rPr lang="ko-KR" altLang="en-US" sz="2000" dirty="0" smtClean="0"/>
              <a:t>스레드를 </a:t>
            </a:r>
            <a:r>
              <a:rPr lang="en-US" altLang="ko-KR" sz="2000" dirty="0" smtClean="0"/>
              <a:t>start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함수로 </a:t>
            </a:r>
            <a:r>
              <a:rPr lang="ko-KR" altLang="en-US" sz="2000" dirty="0" smtClean="0"/>
              <a:t>시작</a:t>
            </a:r>
            <a:endParaRPr lang="en-US" altLang="ko-KR" sz="2000" dirty="0" smtClean="0"/>
          </a:p>
          <a:p>
            <a:pPr marL="654050" lvl="1" indent="-457200"/>
            <a:r>
              <a:rPr lang="en-US" altLang="ko-KR" sz="2000" dirty="0" smtClean="0"/>
              <a:t>daemon </a:t>
            </a:r>
            <a:r>
              <a:rPr lang="ko-KR" altLang="en-US" sz="2000" dirty="0" smtClean="0"/>
              <a:t>속성을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로 설정하면 스레드가 종료될 때까지 메인 스레드가 유지됨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threading.Thread</a:t>
            </a:r>
            <a:r>
              <a:rPr lang="ko-KR" altLang="en-US" dirty="0" smtClean="0"/>
              <a:t>를 사용한 </a:t>
            </a:r>
            <a:r>
              <a:rPr lang="ko-KR" altLang="en-US" dirty="0" err="1" smtClean="0"/>
              <a:t>멀티스레드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771900"/>
            <a:ext cx="8001000" cy="2197525"/>
          </a:xfrm>
          <a:prstGeom prst="rect">
            <a:avLst/>
          </a:prstGeom>
          <a:noFill/>
          <a:ln>
            <a:solidFill>
              <a:srgbClr val="592A0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import threading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ko-KR" altLang="en-US" sz="1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➊ </a:t>
            </a: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def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  <a:ea typeface="+mn-ea"/>
              </a:rPr>
              <a:t>handler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  <a:ea typeface="+mn-ea"/>
              </a:rPr>
              <a:t>sock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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Thread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로 실행할 함수</a:t>
            </a:r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    .........</a:t>
            </a:r>
          </a:p>
          <a:p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ko-KR" altLang="en-US" sz="1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➋ </a:t>
            </a: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cThread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threading.Thread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(target =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  <a:ea typeface="+mn-ea"/>
              </a:rPr>
              <a:t>handler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args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=(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  <a:ea typeface="+mn-ea"/>
              </a:rPr>
              <a:t>sock,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)) #</a:t>
            </a:r>
            <a:r>
              <a:rPr lang="ko-KR" altLang="en-US" sz="1800" dirty="0" err="1" smtClean="0">
                <a:solidFill>
                  <a:srgbClr val="002060"/>
                </a:solidFill>
                <a:latin typeface="+mn-ea"/>
                <a:ea typeface="+mn-ea"/>
              </a:rPr>
              <a:t>스레드생성</a:t>
            </a:r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➌ </a:t>
            </a: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cThread.daemon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 = True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sub thread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가 종료되어야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main thread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종료</a:t>
            </a:r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ko-KR" altLang="en-US" sz="18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➍ </a:t>
            </a: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cThread.start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()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 Thread 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시작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06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threading </a:t>
            </a:r>
            <a:r>
              <a:rPr lang="ko-KR" altLang="en-US" dirty="0" smtClean="0"/>
              <a:t>모듈을 </a:t>
            </a:r>
            <a:r>
              <a:rPr lang="ko-KR" altLang="en-US" dirty="0"/>
              <a:t>이용한 </a:t>
            </a:r>
            <a:r>
              <a:rPr lang="ko-KR" altLang="en-US" dirty="0" smtClean="0"/>
              <a:t>멀티 스레드 채팅 서버</a:t>
            </a:r>
            <a:endParaRPr lang="ko-KR" altLang="en-US" dirty="0"/>
          </a:p>
          <a:p>
            <a:pPr marL="654050" lvl="1" indent="-457200"/>
            <a:r>
              <a:rPr lang="ko-KR" altLang="en-US" dirty="0" smtClean="0"/>
              <a:t>동시에 여러 클라이언트를 지원하는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채팅 서버</a:t>
            </a:r>
            <a:endParaRPr lang="en-US" altLang="ko-KR" dirty="0" smtClean="0"/>
          </a:p>
          <a:p>
            <a:pPr marL="654050" lvl="1" indent="-457200"/>
            <a:r>
              <a:rPr lang="ko-KR" altLang="en-US" dirty="0" smtClean="0"/>
              <a:t>메시지를 다른 클라이언트에게 전송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88387" cy="576263"/>
          </a:xfrm>
        </p:spPr>
        <p:txBody>
          <a:bodyPr/>
          <a:lstStyle/>
          <a:p>
            <a:r>
              <a:rPr lang="en-US" altLang="ko-KR" dirty="0" err="1"/>
              <a:t>threading.Thread</a:t>
            </a:r>
            <a:r>
              <a:rPr lang="ko-KR" altLang="en-US" dirty="0"/>
              <a:t>를 사용한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채팅 서버</a:t>
            </a:r>
            <a:endParaRPr lang="ko-KR" altLang="en-US" dirty="0"/>
          </a:p>
        </p:txBody>
      </p:sp>
      <p:pic>
        <p:nvPicPr>
          <p:cNvPr id="3073" name="_x348793424" descr="EMB000042b03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319434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914400" y="2614945"/>
            <a:ext cx="7524870" cy="4031873"/>
            <a:chOff x="491653" y="2708566"/>
            <a:chExt cx="7524870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491653" y="2708566"/>
              <a:ext cx="6923510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</a:rPr>
                <a:t>from socket import </a:t>
              </a:r>
              <a:r>
                <a:rPr lang="en-US" altLang="ko-KR" sz="1600" dirty="0">
                  <a:solidFill>
                    <a:srgbClr val="002060"/>
                  </a:solidFill>
                  <a:latin typeface="+mj-ea"/>
                </a:rPr>
                <a:t>socket</a:t>
              </a:r>
            </a:p>
            <a:p>
              <a:r>
                <a:rPr lang="en-US" altLang="ko-KR" sz="1600" dirty="0">
                  <a:solidFill>
                    <a:srgbClr val="002060"/>
                  </a:solidFill>
                  <a:latin typeface="+mj-ea"/>
                </a:rPr>
                <a:t>import 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</a:rPr>
                <a:t>threading</a:t>
              </a:r>
            </a:p>
            <a:p>
              <a:endParaRPr lang="en-US" altLang="ko-KR" sz="1600" dirty="0">
                <a:solidFill>
                  <a:srgbClr val="002060"/>
                </a:solidFill>
                <a:latin typeface="+mj-ea"/>
              </a:endParaRPr>
            </a:p>
            <a:p>
              <a:r>
                <a:rPr lang="en-US" altLang="ko-KR" sz="1600" dirty="0" err="1" smtClean="0">
                  <a:solidFill>
                    <a:srgbClr val="00B050"/>
                  </a:solidFill>
                  <a:latin typeface="+mj-ea"/>
                  <a:ea typeface="+mj-ea"/>
                </a:rPr>
                <a:t>def</a:t>
              </a:r>
              <a:r>
                <a:rPr lang="en-US" altLang="ko-KR" sz="1600" dirty="0" smtClean="0">
                  <a:solidFill>
                    <a:srgbClr val="00B050"/>
                  </a:solidFill>
                  <a:latin typeface="+mj-ea"/>
                  <a:ea typeface="+mj-ea"/>
                </a:rPr>
                <a:t> handler(</a:t>
              </a:r>
              <a:r>
                <a:rPr lang="en-US" altLang="ko-KR" sz="1600" dirty="0" err="1" smtClean="0">
                  <a:solidFill>
                    <a:srgbClr val="00B050"/>
                  </a:solidFill>
                  <a:latin typeface="+mj-ea"/>
                  <a:ea typeface="+mj-ea"/>
                </a:rPr>
                <a:t>c_sock</a:t>
              </a:r>
              <a:r>
                <a:rPr lang="en-US" altLang="ko-KR" sz="1600" dirty="0" smtClean="0">
                  <a:solidFill>
                    <a:srgbClr val="00B050"/>
                  </a:solidFill>
                  <a:latin typeface="+mj-ea"/>
                  <a:ea typeface="+mj-ea"/>
                </a:rPr>
                <a:t>):</a:t>
              </a:r>
            </a:p>
            <a:p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   .........</a:t>
              </a:r>
            </a:p>
            <a:p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sock </a:t>
              </a:r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= 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socket(AF_INET</a:t>
              </a:r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, 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SOCK_STREAM</a:t>
              </a:r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altLang="ko-KR" sz="1600" dirty="0" err="1">
                  <a:solidFill>
                    <a:srgbClr val="002060"/>
                  </a:solidFill>
                  <a:latin typeface="+mj-ea"/>
                  <a:ea typeface="+mj-ea"/>
                </a:rPr>
                <a:t>sock.bind</a:t>
              </a:r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(("", 2500))</a:t>
              </a:r>
            </a:p>
            <a:p>
              <a:r>
                <a:rPr lang="en-US" altLang="ko-KR" sz="16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conn_socks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= []</a:t>
              </a:r>
            </a:p>
            <a:p>
              <a:endParaRPr lang="en-US" altLang="ko-KR" sz="16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while True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:</a:t>
              </a:r>
            </a:p>
            <a:p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   </a:t>
              </a:r>
              <a:r>
                <a:rPr lang="en-US" altLang="ko-KR" sz="1600" dirty="0" err="1" smtClean="0">
                  <a:solidFill>
                    <a:srgbClr val="002060"/>
                  </a:solidFill>
                  <a:latin typeface="+mj-ea"/>
                </a:rPr>
                <a:t>sock.listen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</a:rPr>
                <a:t>(1)</a:t>
              </a:r>
              <a:endParaRPr lang="en-US" altLang="ko-KR" sz="16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    </a:t>
              </a:r>
              <a:r>
                <a:rPr lang="en-US" altLang="ko-KR" sz="16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c_sock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, </a:t>
              </a:r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a = </a:t>
              </a:r>
              <a:r>
                <a:rPr lang="en-US" altLang="ko-KR" sz="1600" dirty="0" err="1">
                  <a:solidFill>
                    <a:srgbClr val="002060"/>
                  </a:solidFill>
                  <a:latin typeface="+mj-ea"/>
                  <a:ea typeface="+mj-ea"/>
                </a:rPr>
                <a:t>sock.accept</a:t>
              </a:r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altLang="ko-KR" sz="1600" b="1" dirty="0">
                  <a:solidFill>
                    <a:srgbClr val="0070C0"/>
                  </a:solidFill>
                  <a:latin typeface="+mj-ea"/>
                  <a:ea typeface="+mj-ea"/>
                </a:rPr>
                <a:t>    </a:t>
              </a:r>
              <a:r>
                <a:rPr lang="en-US" altLang="ko-KR" sz="1600" b="1" dirty="0" err="1">
                  <a:solidFill>
                    <a:srgbClr val="0070C0"/>
                  </a:solidFill>
                  <a:latin typeface="+mj-ea"/>
                  <a:ea typeface="+mj-ea"/>
                </a:rPr>
                <a:t>cThread</a:t>
              </a:r>
              <a:r>
                <a:rPr lang="en-US" altLang="ko-KR" sz="1600" b="1" dirty="0">
                  <a:solidFill>
                    <a:srgbClr val="0070C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600" b="1" dirty="0" err="1">
                  <a:solidFill>
                    <a:srgbClr val="0070C0"/>
                  </a:solidFill>
                  <a:latin typeface="+mj-ea"/>
                  <a:ea typeface="+mj-ea"/>
                </a:rPr>
                <a:t>threading.Thread</a:t>
              </a:r>
              <a:r>
                <a:rPr lang="en-US" altLang="ko-KR" sz="1600" b="1" dirty="0">
                  <a:solidFill>
                    <a:srgbClr val="0070C0"/>
                  </a:solidFill>
                  <a:latin typeface="+mj-ea"/>
                  <a:ea typeface="+mj-ea"/>
                </a:rPr>
                <a:t>(target=handler, </a:t>
              </a:r>
              <a:r>
                <a:rPr lang="en-US" altLang="ko-KR" sz="1600" b="1" dirty="0" err="1">
                  <a:solidFill>
                    <a:srgbClr val="0070C0"/>
                  </a:solidFill>
                  <a:latin typeface="+mj-ea"/>
                  <a:ea typeface="+mj-ea"/>
                </a:rPr>
                <a:t>args</a:t>
              </a:r>
              <a:r>
                <a:rPr lang="en-US" altLang="ko-KR" sz="1600" b="1" dirty="0">
                  <a:solidFill>
                    <a:srgbClr val="0070C0"/>
                  </a:solidFill>
                  <a:latin typeface="+mj-ea"/>
                  <a:ea typeface="+mj-ea"/>
                </a:rPr>
                <a:t>=(</a:t>
              </a:r>
              <a:r>
                <a:rPr lang="en-US" altLang="ko-KR" sz="1600" b="1" dirty="0" err="1" smtClean="0">
                  <a:solidFill>
                    <a:srgbClr val="0070C0"/>
                  </a:solidFill>
                  <a:latin typeface="+mj-ea"/>
                  <a:ea typeface="+mj-ea"/>
                </a:rPr>
                <a:t>c_sock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,))</a:t>
              </a:r>
              <a:endParaRPr lang="en-US" altLang="ko-KR" sz="1600" b="1" dirty="0">
                <a:solidFill>
                  <a:srgbClr val="0070C0"/>
                </a:solidFill>
                <a:latin typeface="+mj-ea"/>
                <a:ea typeface="+mj-ea"/>
              </a:endParaRPr>
            </a:p>
            <a:p>
              <a:r>
                <a:rPr lang="en-US" altLang="ko-KR" sz="1600" b="1" dirty="0">
                  <a:solidFill>
                    <a:srgbClr val="0070C0"/>
                  </a:solidFill>
                  <a:latin typeface="+mj-ea"/>
                  <a:ea typeface="+mj-ea"/>
                </a:rPr>
                <a:t>    </a:t>
              </a:r>
              <a:r>
                <a:rPr lang="en-US" altLang="ko-KR" sz="1600" b="1" dirty="0" err="1">
                  <a:solidFill>
                    <a:srgbClr val="0070C0"/>
                  </a:solidFill>
                  <a:latin typeface="+mj-ea"/>
                  <a:ea typeface="+mj-ea"/>
                </a:rPr>
                <a:t>cThread.daemon</a:t>
              </a:r>
              <a:r>
                <a:rPr lang="en-US" altLang="ko-KR" sz="1600" b="1" dirty="0">
                  <a:solidFill>
                    <a:srgbClr val="0070C0"/>
                  </a:solidFill>
                  <a:latin typeface="+mj-ea"/>
                  <a:ea typeface="+mj-ea"/>
                </a:rPr>
                <a:t> = True</a:t>
              </a:r>
            </a:p>
            <a:p>
              <a:r>
                <a:rPr lang="en-US" altLang="ko-KR" sz="1600" b="1" dirty="0">
                  <a:solidFill>
                    <a:srgbClr val="0070C0"/>
                  </a:solidFill>
                  <a:latin typeface="+mj-ea"/>
                  <a:ea typeface="+mj-ea"/>
                </a:rPr>
                <a:t>    </a:t>
              </a:r>
              <a:r>
                <a:rPr lang="en-US" altLang="ko-KR" sz="1600" b="1" dirty="0" err="1">
                  <a:solidFill>
                    <a:srgbClr val="0070C0"/>
                  </a:solidFill>
                  <a:latin typeface="+mj-ea"/>
                  <a:ea typeface="+mj-ea"/>
                </a:rPr>
                <a:t>cThread.start</a:t>
              </a:r>
              <a:r>
                <a:rPr lang="en-US" altLang="ko-KR" sz="1600" b="1" dirty="0">
                  <a:solidFill>
                    <a:srgbClr val="0070C0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altLang="ko-KR" sz="1600" dirty="0">
                  <a:solidFill>
                    <a:srgbClr val="002060"/>
                  </a:solidFill>
                  <a:latin typeface="+mj-ea"/>
                  <a:ea typeface="+mj-ea"/>
                </a:rPr>
                <a:t>    </a:t>
              </a:r>
              <a:r>
                <a:rPr lang="en-US" altLang="ko-KR" sz="16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conn_socks.append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(</a:t>
              </a:r>
              <a:r>
                <a:rPr lang="en-US" altLang="ko-KR" sz="16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c_sock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+mj-ea"/>
                  <a:ea typeface="+mj-ea"/>
                </a:rPr>
                <a:t>) </a:t>
              </a:r>
              <a:r>
                <a:rPr lang="ko-KR" altLang="en-US" sz="1400" dirty="0">
                  <a:solidFill>
                    <a:srgbClr val="FF0000"/>
                  </a:solidFill>
                  <a:latin typeface="+mn-ea"/>
                  <a:sym typeface="Wingdings" panose="05000000000000000000" pitchFamily="2" charset="2"/>
                </a:rPr>
                <a:t>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+mn-ea"/>
                  <a:ea typeface="+mn-ea"/>
                </a:rPr>
                <a:t>연결된 </a:t>
              </a:r>
              <a:r>
                <a:rPr lang="ko-KR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소켓을 소켓 목록에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+mn-ea"/>
                  <a:ea typeface="+mn-ea"/>
                </a:rPr>
                <a:t>추가</a:t>
              </a:r>
              <a:endParaRPr lang="en-US" altLang="ko-KR" sz="14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1358" y="565622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+mn-ea"/>
                  <a:sym typeface="Wingdings" panose="05000000000000000000" pitchFamily="2" charset="2"/>
                </a:rPr>
                <a:t>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+mn-ea"/>
                  <a:ea typeface="+mn-ea"/>
                </a:rPr>
                <a:t>스레드 </a:t>
              </a:r>
              <a:r>
                <a:rPr lang="ko-KR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생성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96653" y="6145718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+mn-ea"/>
                  <a:sym typeface="Wingdings" panose="05000000000000000000" pitchFamily="2" charset="2"/>
                </a:rPr>
                <a:t>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+mn-ea"/>
                  <a:ea typeface="+mn-ea"/>
                </a:rPr>
                <a:t>스레드 </a:t>
              </a:r>
              <a:r>
                <a:rPr lang="ko-KR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실행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1853" y="4416725"/>
              <a:ext cx="2686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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+mn-ea"/>
                  <a:ea typeface="+mn-ea"/>
                </a:rPr>
                <a:t>연결된 클라이언트 소켓 목록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7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멀티 스레드 채팅 서버에서 수신 데이터 처리 함수</a:t>
            </a:r>
            <a:r>
              <a:rPr lang="en-US" altLang="ko-KR" dirty="0" smtClean="0"/>
              <a:t>(handler)</a:t>
            </a:r>
          </a:p>
          <a:p>
            <a:pPr lvl="1"/>
            <a:r>
              <a:rPr lang="ko-KR" altLang="en-US" dirty="0" smtClean="0"/>
              <a:t>수신 데이터를 모든 클라이언트에게 전송하는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스레드로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64587" cy="576263"/>
          </a:xfrm>
        </p:spPr>
        <p:txBody>
          <a:bodyPr/>
          <a:lstStyle/>
          <a:p>
            <a:r>
              <a:rPr lang="en-US" altLang="ko-KR" dirty="0" err="1"/>
              <a:t>threading.Thread</a:t>
            </a:r>
            <a:r>
              <a:rPr lang="ko-KR" altLang="en-US" dirty="0"/>
              <a:t>를 사용한 </a:t>
            </a:r>
            <a:r>
              <a:rPr lang="ko-KR" altLang="en-US" dirty="0" err="1"/>
              <a:t>멀티스레드</a:t>
            </a:r>
            <a:r>
              <a:rPr lang="ko-KR" altLang="en-US" dirty="0"/>
              <a:t> 채팅 서버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73695" y="2428087"/>
            <a:ext cx="8141705" cy="3139321"/>
            <a:chOff x="914400" y="2209800"/>
            <a:chExt cx="8141705" cy="3139321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2209800"/>
              <a:ext cx="677111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8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800" dirty="0" err="1">
                  <a:solidFill>
                    <a:srgbClr val="002060"/>
                  </a:solidFill>
                  <a:latin typeface="+mj-ea"/>
                  <a:ea typeface="+mj-ea"/>
                </a:rPr>
                <a:t>def</a:t>
              </a:r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+mj-ea"/>
                  <a:ea typeface="+mj-ea"/>
                </a:rPr>
                <a:t>handler(</a:t>
              </a:r>
              <a:r>
                <a:rPr lang="en-US" altLang="ko-KR" sz="18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c_sock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+mj-ea"/>
                  <a:ea typeface="+mj-ea"/>
                </a:rPr>
                <a:t>):</a:t>
              </a:r>
              <a:endParaRPr lang="en-US" altLang="ko-KR" sz="18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   global </a:t>
              </a:r>
              <a:r>
                <a:rPr lang="en-US" altLang="ko-KR" sz="18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conn_socks</a:t>
              </a:r>
              <a:endParaRPr lang="en-US" altLang="ko-KR" sz="18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   while True:</a:t>
              </a:r>
            </a:p>
            <a:p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       data = </a:t>
              </a:r>
              <a:r>
                <a:rPr lang="en-US" altLang="ko-KR" sz="18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c_sock.recv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+mj-ea"/>
                  <a:ea typeface="+mj-ea"/>
                </a:rPr>
                <a:t>(2014</a:t>
              </a:r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       for 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+mj-ea"/>
                  <a:ea typeface="+mj-ea"/>
                </a:rPr>
                <a:t>conn </a:t>
              </a:r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in </a:t>
              </a:r>
              <a:r>
                <a:rPr lang="en-US" altLang="ko-KR" sz="18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conn_socks</a:t>
              </a:r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:</a:t>
              </a:r>
            </a:p>
            <a:p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           </a:t>
              </a:r>
              <a:r>
                <a:rPr lang="en-US" altLang="ko-KR" sz="18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conn.send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+mj-ea"/>
                  <a:ea typeface="+mj-ea"/>
                </a:rPr>
                <a:t>(bytes(data</a:t>
              </a:r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)) </a:t>
              </a:r>
            </a:p>
            <a:p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       if not data:</a:t>
              </a:r>
            </a:p>
            <a:p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           </a:t>
              </a:r>
              <a:r>
                <a:rPr lang="en-US" altLang="ko-KR" sz="18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conn_socks.remove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+mj-ea"/>
                  <a:ea typeface="+mj-ea"/>
                </a:rPr>
                <a:t>(</a:t>
              </a:r>
              <a:r>
                <a:rPr lang="en-US" altLang="ko-KR" sz="18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c_sock</a:t>
              </a:r>
              <a:r>
                <a:rPr lang="en-US" altLang="ko-KR" sz="1800" dirty="0" smtClean="0">
                  <a:solidFill>
                    <a:srgbClr val="002060"/>
                  </a:solidFill>
                  <a:latin typeface="+mj-ea"/>
                  <a:ea typeface="+mj-ea"/>
                </a:rPr>
                <a:t>)</a:t>
              </a:r>
              <a:endParaRPr lang="en-US" altLang="ko-KR" sz="18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           </a:t>
              </a:r>
              <a:r>
                <a:rPr lang="en-US" altLang="ko-KR" sz="1800" dirty="0" err="1" smtClean="0">
                  <a:solidFill>
                    <a:srgbClr val="002060"/>
                  </a:solidFill>
                  <a:latin typeface="+mj-ea"/>
                  <a:ea typeface="+mj-ea"/>
                </a:rPr>
                <a:t>c_sock.close</a:t>
              </a:r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altLang="ko-KR" sz="1800" dirty="0">
                  <a:solidFill>
                    <a:srgbClr val="002060"/>
                  </a:solidFill>
                  <a:latin typeface="+mj-ea"/>
                  <a:ea typeface="+mj-ea"/>
                </a:rPr>
                <a:t>            break</a:t>
              </a:r>
              <a:endParaRPr lang="ko-KR" altLang="en-US" sz="1800" dirty="0" smtClean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82108" y="2514600"/>
              <a:ext cx="409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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서브스레드로 실행되는 </a:t>
              </a:r>
              <a:r>
                <a:rPr lang="ko-KR" altLang="en-US" sz="1800" dirty="0" err="1">
                  <a:solidFill>
                    <a:srgbClr val="FF0000"/>
                  </a:solidFill>
                  <a:latin typeface="+mn-ea"/>
                  <a:ea typeface="+mn-ea"/>
                </a:rPr>
                <a:t>핸들러</a:t>
              </a:r>
              <a:r>
                <a:rPr lang="ko-KR" altLang="en-US" sz="1800" dirty="0">
                  <a:solidFill>
                    <a:srgbClr val="FF0000"/>
                  </a:solidFill>
                  <a:latin typeface="+mn-ea"/>
                  <a:ea typeface="+mn-ea"/>
                </a:rPr>
                <a:t> 함수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0228" y="3874746"/>
              <a:ext cx="394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>
                  <a:solidFill>
                    <a:srgbClr val="FF0000"/>
                  </a:solidFill>
                  <a:latin typeface="+mn-ea"/>
                  <a:sym typeface="Wingdings" panose="05000000000000000000" pitchFamily="2" charset="2"/>
                </a:rPr>
                <a:t>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연결된 </a:t>
              </a:r>
              <a:r>
                <a:rPr lang="ko-KR" altLang="en-US" sz="1800" dirty="0">
                  <a:solidFill>
                    <a:srgbClr val="FF0000"/>
                  </a:solidFill>
                  <a:latin typeface="+mn-ea"/>
                  <a:ea typeface="+mn-ea"/>
                </a:rPr>
                <a:t>모든 </a:t>
              </a:r>
              <a:r>
                <a:rPr lang="ko-KR" altLang="en-US" sz="1800" dirty="0" err="1">
                  <a:solidFill>
                    <a:srgbClr val="FF0000"/>
                  </a:solidFill>
                  <a:latin typeface="+mn-ea"/>
                  <a:ea typeface="+mn-ea"/>
                </a:rPr>
                <a:t>소켓에게</a:t>
              </a:r>
              <a:r>
                <a:rPr lang="ko-KR" altLang="en-US" sz="1800" dirty="0">
                  <a:solidFill>
                    <a:srgbClr val="FF0000"/>
                  </a:solidFill>
                  <a:latin typeface="+mn-ea"/>
                  <a:ea typeface="+mn-ea"/>
                </a:rPr>
                <a:t> 데이터 송신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0460" y="4146850"/>
              <a:ext cx="3376245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>
                  <a:solidFill>
                    <a:srgbClr val="FF0000"/>
                  </a:solidFill>
                  <a:latin typeface="+mn-ea"/>
                  <a:sym typeface="Wingdings" panose="05000000000000000000" pitchFamily="2" charset="2"/>
                </a:rPr>
                <a:t>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data </a:t>
              </a:r>
              <a:r>
                <a:rPr lang="en-US" altLang="ko-KR" sz="1800" dirty="0">
                  <a:solidFill>
                    <a:srgbClr val="FF0000"/>
                  </a:solidFill>
                  <a:latin typeface="+mn-ea"/>
                  <a:ea typeface="+mn-ea"/>
                </a:rPr>
                <a:t>==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''(empty string)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이면</a:t>
              </a:r>
              <a:endParaRPr lang="ko-KR" altLang="en-US" sz="1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756" y="4431268"/>
              <a:ext cx="417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>
                  <a:solidFill>
                    <a:srgbClr val="FF0000"/>
                  </a:solidFill>
                  <a:latin typeface="+mn-ea"/>
                  <a:sym typeface="Wingdings" panose="05000000000000000000" pitchFamily="2" charset="2"/>
                </a:rPr>
                <a:t>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ea"/>
                  <a:ea typeface="+mn-ea"/>
                </a:rPr>
                <a:t>데이터가 </a:t>
              </a:r>
              <a:r>
                <a:rPr lang="ko-KR" altLang="en-US" sz="1800" dirty="0">
                  <a:solidFill>
                    <a:srgbClr val="FF0000"/>
                  </a:solidFill>
                  <a:latin typeface="+mn-ea"/>
                  <a:ea typeface="+mn-ea"/>
                </a:rPr>
                <a:t>없는 소켓은 목록에서 제거</a:t>
              </a:r>
            </a:p>
          </p:txBody>
        </p:sp>
      </p:grp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35498"/>
              </p:ext>
            </p:extLst>
          </p:nvPr>
        </p:nvGraphicFramePr>
        <p:xfrm>
          <a:off x="7685088" y="5840413"/>
          <a:ext cx="114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포장기 셸 개체" showAsIcon="1" r:id="rId3" imgW="1143360" imgH="542160" progId="Package">
                  <p:embed/>
                </p:oleObj>
              </mc:Choice>
              <mc:Fallback>
                <p:oleObj name="포장기 셸 개체" showAsIcon="1" r:id="rId3" imgW="114336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5088" y="5840413"/>
                        <a:ext cx="11430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2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채팅 프로그램 실행</a:t>
            </a:r>
            <a:endParaRPr lang="ko-KR" altLang="en-US" dirty="0"/>
          </a:p>
          <a:p>
            <a:pPr lvl="1"/>
            <a:r>
              <a:rPr lang="ko-KR" altLang="en-US" dirty="0" smtClean="0"/>
              <a:t>먼저 서버 프로그램 실행</a:t>
            </a:r>
            <a:r>
              <a:rPr lang="en-US" altLang="ko-KR" dirty="0" smtClean="0"/>
              <a:t>(Thread_Server.py)</a:t>
            </a:r>
            <a:r>
              <a:rPr lang="ko-KR" altLang="en-US" dirty="0" smtClean="0"/>
              <a:t>하고 두 개 이상의 클라이언트 프로그램 실행</a:t>
            </a:r>
            <a:r>
              <a:rPr lang="en-US" altLang="ko-KR" dirty="0" smtClean="0"/>
              <a:t>(Dummy_TCP_client.py)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클라이언트가 </a:t>
            </a:r>
            <a:r>
              <a:rPr lang="ko-KR" altLang="en-US" dirty="0"/>
              <a:t>메시지를 송신하면 모든 클라이언트가 이 메시지를 수신한다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Dummy_TCP_client.py</a:t>
            </a:r>
            <a:r>
              <a:rPr lang="ko-KR" altLang="en-US" dirty="0" smtClean="0"/>
              <a:t>는 순차적으로 프로그램을 처리하므로 메시지 입력이 끝나야 송신과 수신이 진행된다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클라이언트 프로그램에서도 스레드를 이용하여 메시지가 수신되면 즉시 출력되도록 프로그램을 </a:t>
            </a:r>
            <a:r>
              <a:rPr lang="ko-KR" altLang="en-US" dirty="0" err="1" smtClean="0"/>
              <a:t>수정하시오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88387" cy="576263"/>
          </a:xfrm>
        </p:spPr>
        <p:txBody>
          <a:bodyPr/>
          <a:lstStyle/>
          <a:p>
            <a:r>
              <a:rPr lang="en-US" altLang="ko-KR" dirty="0" err="1"/>
              <a:t>threading.Thread</a:t>
            </a:r>
            <a:r>
              <a:rPr lang="ko-KR" altLang="en-US" dirty="0"/>
              <a:t>를 사용한 </a:t>
            </a:r>
            <a:r>
              <a:rPr lang="ko-KR" altLang="en-US" dirty="0" err="1"/>
              <a:t>멀티스레드</a:t>
            </a:r>
            <a:r>
              <a:rPr lang="ko-KR" altLang="en-US" dirty="0"/>
              <a:t> 채팅 서버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501600"/>
              </p:ext>
            </p:extLst>
          </p:nvPr>
        </p:nvGraphicFramePr>
        <p:xfrm>
          <a:off x="7315200" y="5486400"/>
          <a:ext cx="1457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포장기 셸 개체" showAsIcon="1" r:id="rId3" imgW="1457280" imgH="542160" progId="Package">
                  <p:embed/>
                </p:oleObj>
              </mc:Choice>
              <mc:Fallback>
                <p:oleObj name="포장기 셸 개체" showAsIcon="1" r:id="rId3" imgW="14572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5200" y="5486400"/>
                        <a:ext cx="1457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7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FF0000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lnSpc>
            <a:spcPct val="80000"/>
          </a:lnSpc>
          <a:defRPr sz="1400" dirty="0" smtClean="0">
            <a:solidFill>
              <a:srgbClr val="FF0000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20945</TotalTime>
  <Words>2209</Words>
  <Application>Microsoft Office PowerPoint</Application>
  <PresentationFormat>화면 슬라이드 쇼(4:3)</PresentationFormat>
  <Paragraphs>437</Paragraphs>
  <Slides>30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Wingdings</vt:lpstr>
      <vt:lpstr>HY얕은샘물M</vt:lpstr>
      <vt:lpstr>Arial</vt:lpstr>
      <vt:lpstr>HY견고딕</vt:lpstr>
      <vt:lpstr>HY헤드라인M</vt:lpstr>
      <vt:lpstr>나눔고딕</vt:lpstr>
      <vt:lpstr>굴림</vt:lpstr>
      <vt:lpstr>Verdana</vt:lpstr>
      <vt:lpstr>돋움</vt:lpstr>
      <vt:lpstr>맑은 고딕</vt:lpstr>
      <vt:lpstr>2_디자인 사용자 지정</vt:lpstr>
      <vt:lpstr>패키지</vt:lpstr>
      <vt:lpstr>3. 동시성(concurrent) 소켓 프로그래밍</vt:lpstr>
      <vt:lpstr>서버 종류</vt:lpstr>
      <vt:lpstr>병행 서버를 위한 Multithread Socket Programming</vt:lpstr>
      <vt:lpstr>TCP 멀티스레드 서버</vt:lpstr>
      <vt:lpstr>TCP 멀티스레드 서버</vt:lpstr>
      <vt:lpstr>threading.Thread를 사용한 멀티스레드</vt:lpstr>
      <vt:lpstr>threading.Thread를 사용한 멀티스레드 채팅 서버</vt:lpstr>
      <vt:lpstr>threading.Thread를 사용한 멀티스레드 채팅 서버</vt:lpstr>
      <vt:lpstr>threading.Thread를 사용한 멀티스레드 채팅 서버</vt:lpstr>
      <vt:lpstr>GUI 소켓 프로그래밍</vt:lpstr>
      <vt:lpstr>GUI 소켓 프로그램</vt:lpstr>
      <vt:lpstr>온도 변환 서버 프로그램</vt:lpstr>
      <vt:lpstr>GUI 온도 변환 클라이언트 프로그램</vt:lpstr>
      <vt:lpstr>GUI 온도 변환 클라이언트 프로그램</vt:lpstr>
      <vt:lpstr>GUI 온도 변환 클라이언트 프로그램</vt:lpstr>
      <vt:lpstr>GUI 온도 변환 클라이언트 프로그램</vt:lpstr>
      <vt:lpstr>UDP 멀티스레드 서버</vt:lpstr>
      <vt:lpstr>UDP 멀티스레드 클라이언트 프로그램</vt:lpstr>
      <vt:lpstr>UDP 멀티스레드 프로그램</vt:lpstr>
      <vt:lpstr>select 모듈을 사용한 소켓 프로그래밍</vt:lpstr>
      <vt:lpstr>select.select() 함수의 사용</vt:lpstr>
      <vt:lpstr>select 모듈을 사용한 서버 프로그래밍</vt:lpstr>
      <vt:lpstr>select 모듈을 사용한 서버 프로그래밍</vt:lpstr>
      <vt:lpstr>select 모듈을 사용한 서버 프로그래밍</vt:lpstr>
      <vt:lpstr>select 모듈을 사용한 클라이언트 프로그래밍</vt:lpstr>
      <vt:lpstr>select 모듈을 사용한 GUI 클라이언트 프로그래밍</vt:lpstr>
      <vt:lpstr>select 모듈을 사용한 GUI 클라이언트 프로그래밍</vt:lpstr>
      <vt:lpstr>select 모듈을 사용한 GUI 클라이언트 프로그래밍</vt:lpstr>
      <vt:lpstr>실행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YKSUH</cp:lastModifiedBy>
  <cp:revision>3021</cp:revision>
  <cp:lastPrinted>2019-06-04T22:11:22Z</cp:lastPrinted>
  <dcterms:created xsi:type="dcterms:W3CDTF">2004-07-21T02:43:03Z</dcterms:created>
  <dcterms:modified xsi:type="dcterms:W3CDTF">2019-07-24T04:07:24Z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D:\강의원고\자동화통신_강의원고\10. 오류를 어떻게 다뤄야 할까 - 예외처리.pptx</vt:lpwstr>
  </property>
</Properties>
</file>