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5" r:id="rId3"/>
    <p:sldId id="385" r:id="rId4"/>
    <p:sldId id="390" r:id="rId5"/>
    <p:sldId id="386" r:id="rId6"/>
    <p:sldId id="373" r:id="rId7"/>
    <p:sldId id="336" r:id="rId8"/>
    <p:sldId id="374" r:id="rId9"/>
    <p:sldId id="375" r:id="rId10"/>
    <p:sldId id="376" r:id="rId11"/>
    <p:sldId id="387" r:id="rId12"/>
    <p:sldId id="393" r:id="rId13"/>
    <p:sldId id="391" r:id="rId14"/>
    <p:sldId id="392" r:id="rId15"/>
    <p:sldId id="394" r:id="rId16"/>
    <p:sldId id="347" r:id="rId17"/>
    <p:sldId id="404" r:id="rId18"/>
    <p:sldId id="348" r:id="rId19"/>
    <p:sldId id="407" r:id="rId20"/>
    <p:sldId id="408" r:id="rId21"/>
    <p:sldId id="409" r:id="rId22"/>
    <p:sldId id="395" r:id="rId23"/>
    <p:sldId id="396" r:id="rId24"/>
    <p:sldId id="397" r:id="rId25"/>
    <p:sldId id="398" r:id="rId26"/>
    <p:sldId id="399" r:id="rId27"/>
    <p:sldId id="400" r:id="rId28"/>
    <p:sldId id="413" r:id="rId29"/>
    <p:sldId id="414" r:id="rId30"/>
    <p:sldId id="415" r:id="rId31"/>
    <p:sldId id="405" r:id="rId32"/>
    <p:sldId id="411" r:id="rId33"/>
    <p:sldId id="412" r:id="rId34"/>
    <p:sldId id="401" r:id="rId35"/>
    <p:sldId id="417" r:id="rId36"/>
    <p:sldId id="402" r:id="rId37"/>
    <p:sldId id="403" r:id="rId38"/>
    <p:sldId id="416" r:id="rId39"/>
    <p:sldId id="406" r:id="rId40"/>
    <p:sldId id="410" r:id="rId41"/>
    <p:sldId id="361" r:id="rId42"/>
    <p:sldId id="367" r:id="rId43"/>
    <p:sldId id="353" r:id="rId44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94268" autoAdjust="0"/>
  </p:normalViewPr>
  <p:slideViewPr>
    <p:cSldViewPr>
      <p:cViewPr varScale="1">
        <p:scale>
          <a:sx n="87" d="100"/>
          <a:sy n="87" d="100"/>
        </p:scale>
        <p:origin x="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F428FF2E-30E7-4F85-A546-99387BB160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08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F8ED-D9EA-4B50-889C-F68F2FAB12E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76E3-8C9B-4292-A59F-6EB3EAB91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2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0"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89" y="6537325"/>
            <a:ext cx="1276111" cy="22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1B59F-7B5D-4C5E-A89B-0976524A096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1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31B61-3A85-4499-8D97-004C21277A4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81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3D50D6E-DDDF-4F68-8DAF-10BCA81D45E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146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57200" y="6537324"/>
            <a:ext cx="2133600" cy="320675"/>
          </a:xfrm>
        </p:spPr>
        <p:txBody>
          <a:bodyPr/>
          <a:lstStyle>
            <a:lvl1pPr algn="l">
              <a:defRPr sz="1200"/>
            </a:lvl1pPr>
          </a:lstStyle>
          <a:p>
            <a:fld id="{3EA1428B-086E-4A3E-9041-FCF35BDCAEB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0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EC17FF-3137-4D9F-95ED-EACE7C422B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93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1F1CA7-D78F-4D35-8A7B-8BC9B44E3A1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4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EB99EE-6C40-4840-9537-E1AF455E0C8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3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6B8A63-7C51-4E37-9C27-85AA6836641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0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D63ACE-AB95-4929-B7F1-E33B5EF1700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1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FBC802-3048-4A7C-AD3A-6244624D17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85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33A631-2BB3-41A7-A138-C0628C87092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467544" y="817672"/>
            <a:ext cx="8497887" cy="45719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9611"/>
            <a:ext cx="8507288" cy="549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0C985B93-29DC-4C76-BDAF-EF69BECF8DD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043608" y="214089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11502" y="507337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40115" y="145387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68727" y="150149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40115" y="507337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89" y="6537325"/>
            <a:ext cx="1276111" cy="22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4"/>
          <p:cNvSpPr>
            <a:spLocks noChangeArrowheads="1"/>
          </p:cNvSpPr>
          <p:nvPr userDrawn="1"/>
        </p:nvSpPr>
        <p:spPr bwMode="gray">
          <a:xfrm>
            <a:off x="0" y="478582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gray">
          <a:xfrm>
            <a:off x="328613" y="9362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gray">
          <a:xfrm>
            <a:off x="657225" y="9839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9"/>
          <p:cNvSpPr>
            <a:spLocks noChangeArrowheads="1"/>
          </p:cNvSpPr>
          <p:nvPr userDrawn="1"/>
        </p:nvSpPr>
        <p:spPr bwMode="gray">
          <a:xfrm>
            <a:off x="328613" y="478582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Rectangle 24"/>
          <p:cNvSpPr>
            <a:spLocks noChangeArrowheads="1"/>
          </p:cNvSpPr>
          <p:nvPr userDrawn="1"/>
        </p:nvSpPr>
        <p:spPr bwMode="gray">
          <a:xfrm>
            <a:off x="6821" y="391987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29"/>
          <p:cNvSpPr>
            <a:spLocks noChangeArrowheads="1"/>
          </p:cNvSpPr>
          <p:nvPr userDrawn="1"/>
        </p:nvSpPr>
        <p:spPr bwMode="gray">
          <a:xfrm>
            <a:off x="335434" y="391987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aspberrypi.org/documentation/linux/usage/command.mdwi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3861048"/>
            <a:ext cx="7853536" cy="1012825"/>
          </a:xfrm>
        </p:spPr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4. </a:t>
            </a:r>
            <a:r>
              <a:rPr lang="ko-KR" altLang="en-US" sz="3200" smtClean="0">
                <a:ea typeface="굴림" panose="020B0600000101010101" pitchFamily="50" charset="-127"/>
              </a:rPr>
              <a:t>라즈베리파이</a:t>
            </a:r>
            <a:r>
              <a:rPr lang="en-US" altLang="ko-KR" sz="3200" dirty="0" smtClean="0">
                <a:ea typeface="굴림" panose="020B0600000101010101" pitchFamily="50" charset="-127"/>
              </a:rPr>
              <a:t>3 GPIO </a:t>
            </a:r>
            <a:r>
              <a:rPr lang="ko-KR" altLang="en-US" sz="3200" dirty="0" smtClean="0">
                <a:ea typeface="굴림" panose="020B0600000101010101" pitchFamily="50" charset="-127"/>
              </a:rPr>
              <a:t>제어</a:t>
            </a:r>
            <a:endParaRPr lang="en-US" altLang="ko-KR" sz="7000" dirty="0"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276600"/>
            <a:ext cx="6324600" cy="381000"/>
          </a:xfrm>
        </p:spPr>
        <p:txBody>
          <a:bodyPr/>
          <a:lstStyle/>
          <a:p>
            <a:r>
              <a:rPr lang="en-US" altLang="ko-KR" sz="1600">
                <a:ea typeface="굴림" panose="020B0600000101010101" pitchFamily="50" charset="-127"/>
              </a:rPr>
              <a:t>www.dongyang.ac.kr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3466728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ping </a:t>
            </a:r>
            <a:r>
              <a:rPr lang="en-US" altLang="ko-KR" sz="2400" i="1" dirty="0" smtClean="0"/>
              <a:t>site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000" dirty="0"/>
              <a:t> </a:t>
            </a:r>
            <a:r>
              <a:rPr lang="en-US" altLang="ko-KR" sz="2000" i="1" dirty="0" smtClean="0"/>
              <a:t>site</a:t>
            </a:r>
            <a:r>
              <a:rPr lang="ko-KR" altLang="en-US" sz="2000" dirty="0" smtClean="0"/>
              <a:t>의 동작 여부를 확인한다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smtClean="0"/>
              <a:t>ping www.dongyang.ac.kr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smtClean="0"/>
              <a:t>hostname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시스템의 </a:t>
            </a:r>
            <a:r>
              <a:rPr lang="en-US" altLang="ko-KR" sz="2000" dirty="0"/>
              <a:t>hostname</a:t>
            </a:r>
            <a:r>
              <a:rPr lang="ko-KR" altLang="en-US" sz="2000" dirty="0"/>
              <a:t>을 출력한다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 smtClean="0"/>
              <a:t>ifconfig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현재 시스템의 네트워크 세부사항을 </a:t>
            </a:r>
            <a:r>
              <a:rPr lang="ko-KR" altLang="en-US" sz="2000" dirty="0" smtClean="0"/>
              <a:t>출력한다</a:t>
            </a:r>
            <a:r>
              <a:rPr lang="en-US" altLang="ko-KR" sz="2000" dirty="0" smtClean="0"/>
              <a:t>. IP </a:t>
            </a:r>
            <a:r>
              <a:rPr lang="ko-KR" altLang="en-US" sz="2000" dirty="0" smtClean="0"/>
              <a:t>주소를 확인하기 위해 사용된다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681" y="1160276"/>
            <a:ext cx="5154319" cy="41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432050"/>
          </a:xfrm>
        </p:spPr>
        <p:txBody>
          <a:bodyPr/>
          <a:lstStyle/>
          <a:p>
            <a:r>
              <a:rPr lang="ko-KR" altLang="en-US" sz="4000" dirty="0" err="1" smtClean="0"/>
              <a:t>라즈베리파이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파이썬</a:t>
            </a:r>
            <a:r>
              <a:rPr lang="ko-KR" altLang="en-US" sz="4000" dirty="0" smtClean="0"/>
              <a:t> 프로그래밍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365105"/>
            <a:ext cx="7886700" cy="1724546"/>
          </a:xfrm>
        </p:spPr>
        <p:txBody>
          <a:bodyPr/>
          <a:lstStyle/>
          <a:p>
            <a:r>
              <a:rPr lang="ko-KR" altLang="en-US" dirty="0" smtClean="0"/>
              <a:t>기본 프로그래밍</a:t>
            </a:r>
            <a:endParaRPr lang="en-US" altLang="ko-KR" dirty="0" smtClean="0"/>
          </a:p>
          <a:p>
            <a:r>
              <a:rPr lang="en-US" altLang="ko-KR" dirty="0" smtClean="0"/>
              <a:t>GPIO </a:t>
            </a:r>
            <a:r>
              <a:rPr lang="ko-KR" altLang="en-US" dirty="0"/>
              <a:t>프로그래밍</a:t>
            </a:r>
            <a:endParaRPr lang="en-US" altLang="ko-KR" dirty="0" smtClean="0"/>
          </a:p>
          <a:p>
            <a:r>
              <a:rPr lang="en-US" altLang="ko-KR" dirty="0"/>
              <a:t>TCP/IP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C17FF-3137-4D9F-95ED-EACE7C422B44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사용하기 전에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및 드라이버를 업데이트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upgrade</a:t>
            </a:r>
          </a:p>
          <a:p>
            <a:pPr marL="357187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프로그램 저장 폴더 만들기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작성하고 저장할 폴더 만들기</a:t>
            </a:r>
            <a:r>
              <a:rPr lang="en-US" altLang="ko-KR" dirty="0" smtClean="0"/>
              <a:t> </a:t>
            </a:r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pysources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 </a:t>
            </a:r>
            <a:r>
              <a:rPr lang="ko-KR" altLang="en-US" dirty="0" smtClean="0">
                <a:sym typeface="Wingdings" panose="05000000000000000000" pitchFamily="2" charset="2"/>
              </a:rPr>
              <a:t>현재 디렉토리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폴더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cd </a:t>
            </a:r>
            <a:r>
              <a:rPr lang="en-US" altLang="ko-KR" dirty="0" err="1" smtClean="0"/>
              <a:t>pysources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ls –al</a:t>
            </a:r>
          </a:p>
          <a:p>
            <a:pPr lvl="1"/>
            <a:r>
              <a:rPr lang="ko-KR" altLang="en-US" dirty="0" smtClean="0"/>
              <a:t>자신의 프로그램은 모두 </a:t>
            </a:r>
            <a:r>
              <a:rPr lang="en-US" altLang="ko-KR" dirty="0" err="1" smtClean="0"/>
              <a:t>pysources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Raspbian</a:t>
            </a:r>
            <a:r>
              <a:rPr lang="ko-KR" altLang="en-US" dirty="0" smtClean="0"/>
              <a:t> 업데이트 및 폴더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94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Raspbian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운영체제에서 다양한 컴퓨터 언어 컴파일러와 인터프리터를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r>
              <a:rPr lang="en-US" altLang="ko-KR" dirty="0" smtClean="0"/>
              <a:t>C, C++</a:t>
            </a:r>
          </a:p>
          <a:p>
            <a:pPr lvl="1"/>
            <a:r>
              <a:rPr lang="en-US" altLang="ko-KR" dirty="0" smtClean="0"/>
              <a:t>Java</a:t>
            </a:r>
          </a:p>
          <a:p>
            <a:pPr lvl="1"/>
            <a:r>
              <a:rPr lang="en-US" altLang="ko-KR" dirty="0" smtClean="0"/>
              <a:t>Scratch</a:t>
            </a:r>
          </a:p>
          <a:p>
            <a:pPr lvl="1"/>
            <a:r>
              <a:rPr lang="en-US" altLang="ko-KR" dirty="0" smtClean="0"/>
              <a:t>Node-RED</a:t>
            </a:r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프로그램을 위한 다양한 에디터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Python3(IDLE)</a:t>
            </a:r>
          </a:p>
          <a:p>
            <a:pPr lvl="1"/>
            <a:r>
              <a:rPr lang="en-US" altLang="ko-KR" dirty="0" err="1" smtClean="0"/>
              <a:t>Geany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Thonny</a:t>
            </a:r>
            <a:r>
              <a:rPr lang="en-US" altLang="ko-KR" b="1" dirty="0" smtClean="0"/>
              <a:t> Python IDE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200" b="1" dirty="0" err="1" smtClean="0"/>
              <a:t>Thonny</a:t>
            </a:r>
            <a:r>
              <a:rPr lang="en-US" altLang="ko-KR" sz="2200" b="1" dirty="0" smtClean="0"/>
              <a:t> IDE</a:t>
            </a:r>
            <a:r>
              <a:rPr lang="ko-KR" altLang="en-US" sz="2200" b="1" dirty="0" smtClean="0"/>
              <a:t>는 편집과 실행 셸을 한 화면에서 제공하므로 편리</a:t>
            </a:r>
            <a:endParaRPr lang="en-US" altLang="ko-KR" sz="2200" b="1" dirty="0" smtClean="0"/>
          </a:p>
          <a:p>
            <a:r>
              <a:rPr lang="ko-KR" altLang="en-US" sz="2200" b="1" dirty="0" smtClean="0"/>
              <a:t>네트워크 </a:t>
            </a:r>
            <a:r>
              <a:rPr lang="ko-KR" altLang="en-US" sz="2200" b="1" dirty="0"/>
              <a:t>프로그래밍을</a:t>
            </a:r>
            <a:r>
              <a:rPr lang="ko-KR" altLang="en-US" sz="2200" b="1" dirty="0" smtClean="0"/>
              <a:t> 위한 복수 </a:t>
            </a:r>
            <a:r>
              <a:rPr lang="ko-KR" altLang="en-US" sz="2200" b="1" dirty="0"/>
              <a:t>프로그램의 동시 실행 가능</a:t>
            </a:r>
            <a:endParaRPr lang="en-US" altLang="ko-KR" sz="2200" b="1" dirty="0"/>
          </a:p>
          <a:p>
            <a:r>
              <a:rPr lang="ko-KR" altLang="en-US" sz="2200" b="1" dirty="0" err="1"/>
              <a:t>라즈베리파이를</a:t>
            </a:r>
            <a:r>
              <a:rPr lang="ko-KR" altLang="en-US" sz="2200" b="1" dirty="0"/>
              <a:t> 연결하고 </a:t>
            </a:r>
            <a:r>
              <a:rPr lang="en-US" altLang="ko-KR" sz="2200" b="1" dirty="0" err="1"/>
              <a:t>Thonny</a:t>
            </a:r>
            <a:r>
              <a:rPr lang="en-US" altLang="ko-KR" sz="2200" b="1" dirty="0"/>
              <a:t> Python IDE </a:t>
            </a:r>
            <a:r>
              <a:rPr lang="ko-KR" altLang="en-US" sz="2200" b="1" dirty="0"/>
              <a:t>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위한 </a:t>
            </a:r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204864"/>
            <a:ext cx="724274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Thonny</a:t>
            </a:r>
            <a:r>
              <a:rPr lang="en-US" altLang="ko-KR" sz="3200" dirty="0" smtClean="0"/>
              <a:t> IDE </a:t>
            </a:r>
            <a:r>
              <a:rPr lang="ko-KR" altLang="en-US" sz="3200" dirty="0" smtClean="0"/>
              <a:t>사용</a:t>
            </a:r>
            <a:endParaRPr lang="ko-KR" altLang="en-US" sz="3200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2" y="1016707"/>
            <a:ext cx="6524042" cy="57105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05252" y="1561688"/>
            <a:ext cx="4986076" cy="4315584"/>
            <a:chOff x="1405580" y="1552411"/>
            <a:chExt cx="4986076" cy="4315584"/>
          </a:xfrm>
        </p:grpSpPr>
        <p:sp>
          <p:nvSpPr>
            <p:cNvPr id="7" name="직사각형 6"/>
            <p:cNvSpPr/>
            <p:nvPr/>
          </p:nvSpPr>
          <p:spPr>
            <a:xfrm>
              <a:off x="1405580" y="1561838"/>
              <a:ext cx="3981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➊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34798" y="1552411"/>
              <a:ext cx="3808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➋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2168" y="2823710"/>
              <a:ext cx="7873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➍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편집 창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2168" y="5621774"/>
              <a:ext cx="9594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➎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셸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00767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15200" y="1016707"/>
            <a:ext cx="1752600" cy="1477328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➊ 새 파일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➋ 실행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➌ 중지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➍ 편집 창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➎ </a:t>
            </a:r>
            <a:r>
              <a:rPr lang="ko-KR" altLang="en-US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셸</a:t>
            </a:r>
            <a:endParaRPr lang="ko-KR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2738547"/>
            <a:ext cx="1752600" cy="156966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1)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프로그램을 입력하고 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gcd.py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로 저장</a:t>
            </a:r>
            <a:endParaRPr lang="en-US" altLang="ko-KR" sz="16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2)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실행 아이콘을 클릭하고 셸에서 결과 확인</a:t>
            </a:r>
            <a:endParaRPr lang="ko-KR" altLang="en-US" sz="1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smtClean="0"/>
              <a:t>기본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r>
              <a:rPr lang="ko-KR" altLang="en-US" dirty="0" smtClean="0"/>
              <a:t>를 사용하여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작성하고 실행해 보자</a:t>
            </a:r>
            <a:r>
              <a:rPr lang="en-US" altLang="ko-KR" dirty="0" smtClean="0"/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pysources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폴더에 </a:t>
            </a:r>
            <a:r>
              <a:rPr lang="en-US" altLang="ko-KR" b="1" dirty="0" smtClean="0">
                <a:solidFill>
                  <a:srgbClr val="C00000"/>
                </a:solidFill>
              </a:rPr>
              <a:t>sum.py</a:t>
            </a:r>
            <a:r>
              <a:rPr lang="ko-KR" altLang="en-US" b="1" dirty="0" smtClean="0">
                <a:solidFill>
                  <a:srgbClr val="C00000"/>
                </a:solidFill>
              </a:rPr>
              <a:t>로 저장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리눅스 명령으로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 실행하기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pwd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 </a:t>
            </a:r>
            <a:r>
              <a:rPr lang="ko-KR" altLang="en-US" sz="2000" dirty="0" smtClean="0">
                <a:sym typeface="Wingdings" panose="05000000000000000000" pitchFamily="2" charset="2"/>
              </a:rPr>
              <a:t>현재 폴더 확인하고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pysources</a:t>
            </a:r>
            <a:r>
              <a:rPr lang="ko-KR" altLang="en-US" sz="2000" dirty="0" smtClean="0">
                <a:sym typeface="Wingdings" panose="05000000000000000000" pitchFamily="2" charset="2"/>
              </a:rPr>
              <a:t>가 아니면 폴더 변경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 cd </a:t>
            </a:r>
            <a:r>
              <a:rPr lang="en-US" altLang="ko-KR" sz="2000" dirty="0" err="1" smtClean="0"/>
              <a:t>pysources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python3 sum.py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48" y="5229200"/>
            <a:ext cx="6276190" cy="12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1988840"/>
            <a:ext cx="3482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sum = 0</a:t>
            </a:r>
          </a:p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for </a:t>
            </a:r>
            <a:r>
              <a:rPr lang="en-US" altLang="ko-KR" sz="2000" dirty="0" err="1">
                <a:solidFill>
                  <a:srgbClr val="002060"/>
                </a:solidFill>
              </a:rPr>
              <a:t>i</a:t>
            </a:r>
            <a:r>
              <a:rPr lang="en-US" altLang="ko-KR" sz="2000" dirty="0">
                <a:solidFill>
                  <a:srgbClr val="002060"/>
                </a:solidFill>
              </a:rPr>
              <a:t> in range(101):</a:t>
            </a:r>
          </a:p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    sum = sum + </a:t>
            </a:r>
            <a:r>
              <a:rPr lang="en-US" altLang="ko-KR" sz="2000" dirty="0" err="1">
                <a:solidFill>
                  <a:srgbClr val="002060"/>
                </a:solidFill>
              </a:rPr>
              <a:t>i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print("Sum to 100</a:t>
            </a:r>
            <a:r>
              <a:rPr lang="en-US" altLang="ko-KR" dirty="0">
                <a:solidFill>
                  <a:srgbClr val="002060"/>
                </a:solidFill>
              </a:rPr>
              <a:t>: ", sum)</a:t>
            </a:r>
          </a:p>
        </p:txBody>
      </p:sp>
    </p:spTree>
    <p:extLst>
      <p:ext uri="{BB962C8B-B14F-4D97-AF65-F5344CB8AC3E}">
        <p14:creationId xmlns:p14="http://schemas.microsoft.com/office/powerpoint/2010/main" val="165886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기본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다음 </a:t>
            </a:r>
            <a:r>
              <a:rPr lang="en-US" altLang="ko-KR" sz="2200" dirty="0" smtClean="0"/>
              <a:t>GUI </a:t>
            </a:r>
            <a:r>
              <a:rPr lang="ko-KR" altLang="en-US" sz="2200" dirty="0" smtClean="0"/>
              <a:t>프로그램을 </a:t>
            </a:r>
            <a:r>
              <a:rPr lang="ko-KR" altLang="en-US" sz="2200" dirty="0"/>
              <a:t>입력하고 실행해 </a:t>
            </a:r>
            <a:r>
              <a:rPr lang="ko-KR" altLang="en-US" sz="2200" dirty="0" smtClean="0"/>
              <a:t>보자</a:t>
            </a:r>
            <a:r>
              <a:rPr lang="en-US" altLang="ko-KR" sz="2200" dirty="0" smtClean="0"/>
              <a:t>(Button-ex1.py)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7920880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sys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import *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BasicClass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__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__(self):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root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button = Button(root, text = "Press to quit", command=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self.quit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button.pack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quit(self):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print("Leaving now...")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sys.exit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BasicClass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mainloop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86446"/>
              </p:ext>
            </p:extLst>
          </p:nvPr>
        </p:nvGraphicFramePr>
        <p:xfrm>
          <a:off x="7870825" y="5314950"/>
          <a:ext cx="915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포장기 셸 개체" showAsIcon="1" r:id="rId3" imgW="916200" imgH="514800" progId="Package">
                  <p:embed/>
                </p:oleObj>
              </mc:Choice>
              <mc:Fallback>
                <p:oleObj name="포장기 셸 개체" showAsIcon="1" r:id="rId3" imgW="9162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0825" y="5314950"/>
                        <a:ext cx="9159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2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smtClean="0"/>
              <a:t>기본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그래프를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47772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from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tkinter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import *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math</a:t>
            </a:r>
          </a:p>
          <a:p>
            <a:pPr algn="l"/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root =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Tk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  <a:p>
            <a:pPr algn="l"/>
            <a:r>
              <a:rPr lang="en-US" altLang="ko-KR" sz="16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r>
              <a:rPr lang="en-US" altLang="ko-KR" sz="1600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 150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hcenter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180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y_amp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100</a:t>
            </a: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 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 Canvas(root, width = 360, height = 300,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bg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'white')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canvas.pack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(side='left')</a:t>
            </a:r>
          </a:p>
          <a:p>
            <a:pPr algn="l"/>
            <a:r>
              <a:rPr lang="en-US" altLang="ko-KR" sz="16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px</a:t>
            </a:r>
            <a:r>
              <a:rPr lang="en-US" altLang="ko-KR" sz="1600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=0</a:t>
            </a:r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py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for x in range(1000):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y =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math.sin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((x*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math.pi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)/180)*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y_amp+vcenter</a:t>
            </a:r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sine =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canvas.create_line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px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py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x, y, fill='red')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px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x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py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y</a:t>
            </a:r>
          </a:p>
          <a:p>
            <a:pPr algn="l"/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canvas.create_line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hcenter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hcenter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300)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canvas.create_line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360,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root.mainloop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  <a:endParaRPr lang="ko-KR" altLang="en-US" sz="1600" dirty="0" smtClean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844824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+mj-ea"/>
                <a:ea typeface="+mj-ea"/>
              </a:rPr>
              <a:t>nano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 sine.py</a:t>
            </a:r>
          </a:p>
          <a:p>
            <a:pPr algn="l"/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+mj-ea"/>
                <a:ea typeface="+mj-ea"/>
              </a:rPr>
              <a:t>sudo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 python3 sine.py</a:t>
            </a:r>
            <a:endParaRPr lang="ko-KR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86" y="2780928"/>
            <a:ext cx="2453414" cy="22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기본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이용한 </a:t>
            </a:r>
            <a:r>
              <a:rPr lang="ko-KR" altLang="en-US" dirty="0" err="1" smtClean="0"/>
              <a:t>사인파형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76864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np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plot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      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np.arange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 10, 0.1);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amplitude  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np.sin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(time)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plot.plot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amplitude)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plot.title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('Sine wave')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plot.xlabel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('Time')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Give y axis label for the sine wave plot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plot.ylabel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('Amplitude = sin(time)')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plot.grid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(True, which='both')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plot.axhline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(y=0, color='k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Display the sine wave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plot.show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39270"/>
              </p:ext>
            </p:extLst>
          </p:nvPr>
        </p:nvGraphicFramePr>
        <p:xfrm>
          <a:off x="7489825" y="5349875"/>
          <a:ext cx="954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포장기 셸 개체" showAsIcon="1" r:id="rId3" imgW="954000" imgH="542160" progId="Package">
                  <p:embed/>
                </p:oleObj>
              </mc:Choice>
              <mc:Fallback>
                <p:oleObj name="포장기 셸 개체" showAsIcon="1" r:id="rId3" imgW="9540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9825" y="5349875"/>
                        <a:ext cx="9540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2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en-US" altLang="ko-KR" dirty="0" smtClean="0"/>
              <a:t>3 Model B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276872"/>
            <a:ext cx="2808312" cy="223960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4211960" y="2018427"/>
            <a:ext cx="3124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Broadcom BCM2837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1.2GHz ARM </a:t>
            </a:r>
            <a:r>
              <a:rPr lang="en-US" altLang="ko-KR" sz="20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Coretex</a:t>
            </a:r>
            <a:endParaRPr lang="en-US" altLang="ko-KR" sz="20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1GB LPDDR2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10/100Mbpx </a:t>
            </a:r>
            <a:r>
              <a:rPr lang="ko-KR" altLang="en-US" sz="20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b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 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USB2.0 x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 40pin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 SD slot</a:t>
            </a:r>
            <a:endParaRPr lang="ko-KR" altLang="en-US" sz="20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743" y="5394271"/>
            <a:ext cx="554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en-US" altLang="ko-KR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Raspbian</a:t>
            </a:r>
            <a:r>
              <a:rPr lang="en-US" altLang="ko-KR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(Unix </a:t>
            </a:r>
            <a:r>
              <a:rPr lang="ko-KR" altLang="en-US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</a:t>
            </a:r>
            <a:r>
              <a:rPr lang="en-US" altLang="ko-KR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744" y="1185184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규격</a:t>
            </a:r>
          </a:p>
        </p:txBody>
      </p:sp>
    </p:spTree>
    <p:extLst>
      <p:ext uri="{BB962C8B-B14F-4D97-AF65-F5344CB8AC3E}">
        <p14:creationId xmlns:p14="http://schemas.microsoft.com/office/powerpoint/2010/main" val="3244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에코서버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80944" y="1556792"/>
            <a:ext cx="381707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sys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from socket import *</a:t>
            </a:r>
          </a:p>
          <a:p>
            <a:pPr algn="l"/>
            <a:endParaRPr lang="en-US" altLang="ko-KR" sz="1600" b="1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 &gt; 1: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port =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eval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[1]))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else: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port = </a:t>
            </a:r>
            <a:r>
              <a:rPr lang="en-US" altLang="ko-KR" sz="16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2500</a:t>
            </a:r>
            <a:endParaRPr lang="en-US" altLang="ko-KR" sz="1600" b="1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 = socket(AF_INET, SOCK_STREAM)</a:t>
            </a:r>
          </a:p>
          <a:p>
            <a:pPr algn="l"/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s.bind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(('', port))</a:t>
            </a:r>
          </a:p>
          <a:p>
            <a:pPr algn="l"/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s.listen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conn, 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remotehost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remoteport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 =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s.accept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print('connected by',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remotehost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remoteport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while True: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data = 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conn.recv</a:t>
            </a:r>
            <a:r>
              <a:rPr lang="en-US" altLang="ko-KR" sz="16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(1024)</a:t>
            </a:r>
            <a:endParaRPr lang="en-US" altLang="ko-KR" sz="1600" b="1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if not data: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break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print("Received message: ",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conn.send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(data)</a:t>
            </a:r>
          </a:p>
          <a:p>
            <a:pPr algn="l"/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conn.close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  <a:endParaRPr lang="ko-KR" altLang="en-US" sz="1600" b="1" dirty="0" smtClean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7" y="1636924"/>
            <a:ext cx="468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라즈베리파이에서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서버 프로그램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(tcp_echo_server.py)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을 실행하고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PC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에서 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TCP_client.py 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프로그램을 실행한다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PC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에서 전송한 메시지가 </a:t>
            </a:r>
            <a:r>
              <a:rPr lang="ko-KR" altLang="en-US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라즈베리파이에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수신되는지 확인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7" y="4946848"/>
            <a:ext cx="4807789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15" y="3438124"/>
            <a:ext cx="4807789" cy="12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라즈베리파이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TCP/IP </a:t>
            </a:r>
            <a:r>
              <a:rPr lang="ko-KR" altLang="en-US" sz="3200" dirty="0" smtClean="0"/>
              <a:t>프로그래밍 실습</a:t>
            </a:r>
            <a:endParaRPr lang="ko-KR" altLang="en-US" sz="32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287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01113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237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PC(</a:t>
                      </a:r>
                      <a:r>
                        <a:rPr lang="ko-KR" altLang="en-US" dirty="0" smtClean="0"/>
                        <a:t>클라이언트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Dummy_TCP_server.py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Dummy_TCP_Client.py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4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UDP_echoserver.py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UDP_echoclient.py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6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Thread_Server.py(chat)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Dummy_Thread_TCP_Client.py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6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select_server.py(echo)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Dummy_Thread_TCP_Client.py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8434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21</a:t>
            </a:fld>
            <a:endParaRPr lang="en-US" altLang="ko-KR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4432299" y="5130800"/>
          <a:ext cx="1673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포장기 셸 개체" showAsIcon="1" r:id="rId3" imgW="1672920" imgH="444240" progId="Package">
                  <p:embed/>
                </p:oleObj>
              </mc:Choice>
              <mc:Fallback>
                <p:oleObj name="포장기 셸 개체" showAsIcon="1" r:id="rId3" imgW="1672920" imgH="444240" progId="Package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2299" y="5130800"/>
                        <a:ext cx="16732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704850" y="3454400"/>
          <a:ext cx="1228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포장기 셸 개체" showAsIcon="1" r:id="rId5" imgW="1228320" imgH="444240" progId="Package">
                  <p:embed/>
                </p:oleObj>
              </mc:Choice>
              <mc:Fallback>
                <p:oleObj name="포장기 셸 개체" showAsIcon="1" r:id="rId5" imgW="1228320" imgH="444240" progId="Package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850" y="3454400"/>
                        <a:ext cx="12287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900113" y="5575300"/>
          <a:ext cx="836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포장기 셸 개체" showAsIcon="1" r:id="rId7" imgW="836280" imgH="444240" progId="Package">
                  <p:embed/>
                </p:oleObj>
              </mc:Choice>
              <mc:Fallback>
                <p:oleObj name="포장기 셸 개체" showAsIcon="1" r:id="rId7" imgW="836280" imgH="444240" progId="Package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5575300"/>
                        <a:ext cx="8366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39766"/>
              </p:ext>
            </p:extLst>
          </p:nvPr>
        </p:nvGraphicFramePr>
        <p:xfrm>
          <a:off x="746125" y="4787900"/>
          <a:ext cx="114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포장기 셸 개체" showAsIcon="1" r:id="rId9" imgW="1143360" imgH="542160" progId="Package">
                  <p:embed/>
                </p:oleObj>
              </mc:Choice>
              <mc:Fallback>
                <p:oleObj name="포장기 셸 개체" showAsIcon="1" r:id="rId9" imgW="1143360" imgH="542160" progId="Package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125" y="4787900"/>
                        <a:ext cx="11430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52632"/>
              </p:ext>
            </p:extLst>
          </p:nvPr>
        </p:nvGraphicFramePr>
        <p:xfrm>
          <a:off x="674688" y="4214813"/>
          <a:ext cx="1287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포장기 셸 개체" showAsIcon="1" r:id="rId11" imgW="1287360" imgH="542160" progId="Package">
                  <p:embed/>
                </p:oleObj>
              </mc:Choice>
              <mc:Fallback>
                <p:oleObj name="포장기 셸 개체" showAsIcon="1" r:id="rId11" imgW="1287360" imgH="542160" progId="Package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688" y="4214813"/>
                        <a:ext cx="12874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989883"/>
              </p:ext>
            </p:extLst>
          </p:nvPr>
        </p:nvGraphicFramePr>
        <p:xfrm>
          <a:off x="4649788" y="4214813"/>
          <a:ext cx="1241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포장기 셸 개체" showAsIcon="1" r:id="rId13" imgW="1241640" imgH="542160" progId="Package">
                  <p:embed/>
                </p:oleObj>
              </mc:Choice>
              <mc:Fallback>
                <p:oleObj name="포장기 셸 개체" showAsIcon="1" r:id="rId13" imgW="1241640" imgH="542160" progId="Package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9788" y="4214813"/>
                        <a:ext cx="12414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00748"/>
              </p:ext>
            </p:extLst>
          </p:nvPr>
        </p:nvGraphicFramePr>
        <p:xfrm>
          <a:off x="4540250" y="3405188"/>
          <a:ext cx="1457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포장기 셸 개체" showAsIcon="1" r:id="rId15" imgW="1457280" imgH="542160" progId="Package">
                  <p:embed/>
                </p:oleObj>
              </mc:Choice>
              <mc:Fallback>
                <p:oleObj name="포장기 셸 개체" showAsIcon="1" r:id="rId15" imgW="1457280" imgH="542160" progId="Package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0250" y="3405188"/>
                        <a:ext cx="1457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2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라즈베리파이의</a:t>
            </a:r>
            <a:r>
              <a:rPr lang="ko-KR" altLang="en-US" dirty="0"/>
              <a:t> 입출력 단자</a:t>
            </a:r>
            <a:r>
              <a:rPr lang="en-US" altLang="ko-KR" dirty="0"/>
              <a:t>: GPIO(General Purpose I/O)</a:t>
            </a:r>
          </a:p>
          <a:p>
            <a:r>
              <a:rPr lang="en-US" altLang="ko-KR" dirty="0" smtClean="0"/>
              <a:t>GPIO</a:t>
            </a:r>
            <a:r>
              <a:rPr lang="ko-KR" altLang="en-US" dirty="0" smtClean="0"/>
              <a:t>에 센서나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등을 연결하여 값을 읽거나 제어할 수 있다</a:t>
            </a:r>
            <a:endParaRPr lang="en-US" altLang="ko-KR" dirty="0" smtClean="0"/>
          </a:p>
          <a:p>
            <a:r>
              <a:rPr lang="en-US" altLang="ko-KR" dirty="0"/>
              <a:t>GPIO 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모듈을 이용하는데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 </a:t>
            </a:r>
            <a:r>
              <a:rPr lang="ko-KR" altLang="en-US" dirty="0"/>
              <a:t>모듈은 기본으로 설치되어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r>
              <a:rPr lang="ko-KR" altLang="en-US" dirty="0" smtClean="0"/>
              <a:t>기본 동작 외에 각종 센서나 하드웨어를 위한 모듈은 따로 설치해야 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4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284832"/>
            <a:ext cx="7749480" cy="487363"/>
          </a:xfrm>
        </p:spPr>
        <p:txBody>
          <a:bodyPr/>
          <a:lstStyle/>
          <a:p>
            <a:r>
              <a:rPr lang="ko-KR" altLang="en-US" sz="2800" dirty="0" err="1" smtClean="0"/>
              <a:t>라즈베리파이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GPIO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951"/>
            <a:ext cx="8229600" cy="5347617"/>
          </a:xfrm>
        </p:spPr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: GPIO</a:t>
            </a:r>
            <a:r>
              <a:rPr lang="ko-KR" altLang="en-US" dirty="0" smtClean="0"/>
              <a:t>핀 번호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</a:t>
            </a:r>
            <a:r>
              <a:rPr lang="en-US" altLang="ko-KR" dirty="0" smtClean="0"/>
              <a:t>: H/W </a:t>
            </a:r>
            <a:r>
              <a:rPr lang="ko-KR" altLang="en-US" dirty="0" smtClean="0"/>
              <a:t>핀 번호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1" y="2536657"/>
            <a:ext cx="5796136" cy="41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실험 회로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00808"/>
            <a:ext cx="6763998" cy="5112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992" y="486916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GPIO23(16)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연결된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S1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상태를 읽고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GPIO18(12)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연결된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LED ON/OFF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12767"/>
            <a:ext cx="5676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스위치를 연결하여 제어하는 프로그램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9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spcBef>
                <a:spcPts val="0"/>
              </a:spcBef>
            </a:pPr>
            <a:endParaRPr lang="en-US" altLang="ko-KR" dirty="0" smtClean="0"/>
          </a:p>
          <a:p>
            <a:r>
              <a:rPr lang="ko-KR" altLang="en-US" dirty="0" smtClean="0"/>
              <a:t>다음 명령을 입력하여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의 동작 제어</a:t>
            </a:r>
            <a:endParaRPr lang="en-US" altLang="ko-KR" dirty="0" smtClean="0"/>
          </a:p>
          <a:p>
            <a:pPr lvl="1"/>
            <a:r>
              <a:rPr lang="en-US" altLang="ko-KR" sz="2200" dirty="0" smtClean="0"/>
              <a:t>L1 LED</a:t>
            </a:r>
            <a:r>
              <a:rPr lang="ko-KR" altLang="en-US" sz="2200" dirty="0" smtClean="0"/>
              <a:t>가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되는지 확인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S1</a:t>
            </a:r>
            <a:r>
              <a:rPr lang="ko-KR" altLang="en-US" sz="2200" dirty="0" smtClean="0"/>
              <a:t>의 상태가 화면에 나타나는지 확인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GPIO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LED/SWITCH </a:t>
            </a:r>
            <a:r>
              <a:rPr lang="ko-KR" altLang="en-US" sz="2400" dirty="0" smtClean="0"/>
              <a:t>보드 연결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484784"/>
            <a:ext cx="612218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</a:rPr>
              <a:t>GPIO</a:t>
            </a:r>
            <a:r>
              <a:rPr lang="ko-KR" altLang="en-US" dirty="0" smtClean="0">
                <a:solidFill>
                  <a:srgbClr val="0070C0"/>
                </a:solidFill>
              </a:rPr>
              <a:t>핀</a:t>
            </a:r>
            <a:r>
              <a:rPr lang="en-US" altLang="ko-KR" dirty="0" smtClean="0">
                <a:solidFill>
                  <a:srgbClr val="0070C0"/>
                </a:solidFill>
              </a:rPr>
              <a:t>		</a:t>
            </a:r>
            <a:r>
              <a:rPr lang="ko-KR" altLang="en-US" dirty="0" smtClean="0">
                <a:solidFill>
                  <a:srgbClr val="0070C0"/>
                </a:solidFill>
              </a:rPr>
              <a:t>기능</a:t>
            </a:r>
            <a:r>
              <a:rPr lang="en-US" altLang="ko-KR" dirty="0" smtClean="0">
                <a:solidFill>
                  <a:srgbClr val="0070C0"/>
                </a:solidFill>
              </a:rPr>
              <a:t>		LED/SWITCH </a:t>
            </a:r>
            <a:r>
              <a:rPr lang="ko-KR" altLang="en-US" dirty="0" smtClean="0">
                <a:solidFill>
                  <a:srgbClr val="0070C0"/>
                </a:solidFill>
              </a:rPr>
              <a:t>보드 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l"/>
            <a:r>
              <a:rPr lang="en-US" altLang="ko-KR" dirty="0" smtClean="0"/>
              <a:t>  4		+5V		5V</a:t>
            </a:r>
          </a:p>
          <a:p>
            <a:pPr algn="l"/>
            <a:r>
              <a:rPr lang="en-US" altLang="ko-KR" dirty="0" smtClean="0"/>
              <a:t>20		GND		GND</a:t>
            </a:r>
          </a:p>
          <a:p>
            <a:pPr algn="l"/>
            <a:r>
              <a:rPr lang="en-US" altLang="ko-KR" dirty="0" smtClean="0"/>
              <a:t>12		GPIO18		L1</a:t>
            </a:r>
          </a:p>
          <a:p>
            <a:pPr algn="l"/>
            <a:r>
              <a:rPr lang="en-US" altLang="ko-KR" dirty="0" smtClean="0"/>
              <a:t>16		GPIO23		S1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581128"/>
            <a:ext cx="62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55188"/>
            <a:ext cx="8229600" cy="5347617"/>
          </a:xfrm>
        </p:spPr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200" y="2564745"/>
          <a:ext cx="8229600" cy="2564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967972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209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메서드 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674031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GPIO.setmode</a:t>
                      </a:r>
                      <a:r>
                        <a:rPr lang="en-US" sz="1000" kern="0" dirty="0">
                          <a:effectLst/>
                        </a:rPr>
                        <a:t>(GPIO.BOARD)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GPIO.setmode</a:t>
                      </a:r>
                      <a:r>
                        <a:rPr lang="en-US" sz="1000" kern="0" dirty="0">
                          <a:effectLst/>
                        </a:rPr>
                        <a:t>(GPIO.BCM)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핀 번호를 라즈베리파이 보드</a:t>
                      </a:r>
                      <a:r>
                        <a:rPr lang="en-US" sz="1000" kern="0">
                          <a:effectLst/>
                        </a:rPr>
                        <a:t>(BOARD) </a:t>
                      </a:r>
                      <a:r>
                        <a:rPr lang="ko-KR" sz="1000" kern="0">
                          <a:effectLst/>
                        </a:rPr>
                        <a:t>번호로 참조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BCM(Broadcom chip-specific pin numbers)</a:t>
                      </a:r>
                      <a:r>
                        <a:rPr lang="ko-KR" sz="1000" kern="0">
                          <a:effectLst/>
                        </a:rPr>
                        <a:t>모드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17212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GPIO.setup(pin, GPIO.IN)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GPIO.setup(pin, GPIO.OUT)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핀을 입력으로 설정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핀을 출력으로 설정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46043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GPIO.output(pin, GPIO.HIGH)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GPIO.output(pin, GPIO.LOW)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디지털 출력을</a:t>
                      </a:r>
                      <a:r>
                        <a:rPr lang="en-US" sz="1000" kern="0">
                          <a:effectLst/>
                        </a:rPr>
                        <a:t> HIGH</a:t>
                      </a:r>
                      <a:r>
                        <a:rPr lang="ko-KR" sz="1000" kern="0">
                          <a:effectLst/>
                        </a:rPr>
                        <a:t>로 설정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디지털 출력을</a:t>
                      </a:r>
                      <a:r>
                        <a:rPr lang="en-US" sz="1000" kern="0">
                          <a:effectLst/>
                        </a:rPr>
                        <a:t> LOW</a:t>
                      </a:r>
                      <a:r>
                        <a:rPr lang="ko-KR" sz="1000" kern="0">
                          <a:effectLst/>
                        </a:rPr>
                        <a:t>로 설정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8692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GPIO.input(pin)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디지털 값을 읽음</a:t>
                      </a:r>
                      <a:r>
                        <a:rPr lang="en-US" sz="1000" kern="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9017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GPIO.cleanup()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 </a:t>
                      </a:r>
                      <a:r>
                        <a:rPr lang="ko-KR" sz="1000" kern="0">
                          <a:effectLst/>
                        </a:rPr>
                        <a:t>모듈의 점유 리소스를 해제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27910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RPi.GPIO</a:t>
                      </a:r>
                      <a:r>
                        <a:rPr lang="en-US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모듈의 </a:t>
                      </a:r>
                      <a:r>
                        <a:rPr lang="ko-KR" sz="1000" kern="0" dirty="0" err="1">
                          <a:effectLst/>
                        </a:rPr>
                        <a:t>버전값을</a:t>
                      </a:r>
                      <a:r>
                        <a:rPr lang="ko-KR" sz="1000" kern="0" dirty="0">
                          <a:effectLst/>
                        </a:rPr>
                        <a:t> 갖는 변수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139039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76925" y="2040210"/>
          <a:ext cx="5257800" cy="296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73437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import </a:t>
                      </a:r>
                      <a:r>
                        <a:rPr lang="en-US" sz="1000" kern="0" dirty="0" err="1">
                          <a:effectLst/>
                        </a:rPr>
                        <a:t>RPi.GPIO</a:t>
                      </a:r>
                      <a:r>
                        <a:rPr lang="en-US" sz="1000" kern="0" dirty="0">
                          <a:effectLst/>
                        </a:rPr>
                        <a:t> as GPIO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1046706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57200" y="5323143"/>
          <a:ext cx="5257800" cy="459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5893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GPIO.setup</a:t>
                      </a:r>
                      <a:r>
                        <a:rPr lang="en-US" sz="1000" kern="0" dirty="0">
                          <a:effectLst/>
                        </a:rPr>
                        <a:t>(17, GPIO.IN, </a:t>
                      </a:r>
                      <a:r>
                        <a:rPr lang="en-US" sz="1000" kern="0" dirty="0" err="1">
                          <a:effectLst/>
                        </a:rPr>
                        <a:t>pull_up_down</a:t>
                      </a:r>
                      <a:r>
                        <a:rPr lang="en-US" sz="1000" kern="0" dirty="0">
                          <a:effectLst/>
                        </a:rPr>
                        <a:t>=GPIO.PUD_UP 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GPIO.setup</a:t>
                      </a:r>
                      <a:r>
                        <a:rPr lang="en-US" sz="1000" kern="0" dirty="0">
                          <a:effectLst/>
                        </a:rPr>
                        <a:t>(17, GPIO.IN, </a:t>
                      </a:r>
                      <a:r>
                        <a:rPr lang="en-US" sz="1000" kern="0" dirty="0" err="1">
                          <a:effectLst/>
                        </a:rPr>
                        <a:t>pull_up_down</a:t>
                      </a:r>
                      <a:r>
                        <a:rPr lang="en-US" sz="1000" kern="0" dirty="0">
                          <a:effectLst/>
                        </a:rPr>
                        <a:t>=GPIO.PUD_DOWN 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82586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0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입출력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S1(Switch) </a:t>
            </a:r>
            <a:r>
              <a:rPr lang="ko-KR" altLang="en-US" sz="2400" dirty="0" smtClean="0"/>
              <a:t>상태에 따라 </a:t>
            </a:r>
            <a:r>
              <a:rPr lang="en-US" altLang="ko-KR" sz="2400" dirty="0" smtClean="0"/>
              <a:t>L1(LED)</a:t>
            </a:r>
            <a:r>
              <a:rPr lang="ko-KR" altLang="en-US" sz="2400" dirty="0" smtClean="0"/>
              <a:t>을 제어하는 프로그램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(gpio_1.py)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1916832"/>
            <a:ext cx="59871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RPi.GPIO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as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GP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 GPIO 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모듈을 불러온다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time</a:t>
            </a:r>
          </a:p>
          <a:p>
            <a:pPr algn="l"/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#setup GPIO pin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numbering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 GPIO 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핀 모드 설정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GP.setmode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(GP.BCM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) #Broadcom 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ea typeface="+mj-ea"/>
              </a:rPr>
              <a:t>모드로 정의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GP.setwarnings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(False)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GP.setup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(18, GP.OUT) #setup GPIO18 as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OUT. LED connected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GP.setup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(23, GP.IN) #setup GPIO23 as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IN. Switch connected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while True: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SW 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GP.input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(23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)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 GPIO23(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스위치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에서 데이터 읽기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if SW == 1: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    print("Switch is ON")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else: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    print("Switch is OFF")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GP.output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(18, SW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)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GPIO13(LED)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에 데이터 쓰기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time.sleep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(2)</a:t>
            </a:r>
            <a:endParaRPr lang="ko-KR" altLang="en-US" sz="1600" dirty="0" smtClean="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4714"/>
              </p:ext>
            </p:extLst>
          </p:nvPr>
        </p:nvGraphicFramePr>
        <p:xfrm>
          <a:off x="7289800" y="5519738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9800" y="5519738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4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switch </a:t>
            </a:r>
            <a:r>
              <a:rPr lang="ko-KR" altLang="en-US" dirty="0" smtClean="0"/>
              <a:t>보드의 </a:t>
            </a:r>
            <a:r>
              <a:rPr lang="en-US" altLang="ko-KR" dirty="0" smtClean="0"/>
              <a:t>L1~L4</a:t>
            </a:r>
            <a:r>
              <a:rPr lang="ko-KR" altLang="en-US" dirty="0" smtClean="0"/>
              <a:t>까지 차례대로 불이 켜지는 프로그램</a:t>
            </a:r>
            <a:r>
              <a:rPr lang="en-US" altLang="ko-KR" dirty="0" smtClean="0"/>
              <a:t>(gpio_2.py)</a:t>
            </a:r>
          </a:p>
          <a:p>
            <a:pPr lvl="1"/>
            <a:r>
              <a:rPr lang="en-US" altLang="ko-KR" dirty="0" smtClean="0"/>
              <a:t>L1: GPIO18, L2: GPIO24, L3: GPIO25, L4: GPIO8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59632" y="2348880"/>
            <a:ext cx="4136710" cy="4031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GP.setmode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(GP.BCM)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GP.setwarnings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#LED = {'L1':18, 'L2':24, 'L3':25, 'L4':8}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= [18, 24, 25, 8]</a:t>
            </a: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 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[[1, 0, 0, 0],[0,1,0,0],[0,0,1,0],[0,0,0,1]]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p in LED: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GP.setup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(p, GP.OUT) #setup as OUT</a:t>
            </a:r>
          </a:p>
          <a:p>
            <a:pPr algn="l"/>
            <a:endParaRPr lang="en-US" altLang="ko-KR" sz="16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0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True: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for j in range(4):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 p in LED: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GP.output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(p, PAT[j][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+= 1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% 4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time.sleep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(0.5)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53436"/>
              </p:ext>
            </p:extLst>
          </p:nvPr>
        </p:nvGraphicFramePr>
        <p:xfrm>
          <a:off x="7985125" y="5597525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5125" y="5597525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853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switch </a:t>
            </a:r>
            <a:r>
              <a:rPr lang="ko-KR" altLang="en-US" dirty="0" smtClean="0"/>
              <a:t>보드의 </a:t>
            </a:r>
            <a:r>
              <a:rPr lang="ko-KR" altLang="en-US" dirty="0" err="1" smtClean="0"/>
              <a:t>리미트</a:t>
            </a:r>
            <a:r>
              <a:rPr lang="ko-KR" altLang="en-US" dirty="0" smtClean="0"/>
              <a:t> 스위치를 클릭한 회수를 카운트하여 출력하고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회 클릭하면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시키는 프로그램</a:t>
            </a:r>
            <a:r>
              <a:rPr lang="en-US" altLang="ko-KR" dirty="0" smtClean="0"/>
              <a:t>(gpio_3.py)</a:t>
            </a:r>
          </a:p>
          <a:p>
            <a:pPr lvl="1"/>
            <a:r>
              <a:rPr lang="en-US" altLang="ko-KR" dirty="0" smtClean="0"/>
              <a:t>P1: GPIO2, L1: GPIO18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29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12915"/>
              </p:ext>
            </p:extLst>
          </p:nvPr>
        </p:nvGraphicFramePr>
        <p:xfrm>
          <a:off x="8028384" y="5721153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8384" y="5721153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924944"/>
            <a:ext cx="501849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GPIO.add_event_detect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GPIO.RISING)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 = 0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True: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GPIO.event_detected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count += 1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print("Button {} pressed ".format(count))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count == 10: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GPIO.output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(18, 1)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break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GPIO.remove_event_detect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7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007294"/>
          </a:xfrm>
        </p:spPr>
        <p:txBody>
          <a:bodyPr/>
          <a:lstStyle/>
          <a:p>
            <a:r>
              <a:rPr lang="en-US" altLang="ko-KR" sz="4400" dirty="0" smtClean="0"/>
              <a:t>PC</a:t>
            </a:r>
            <a:r>
              <a:rPr lang="ko-KR" altLang="en-US" sz="4400" dirty="0" smtClean="0"/>
              <a:t>와 </a:t>
            </a:r>
            <a:r>
              <a:rPr lang="ko-KR" altLang="en-US" sz="4400" dirty="0" err="1" smtClean="0"/>
              <a:t>라즈베리파이</a:t>
            </a:r>
            <a:r>
              <a:rPr lang="ko-KR" altLang="en-US" sz="4400" dirty="0" smtClean="0"/>
              <a:t> 연결</a:t>
            </a:r>
            <a:endParaRPr lang="ko-KR" altLang="en-US" sz="4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077073"/>
            <a:ext cx="8052568" cy="20125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VNC Viewer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접속하고 </a:t>
            </a:r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프로그램하는 방법을 설명한다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C17FF-3137-4D9F-95ED-EACE7C422B4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0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LED switch </a:t>
            </a:r>
            <a:r>
              <a:rPr lang="ko-KR" altLang="en-US" dirty="0"/>
              <a:t>보드의 </a:t>
            </a:r>
            <a:r>
              <a:rPr lang="ko-KR" altLang="en-US" dirty="0" err="1"/>
              <a:t>리미트</a:t>
            </a:r>
            <a:r>
              <a:rPr lang="ko-KR" altLang="en-US" dirty="0"/>
              <a:t> 스위치를 클릭한 회수를 카운트하여 </a:t>
            </a:r>
            <a:r>
              <a:rPr lang="en-US" altLang="ko-KR" dirty="0" smtClean="0"/>
              <a:t>7-seg LED</a:t>
            </a:r>
            <a:r>
              <a:rPr lang="ko-KR" altLang="en-US" dirty="0" smtClean="0"/>
              <a:t>에 표시하고</a:t>
            </a:r>
            <a:r>
              <a:rPr lang="en-US" altLang="ko-KR" dirty="0" smtClean="0"/>
              <a:t>, </a:t>
            </a:r>
            <a:r>
              <a:rPr lang="en-US" altLang="ko-KR" dirty="0"/>
              <a:t>10</a:t>
            </a:r>
            <a:r>
              <a:rPr lang="ko-KR" altLang="en-US" dirty="0"/>
              <a:t>회 클릭하면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시키는 프로그램</a:t>
            </a:r>
            <a:r>
              <a:rPr lang="en-US" altLang="ko-KR" dirty="0"/>
              <a:t>(</a:t>
            </a:r>
            <a:r>
              <a:rPr lang="en-US" altLang="ko-KR" dirty="0" smtClean="0"/>
              <a:t>gpio_5.py)</a:t>
            </a:r>
          </a:p>
          <a:p>
            <a:pPr lvl="1"/>
            <a:r>
              <a:rPr lang="en-US" altLang="ko-KR" dirty="0" smtClean="0"/>
              <a:t>A4: GPIO26, A3:GPIO19, A2: GPIO13, A1: GPIO6</a:t>
            </a:r>
          </a:p>
          <a:p>
            <a:pPr lvl="1"/>
            <a:r>
              <a:rPr lang="en-US" altLang="ko-KR" dirty="0" smtClean="0"/>
              <a:t>P1: GPIO2, L1: GPIO18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30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12105"/>
              </p:ext>
            </p:extLst>
          </p:nvPr>
        </p:nvGraphicFramePr>
        <p:xfrm>
          <a:off x="8178800" y="5830888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800" y="5830888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0453" y="3135776"/>
            <a:ext cx="653755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mycallback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(channel):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global count, flag, SEG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count += 1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 count == 10: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flag = 0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GPIO.output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(18, 1)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print('Button {}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pressed'.format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(count))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LEDbit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bin(count).split('b')[1].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zfill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for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range(4):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GPIO.output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(SEG[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LEDbit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GPIO.add_event_detect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GPIO.RISING, callback=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mycallback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046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"on"</a:t>
            </a:r>
            <a:r>
              <a:rPr lang="ko-KR" altLang="en-US" dirty="0" smtClean="0"/>
              <a:t>을 입력하면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켜지고 </a:t>
            </a:r>
            <a:r>
              <a:rPr lang="en-US" altLang="ko-KR" dirty="0" smtClean="0"/>
              <a:t>"off"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꺼지는 프로그램을 작성하고 실행하라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동작은 무한 반복된다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0~15</a:t>
            </a:r>
            <a:r>
              <a:rPr lang="ko-KR" altLang="en-US" dirty="0" smtClean="0"/>
              <a:t>까지의 숫자를 입력하면 입력 숫자의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나타내도록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제어하라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을 입력하면 </a:t>
            </a:r>
            <a:r>
              <a:rPr lang="en-US" altLang="ko-KR" dirty="0" smtClean="0"/>
              <a:t>L1/L2/L3/L4 = ON/OFF/ON/OFF(=1010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되어야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55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PWM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Blinking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(LED_blink.py)</a:t>
            </a:r>
          </a:p>
          <a:p>
            <a:pPr lvl="1"/>
            <a:r>
              <a:rPr lang="en-US" altLang="ko-KR" dirty="0" smtClean="0"/>
              <a:t>PWM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pin 12</a:t>
            </a:r>
            <a:r>
              <a:rPr lang="ko-KR" altLang="en-US" dirty="0" smtClean="0"/>
              <a:t>에 연결된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초마다 깜박이는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83808" y="2420888"/>
            <a:ext cx="745120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RPi.GPIO</a:t>
            </a:r>
            <a:r>
              <a:rPr lang="en-US" altLang="ko-KR" dirty="0"/>
              <a:t> as </a:t>
            </a:r>
            <a:r>
              <a:rPr lang="en-US" altLang="ko-KR" dirty="0" smtClean="0"/>
              <a:t>GPIO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GPIO.setmode</a:t>
            </a:r>
            <a:r>
              <a:rPr lang="en-US" altLang="ko-KR" dirty="0"/>
              <a:t>(GPIO.BOARD</a:t>
            </a:r>
            <a:r>
              <a:rPr lang="en-US" altLang="ko-KR" dirty="0" smtClean="0"/>
              <a:t>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#pin 12</a:t>
            </a:r>
            <a:r>
              <a:rPr lang="ko-KR" altLang="en-US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l"/>
            <a:r>
              <a:rPr lang="en-US" altLang="ko-KR" dirty="0" err="1"/>
              <a:t>GPIO.setup</a:t>
            </a:r>
            <a:r>
              <a:rPr lang="en-US" altLang="ko-KR" dirty="0"/>
              <a:t>(12, GPIO.OUT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 = GPIO.PWM(12, 0.5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1"/>
                </a:solidFill>
              </a:rPr>
              <a:t>#(channel, frequency)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l"/>
            <a:r>
              <a:rPr lang="en-US" altLang="ko-KR" dirty="0" err="1"/>
              <a:t>p.start</a:t>
            </a:r>
            <a:r>
              <a:rPr lang="en-US" altLang="ko-KR" dirty="0"/>
              <a:t>(1</a:t>
            </a:r>
            <a:r>
              <a:rPr lang="en-US" altLang="ko-KR" dirty="0" smtClean="0"/>
              <a:t>) #start PWM with dc(0-100%)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input('Press return to stop</a:t>
            </a:r>
            <a:r>
              <a:rPr lang="en-US" altLang="ko-KR" dirty="0" smtClean="0"/>
              <a:t>:')</a:t>
            </a:r>
            <a:endParaRPr lang="en-US" altLang="ko-KR" dirty="0"/>
          </a:p>
          <a:p>
            <a:pPr algn="l"/>
            <a:r>
              <a:rPr lang="en-US" altLang="ko-KR" dirty="0" err="1"/>
              <a:t>p.stop</a:t>
            </a:r>
            <a:r>
              <a:rPr lang="en-US" altLang="ko-KR" dirty="0" smtClean="0"/>
              <a:t>() #stop PWM</a:t>
            </a:r>
            <a:endParaRPr lang="en-US" altLang="ko-KR" dirty="0"/>
          </a:p>
          <a:p>
            <a:pPr algn="l"/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12497"/>
              </p:ext>
            </p:extLst>
          </p:nvPr>
        </p:nvGraphicFramePr>
        <p:xfrm>
          <a:off x="7956376" y="5838368"/>
          <a:ext cx="8302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포장기 셸 개체" showAsIcon="1" r:id="rId3" imgW="829800" imgH="542160" progId="Package">
                  <p:embed/>
                </p:oleObj>
              </mc:Choice>
              <mc:Fallback>
                <p:oleObj name="포장기 셸 개체" showAsIcon="1" r:id="rId3" imgW="829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376" y="5838368"/>
                        <a:ext cx="8302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89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PWM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PWM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밝기 조절 프로그램</a:t>
            </a:r>
            <a:r>
              <a:rPr lang="en-US" altLang="ko-KR" sz="2000" dirty="0" smtClean="0"/>
              <a:t>(LED_dimmer.py)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1459011"/>
            <a:ext cx="7848872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import time</a:t>
            </a:r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RPi.GPIO</a:t>
            </a:r>
            <a:r>
              <a:rPr lang="en-US" altLang="ko-KR" dirty="0"/>
              <a:t> as GPIO</a:t>
            </a:r>
          </a:p>
          <a:p>
            <a:pPr algn="l"/>
            <a:r>
              <a:rPr lang="en-US" altLang="ko-KR" dirty="0" err="1"/>
              <a:t>GPIO.setmode</a:t>
            </a:r>
            <a:r>
              <a:rPr lang="en-US" altLang="ko-KR" dirty="0"/>
              <a:t>(GPIO.BOARD)</a:t>
            </a:r>
          </a:p>
          <a:p>
            <a:pPr algn="l"/>
            <a:r>
              <a:rPr lang="en-US" altLang="ko-KR" dirty="0" err="1"/>
              <a:t>GPIO.setup</a:t>
            </a:r>
            <a:r>
              <a:rPr lang="en-US" altLang="ko-KR" dirty="0"/>
              <a:t>(12, GPIO.OUT)</a:t>
            </a:r>
          </a:p>
          <a:p>
            <a:pPr algn="l"/>
            <a:r>
              <a:rPr lang="en-US" altLang="ko-KR" dirty="0"/>
              <a:t>p = GPIO.PWM(12, 50)  </a:t>
            </a:r>
            <a:r>
              <a:rPr lang="en-US" altLang="ko-KR" dirty="0">
                <a:solidFill>
                  <a:schemeClr val="accent1"/>
                </a:solidFill>
              </a:rPr>
              <a:t># </a:t>
            </a:r>
            <a:r>
              <a:rPr lang="en-US" altLang="ko-KR" dirty="0" smtClean="0">
                <a:solidFill>
                  <a:schemeClr val="accent1"/>
                </a:solidFill>
              </a:rPr>
              <a:t>channel=12, </a:t>
            </a:r>
            <a:r>
              <a:rPr lang="en-US" altLang="ko-KR" dirty="0">
                <a:solidFill>
                  <a:schemeClr val="accent1"/>
                </a:solidFill>
              </a:rPr>
              <a:t>frequency=50Hz</a:t>
            </a:r>
          </a:p>
          <a:p>
            <a:pPr algn="l"/>
            <a:r>
              <a:rPr lang="en-US" altLang="ko-KR" dirty="0" err="1"/>
              <a:t>p.start</a:t>
            </a:r>
            <a:r>
              <a:rPr lang="en-US" altLang="ko-KR" dirty="0"/>
              <a:t>(0</a:t>
            </a:r>
            <a:r>
              <a:rPr lang="en-US" altLang="ko-KR" dirty="0" smtClean="0"/>
              <a:t>) #LED = off</a:t>
            </a:r>
            <a:r>
              <a:rPr lang="ko-KR" altLang="en-US" dirty="0" smtClean="0"/>
              <a:t>로 시작</a:t>
            </a:r>
            <a:endParaRPr lang="en-US" altLang="ko-KR" dirty="0"/>
          </a:p>
          <a:p>
            <a:pPr algn="l"/>
            <a:r>
              <a:rPr lang="en-US" altLang="ko-KR" dirty="0"/>
              <a:t>try:</a:t>
            </a:r>
          </a:p>
          <a:p>
            <a:pPr algn="l"/>
            <a:r>
              <a:rPr lang="en-US" altLang="ko-KR" dirty="0"/>
              <a:t>   while 1:</a:t>
            </a:r>
          </a:p>
          <a:p>
            <a:pPr algn="l"/>
            <a:r>
              <a:rPr lang="en-US" altLang="ko-KR" dirty="0"/>
              <a:t>       for dc in range(0, 101, 5):</a:t>
            </a:r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p.ChangeDutyCycle</a:t>
            </a:r>
            <a:r>
              <a:rPr lang="en-US" altLang="ko-KR" dirty="0"/>
              <a:t>(dc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1"/>
                </a:solidFill>
              </a:rPr>
              <a:t>#duty cycle </a:t>
            </a:r>
            <a:r>
              <a:rPr lang="ko-KR" altLang="en-US" dirty="0" smtClean="0">
                <a:solidFill>
                  <a:schemeClr val="accent1"/>
                </a:solidFill>
              </a:rPr>
              <a:t>변경</a:t>
            </a:r>
            <a:r>
              <a:rPr lang="en-US" altLang="ko-KR" dirty="0" smtClean="0">
                <a:solidFill>
                  <a:schemeClr val="accent1"/>
                </a:solidFill>
              </a:rPr>
              <a:t>. 0~100%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time.sleep</a:t>
            </a:r>
            <a:r>
              <a:rPr lang="en-US" altLang="ko-KR" dirty="0"/>
              <a:t>(0.1)</a:t>
            </a:r>
          </a:p>
          <a:p>
            <a:pPr algn="l"/>
            <a:r>
              <a:rPr lang="en-US" altLang="ko-KR" dirty="0"/>
              <a:t>       for dc in range(100, -1, -5):</a:t>
            </a:r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p.ChangeDutyCycle</a:t>
            </a:r>
            <a:r>
              <a:rPr lang="en-US" altLang="ko-KR" dirty="0"/>
              <a:t>(dc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#duty cycle </a:t>
            </a:r>
            <a:r>
              <a:rPr lang="ko-KR" altLang="en-US" dirty="0">
                <a:solidFill>
                  <a:schemeClr val="accent1"/>
                </a:solidFill>
              </a:rPr>
              <a:t>변경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en-US" altLang="ko-KR" dirty="0" smtClean="0">
                <a:solidFill>
                  <a:schemeClr val="accent1"/>
                </a:solidFill>
              </a:rPr>
              <a:t>100~0%</a:t>
            </a:r>
            <a:endParaRPr lang="en-US" altLang="ko-KR" dirty="0"/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time.sleep</a:t>
            </a:r>
            <a:r>
              <a:rPr lang="en-US" altLang="ko-KR" dirty="0"/>
              <a:t>(0.1)</a:t>
            </a:r>
          </a:p>
          <a:p>
            <a:pPr algn="l"/>
            <a:r>
              <a:rPr lang="en-US" altLang="ko-KR" dirty="0"/>
              <a:t>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   pass</a:t>
            </a:r>
          </a:p>
          <a:p>
            <a:pPr algn="l"/>
            <a:r>
              <a:rPr lang="en-US" altLang="ko-KR" dirty="0" err="1"/>
              <a:t>p.stop</a:t>
            </a:r>
            <a:r>
              <a:rPr lang="en-US" altLang="ko-KR" dirty="0"/>
              <a:t>()</a:t>
            </a:r>
          </a:p>
          <a:p>
            <a:pPr algn="l"/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184525"/>
              </p:ext>
            </p:extLst>
          </p:nvPr>
        </p:nvGraphicFramePr>
        <p:xfrm>
          <a:off x="7596336" y="5848144"/>
          <a:ext cx="1031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포장기 셸 개체" showAsIcon="1" r:id="rId3" imgW="1032480" imgH="542160" progId="Package">
                  <p:embed/>
                </p:oleObj>
              </mc:Choice>
              <mc:Fallback>
                <p:oleObj name="포장기 셸 개체" showAsIcon="1" r:id="rId3" imgW="1032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336" y="5848144"/>
                        <a:ext cx="10318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15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 smtClean="0"/>
              <a:t>센서 프로그래밍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DHT11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센서를 사용하여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측정</a:t>
            </a:r>
            <a:endParaRPr lang="en-US" altLang="ko-KR" dirty="0" smtClean="0"/>
          </a:p>
          <a:p>
            <a:r>
              <a:rPr lang="ko-KR" altLang="en-US" dirty="0" smtClean="0"/>
              <a:t>회로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 smtClean="0"/>
              <a:t>VCC(</a:t>
            </a:r>
            <a:r>
              <a:rPr lang="ko-KR" altLang="en-US" dirty="0" smtClean="0"/>
              <a:t>핀</a:t>
            </a:r>
            <a:r>
              <a:rPr lang="en-US" altLang="ko-KR" dirty="0" smtClean="0"/>
              <a:t>2)</a:t>
            </a:r>
            <a:endParaRPr lang="en-US" altLang="ko-KR" dirty="0"/>
          </a:p>
          <a:p>
            <a:pPr lvl="1"/>
            <a:r>
              <a:rPr lang="en-US" altLang="ko-KR" dirty="0" smtClean="0"/>
              <a:t>GND(</a:t>
            </a:r>
            <a:r>
              <a:rPr lang="ko-KR" altLang="en-US" dirty="0"/>
              <a:t>핀</a:t>
            </a:r>
            <a:r>
              <a:rPr lang="en-US" altLang="ko-KR" dirty="0" smtClean="0"/>
              <a:t>20)</a:t>
            </a:r>
            <a:endParaRPr lang="en-US" altLang="ko-KR" dirty="0"/>
          </a:p>
          <a:p>
            <a:pPr lvl="1"/>
            <a:r>
              <a:rPr lang="en-US" altLang="ko-KR" dirty="0"/>
              <a:t>DOUT: </a:t>
            </a:r>
            <a:r>
              <a:rPr lang="en-US" altLang="ko-KR" dirty="0" smtClean="0"/>
              <a:t>GPIO3(</a:t>
            </a:r>
            <a:r>
              <a:rPr lang="ko-KR" altLang="en-US" dirty="0" smtClean="0"/>
              <a:t>핀</a:t>
            </a:r>
            <a:r>
              <a:rPr lang="en-US" altLang="ko-KR" dirty="0" smtClean="0"/>
              <a:t>5)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62" y="1978223"/>
            <a:ext cx="5007322" cy="375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33056"/>
            <a:ext cx="2163862" cy="15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온습도</a:t>
            </a:r>
            <a:r>
              <a:rPr lang="ko-KR" altLang="en-US" dirty="0" smtClean="0"/>
              <a:t> 센서 및 초음파 센서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832648" cy="44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2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/>
              <a:t>센서 프로그래밍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Adafruit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(source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https://github.com/adafruit/Adafruit_Python_DHT.git </a:t>
            </a:r>
          </a:p>
          <a:p>
            <a:pPr marL="457200" lvl="1" indent="0">
              <a:buNone/>
            </a:pPr>
            <a:r>
              <a:rPr lang="en-US" altLang="ko-KR" sz="2000" dirty="0"/>
              <a:t>$ cd </a:t>
            </a:r>
            <a:r>
              <a:rPr lang="en-US" altLang="ko-KR" sz="2000" dirty="0" err="1"/>
              <a:t>Adafruit_Python_DHT</a:t>
            </a:r>
            <a:r>
              <a:rPr lang="en-US" altLang="ko-KR" sz="2000" dirty="0"/>
              <a:t> </a:t>
            </a:r>
          </a:p>
          <a:p>
            <a:pPr marL="457200" lvl="1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python setup.py install</a:t>
            </a:r>
          </a:p>
          <a:p>
            <a:r>
              <a:rPr lang="en-US" altLang="ko-KR" dirty="0" err="1"/>
              <a:t>Adafruit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(PIP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$ pip3 install </a:t>
            </a:r>
            <a:r>
              <a:rPr lang="en-US" altLang="ko-KR" sz="2000" dirty="0" err="1" smtClean="0"/>
              <a:t>Adafruit</a:t>
            </a:r>
            <a:r>
              <a:rPr lang="en-US" altLang="ko-KR" sz="2000" dirty="0" smtClean="0"/>
              <a:t>-DHT</a:t>
            </a:r>
            <a:endParaRPr lang="en-US" altLang="ko-KR" sz="2000" dirty="0"/>
          </a:p>
          <a:p>
            <a:r>
              <a:rPr lang="ko-KR" altLang="en-US" dirty="0"/>
              <a:t>테스트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$ cd </a:t>
            </a:r>
            <a:r>
              <a:rPr lang="en-US" altLang="ko-KR" sz="2000" dirty="0" err="1"/>
              <a:t>Adafruit_Python_DHT</a:t>
            </a:r>
            <a:r>
              <a:rPr lang="en-US" altLang="ko-KR" sz="2000" dirty="0"/>
              <a:t> #</a:t>
            </a:r>
            <a:r>
              <a:rPr lang="ko-KR" altLang="en-US" sz="2000" dirty="0"/>
              <a:t>소스코드 다운로드한 곳으로 이동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$ cd examples </a:t>
            </a:r>
          </a:p>
          <a:p>
            <a:pPr marL="457200" lvl="1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./AdafruitDHT.py 11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# </a:t>
            </a:r>
            <a:r>
              <a:rPr lang="ko-KR" altLang="en-US" sz="2000" dirty="0"/>
              <a:t>온도센서는 </a:t>
            </a:r>
            <a:r>
              <a:rPr lang="en-US" altLang="ko-KR" sz="2000" dirty="0"/>
              <a:t>DHT11</a:t>
            </a:r>
            <a:r>
              <a:rPr lang="ko-KR" altLang="en-US" sz="2000" dirty="0"/>
              <a:t>이고 </a:t>
            </a:r>
            <a:r>
              <a:rPr lang="en-US" altLang="ko-KR" sz="2000" dirty="0"/>
              <a:t>GPIO </a:t>
            </a:r>
            <a:r>
              <a:rPr lang="ko-KR" altLang="en-US" sz="2000" dirty="0"/>
              <a:t>포트는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번으로 </a:t>
            </a:r>
            <a:r>
              <a:rPr lang="ko-KR" altLang="en-US" sz="2000" dirty="0"/>
              <a:t>설정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90545" y="5240534"/>
            <a:ext cx="8296310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/>
              <a:t>pi@rpi-sultan</a:t>
            </a:r>
            <a:r>
              <a:rPr lang="en-US" altLang="ko-KR" sz="1600" dirty="0"/>
              <a:t>:~/</a:t>
            </a:r>
            <a:r>
              <a:rPr lang="en-US" altLang="ko-KR" sz="1600" dirty="0" err="1"/>
              <a:t>rpi</a:t>
            </a:r>
            <a:r>
              <a:rPr lang="en-US" altLang="ko-KR" sz="1600" dirty="0"/>
              <a:t>/python/</a:t>
            </a:r>
            <a:r>
              <a:rPr lang="en-US" altLang="ko-KR" sz="1600" dirty="0" err="1"/>
              <a:t>Adafruit_Python_DHT</a:t>
            </a:r>
            <a:r>
              <a:rPr lang="en-US" altLang="ko-KR" sz="1600" dirty="0"/>
              <a:t>/examples 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./AdafruitDHT.py 11 </a:t>
            </a:r>
            <a:r>
              <a:rPr lang="en-US" altLang="ko-KR" sz="1600" dirty="0" smtClean="0"/>
              <a:t>3</a:t>
            </a:r>
            <a:endParaRPr lang="en-US" altLang="ko-KR" sz="1600" dirty="0"/>
          </a:p>
          <a:p>
            <a:pPr algn="l"/>
            <a:r>
              <a:rPr lang="en-US" altLang="ko-KR" sz="1600" dirty="0"/>
              <a:t>Temp=31.0*  Humidity=41.0</a:t>
            </a:r>
            <a:r>
              <a:rPr lang="en-US" altLang="ko-KR" sz="1600" dirty="0" smtClean="0"/>
              <a:t>%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99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/>
              <a:t>센서 프로그래밍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작성</a:t>
            </a:r>
            <a:r>
              <a:rPr lang="en-US" altLang="ko-KR" dirty="0" smtClean="0"/>
              <a:t>(</a:t>
            </a:r>
            <a:r>
              <a:rPr lang="en-US" altLang="ko-KR" sz="2800" dirty="0" smtClean="0"/>
              <a:t>dht.py)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7" name="내용 개체 틀 4"/>
          <p:cNvSpPr txBox="1">
            <a:spLocks/>
          </p:cNvSpPr>
          <p:nvPr/>
        </p:nvSpPr>
        <p:spPr bwMode="auto">
          <a:xfrm>
            <a:off x="827584" y="1628800"/>
            <a:ext cx="7159332" cy="315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import </a:t>
            </a:r>
            <a:r>
              <a:rPr lang="en-US" altLang="ko-KR" sz="1400" b="1" dirty="0" err="1" smtClean="0"/>
              <a:t>Adafruit_DHT</a:t>
            </a:r>
            <a:endParaRPr lang="en-US" altLang="ko-KR" sz="1400" b="1" dirty="0" smtClean="0"/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import time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sensor = Adafruit_DHT.DHT11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# GPIO3 (pin no: #5)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pin = 3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try: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while True: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  humidity, temperature = </a:t>
            </a:r>
            <a:r>
              <a:rPr lang="en-US" altLang="ko-KR" sz="1400" b="1" dirty="0" err="1" smtClean="0"/>
              <a:t>Adafruit_DHT.read_retry</a:t>
            </a:r>
            <a:r>
              <a:rPr lang="en-US" altLang="ko-KR" sz="1400" b="1" dirty="0" smtClean="0"/>
              <a:t>(sensor, pin)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  print("Temp={0:0.1f}*C Humidity={1:0.1f}%".format(temperature, humidity))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  </a:t>
            </a:r>
            <a:r>
              <a:rPr lang="en-US" altLang="ko-KR" sz="1400" b="1" dirty="0" err="1" smtClean="0"/>
              <a:t>time.sleep</a:t>
            </a:r>
            <a:r>
              <a:rPr lang="en-US" altLang="ko-KR" sz="1400" b="1" dirty="0" smtClean="0"/>
              <a:t>(3)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finally: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print("Cleaning up")</a:t>
            </a:r>
            <a:endParaRPr lang="en-US" altLang="ko-KR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880827"/>
            <a:ext cx="4546992" cy="1874333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82280"/>
              </p:ext>
            </p:extLst>
          </p:nvPr>
        </p:nvGraphicFramePr>
        <p:xfrm>
          <a:off x="8223250" y="5934075"/>
          <a:ext cx="42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포장기 셸 개체" showAsIcon="1" r:id="rId4" imgW="424800" imgH="542160" progId="Package">
                  <p:embed/>
                </p:oleObj>
              </mc:Choice>
              <mc:Fallback>
                <p:oleObj name="포장기 셸 개체" showAsIcon="1" r:id="rId4" imgW="424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3250" y="5934075"/>
                        <a:ext cx="425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8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2727343"/>
            <a:ext cx="7713009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socket as sock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Adafruit_DHT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sensor = Adafruit_DHT.DHT11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GPIOpin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#pin=5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hum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temp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Adafruit_DHT.read_retry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(sensor,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= '{"room":{"temperature": %0.1f, "humidity": %0.1f}}'%(temp, hum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sock.socket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c_sock.connect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'192.168.137.1',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 #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주소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j_sensor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json.dumps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 #JSON </a:t>
            </a:r>
            <a:r>
              <a:rPr lang="ko-KR" altLang="en-US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포멧으로</a:t>
            </a:r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c_sock.send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j_sensor.encode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 #JSON </a:t>
            </a:r>
            <a:r>
              <a:rPr lang="ko-KR" altLang="en-US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포멧을</a:t>
            </a:r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인코딩하여 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c_sock.close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/>
              <a:t>센서 프로그래밍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DHT11 </a:t>
            </a:r>
            <a:r>
              <a:rPr lang="ko-KR" altLang="en-US" dirty="0" smtClean="0"/>
              <a:t>센서를 이용하여 </a:t>
            </a:r>
            <a:r>
              <a:rPr lang="ko-KR" altLang="en-US" dirty="0" err="1" smtClean="0"/>
              <a:t>온습도를</a:t>
            </a:r>
            <a:r>
              <a:rPr lang="ko-KR" altLang="en-US" dirty="0" smtClean="0"/>
              <a:t> 측정하고 데이터를 </a:t>
            </a:r>
            <a:r>
              <a:rPr lang="en-US" altLang="ko-KR" dirty="0" smtClean="0"/>
              <a:t>JSON </a:t>
            </a:r>
            <a:r>
              <a:rPr lang="ko-KR" altLang="en-US" dirty="0" err="1" smtClean="0"/>
              <a:t>포멧으로</a:t>
            </a:r>
            <a:r>
              <a:rPr lang="ko-KR" altLang="en-US" dirty="0" smtClean="0"/>
              <a:t> 변환하여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전송해 보자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라즈베리파이는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, PC</a:t>
            </a:r>
            <a:r>
              <a:rPr lang="ko-KR" altLang="en-US" dirty="0" smtClean="0"/>
              <a:t>는 서버로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38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165141"/>
              </p:ext>
            </p:extLst>
          </p:nvPr>
        </p:nvGraphicFramePr>
        <p:xfrm>
          <a:off x="7596188" y="5248275"/>
          <a:ext cx="1058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포장기 셸 개체" showAsIcon="1" r:id="rId3" imgW="1058400" imgH="542160" progId="Package">
                  <p:embed/>
                </p:oleObj>
              </mc:Choice>
              <mc:Fallback>
                <p:oleObj name="포장기 셸 개체" showAsIcon="1" r:id="rId3" imgW="1058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188" y="5248275"/>
                        <a:ext cx="1058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37585"/>
              </p:ext>
            </p:extLst>
          </p:nvPr>
        </p:nvGraphicFramePr>
        <p:xfrm>
          <a:off x="7626350" y="5891213"/>
          <a:ext cx="90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포장기 셸 개체" showAsIcon="1" r:id="rId5" imgW="901800" imgH="542160" progId="Package">
                  <p:embed/>
                </p:oleObj>
              </mc:Choice>
              <mc:Fallback>
                <p:oleObj name="포장기 셸 개체" showAsIcon="1" r:id="rId5" imgW="901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6350" y="5891213"/>
                        <a:ext cx="9017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75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6551" y="2204864"/>
            <a:ext cx="752250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hcsr04sensor import sensor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time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main():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value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sensor.Measurement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trig_pin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raw_measurement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value.raw_distance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# Calculate the distance in centimeters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metric_distance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value.distance_metric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raw_measurement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print("The Distance =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{:0.1f}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centimeters".format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metric_distance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__name__ == "__main__":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trig_pin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17 #pin 11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27 #pin 13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while 1:    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main()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time.sleep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(0.5)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초음파 센서를 이용한 거리 측정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모듈 설치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pip3 install hcsr04sensor</a:t>
            </a:r>
          </a:p>
          <a:p>
            <a:r>
              <a:rPr lang="ko-KR" altLang="en-US" sz="2200" dirty="0" smtClean="0"/>
              <a:t>거리 측정 프로그램</a:t>
            </a:r>
            <a:endParaRPr lang="en-US" altLang="ko-KR" sz="2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39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80299"/>
              </p:ext>
            </p:extLst>
          </p:nvPr>
        </p:nvGraphicFramePr>
        <p:xfrm>
          <a:off x="5652120" y="5917241"/>
          <a:ext cx="1927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포장기 셸 개체" showAsIcon="1" r:id="rId3" imgW="1927800" imgH="542160" progId="Package">
                  <p:embed/>
                </p:oleObj>
              </mc:Choice>
              <mc:Fallback>
                <p:oleObj name="포장기 셸 개체" showAsIcon="1" r:id="rId3" imgW="1927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120" y="5917241"/>
                        <a:ext cx="19272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3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VNC Viewer</a:t>
            </a:r>
            <a:r>
              <a:rPr lang="ko-KR" altLang="en-US" sz="2800" dirty="0" smtClean="0"/>
              <a:t>를 사용한 </a:t>
            </a:r>
            <a:r>
              <a:rPr lang="ko-KR" altLang="en-US" sz="2800" dirty="0" err="1" smtClean="0"/>
              <a:t>라즈베리파이</a:t>
            </a:r>
            <a:r>
              <a:rPr lang="ko-KR" altLang="en-US" sz="2800" dirty="0" smtClean="0"/>
              <a:t> 접속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터미널 모드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터미널 모드에서 리눅스 명령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268421" cy="43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SenseHat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SenseHat</a:t>
            </a:r>
            <a:r>
              <a:rPr lang="ko-KR" altLang="en-US" dirty="0" smtClean="0"/>
              <a:t>을 이용한 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측정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404335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sense_emu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import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SenseHat</a:t>
            </a:r>
            <a:endParaRPr lang="en-US" altLang="ko-KR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#from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sense_hat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SenseHat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SenseHat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1: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t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sense.get_temperature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sense.get_pressure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sense.get_humidity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t = round(t,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 = round(p,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 = round(h, 1)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"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Tempeature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%s, Pressure = %s, Humidity = %s"%(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t,p,h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sense.show_message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scroll_speed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=0.05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85968"/>
              </p:ext>
            </p:extLst>
          </p:nvPr>
        </p:nvGraphicFramePr>
        <p:xfrm>
          <a:off x="7740352" y="989672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포장기 셸 개체" showAsIcon="1" r:id="rId3" imgW="993240" imgH="542160" progId="Package">
                  <p:embed/>
                </p:oleObj>
              </mc:Choice>
              <mc:Fallback>
                <p:oleObj name="포장기 셸 개체" showAsIcon="1" r:id="rId3" imgW="9932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352" y="989672"/>
                        <a:ext cx="9937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8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"ON" </a:t>
            </a:r>
            <a:r>
              <a:rPr lang="ko-KR" altLang="en-US" dirty="0" smtClean="0"/>
              <a:t> 메시지를 전송하면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L1 LED</a:t>
            </a:r>
            <a:r>
              <a:rPr lang="ko-KR" altLang="en-US" dirty="0" smtClean="0"/>
              <a:t>가 켜지고</a:t>
            </a:r>
            <a:r>
              <a:rPr lang="en-US" altLang="ko-KR" dirty="0" smtClean="0"/>
              <a:t>, "OFF" </a:t>
            </a:r>
            <a:r>
              <a:rPr lang="ko-KR" altLang="en-US" dirty="0" smtClean="0"/>
              <a:t>메시지를 전송하면 꺼지도록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서버 프로그램을 작성하시오</a:t>
            </a:r>
            <a:r>
              <a:rPr lang="en-US" altLang="ko-KR" dirty="0" smtClean="0"/>
              <a:t>. (UDP </a:t>
            </a:r>
            <a:r>
              <a:rPr lang="ko-KR" altLang="en-US" dirty="0" smtClean="0"/>
              <a:t>프로토콜 사용</a:t>
            </a:r>
            <a:r>
              <a:rPr lang="en-US" altLang="ko-KR" dirty="0" smtClean="0"/>
              <a:t>: rpi_control.py)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2956931"/>
            <a:ext cx="54776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socket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RPi.GPIO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as GP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GP.setmode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(GP.BCM)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GP.setwarnings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(False)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GP.setup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(18, GP.OUT)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socket.socket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socket.AF_INET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socket.SOCK_DGRAM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sock.bind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(('', 2500))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print("Waiting for command")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while True: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data,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sock.recvfrom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(1024)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if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().upper() == "ON":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GP.output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(18, 1)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sock.sendto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ON".encode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endParaRPr lang="ko-KR" altLang="en-US" dirty="0" smtClean="0">
              <a:solidFill>
                <a:srgbClr val="0070C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94215"/>
              </p:ext>
            </p:extLst>
          </p:nvPr>
        </p:nvGraphicFramePr>
        <p:xfrm>
          <a:off x="7526338" y="5827713"/>
          <a:ext cx="1444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포장기 셸 개체" showAsIcon="1" r:id="rId3" imgW="1443960" imgH="542160" progId="Package">
                  <p:embed/>
                </p:oleObj>
              </mc:Choice>
              <mc:Fallback>
                <p:oleObj name="포장기 셸 개체" showAsIcon="1" r:id="rId3" imgW="14439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6338" y="5827713"/>
                        <a:ext cx="14446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20635" y="2852936"/>
            <a:ext cx="4109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elif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().upper() == "OFF":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GP.output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(18, 0)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sock.sendto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OFF".encode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else: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sock.sendto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("Try again!!!".encode(),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  <a:endParaRPr lang="ko-KR" altLang="en-US" dirty="0" smtClean="0">
              <a:solidFill>
                <a:srgbClr val="0070C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89093"/>
              </p:ext>
            </p:extLst>
          </p:nvPr>
        </p:nvGraphicFramePr>
        <p:xfrm>
          <a:off x="7740352" y="5056442"/>
          <a:ext cx="90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포장기 셸 개체" showAsIcon="1" r:id="rId5" imgW="901800" imgH="542160" progId="Package">
                  <p:embed/>
                </p:oleObj>
              </mc:Choice>
              <mc:Fallback>
                <p:oleObj name="포장기 셸 개체" showAsIcon="1" r:id="rId5" imgW="901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0352" y="5056442"/>
                        <a:ext cx="9017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3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스위치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"SW1"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전송받으면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S1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상태값을</a:t>
            </a:r>
            <a:r>
              <a:rPr lang="ko-KR" altLang="en-US" dirty="0" smtClean="0"/>
              <a:t> 읽어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전송하는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서버 프로그램</a:t>
            </a:r>
            <a:r>
              <a:rPr lang="en-US" altLang="ko-KR" dirty="0" smtClean="0"/>
              <a:t>(TCP </a:t>
            </a:r>
            <a:r>
              <a:rPr lang="ko-KR" altLang="en-US" dirty="0" smtClean="0"/>
              <a:t>프로토콜 사용</a:t>
            </a:r>
            <a:r>
              <a:rPr lang="en-US" altLang="ko-KR" dirty="0" smtClean="0"/>
              <a:t>)-rpi_monitor.py, PC-Dummy_Thread_TCP_client.py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2780929"/>
            <a:ext cx="28039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socket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RPi.GPIO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as GP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GP.setmode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(GP.BCM)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GP.warnings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(False)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GP.setup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(23, GP.IN)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socket.socket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('', 2500)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sock.bind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sock.listen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print("Waiting for connection")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sock.accept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4928" y="2780928"/>
            <a:ext cx="42413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while 1: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data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c_sock.recv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(2014)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if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().upper() == "SW1":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state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GP.input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(23)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print("State of switch 1 is {}".format(state))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if state == 1: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msg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"Switch 1 is OB"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else: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msg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"Switch 1 is OFF"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c_sock.send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msg.encode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else: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c_sock.send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("Invalid command. Try again")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23608"/>
              </p:ext>
            </p:extLst>
          </p:nvPr>
        </p:nvGraphicFramePr>
        <p:xfrm>
          <a:off x="7626624" y="2098923"/>
          <a:ext cx="9604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포장기 셸 개체" showAsIcon="1" r:id="rId3" imgW="960480" imgH="542160" progId="Package">
                  <p:embed/>
                </p:oleObj>
              </mc:Choice>
              <mc:Fallback>
                <p:oleObj name="포장기 셸 개체" showAsIcon="1" r:id="rId3" imgW="960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624" y="2098923"/>
                        <a:ext cx="96043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5860"/>
              </p:ext>
            </p:extLst>
          </p:nvPr>
        </p:nvGraphicFramePr>
        <p:xfrm>
          <a:off x="7107512" y="2780928"/>
          <a:ext cx="19986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포장기 셸 개체" showAsIcon="1" r:id="rId5" imgW="1999440" imgH="542160" progId="Package">
                  <p:embed/>
                </p:oleObj>
              </mc:Choice>
              <mc:Fallback>
                <p:oleObj name="포장기 셸 개체" showAsIcon="1" r:id="rId5" imgW="19994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7512" y="2780928"/>
                        <a:ext cx="19986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1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제어 및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컴퓨터</a:t>
            </a:r>
            <a:r>
              <a:rPr lang="en-US" altLang="ko-KR" dirty="0" smtClean="0"/>
              <a:t>(PC-Client)</a:t>
            </a:r>
            <a:r>
              <a:rPr lang="ko-KR" altLang="en-US" dirty="0" smtClean="0"/>
              <a:t>에서 </a:t>
            </a:r>
            <a:r>
              <a:rPr lang="ko-KR" altLang="en-US" dirty="0"/>
              <a:t>로컬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-Server)</a:t>
            </a:r>
            <a:r>
              <a:rPr lang="ko-KR" altLang="en-US" dirty="0" smtClean="0"/>
              <a:t>의 </a:t>
            </a:r>
            <a:r>
              <a:rPr lang="ko-KR" altLang="en-US" dirty="0"/>
              <a:t>동작을 </a:t>
            </a:r>
            <a:r>
              <a:rPr lang="ko-KR" altLang="en-US" dirty="0" smtClean="0"/>
              <a:t>제어</a:t>
            </a:r>
            <a:endParaRPr lang="en-US" altLang="ko-KR" dirty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"DI/n", "DO/n/m", "TI", "HI", "CI/n" </a:t>
            </a:r>
            <a:r>
              <a:rPr lang="ko-KR" altLang="en-US" dirty="0" smtClean="0"/>
              <a:t>명령을 전송하면 </a:t>
            </a:r>
            <a:r>
              <a:rPr lang="ko-KR" altLang="en-US" dirty="0" err="1" smtClean="0"/>
              <a:t>라즈베리파이가</a:t>
            </a:r>
            <a:r>
              <a:rPr lang="ko-KR" altLang="en-US" dirty="0" smtClean="0"/>
              <a:t> 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동작한다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스레드를 이용한 </a:t>
            </a:r>
            <a:r>
              <a:rPr lang="en-US" altLang="ko-KR" dirty="0" smtClean="0"/>
              <a:t>PC Client</a:t>
            </a:r>
            <a:r>
              <a:rPr lang="ko-KR" altLang="en-US" dirty="0" smtClean="0"/>
              <a:t> 프로그램 작성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47569"/>
              </p:ext>
            </p:extLst>
          </p:nvPr>
        </p:nvGraphicFramePr>
        <p:xfrm>
          <a:off x="971600" y="3014320"/>
          <a:ext cx="6096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927418669"/>
                    </a:ext>
                  </a:extLst>
                </a:gridCol>
                <a:gridCol w="4151784">
                  <a:extLst>
                    <a:ext uri="{9D8B030D-6E8A-4147-A177-3AD203B41FA5}">
                      <a16:colId xmlns:a16="http://schemas.microsoft.com/office/drawing/2014/main" val="335307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7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DI/n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디지털 핀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의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7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DO/n/m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디지털 핀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으로 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3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온도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941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습도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672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CI/n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카운터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의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06147"/>
                  </a:ext>
                </a:extLst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722994"/>
              </p:ext>
            </p:extLst>
          </p:nvPr>
        </p:nvGraphicFramePr>
        <p:xfrm>
          <a:off x="7812360" y="2842480"/>
          <a:ext cx="920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포장기 셸 개체" showAsIcon="1" r:id="rId3" imgW="921240" imgH="542160" progId="Package">
                  <p:embed/>
                </p:oleObj>
              </mc:Choice>
              <mc:Fallback>
                <p:oleObj name="포장기 셸 개체" showAsIcon="1" r:id="rId3" imgW="9212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360" y="2842480"/>
                        <a:ext cx="9207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43620"/>
              </p:ext>
            </p:extLst>
          </p:nvPr>
        </p:nvGraphicFramePr>
        <p:xfrm>
          <a:off x="7081503" y="5805264"/>
          <a:ext cx="19986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포장기 셸 개체" showAsIcon="1" r:id="rId5" imgW="1999440" imgH="542160" progId="Package">
                  <p:embed/>
                </p:oleObj>
              </mc:Choice>
              <mc:Fallback>
                <p:oleObj name="포장기 셸 개체" showAsIcon="1" r:id="rId5" imgW="1999440" imgH="542160" progId="Package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1503" y="5805264"/>
                        <a:ext cx="19986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2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367334"/>
          </a:xfrm>
        </p:spPr>
        <p:txBody>
          <a:bodyPr/>
          <a:lstStyle/>
          <a:p>
            <a:r>
              <a:rPr lang="ko-KR" altLang="en-US" smtClean="0"/>
              <a:t>리눅스 명령어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077073"/>
            <a:ext cx="7886700" cy="2012577"/>
          </a:xfrm>
        </p:spPr>
        <p:txBody>
          <a:bodyPr/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사용하기 위한 기본적인 리눅스 명령어를 설명한다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C17FF-3137-4D9F-95ED-EACE7C422B44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82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ls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현재 디렉토리의 내용을 보여준다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ls –al</a:t>
            </a:r>
          </a:p>
          <a:p>
            <a:pPr marL="0" indent="0">
              <a:buNone/>
            </a:pPr>
            <a:r>
              <a:rPr lang="en-US" altLang="ko-KR" sz="2400" dirty="0" smtClean="0"/>
              <a:t>$ cd </a:t>
            </a:r>
            <a:r>
              <a:rPr lang="en-US" altLang="ko-KR" sz="2400" i="1" dirty="0" smtClean="0"/>
              <a:t>directory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000" dirty="0" smtClean="0"/>
              <a:t>다른 디렉토리로 이동한다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$ cd </a:t>
            </a:r>
            <a:r>
              <a:rPr lang="en-US" altLang="ko-KR" sz="2000" dirty="0" err="1" smtClean="0"/>
              <a:t>pysources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cd .. 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상위 디렉토리로 이동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pwd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000" dirty="0"/>
              <a:t>현재 디렉토리의 </a:t>
            </a:r>
            <a:r>
              <a:rPr lang="ko-KR" altLang="en-US" sz="2000" dirty="0" smtClean="0"/>
              <a:t>이름을 보여준다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/home/pi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mkdir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directory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000" dirty="0"/>
              <a:t>새로운 </a:t>
            </a:r>
            <a:r>
              <a:rPr lang="ko-KR" altLang="en-US" sz="2000" dirty="0" smtClean="0"/>
              <a:t>디렉토리를 만든다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</a:t>
            </a: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p</a:t>
            </a:r>
            <a:r>
              <a:rPr lang="en-US" altLang="ko-KR" sz="2000" dirty="0" err="1" smtClean="0"/>
              <a:t>ysources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14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rmdir</a:t>
            </a:r>
            <a:r>
              <a:rPr lang="en-US" altLang="ko-KR" sz="2400" dirty="0" smtClean="0"/>
              <a:t> </a:t>
            </a:r>
            <a:r>
              <a:rPr lang="en-US" altLang="ko-KR" sz="2400" i="1" dirty="0"/>
              <a:t>directory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000" dirty="0" smtClean="0"/>
              <a:t>빈 디렉토리를 삭제한다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빈</a:t>
            </a:r>
            <a:r>
              <a:rPr lang="ko-KR" altLang="en-US" sz="2000" dirty="0" smtClean="0"/>
              <a:t> 디렉토리가 아니면 에러 메시지 출력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$ </a:t>
            </a:r>
            <a:r>
              <a:rPr lang="en-US" altLang="ko-KR" sz="2000" dirty="0" err="1" smtClean="0"/>
              <a:t>rmdir</a:t>
            </a:r>
            <a:r>
              <a:rPr lang="en-US" altLang="ko-KR" sz="2000" dirty="0" smtClean="0"/>
              <a:t> temp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rm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file</a:t>
            </a:r>
          </a:p>
          <a:p>
            <a:pPr marL="0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file</a:t>
            </a:r>
            <a:r>
              <a:rPr lang="ko-KR" altLang="en-US" sz="2000" dirty="0"/>
              <a:t>을 삭제한다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err="1"/>
              <a:t>rm</a:t>
            </a:r>
            <a:r>
              <a:rPr lang="en-US" altLang="ko-KR" sz="2000" dirty="0"/>
              <a:t> test.txt</a:t>
            </a:r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cp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file1 file2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000" dirty="0"/>
              <a:t> file1</a:t>
            </a:r>
            <a:r>
              <a:rPr lang="ko-KR" altLang="en-US" sz="2000" dirty="0"/>
              <a:t>을 </a:t>
            </a:r>
            <a:r>
              <a:rPr lang="en-US" altLang="ko-KR" sz="2000" dirty="0"/>
              <a:t>file2</a:t>
            </a:r>
            <a:r>
              <a:rPr lang="ko-KR" altLang="en-US" sz="2000" dirty="0"/>
              <a:t>로 복사한다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err="1"/>
              <a:t>cp</a:t>
            </a:r>
            <a:r>
              <a:rPr lang="en-US" altLang="ko-KR" sz="2000" dirty="0"/>
              <a:t> test1.txt test2.txt</a:t>
            </a:r>
          </a:p>
          <a:p>
            <a:pPr marL="0" indent="0">
              <a:buNone/>
            </a:pPr>
            <a:r>
              <a:rPr lang="en-US" altLang="ko-KR" sz="2400" dirty="0" smtClean="0"/>
              <a:t>$ mv file1 file2 | file </a:t>
            </a:r>
            <a:r>
              <a:rPr lang="en-US" altLang="ko-KR" sz="2400" dirty="0" err="1" smtClean="0"/>
              <a:t>dir</a:t>
            </a:r>
            <a:r>
              <a:rPr lang="en-US" altLang="ko-KR" sz="2400" dirty="0" smtClean="0"/>
              <a:t> | dir1 dir2 | 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파일 또는 디렉토리를 이동시킨다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smtClean="0"/>
              <a:t>mv </a:t>
            </a:r>
            <a:r>
              <a:rPr lang="en-US" altLang="ko-KR" sz="2000" dirty="0"/>
              <a:t>test1.txt test2.txt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파일 이름 변경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98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cat </a:t>
            </a:r>
            <a:r>
              <a:rPr lang="en-US" altLang="ko-KR" sz="2400" i="1" dirty="0" smtClean="0"/>
              <a:t>file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000" i="1" dirty="0" smtClean="0"/>
              <a:t>file</a:t>
            </a:r>
            <a:r>
              <a:rPr lang="ko-KR" altLang="en-US" sz="2000" dirty="0" smtClean="0"/>
              <a:t>의 내용을 출력한다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$ cat test.txt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permissions file</a:t>
            </a:r>
          </a:p>
          <a:p>
            <a:pPr marL="0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file</a:t>
            </a:r>
            <a:r>
              <a:rPr lang="ko-KR" altLang="en-US" sz="2000" dirty="0" smtClean="0"/>
              <a:t>에 대한 권한을 </a:t>
            </a:r>
            <a:r>
              <a:rPr lang="en-US" altLang="ko-KR" sz="2000" i="1" dirty="0" smtClean="0"/>
              <a:t>permissions(r, w, x)</a:t>
            </a:r>
            <a:r>
              <a:rPr lang="ko-KR" altLang="en-US" sz="2000" dirty="0" smtClean="0"/>
              <a:t>로 변경한다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err="1" smtClean="0"/>
              <a:t>chmod</a:t>
            </a:r>
            <a:r>
              <a:rPr lang="en-US" altLang="ko-KR" sz="2000" dirty="0" smtClean="0"/>
              <a:t> w test.txt </a:t>
            </a:r>
            <a:r>
              <a:rPr lang="en-US" altLang="ko-KR" sz="2000" dirty="0" smtClean="0">
                <a:sym typeface="Wingdings" panose="05000000000000000000" pitchFamily="2" charset="2"/>
              </a:rPr>
              <a:t> test.txt</a:t>
            </a:r>
            <a:r>
              <a:rPr lang="ko-KR" altLang="en-US" sz="2000" dirty="0" smtClean="0">
                <a:sym typeface="Wingdings" panose="05000000000000000000" pitchFamily="2" charset="2"/>
              </a:rPr>
              <a:t>를 쓰기가능모드</a:t>
            </a:r>
            <a:r>
              <a:rPr lang="en-US" altLang="ko-KR" sz="2000" dirty="0" smtClean="0">
                <a:sym typeface="Wingdings" panose="05000000000000000000" pitchFamily="2" charset="2"/>
              </a:rPr>
              <a:t>(w)</a:t>
            </a:r>
            <a:r>
              <a:rPr lang="ko-KR" altLang="en-US" sz="2000" dirty="0" smtClean="0">
                <a:sym typeface="Wingdings" panose="05000000000000000000" pitchFamily="2" charset="2"/>
              </a:rPr>
              <a:t>로 변경한다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/>
              <a:t>$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g+w</a:t>
            </a:r>
            <a:r>
              <a:rPr lang="en-US" altLang="ko-KR" sz="2000" dirty="0" smtClean="0"/>
              <a:t> test.txt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같은 그룹 사용자가 </a:t>
            </a:r>
            <a:r>
              <a:rPr lang="en-US" altLang="ko-KR" sz="2000" dirty="0" smtClean="0">
                <a:sym typeface="Wingdings" panose="05000000000000000000" pitchFamily="2" charset="2"/>
              </a:rPr>
              <a:t>test.txt</a:t>
            </a:r>
            <a:r>
              <a:rPr lang="ko-KR" altLang="en-US" sz="2000" dirty="0">
                <a:sym typeface="Wingdings" panose="05000000000000000000" pitchFamily="2" charset="2"/>
              </a:rPr>
              <a:t>를 </a:t>
            </a:r>
            <a:r>
              <a:rPr lang="ko-KR" altLang="en-US" sz="2000" dirty="0" smtClean="0">
                <a:sym typeface="Wingdings" panose="05000000000000000000" pitchFamily="2" charset="2"/>
              </a:rPr>
              <a:t>변경할 수 잇도록 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command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command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superuser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권</a:t>
            </a:r>
            <a:r>
              <a:rPr lang="ko-KR" altLang="en-US" sz="2000" dirty="0" smtClean="0"/>
              <a:t>한으로 실행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nano</a:t>
            </a:r>
            <a:r>
              <a:rPr lang="en-US" altLang="ko-KR" sz="2000" dirty="0" smtClean="0"/>
              <a:t> /boot/config.txt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91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wget</a:t>
            </a:r>
            <a:r>
              <a:rPr lang="en-US" altLang="ko-KR" sz="2400" dirty="0" smtClean="0"/>
              <a:t> </a:t>
            </a:r>
            <a:r>
              <a:rPr lang="en-US" altLang="ko-KR" sz="2400" i="1" dirty="0" err="1" smtClean="0"/>
              <a:t>site_resource</a:t>
            </a:r>
            <a:endParaRPr lang="en-US" altLang="ko-KR" sz="2400" i="1" dirty="0" smtClean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 smtClean="0"/>
              <a:t>웹사이트에서 파일을 다운로드 받는다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$ </a:t>
            </a:r>
            <a:r>
              <a:rPr lang="en-US" altLang="ko-KR" sz="2000" dirty="0" err="1" smtClean="0"/>
              <a:t>wget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hlinkClick r:id="rId2"/>
              </a:rPr>
              <a:t>https://www.raspberrypi.org/documentation/linux/usage/command.mdwill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smtClean="0"/>
              <a:t>man </a:t>
            </a:r>
            <a:r>
              <a:rPr lang="en-US" altLang="ko-KR" sz="2400" i="1" dirty="0"/>
              <a:t>command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000" dirty="0"/>
              <a:t> </a:t>
            </a:r>
            <a:r>
              <a:rPr lang="en-US" altLang="ko-KR" sz="2000" i="1" dirty="0" smtClean="0"/>
              <a:t>command</a:t>
            </a:r>
            <a:r>
              <a:rPr lang="ko-KR" altLang="en-US" sz="2000" dirty="0" smtClean="0"/>
              <a:t>에 대한 </a:t>
            </a:r>
            <a:r>
              <a:rPr lang="ko-KR" altLang="en-US" sz="2000" dirty="0" err="1" smtClean="0"/>
              <a:t>메뉴얼을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출력한다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man </a:t>
            </a:r>
            <a:r>
              <a:rPr lang="en-US" altLang="ko-KR" sz="2000" dirty="0" err="1" smtClean="0"/>
              <a:t>mkdir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nano</a:t>
            </a:r>
            <a:r>
              <a:rPr lang="en-US" altLang="ko-KR" sz="2400" dirty="0"/>
              <a:t> </a:t>
            </a:r>
            <a:r>
              <a:rPr lang="en-US" altLang="ko-KR" sz="2000" i="1" dirty="0" smtClean="0"/>
              <a:t>file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file</a:t>
            </a:r>
            <a:r>
              <a:rPr lang="ko-KR" altLang="en-US" sz="2000" dirty="0" smtClean="0"/>
              <a:t>을 편집한다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</a:t>
            </a:r>
            <a:r>
              <a:rPr lang="en-US" altLang="ko-KR" sz="2000" dirty="0" err="1" smtClean="0"/>
              <a:t>nano</a:t>
            </a:r>
            <a:r>
              <a:rPr lang="en-US" altLang="ko-KR" sz="2000" dirty="0" smtClean="0"/>
              <a:t> test.txt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내용을 입력하고 </a:t>
            </a:r>
            <a:r>
              <a:rPr lang="en-US" altLang="ko-KR" sz="2000" dirty="0" smtClean="0"/>
              <a:t>^x &gt; y &gt; Enter</a:t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를 눌러 저장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0928"/>
            <a:ext cx="4501486" cy="35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B050"/>
          </a:solidFill>
          <a:prstDash val="solid"/>
          <a:round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rgbClr val="C00000"/>
          </a:solidFill>
        </a:ln>
      </a:spPr>
      <a:bodyPr wrap="square" rtlCol="0">
        <a:spAutoFit/>
      </a:bodyPr>
      <a:lstStyle>
        <a:defPPr algn="l">
          <a:defRPr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117TGp_report_diagram</Template>
  <TotalTime>3852</TotalTime>
  <Words>2595</Words>
  <Application>Microsoft Office PowerPoint</Application>
  <PresentationFormat>화면 슬라이드 쇼(4:3)</PresentationFormat>
  <Paragraphs>602</Paragraphs>
  <Slides>43</Slides>
  <Notes>2</Notes>
  <HiddenSlides>2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HY엽서M</vt:lpstr>
      <vt:lpstr>굴림</vt:lpstr>
      <vt:lpstr>나눔고딕</vt:lpstr>
      <vt:lpstr>Arial</vt:lpstr>
      <vt:lpstr>Arial Narrow</vt:lpstr>
      <vt:lpstr>HY견고딕</vt:lpstr>
      <vt:lpstr>Times New Roman</vt:lpstr>
      <vt:lpstr>Verdana</vt:lpstr>
      <vt:lpstr>Wingdings</vt:lpstr>
      <vt:lpstr>맑은 고딕</vt:lpstr>
      <vt:lpstr>sample</vt:lpstr>
      <vt:lpstr>포장기 셸 개체</vt:lpstr>
      <vt:lpstr>패키지</vt:lpstr>
      <vt:lpstr>4. 라즈베리파이3 GPIO 제어</vt:lpstr>
      <vt:lpstr>라즈베리 파이 3 Model B</vt:lpstr>
      <vt:lpstr>PC와 라즈베리파이 연결</vt:lpstr>
      <vt:lpstr>VNC Viewer를 사용한 라즈베리파이 접속</vt:lpstr>
      <vt:lpstr>리눅스 명령어</vt:lpstr>
      <vt:lpstr>리눅스 명령어(1)</vt:lpstr>
      <vt:lpstr>리눅스 명령어(2)</vt:lpstr>
      <vt:lpstr>리눅스 명령어(3)</vt:lpstr>
      <vt:lpstr>리눅스 명령어(4)</vt:lpstr>
      <vt:lpstr>리눅스 명령어(5)</vt:lpstr>
      <vt:lpstr>라즈베리파이 파이썬 프로그래밍</vt:lpstr>
      <vt:lpstr>Raspbian 업데이트 및 폴더 만들기</vt:lpstr>
      <vt:lpstr>라즈베리파이 파이썬</vt:lpstr>
      <vt:lpstr>파이썬 프로그램을 위한 Thonny</vt:lpstr>
      <vt:lpstr>Thonny IDE 사용</vt:lpstr>
      <vt:lpstr>라즈베리파이 기본 프로그래밍</vt:lpstr>
      <vt:lpstr>라즈베리파이 기본 프로그래밍</vt:lpstr>
      <vt:lpstr>라즈베리파이 기본 프로그래밍</vt:lpstr>
      <vt:lpstr>라즈베리파이 기본 프로그래밍</vt:lpstr>
      <vt:lpstr>라즈베리파이 TCP/IP 프로그램</vt:lpstr>
      <vt:lpstr>라즈베리파이 TCP/IP 프로그래밍 실습</vt:lpstr>
      <vt:lpstr>라즈베리파이 GPIO 프로그래밍</vt:lpstr>
      <vt:lpstr>라즈베리파이 GPIO</vt:lpstr>
      <vt:lpstr>GPIO 실험 회로</vt:lpstr>
      <vt:lpstr>GPIO와 LED/SWITCH 보드 연결</vt:lpstr>
      <vt:lpstr>GPIO 프로그래밍</vt:lpstr>
      <vt:lpstr>GPIO 입출력 프로그래밍</vt:lpstr>
      <vt:lpstr>GPIO 입출력 프로그래밍</vt:lpstr>
      <vt:lpstr>GPIO 입출력 프로그래밍</vt:lpstr>
      <vt:lpstr>GPIO 입출력 프로그래밍</vt:lpstr>
      <vt:lpstr>연습문제</vt:lpstr>
      <vt:lpstr>GPIO PWM 프로그래밍</vt:lpstr>
      <vt:lpstr>GPIO PWM 프로그래밍</vt:lpstr>
      <vt:lpstr>온습도 센서 프로그래밍 </vt:lpstr>
      <vt:lpstr>온습도 센서 및 초음파 센서 프로그래밍</vt:lpstr>
      <vt:lpstr>온습도 센서 프로그래밍 </vt:lpstr>
      <vt:lpstr>온습도 센서 프로그래밍 </vt:lpstr>
      <vt:lpstr>온습도 센서 프로그래밍 </vt:lpstr>
      <vt:lpstr>초음파 센서를 이용한 거리 측정 프로그래밍</vt:lpstr>
      <vt:lpstr>SenseHat 프로그래밍</vt:lpstr>
      <vt:lpstr>원격 LED 제어</vt:lpstr>
      <vt:lpstr>원격 스위치 모니터링</vt:lpstr>
      <vt:lpstr>원격 제어 및 모니터링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YKSUH</dc:creator>
  <cp:lastModifiedBy>YKSUH</cp:lastModifiedBy>
  <cp:revision>352</cp:revision>
  <dcterms:created xsi:type="dcterms:W3CDTF">2017-07-24T02:35:03Z</dcterms:created>
  <dcterms:modified xsi:type="dcterms:W3CDTF">2019-07-29T07:35:01Z</dcterms:modified>
</cp:coreProperties>
</file>