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285" r:id="rId1"/>
  </p:sldMasterIdLst>
  <p:notesMasterIdLst>
    <p:notesMasterId r:id="rId32"/>
  </p:notesMasterIdLst>
  <p:handoutMasterIdLst>
    <p:handoutMasterId r:id="rId33"/>
  </p:handoutMasterIdLst>
  <p:sldIdLst>
    <p:sldId id="256" r:id="rId2"/>
    <p:sldId id="380" r:id="rId3"/>
    <p:sldId id="661" r:id="rId4"/>
    <p:sldId id="657" r:id="rId5"/>
    <p:sldId id="595" r:id="rId6"/>
    <p:sldId id="658" r:id="rId7"/>
    <p:sldId id="659" r:id="rId8"/>
    <p:sldId id="685" r:id="rId9"/>
    <p:sldId id="666" r:id="rId10"/>
    <p:sldId id="681" r:id="rId11"/>
    <p:sldId id="682" r:id="rId12"/>
    <p:sldId id="683" r:id="rId13"/>
    <p:sldId id="684" r:id="rId14"/>
    <p:sldId id="672" r:id="rId15"/>
    <p:sldId id="667" r:id="rId16"/>
    <p:sldId id="675" r:id="rId17"/>
    <p:sldId id="669" r:id="rId18"/>
    <p:sldId id="676" r:id="rId19"/>
    <p:sldId id="680" r:id="rId20"/>
    <p:sldId id="668" r:id="rId21"/>
    <p:sldId id="673" r:id="rId22"/>
    <p:sldId id="670" r:id="rId23"/>
    <p:sldId id="692" r:id="rId24"/>
    <p:sldId id="687" r:id="rId25"/>
    <p:sldId id="689" r:id="rId26"/>
    <p:sldId id="688" r:id="rId27"/>
    <p:sldId id="690" r:id="rId28"/>
    <p:sldId id="691" r:id="rId29"/>
    <p:sldId id="686" r:id="rId30"/>
    <p:sldId id="275" r:id="rId31"/>
  </p:sldIdLst>
  <p:sldSz cx="9144000" cy="6858000" type="screen4x3"/>
  <p:notesSz cx="6797675" cy="9874250"/>
  <p:embeddedFontLst>
    <p:embeddedFont>
      <p:font typeface="Verdana" panose="020B0604030504040204" pitchFamily="34" charset="0"/>
      <p:regular r:id="rId34"/>
      <p:bold r:id="rId35"/>
      <p:italic r:id="rId36"/>
      <p:boldItalic r:id="rId37"/>
    </p:embeddedFont>
    <p:embeddedFont>
      <p:font typeface="맑은 고딕" panose="020B0503020000020004" pitchFamily="50" charset="-127"/>
      <p:regular r:id="rId38"/>
      <p:bold r:id="rId39"/>
    </p:embeddedFont>
    <p:embeddedFont>
      <p:font typeface="HY얕은샘물M" panose="02030600000101010101" pitchFamily="18" charset="-127"/>
      <p:regular r:id="rId40"/>
    </p:embeddedFont>
    <p:embeddedFont>
      <p:font typeface="Arial Narrow" panose="020B0606020202030204" pitchFamily="34" charset="0"/>
      <p:regular r:id="rId41"/>
      <p:bold r:id="rId42"/>
      <p:italic r:id="rId43"/>
      <p:boldItalic r:id="rId44"/>
    </p:embeddedFont>
    <p:embeddedFont>
      <p:font typeface="HY견고딕" panose="02030600000101010101" pitchFamily="18" charset="-127"/>
      <p:regular r:id="rId45"/>
    </p:embeddedFont>
    <p:embeddedFont>
      <p:font typeface="HY헤드라인M" panose="02030600000101010101" pitchFamily="18" charset="-127"/>
      <p:regular r:id="rId46"/>
    </p:embeddedFont>
  </p:embeddedFontLst>
  <p:defaultTextStyle>
    <a:defPPr>
      <a:defRPr lang="en-US"/>
    </a:defPPr>
    <a:lvl1pPr algn="l" rtl="0" eaLnBrk="0" fontAlgn="base" hangingPunct="0">
      <a:spcBef>
        <a:spcPct val="0"/>
      </a:spcBef>
      <a:spcAft>
        <a:spcPct val="0"/>
      </a:spcAft>
      <a:defRPr kumimoji="1" sz="2000" kern="1200">
        <a:solidFill>
          <a:schemeClr val="tx1"/>
        </a:solidFill>
        <a:latin typeface="돋움" panose="020B0600000101010101" pitchFamily="50" charset="-127"/>
        <a:ea typeface="돋움" panose="020B0600000101010101" pitchFamily="50" charset="-127"/>
        <a:cs typeface="+mn-cs"/>
      </a:defRPr>
    </a:lvl1pPr>
    <a:lvl2pPr marL="457200" algn="l" rtl="0" eaLnBrk="0" fontAlgn="base" hangingPunct="0">
      <a:spcBef>
        <a:spcPct val="0"/>
      </a:spcBef>
      <a:spcAft>
        <a:spcPct val="0"/>
      </a:spcAft>
      <a:defRPr kumimoji="1" sz="2000" kern="1200">
        <a:solidFill>
          <a:schemeClr val="tx1"/>
        </a:solidFill>
        <a:latin typeface="돋움" panose="020B0600000101010101" pitchFamily="50" charset="-127"/>
        <a:ea typeface="돋움" panose="020B0600000101010101" pitchFamily="50" charset="-127"/>
        <a:cs typeface="+mn-cs"/>
      </a:defRPr>
    </a:lvl2pPr>
    <a:lvl3pPr marL="914400" algn="l" rtl="0" eaLnBrk="0" fontAlgn="base" hangingPunct="0">
      <a:spcBef>
        <a:spcPct val="0"/>
      </a:spcBef>
      <a:spcAft>
        <a:spcPct val="0"/>
      </a:spcAft>
      <a:defRPr kumimoji="1" sz="2000" kern="1200">
        <a:solidFill>
          <a:schemeClr val="tx1"/>
        </a:solidFill>
        <a:latin typeface="돋움" panose="020B0600000101010101" pitchFamily="50" charset="-127"/>
        <a:ea typeface="돋움" panose="020B0600000101010101" pitchFamily="50" charset="-127"/>
        <a:cs typeface="+mn-cs"/>
      </a:defRPr>
    </a:lvl3pPr>
    <a:lvl4pPr marL="1371600" algn="l" rtl="0" eaLnBrk="0" fontAlgn="base" hangingPunct="0">
      <a:spcBef>
        <a:spcPct val="0"/>
      </a:spcBef>
      <a:spcAft>
        <a:spcPct val="0"/>
      </a:spcAft>
      <a:defRPr kumimoji="1" sz="2000" kern="1200">
        <a:solidFill>
          <a:schemeClr val="tx1"/>
        </a:solidFill>
        <a:latin typeface="돋움" panose="020B0600000101010101" pitchFamily="50" charset="-127"/>
        <a:ea typeface="돋움" panose="020B0600000101010101" pitchFamily="50" charset="-127"/>
        <a:cs typeface="+mn-cs"/>
      </a:defRPr>
    </a:lvl4pPr>
    <a:lvl5pPr marL="1828800" algn="l" rtl="0" eaLnBrk="0" fontAlgn="base" hangingPunct="0">
      <a:spcBef>
        <a:spcPct val="0"/>
      </a:spcBef>
      <a:spcAft>
        <a:spcPct val="0"/>
      </a:spcAft>
      <a:defRPr kumimoji="1" sz="2000" kern="1200">
        <a:solidFill>
          <a:schemeClr val="tx1"/>
        </a:solidFill>
        <a:latin typeface="돋움" panose="020B0600000101010101" pitchFamily="50" charset="-127"/>
        <a:ea typeface="돋움" panose="020B0600000101010101" pitchFamily="50" charset="-127"/>
        <a:cs typeface="+mn-cs"/>
      </a:defRPr>
    </a:lvl5pPr>
    <a:lvl6pPr marL="2286000" algn="l" defTabSz="914400" rtl="0" eaLnBrk="1" latinLnBrk="1" hangingPunct="1">
      <a:defRPr kumimoji="1" sz="2000" kern="1200">
        <a:solidFill>
          <a:schemeClr val="tx1"/>
        </a:solidFill>
        <a:latin typeface="돋움" panose="020B0600000101010101" pitchFamily="50" charset="-127"/>
        <a:ea typeface="돋움" panose="020B0600000101010101" pitchFamily="50" charset="-127"/>
        <a:cs typeface="+mn-cs"/>
      </a:defRPr>
    </a:lvl6pPr>
    <a:lvl7pPr marL="2743200" algn="l" defTabSz="914400" rtl="0" eaLnBrk="1" latinLnBrk="1" hangingPunct="1">
      <a:defRPr kumimoji="1" sz="2000" kern="1200">
        <a:solidFill>
          <a:schemeClr val="tx1"/>
        </a:solidFill>
        <a:latin typeface="돋움" panose="020B0600000101010101" pitchFamily="50" charset="-127"/>
        <a:ea typeface="돋움" panose="020B0600000101010101" pitchFamily="50" charset="-127"/>
        <a:cs typeface="+mn-cs"/>
      </a:defRPr>
    </a:lvl7pPr>
    <a:lvl8pPr marL="3200400" algn="l" defTabSz="914400" rtl="0" eaLnBrk="1" latinLnBrk="1" hangingPunct="1">
      <a:defRPr kumimoji="1" sz="2000" kern="1200">
        <a:solidFill>
          <a:schemeClr val="tx1"/>
        </a:solidFill>
        <a:latin typeface="돋움" panose="020B0600000101010101" pitchFamily="50" charset="-127"/>
        <a:ea typeface="돋움" panose="020B0600000101010101" pitchFamily="50" charset="-127"/>
        <a:cs typeface="+mn-cs"/>
      </a:defRPr>
    </a:lvl8pPr>
    <a:lvl9pPr marL="3657600" algn="l" defTabSz="914400" rtl="0" eaLnBrk="1" latinLnBrk="1" hangingPunct="1">
      <a:defRPr kumimoji="1" sz="2000" kern="1200">
        <a:solidFill>
          <a:schemeClr val="tx1"/>
        </a:solidFill>
        <a:latin typeface="돋움" panose="020B0600000101010101" pitchFamily="50" charset="-127"/>
        <a:ea typeface="돋움" panose="020B0600000101010101" pitchFamily="50" charset="-127"/>
        <a:cs typeface="+mn-cs"/>
      </a:defRPr>
    </a:lvl9pPr>
  </p:defaultTextStyle>
  <p:extLst>
    <p:ext uri="{EFAFB233-063F-42B5-8137-9DF3F51BA10A}">
      <p15:sldGuideLst xmlns:p15="http://schemas.microsoft.com/office/powerpoint/2012/main">
        <p15:guide id="1" orient="horz" pos="3264" userDrawn="1">
          <p15:clr>
            <a:srgbClr val="A4A3A4"/>
          </p15:clr>
        </p15:guide>
        <p15:guide id="2" pos="5088" userDrawn="1">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0032"/>
    <a:srgbClr val="660033"/>
    <a:srgbClr val="F4DF90"/>
    <a:srgbClr val="452103"/>
    <a:srgbClr val="683104"/>
    <a:srgbClr val="592A03"/>
    <a:srgbClr val="CC99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보통 스타일 1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밝은 스타일 2 - 강조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1071" autoAdjust="0"/>
  </p:normalViewPr>
  <p:slideViewPr>
    <p:cSldViewPr showGuides="1">
      <p:cViewPr varScale="1">
        <p:scale>
          <a:sx n="98" d="100"/>
          <a:sy n="98" d="100"/>
        </p:scale>
        <p:origin x="426" y="54"/>
      </p:cViewPr>
      <p:guideLst>
        <p:guide orient="horz" pos="3264"/>
        <p:guide pos="5088"/>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76" d="100"/>
          <a:sy n="76" d="100"/>
        </p:scale>
        <p:origin x="-3330" y="-90"/>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latinLnBrk="0" hangingPunct="0">
              <a:defRPr kumimoji="0" sz="1200"/>
            </a:lvl1pPr>
          </a:lstStyle>
          <a:p>
            <a:pPr>
              <a:defRPr/>
            </a:pPr>
            <a:endParaRPr lang="en-US" altLang="ko-KR"/>
          </a:p>
        </p:txBody>
      </p:sp>
      <p:sp>
        <p:nvSpPr>
          <p:cNvPr id="96259" name="Rectangle 3"/>
          <p:cNvSpPr>
            <a:spLocks noGrp="1" noChangeArrowheads="1"/>
          </p:cNvSpPr>
          <p:nvPr>
            <p:ph type="dt" sz="quarter"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latinLnBrk="0" hangingPunct="0">
              <a:defRPr kumimoji="0" sz="1200"/>
            </a:lvl1pPr>
          </a:lstStyle>
          <a:p>
            <a:pPr>
              <a:defRPr/>
            </a:pPr>
            <a:fld id="{D6D8E07F-0976-46E2-904E-95C00B6F9385}" type="datetimeFigureOut">
              <a:rPr lang="ko-KR" altLang="en-US"/>
              <a:pPr>
                <a:defRPr/>
              </a:pPr>
              <a:t>2019-07-26</a:t>
            </a:fld>
            <a:endParaRPr lang="en-US" altLang="ko-KR"/>
          </a:p>
        </p:txBody>
      </p:sp>
      <p:sp>
        <p:nvSpPr>
          <p:cNvPr id="96260" name="Rectangle 4"/>
          <p:cNvSpPr>
            <a:spLocks noGrp="1" noChangeArrowheads="1"/>
          </p:cNvSpPr>
          <p:nvPr>
            <p:ph type="ftr" sz="quarter" idx="2"/>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latinLnBrk="0" hangingPunct="0">
              <a:defRPr kumimoji="0" sz="1200"/>
            </a:lvl1pPr>
          </a:lstStyle>
          <a:p>
            <a:pPr>
              <a:defRPr/>
            </a:pPr>
            <a:endParaRPr lang="en-US" altLang="ko-KR"/>
          </a:p>
        </p:txBody>
      </p:sp>
      <p:sp>
        <p:nvSpPr>
          <p:cNvPr id="96261" name="Rectangle 5"/>
          <p:cNvSpPr>
            <a:spLocks noGrp="1" noChangeArrowheads="1"/>
          </p:cNvSpPr>
          <p:nvPr>
            <p:ph type="sldNum" sz="quarter" idx="3"/>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latinLnBrk="0" hangingPunct="0">
              <a:defRPr kumimoji="0" sz="1200"/>
            </a:lvl1pPr>
          </a:lstStyle>
          <a:p>
            <a:pPr>
              <a:defRPr/>
            </a:pPr>
            <a:fld id="{7FD09C7F-A55B-41D6-AE96-C53DAC12794A}" type="slidenum">
              <a:rPr lang="ko-KR" altLang="en-US"/>
              <a:pPr>
                <a:defRPr/>
              </a:pPr>
              <a:t>‹#›</a:t>
            </a:fld>
            <a:endParaRPr lang="en-US" altLang="ko-KR"/>
          </a:p>
        </p:txBody>
      </p:sp>
    </p:spTree>
    <p:extLst>
      <p:ext uri="{BB962C8B-B14F-4D97-AF65-F5344CB8AC3E}">
        <p14:creationId xmlns:p14="http://schemas.microsoft.com/office/powerpoint/2010/main" val="6815334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6400" cy="493713"/>
          </a:xfrm>
          <a:prstGeom prst="rect">
            <a:avLst/>
          </a:prstGeom>
        </p:spPr>
        <p:txBody>
          <a:bodyPr vert="horz" lIns="91440" tIns="45720" rIns="91440" bIns="45720" rtlCol="0"/>
          <a:lstStyle>
            <a:lvl1pPr algn="l" eaLnBrk="0" latinLnBrk="0" hangingPunct="0">
              <a:defRPr kumimoji="0" sz="1200"/>
            </a:lvl1pPr>
          </a:lstStyle>
          <a:p>
            <a:pPr>
              <a:defRPr/>
            </a:pPr>
            <a:endParaRPr lang="ko-KR" altLang="en-US"/>
          </a:p>
        </p:txBody>
      </p:sp>
      <p:sp>
        <p:nvSpPr>
          <p:cNvPr id="3" name="날짜 개체 틀 2"/>
          <p:cNvSpPr>
            <a:spLocks noGrp="1"/>
          </p:cNvSpPr>
          <p:nvPr>
            <p:ph type="dt" idx="1"/>
          </p:nvPr>
        </p:nvSpPr>
        <p:spPr>
          <a:xfrm>
            <a:off x="3849688" y="0"/>
            <a:ext cx="2946400" cy="493713"/>
          </a:xfrm>
          <a:prstGeom prst="rect">
            <a:avLst/>
          </a:prstGeom>
        </p:spPr>
        <p:txBody>
          <a:bodyPr vert="horz" lIns="91440" tIns="45720" rIns="91440" bIns="45720" rtlCol="0"/>
          <a:lstStyle>
            <a:lvl1pPr algn="r" eaLnBrk="0" latinLnBrk="0" hangingPunct="0">
              <a:defRPr kumimoji="0" sz="1200"/>
            </a:lvl1pPr>
          </a:lstStyle>
          <a:p>
            <a:pPr>
              <a:defRPr/>
            </a:pPr>
            <a:fld id="{96054449-A562-48AA-B6DA-0078C595B212}" type="datetimeFigureOut">
              <a:rPr lang="ko-KR" altLang="en-US"/>
              <a:pPr>
                <a:defRPr/>
              </a:pPr>
              <a:t>2019-07-26</a:t>
            </a:fld>
            <a:endParaRPr lang="ko-KR" altLang="en-US"/>
          </a:p>
        </p:txBody>
      </p:sp>
      <p:sp>
        <p:nvSpPr>
          <p:cNvPr id="4" name="슬라이드 이미지 개체 틀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pPr lvl="0"/>
            <a:endParaRPr lang="ko-KR" altLang="en-US" noProof="0" smtClean="0"/>
          </a:p>
        </p:txBody>
      </p:sp>
      <p:sp>
        <p:nvSpPr>
          <p:cNvPr id="5" name="슬라이드 노트 개체 틀 4"/>
          <p:cNvSpPr>
            <a:spLocks noGrp="1"/>
          </p:cNvSpPr>
          <p:nvPr>
            <p:ph type="body" sz="quarter" idx="3"/>
          </p:nvPr>
        </p:nvSpPr>
        <p:spPr>
          <a:xfrm>
            <a:off x="679450" y="4691063"/>
            <a:ext cx="5438775" cy="4443412"/>
          </a:xfrm>
          <a:prstGeom prst="rect">
            <a:avLst/>
          </a:prstGeom>
        </p:spPr>
        <p:txBody>
          <a:bodyPr vert="horz" lIns="91440" tIns="45720" rIns="91440" bIns="45720" rtlCol="0">
            <a:normAutofit/>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p>
        </p:txBody>
      </p:sp>
      <p:sp>
        <p:nvSpPr>
          <p:cNvPr id="6" name="바닥글 개체 틀 5"/>
          <p:cNvSpPr>
            <a:spLocks noGrp="1"/>
          </p:cNvSpPr>
          <p:nvPr>
            <p:ph type="ftr" sz="quarter" idx="4"/>
          </p:nvPr>
        </p:nvSpPr>
        <p:spPr>
          <a:xfrm>
            <a:off x="0" y="9378950"/>
            <a:ext cx="2946400" cy="493713"/>
          </a:xfrm>
          <a:prstGeom prst="rect">
            <a:avLst/>
          </a:prstGeom>
        </p:spPr>
        <p:txBody>
          <a:bodyPr vert="horz" lIns="91440" tIns="45720" rIns="91440" bIns="45720" rtlCol="0" anchor="b"/>
          <a:lstStyle>
            <a:lvl1pPr algn="l" eaLnBrk="0" latinLnBrk="0" hangingPunct="0">
              <a:defRPr kumimoji="0" sz="1200"/>
            </a:lvl1pPr>
          </a:lstStyle>
          <a:p>
            <a:pPr>
              <a:defRPr/>
            </a:pPr>
            <a:endParaRPr lang="ko-KR" altLang="en-US"/>
          </a:p>
        </p:txBody>
      </p:sp>
      <p:sp>
        <p:nvSpPr>
          <p:cNvPr id="7" name="슬라이드 번호 개체 틀 6"/>
          <p:cNvSpPr>
            <a:spLocks noGrp="1"/>
          </p:cNvSpPr>
          <p:nvPr>
            <p:ph type="sldNum" sz="quarter" idx="5"/>
          </p:nvPr>
        </p:nvSpPr>
        <p:spPr>
          <a:xfrm>
            <a:off x="3849688" y="9378950"/>
            <a:ext cx="2946400" cy="493713"/>
          </a:xfrm>
          <a:prstGeom prst="rect">
            <a:avLst/>
          </a:prstGeom>
        </p:spPr>
        <p:txBody>
          <a:bodyPr vert="horz" wrap="square" lIns="91440" tIns="45720" rIns="91440" bIns="45720" numCol="1" anchor="b" anchorCtr="0" compatLnSpc="1">
            <a:prstTxWarp prst="textNoShape">
              <a:avLst/>
            </a:prstTxWarp>
          </a:bodyPr>
          <a:lstStyle>
            <a:lvl1pPr algn="r" eaLnBrk="0" latinLnBrk="0" hangingPunct="0">
              <a:defRPr kumimoji="0" sz="1200"/>
            </a:lvl1pPr>
          </a:lstStyle>
          <a:p>
            <a:pPr>
              <a:defRPr/>
            </a:pPr>
            <a:fld id="{E945DB59-14D1-455B-8746-E9D105B5CF67}" type="slidenum">
              <a:rPr lang="ko-KR" altLang="en-US"/>
              <a:pPr>
                <a:defRPr/>
              </a:pPr>
              <a:t>‹#›</a:t>
            </a:fld>
            <a:endParaRPr lang="ko-KR" altLang="en-US"/>
          </a:p>
        </p:txBody>
      </p:sp>
    </p:spTree>
    <p:extLst>
      <p:ext uri="{BB962C8B-B14F-4D97-AF65-F5344CB8AC3E}">
        <p14:creationId xmlns:p14="http://schemas.microsoft.com/office/powerpoint/2010/main" val="1933054774"/>
      </p:ext>
    </p:extLst>
  </p:cSld>
  <p:clrMap bg1="lt1" tx1="dk1" bg2="lt2" tx2="dk2" accent1="accent1" accent2="accent2" accent3="accent3" accent4="accent4" accent5="accent5" accent6="accent6" hlink="hlink" folHlink="folHlink"/>
  <p:hf sldNum="0" hdr="0" ftr="0" dt="0"/>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2.python-requests.org/en/master/user/quickstar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2.python-requests.org/en/master/user/quickstart/"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2.python-requests.org/en/master/user/quickstart/"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ko-KR" dirty="0" smtClean="0"/>
              <a:t>09. </a:t>
            </a:r>
            <a:r>
              <a:rPr lang="ko-KR" altLang="en-US" dirty="0" smtClean="0"/>
              <a:t>객체 지향 프로그래밍과 클래스</a:t>
            </a:r>
          </a:p>
        </p:txBody>
      </p:sp>
    </p:spTree>
    <p:extLst>
      <p:ext uri="{BB962C8B-B14F-4D97-AF65-F5344CB8AC3E}">
        <p14:creationId xmlns:p14="http://schemas.microsoft.com/office/powerpoint/2010/main" val="2399427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smtClean="0"/>
              <a:t>io.BytesIO</a:t>
            </a:r>
            <a:r>
              <a:rPr lang="en-US" altLang="ko-KR" dirty="0" smtClean="0"/>
              <a:t> class</a:t>
            </a:r>
            <a:r>
              <a:rPr lang="ko-KR" altLang="en-US" dirty="0" smtClean="0"/>
              <a:t>는 메모리 상주 파일에 데이터를 쓰거나 읽을 때 사용</a:t>
            </a:r>
            <a:endParaRPr lang="en-US" altLang="ko-KR" dirty="0" smtClean="0"/>
          </a:p>
          <a:p>
            <a:r>
              <a:rPr lang="en-US" altLang="ko-KR" dirty="0" err="1" smtClean="0"/>
              <a:t>self.attrib</a:t>
            </a:r>
            <a:r>
              <a:rPr lang="en-US" altLang="ko-KR" baseline="0" dirty="0" smtClean="0"/>
              <a:t> </a:t>
            </a:r>
            <a:r>
              <a:rPr lang="ko-KR" altLang="en-US" baseline="0" dirty="0" smtClean="0"/>
              <a:t>또는 </a:t>
            </a:r>
            <a:r>
              <a:rPr lang="en-US" altLang="ko-KR" baseline="0" dirty="0" err="1" smtClean="0"/>
              <a:t>self.method</a:t>
            </a:r>
            <a:r>
              <a:rPr lang="en-US" altLang="ko-KR" baseline="0" dirty="0" smtClean="0"/>
              <a:t>()</a:t>
            </a:r>
            <a:r>
              <a:rPr lang="ko-KR" altLang="en-US" baseline="0" dirty="0" smtClean="0"/>
              <a:t>는 부모 클래스가 제공하는 속성들이다</a:t>
            </a:r>
            <a:r>
              <a:rPr lang="en-US" altLang="ko-KR" baseline="0" dirty="0" smtClean="0"/>
              <a:t>. </a:t>
            </a:r>
            <a:r>
              <a:rPr lang="ko-KR" altLang="en-US" baseline="0" dirty="0" smtClean="0"/>
              <a:t>이 프로그램에서는 </a:t>
            </a:r>
            <a:r>
              <a:rPr lang="en-US" altLang="ko-KR" baseline="0" dirty="0" err="1" smtClean="0"/>
              <a:t>BaseHTTPRequestHandler</a:t>
            </a:r>
            <a:r>
              <a:rPr lang="en-US" altLang="ko-KR" baseline="0" dirty="0" smtClean="0"/>
              <a:t> </a:t>
            </a:r>
            <a:r>
              <a:rPr lang="ko-KR" altLang="en-US" baseline="0" dirty="0" smtClean="0"/>
              <a:t>클래스가 제공한다</a:t>
            </a:r>
            <a:r>
              <a:rPr lang="en-US" altLang="ko-KR" baseline="0" dirty="0" smtClean="0"/>
              <a:t>.</a:t>
            </a:r>
            <a:endParaRPr lang="en-US" altLang="ko-KR" dirty="0" smtClean="0"/>
          </a:p>
          <a:p>
            <a:r>
              <a:rPr lang="ko-KR" altLang="en-US" dirty="0" smtClean="0"/>
              <a:t>서버 프로그램을 실행하고 브라우저에서 </a:t>
            </a:r>
            <a:r>
              <a:rPr lang="en-US" altLang="ko-KR" dirty="0" smtClean="0"/>
              <a:t>GET requests(http://localhost:8080)</a:t>
            </a:r>
            <a:endParaRPr lang="ko-KR" altLang="en-US" dirty="0"/>
          </a:p>
        </p:txBody>
      </p:sp>
    </p:spTree>
    <p:extLst>
      <p:ext uri="{BB962C8B-B14F-4D97-AF65-F5344CB8AC3E}">
        <p14:creationId xmlns:p14="http://schemas.microsoft.com/office/powerpoint/2010/main" val="3282361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dirty="0" smtClean="0"/>
              <a:t>Ref</a:t>
            </a:r>
            <a:r>
              <a:rPr lang="ko-KR" altLang="en-US" sz="1200" dirty="0" smtClean="0"/>
              <a:t> </a:t>
            </a:r>
            <a:r>
              <a:rPr lang="en-US" altLang="ko-KR" sz="1200" dirty="0" smtClean="0"/>
              <a:t>- https://docs.python.org/3/library/http.server.html</a:t>
            </a:r>
          </a:p>
          <a:p>
            <a:r>
              <a:rPr lang="en-US" altLang="ko-KR" sz="1200" dirty="0" err="1" smtClean="0"/>
              <a:t>http.server.BaseHTTPRequestHandler</a:t>
            </a:r>
            <a:r>
              <a:rPr lang="en-US" altLang="ko-KR" sz="1200" dirty="0" smtClean="0"/>
              <a:t> </a:t>
            </a:r>
            <a:r>
              <a:rPr lang="ko-KR" altLang="en-US" sz="1200" dirty="0" smtClean="0"/>
              <a:t>파생 클래스에서 </a:t>
            </a:r>
            <a:r>
              <a:rPr lang="en-US" altLang="ko-KR" sz="1200" dirty="0" err="1" smtClean="0"/>
              <a:t>do_GET</a:t>
            </a:r>
            <a:r>
              <a:rPr lang="en-US" altLang="ko-KR" sz="1200" dirty="0" smtClean="0"/>
              <a:t>(self) </a:t>
            </a:r>
            <a:r>
              <a:rPr lang="ko-KR" altLang="en-US" sz="1200" dirty="0" smtClean="0"/>
              <a:t>정의</a:t>
            </a:r>
            <a:endParaRPr lang="en-US" altLang="ko-KR" sz="1200" dirty="0" smtClean="0"/>
          </a:p>
          <a:p>
            <a:r>
              <a:rPr lang="en-US" altLang="ko-KR" sz="1200" dirty="0" err="1" smtClean="0"/>
              <a:t>do_GET</a:t>
            </a:r>
            <a:r>
              <a:rPr lang="en-US" altLang="ko-KR" sz="1200" dirty="0" smtClean="0"/>
              <a:t>(self) </a:t>
            </a:r>
            <a:r>
              <a:rPr lang="ko-KR" altLang="en-US" sz="1200" dirty="0" smtClean="0"/>
              <a:t>함수에서 </a:t>
            </a:r>
            <a:r>
              <a:rPr lang="en-US" altLang="ko-KR" sz="1200" dirty="0" err="1" smtClean="0"/>
              <a:t>url</a:t>
            </a:r>
            <a:r>
              <a:rPr lang="ko-KR" altLang="en-US" sz="1200" dirty="0" smtClean="0"/>
              <a:t>을 분해하여 응답을 준비하고 </a:t>
            </a:r>
            <a:r>
              <a:rPr lang="en-US" altLang="ko-KR" sz="1200" dirty="0" smtClean="0"/>
              <a:t>header</a:t>
            </a:r>
            <a:r>
              <a:rPr lang="ko-KR" altLang="en-US" sz="1200" dirty="0" smtClean="0"/>
              <a:t>를 보낸 다음</a:t>
            </a:r>
            <a:r>
              <a:rPr lang="en-US" altLang="ko-KR" sz="1200" dirty="0" smtClean="0"/>
              <a:t>, </a:t>
            </a:r>
            <a:r>
              <a:rPr lang="ko-KR" altLang="en-US" sz="1200" dirty="0" smtClean="0"/>
              <a:t>메시지를 전송한다</a:t>
            </a:r>
            <a:r>
              <a:rPr lang="en-US" altLang="ko-KR" sz="1200" dirty="0" smtClean="0"/>
              <a:t>.</a:t>
            </a:r>
          </a:p>
          <a:p>
            <a:r>
              <a:rPr lang="en-US" altLang="ko-KR" sz="1200" dirty="0" smtClean="0"/>
              <a:t>self</a:t>
            </a:r>
            <a:r>
              <a:rPr lang="ko-KR" altLang="en-US" sz="1200" dirty="0" smtClean="0"/>
              <a:t>는 </a:t>
            </a:r>
            <a:r>
              <a:rPr lang="en-US" altLang="ko-KR" sz="1200" dirty="0" smtClean="0"/>
              <a:t>request(</a:t>
            </a:r>
            <a:r>
              <a:rPr lang="en-US" altLang="ko-KR" sz="1200" dirty="0" err="1" smtClean="0"/>
              <a:t>url</a:t>
            </a:r>
            <a:r>
              <a:rPr lang="en-US" altLang="ko-KR" sz="1200" dirty="0" smtClean="0"/>
              <a:t>)</a:t>
            </a:r>
            <a:r>
              <a:rPr lang="ko-KR" altLang="en-US" sz="1200" dirty="0" smtClean="0"/>
              <a:t>을 나타내고</a:t>
            </a:r>
            <a:r>
              <a:rPr lang="en-US" altLang="ko-KR" sz="1200" dirty="0" smtClean="0"/>
              <a:t>, </a:t>
            </a:r>
            <a:r>
              <a:rPr lang="en-US" altLang="ko-KR" sz="1200" dirty="0" err="1" smtClean="0"/>
              <a:t>self.path</a:t>
            </a:r>
            <a:r>
              <a:rPr lang="ko-KR" altLang="en-US" sz="1200" dirty="0" smtClean="0"/>
              <a:t>는 </a:t>
            </a:r>
            <a:r>
              <a:rPr lang="en-US" altLang="ko-KR" sz="1200" dirty="0" smtClean="0"/>
              <a:t>request path </a:t>
            </a:r>
            <a:r>
              <a:rPr lang="ko-KR" altLang="en-US" sz="1200" dirty="0" smtClean="0"/>
              <a:t>정보</a:t>
            </a:r>
            <a:r>
              <a:rPr lang="en-US" altLang="ko-KR" sz="1200" dirty="0" smtClean="0"/>
              <a:t>, </a:t>
            </a:r>
            <a:r>
              <a:rPr lang="en-US" altLang="ko-KR" sz="1200" dirty="0" err="1" smtClean="0"/>
              <a:t>self.headers</a:t>
            </a:r>
            <a:r>
              <a:rPr lang="ko-KR" altLang="en-US" sz="1200" dirty="0" smtClean="0"/>
              <a:t>는 </a:t>
            </a:r>
            <a:r>
              <a:rPr lang="en-US" altLang="ko-KR" sz="1200" dirty="0" smtClean="0"/>
              <a:t>request</a:t>
            </a:r>
            <a:r>
              <a:rPr lang="ko-KR" altLang="en-US" sz="1200" dirty="0" smtClean="0"/>
              <a:t>의 </a:t>
            </a:r>
            <a:r>
              <a:rPr lang="en-US" altLang="ko-KR" sz="1200" dirty="0" smtClean="0"/>
              <a:t>header </a:t>
            </a:r>
            <a:r>
              <a:rPr lang="ko-KR" altLang="en-US" sz="1200" dirty="0" smtClean="0"/>
              <a:t>정보를 포함한다</a:t>
            </a:r>
            <a:r>
              <a:rPr lang="en-US" altLang="ko-KR" sz="1200" dirty="0" smtClean="0"/>
              <a:t>.</a:t>
            </a:r>
          </a:p>
          <a:p>
            <a:r>
              <a:rPr lang="en-US" altLang="ko-KR" sz="1200" dirty="0" err="1" smtClean="0"/>
              <a:t>self.path</a:t>
            </a:r>
            <a:r>
              <a:rPr lang="en-US" altLang="ko-KR" sz="1200" dirty="0" smtClean="0"/>
              <a:t>, </a:t>
            </a:r>
            <a:r>
              <a:rPr lang="en-US" altLang="ko-KR" sz="1200" dirty="0" err="1" smtClean="0"/>
              <a:t>self.headers</a:t>
            </a:r>
            <a:r>
              <a:rPr lang="en-US" altLang="ko-KR" sz="1200" dirty="0" smtClean="0"/>
              <a:t>, </a:t>
            </a:r>
            <a:r>
              <a:rPr lang="en-US" altLang="ko-KR" sz="1200" dirty="0" err="1" smtClean="0"/>
              <a:t>self.send_response</a:t>
            </a:r>
            <a:r>
              <a:rPr lang="en-US" altLang="ko-KR" sz="1200" dirty="0" smtClean="0"/>
              <a:t>() </a:t>
            </a:r>
            <a:r>
              <a:rPr lang="ko-KR" altLang="en-US" sz="1200" dirty="0" smtClean="0"/>
              <a:t>등은 모두 </a:t>
            </a:r>
            <a:r>
              <a:rPr lang="en-US" altLang="ko-KR" sz="1200" dirty="0" err="1" smtClean="0"/>
              <a:t>BaseHTTPServerHandler</a:t>
            </a:r>
            <a:r>
              <a:rPr lang="en-US" altLang="ko-KR" sz="1200" dirty="0" smtClean="0"/>
              <a:t> </a:t>
            </a:r>
            <a:r>
              <a:rPr lang="ko-KR" altLang="en-US" sz="1200" dirty="0" smtClean="0"/>
              <a:t>클래스가 제공하는 속성이나 </a:t>
            </a:r>
            <a:r>
              <a:rPr lang="en-US" altLang="ko-KR" sz="1200" dirty="0" smtClean="0"/>
              <a:t>method</a:t>
            </a:r>
            <a:r>
              <a:rPr lang="ko-KR" altLang="en-US" sz="1200" dirty="0" smtClean="0"/>
              <a:t>이다</a:t>
            </a:r>
            <a:endParaRPr lang="en-US" altLang="ko-KR" sz="1200" dirty="0" smtClean="0"/>
          </a:p>
          <a:p>
            <a:r>
              <a:rPr lang="en-US" altLang="ko-KR" sz="1200" dirty="0" err="1" smtClean="0"/>
              <a:t>self.headers</a:t>
            </a:r>
            <a:r>
              <a:rPr lang="en-US" altLang="ko-KR" sz="1200" dirty="0" smtClean="0"/>
              <a:t> </a:t>
            </a:r>
            <a:r>
              <a:rPr lang="ko-KR" altLang="en-US" sz="1200" dirty="0" smtClean="0"/>
              <a:t>정보는 </a:t>
            </a:r>
            <a:r>
              <a:rPr lang="en-US" altLang="ko-KR" sz="1200" dirty="0" smtClean="0"/>
              <a:t>dictionary</a:t>
            </a:r>
            <a:r>
              <a:rPr lang="ko-KR" altLang="en-US" sz="1200" dirty="0" smtClean="0"/>
              <a:t>형 이다</a:t>
            </a:r>
            <a:r>
              <a:rPr lang="en-US" altLang="ko-KR" sz="1200" dirty="0" smtClean="0"/>
              <a:t>.</a:t>
            </a:r>
            <a:endParaRPr lang="ko-KR" altLang="en-US" dirty="0"/>
          </a:p>
        </p:txBody>
      </p:sp>
    </p:spTree>
    <p:extLst>
      <p:ext uri="{BB962C8B-B14F-4D97-AF65-F5344CB8AC3E}">
        <p14:creationId xmlns:p14="http://schemas.microsoft.com/office/powerpoint/2010/main" val="3245096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704689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smtClean="0"/>
              <a:t>query_parse</a:t>
            </a:r>
            <a:r>
              <a:rPr lang="en-US" altLang="ko-KR" dirty="0" smtClean="0"/>
              <a:t>() </a:t>
            </a:r>
            <a:r>
              <a:rPr lang="ko-KR" altLang="en-US" dirty="0" smtClean="0"/>
              <a:t>함수는 여러 개의 </a:t>
            </a:r>
            <a:r>
              <a:rPr lang="en-US" altLang="ko-KR" dirty="0" smtClean="0"/>
              <a:t>query</a:t>
            </a:r>
            <a:r>
              <a:rPr lang="ko-KR" altLang="en-US" dirty="0" smtClean="0"/>
              <a:t>를 하나씩 분리하고 각 </a:t>
            </a:r>
            <a:r>
              <a:rPr lang="en-US" altLang="ko-KR" dirty="0" smtClean="0"/>
              <a:t>query</a:t>
            </a:r>
            <a:r>
              <a:rPr lang="ko-KR" altLang="en-US" dirty="0" smtClean="0"/>
              <a:t>의 </a:t>
            </a:r>
            <a:r>
              <a:rPr lang="en-US" altLang="ko-KR" dirty="0" smtClean="0"/>
              <a:t>name</a:t>
            </a:r>
            <a:r>
              <a:rPr lang="ko-KR" altLang="en-US" dirty="0" smtClean="0"/>
              <a:t>과 </a:t>
            </a:r>
            <a:r>
              <a:rPr lang="en-US" altLang="ko-KR" dirty="0" smtClean="0"/>
              <a:t>value</a:t>
            </a:r>
            <a:r>
              <a:rPr lang="ko-KR" altLang="en-US" dirty="0" smtClean="0"/>
              <a:t>를 </a:t>
            </a:r>
            <a:r>
              <a:rPr lang="en-US" altLang="ko-KR" dirty="0" smtClean="0"/>
              <a:t>dictionary</a:t>
            </a:r>
            <a:r>
              <a:rPr lang="ko-KR" altLang="en-US" dirty="0" smtClean="0"/>
              <a:t>로 반환한다</a:t>
            </a:r>
            <a:r>
              <a:rPr lang="en-US" altLang="ko-KR" dirty="0" smtClean="0"/>
              <a:t>.</a:t>
            </a:r>
          </a:p>
          <a:p>
            <a:r>
              <a:rPr lang="en-US" altLang="ko-KR" dirty="0" smtClean="0"/>
              <a:t>query</a:t>
            </a:r>
            <a:r>
              <a:rPr lang="ko-KR" altLang="en-US" dirty="0" smtClean="0"/>
              <a:t>의 </a:t>
            </a:r>
            <a:r>
              <a:rPr lang="en-US" altLang="ko-KR" dirty="0" smtClean="0"/>
              <a:t>name</a:t>
            </a:r>
            <a:r>
              <a:rPr lang="ko-KR" altLang="en-US" dirty="0" smtClean="0"/>
              <a:t>이 조사할 내용과 일치하는지를 확인하는 대신 </a:t>
            </a:r>
            <a:r>
              <a:rPr lang="en-US" altLang="ko-KR" dirty="0" smtClean="0"/>
              <a:t>try: except: </a:t>
            </a:r>
            <a:r>
              <a:rPr lang="ko-KR" altLang="en-US" dirty="0" smtClean="0"/>
              <a:t>구조를 사용하면 </a:t>
            </a:r>
            <a:r>
              <a:rPr lang="en-US" altLang="ko-KR" dirty="0" smtClean="0"/>
              <a:t>v</a:t>
            </a:r>
            <a:r>
              <a:rPr lang="ko-KR" altLang="en-US" dirty="0" smtClean="0"/>
              <a:t>필요한 </a:t>
            </a:r>
            <a:r>
              <a:rPr lang="en-US" altLang="ko-KR" dirty="0" smtClean="0"/>
              <a:t>name</a:t>
            </a:r>
            <a:r>
              <a:rPr lang="ko-KR" altLang="en-US" dirty="0" smtClean="0"/>
              <a:t>만 간단히 조사할 수 있다</a:t>
            </a:r>
            <a:r>
              <a:rPr lang="en-US" altLang="ko-KR" dirty="0" smtClean="0"/>
              <a:t>.</a:t>
            </a:r>
          </a:p>
          <a:p>
            <a:r>
              <a:rPr lang="ko-KR" altLang="en-US" dirty="0" smtClean="0"/>
              <a:t>서버 프로그램을 실행하고 </a:t>
            </a:r>
            <a:r>
              <a:rPr lang="en-US" altLang="ko-KR" dirty="0" smtClean="0"/>
              <a:t>Web Browser</a:t>
            </a:r>
            <a:r>
              <a:rPr lang="ko-KR" altLang="en-US" dirty="0" smtClean="0"/>
              <a:t>에서 </a:t>
            </a:r>
            <a:r>
              <a:rPr lang="en-US" altLang="ko-KR" dirty="0" smtClean="0"/>
              <a:t>"localhost:8080/?led=on"</a:t>
            </a:r>
            <a:r>
              <a:rPr lang="ko-KR" altLang="en-US" dirty="0" smtClean="0"/>
              <a:t>을 입력한다</a:t>
            </a:r>
            <a:r>
              <a:rPr lang="en-US" altLang="ko-KR" dirty="0" smtClean="0"/>
              <a:t>. </a:t>
            </a:r>
            <a:r>
              <a:rPr lang="ko-KR" altLang="en-US" dirty="0" smtClean="0"/>
              <a:t>서버의 응답을 확인한다</a:t>
            </a:r>
            <a:r>
              <a:rPr lang="en-US" altLang="ko-KR" dirty="0" smtClean="0"/>
              <a:t>.</a:t>
            </a:r>
            <a:endParaRPr lang="ko-KR" altLang="en-US" dirty="0"/>
          </a:p>
        </p:txBody>
      </p:sp>
    </p:spTree>
    <p:extLst>
      <p:ext uri="{BB962C8B-B14F-4D97-AF65-F5344CB8AC3E}">
        <p14:creationId xmlns:p14="http://schemas.microsoft.com/office/powerpoint/2010/main" val="3143546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복잡하므로 자세한 설명 생략하고 실행만</a:t>
            </a:r>
            <a:r>
              <a:rPr lang="en-US" altLang="ko-KR" dirty="0" smtClean="0"/>
              <a:t>…</a:t>
            </a:r>
            <a:endParaRPr lang="ko-KR" altLang="en-US" dirty="0"/>
          </a:p>
        </p:txBody>
      </p:sp>
    </p:spTree>
    <p:extLst>
      <p:ext uri="{BB962C8B-B14F-4D97-AF65-F5344CB8AC3E}">
        <p14:creationId xmlns:p14="http://schemas.microsoft.com/office/powerpoint/2010/main" val="3608881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smtClean="0"/>
              <a:t>라즈베리파이에서</a:t>
            </a:r>
            <a:r>
              <a:rPr lang="ko-KR" altLang="en-US" dirty="0" smtClean="0"/>
              <a:t> 서버를 실행하고 </a:t>
            </a:r>
            <a:r>
              <a:rPr lang="en-US" altLang="ko-KR" dirty="0" smtClean="0"/>
              <a:t>PC </a:t>
            </a:r>
            <a:r>
              <a:rPr lang="ko-KR" altLang="en-US" dirty="0" smtClean="0"/>
              <a:t>브라우저에서 </a:t>
            </a:r>
            <a:r>
              <a:rPr lang="en-US" altLang="ko-KR" dirty="0" smtClean="0"/>
              <a:t>&lt;http://rpi_addr:8080/?led=on&gt;</a:t>
            </a:r>
            <a:r>
              <a:rPr lang="ko-KR" altLang="en-US" dirty="0" smtClean="0"/>
              <a:t>을 입력한다</a:t>
            </a:r>
            <a:r>
              <a:rPr lang="en-US" altLang="ko-KR" dirty="0" smtClean="0"/>
              <a:t>.</a:t>
            </a:r>
            <a:endParaRPr lang="ko-KR" altLang="en-US" dirty="0"/>
          </a:p>
        </p:txBody>
      </p:sp>
    </p:spTree>
    <p:extLst>
      <p:ext uri="{BB962C8B-B14F-4D97-AF65-F5344CB8AC3E}">
        <p14:creationId xmlns:p14="http://schemas.microsoft.com/office/powerpoint/2010/main" val="645293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smtClean="0"/>
          </a:p>
        </p:txBody>
      </p:sp>
    </p:spTree>
    <p:extLst>
      <p:ext uri="{BB962C8B-B14F-4D97-AF65-F5344CB8AC3E}">
        <p14:creationId xmlns:p14="http://schemas.microsoft.com/office/powerpoint/2010/main" val="3866260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smtClean="0"/>
          </a:p>
        </p:txBody>
      </p:sp>
    </p:spTree>
    <p:extLst>
      <p:ext uri="{BB962C8B-B14F-4D97-AF65-F5344CB8AC3E}">
        <p14:creationId xmlns:p14="http://schemas.microsoft.com/office/powerpoint/2010/main" val="866865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https://www.w3schools.com/tags/ref_httpmethods.asp</a:t>
            </a:r>
            <a:endParaRPr lang="ko-KR" altLang="en-US" dirty="0"/>
          </a:p>
        </p:txBody>
      </p:sp>
    </p:spTree>
    <p:extLst>
      <p:ext uri="{BB962C8B-B14F-4D97-AF65-F5344CB8AC3E}">
        <p14:creationId xmlns:p14="http://schemas.microsoft.com/office/powerpoint/2010/main" val="3590960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Ref</a:t>
            </a:r>
            <a:r>
              <a:rPr lang="ko-KR" altLang="en-US" dirty="0" smtClean="0"/>
              <a:t> </a:t>
            </a:r>
            <a:r>
              <a:rPr lang="en-US" altLang="ko-KR" dirty="0" smtClean="0"/>
              <a:t>- https://pymotw.com/3/</a:t>
            </a:r>
          </a:p>
          <a:p>
            <a:r>
              <a:rPr lang="en-US" altLang="ko-KR" dirty="0" err="1" smtClean="0"/>
              <a:t>ParseResult</a:t>
            </a:r>
            <a:r>
              <a:rPr lang="ko-KR" altLang="en-US" dirty="0" smtClean="0"/>
              <a:t>는 </a:t>
            </a:r>
            <a:r>
              <a:rPr lang="en-US" altLang="ko-KR" dirty="0" err="1" smtClean="0"/>
              <a:t>namedtuple</a:t>
            </a:r>
            <a:r>
              <a:rPr lang="en-US" altLang="ko-KR" dirty="0" smtClean="0"/>
              <a:t> </a:t>
            </a:r>
            <a:r>
              <a:rPr lang="ko-KR" altLang="en-US" dirty="0" smtClean="0"/>
              <a:t>이다</a:t>
            </a:r>
            <a:endParaRPr lang="en-US" altLang="ko-KR" dirty="0" smtClean="0"/>
          </a:p>
          <a:p>
            <a:r>
              <a:rPr lang="ko-KR" altLang="en-US" dirty="0" smtClean="0"/>
              <a:t>서버는 </a:t>
            </a:r>
            <a:r>
              <a:rPr lang="en-US" altLang="ko-KR" dirty="0" err="1" smtClean="0"/>
              <a:t>url</a:t>
            </a:r>
            <a:r>
              <a:rPr lang="ko-KR" altLang="en-US" dirty="0" smtClean="0"/>
              <a:t>을 받으면 이를 분해하여 </a:t>
            </a:r>
            <a:r>
              <a:rPr lang="en-US" altLang="ko-KR" dirty="0" smtClean="0"/>
              <a:t>query</a:t>
            </a:r>
            <a:r>
              <a:rPr lang="ko-KR" altLang="en-US" dirty="0" smtClean="0"/>
              <a:t>를 알아낸다</a:t>
            </a:r>
            <a:endParaRPr lang="ko-KR" altLang="en-US" dirty="0"/>
          </a:p>
        </p:txBody>
      </p:sp>
    </p:spTree>
    <p:extLst>
      <p:ext uri="{BB962C8B-B14F-4D97-AF65-F5344CB8AC3E}">
        <p14:creationId xmlns:p14="http://schemas.microsoft.com/office/powerpoint/2010/main" val="633132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endParaRPr lang="ko-KR" altLang="en-US" dirty="0" smtClean="0"/>
          </a:p>
        </p:txBody>
      </p:sp>
    </p:spTree>
    <p:extLst>
      <p:ext uri="{BB962C8B-B14F-4D97-AF65-F5344CB8AC3E}">
        <p14:creationId xmlns:p14="http://schemas.microsoft.com/office/powerpoint/2010/main" val="1908796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ko-KR" sz="1200" dirty="0" smtClean="0">
                <a:hlinkClick r:id="rId3"/>
              </a:rPr>
              <a:t>https://2.python-requests.org//en/master/user/quickstart/</a:t>
            </a:r>
            <a:endParaRPr lang="en-US" altLang="ko-KR" dirty="0" smtClean="0"/>
          </a:p>
          <a:p>
            <a:r>
              <a:rPr lang="en-US" altLang="ko-KR" dirty="0" err="1" smtClean="0"/>
              <a:t>dir</a:t>
            </a:r>
            <a:r>
              <a:rPr lang="en-US" altLang="ko-KR" dirty="0" smtClean="0"/>
              <a:t>(</a:t>
            </a:r>
            <a:r>
              <a:rPr lang="en-US" altLang="ko-KR" dirty="0" err="1" smtClean="0"/>
              <a:t>resp</a:t>
            </a:r>
            <a:r>
              <a:rPr lang="en-US" altLang="ko-KR" dirty="0" smtClean="0"/>
              <a:t>) </a:t>
            </a:r>
            <a:r>
              <a:rPr lang="en-US" altLang="ko-KR" dirty="0" smtClean="0">
                <a:sym typeface="Wingdings" panose="05000000000000000000" pitchFamily="2" charset="2"/>
              </a:rPr>
              <a:t> </a:t>
            </a:r>
            <a:r>
              <a:rPr lang="en-US" altLang="ko-KR" dirty="0" err="1" smtClean="0">
                <a:sym typeface="Wingdings" panose="05000000000000000000" pitchFamily="2" charset="2"/>
              </a:rPr>
              <a:t>resp</a:t>
            </a:r>
            <a:r>
              <a:rPr lang="en-US" altLang="ko-KR" dirty="0" smtClean="0">
                <a:sym typeface="Wingdings" panose="05000000000000000000" pitchFamily="2" charset="2"/>
              </a:rPr>
              <a:t> </a:t>
            </a:r>
            <a:r>
              <a:rPr lang="ko-KR" altLang="en-US" dirty="0" smtClean="0">
                <a:sym typeface="Wingdings" panose="05000000000000000000" pitchFamily="2" charset="2"/>
              </a:rPr>
              <a:t>속성 확인</a:t>
            </a:r>
            <a:endParaRPr lang="en-US" altLang="ko-KR" dirty="0" smtClean="0">
              <a:sym typeface="Wingdings" panose="05000000000000000000" pitchFamily="2" charset="2"/>
            </a:endParaRPr>
          </a:p>
          <a:p>
            <a:r>
              <a:rPr lang="ko-KR" altLang="en-US" dirty="0" smtClean="0"/>
              <a:t>서버</a:t>
            </a:r>
            <a:r>
              <a:rPr lang="en-US" altLang="ko-KR" dirty="0" smtClean="0"/>
              <a:t>: http_server_GET.py</a:t>
            </a:r>
            <a:r>
              <a:rPr lang="ko-KR" altLang="en-US" dirty="0" smtClean="0"/>
              <a:t>와 </a:t>
            </a:r>
            <a:r>
              <a:rPr lang="en-US" altLang="ko-KR" dirty="0" smtClean="0"/>
              <a:t>http_server_PUT.py </a:t>
            </a:r>
            <a:endParaRPr lang="ko-KR" altLang="en-US" dirty="0"/>
          </a:p>
        </p:txBody>
      </p:sp>
    </p:spTree>
    <p:extLst>
      <p:ext uri="{BB962C8B-B14F-4D97-AF65-F5344CB8AC3E}">
        <p14:creationId xmlns:p14="http://schemas.microsoft.com/office/powerpoint/2010/main" val="504085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hlinkClick r:id="rId3"/>
              </a:rPr>
              <a:t>https://2.python-requests.org/en/master/user/quickstart/</a:t>
            </a:r>
            <a:endParaRPr lang="ko-KR" altLang="en-US" dirty="0"/>
          </a:p>
        </p:txBody>
      </p:sp>
    </p:spTree>
    <p:extLst>
      <p:ext uri="{BB962C8B-B14F-4D97-AF65-F5344CB8AC3E}">
        <p14:creationId xmlns:p14="http://schemas.microsoft.com/office/powerpoint/2010/main" val="1420902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hlinkClick r:id="rId3"/>
              </a:rPr>
              <a:t>https://2.python-requests.org/en/master/user/quickstart/</a:t>
            </a:r>
            <a:endParaRPr lang="ko-KR" altLang="en-US" dirty="0"/>
          </a:p>
        </p:txBody>
      </p:sp>
    </p:spTree>
    <p:extLst>
      <p:ext uri="{BB962C8B-B14F-4D97-AF65-F5344CB8AC3E}">
        <p14:creationId xmlns:p14="http://schemas.microsoft.com/office/powerpoint/2010/main" val="267803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fontScale="92500" lnSpcReduction="10000"/>
          </a:bodyPr>
          <a:lstStyle/>
          <a:p>
            <a:r>
              <a:rPr lang="en-US" altLang="ko-KR" dirty="0" smtClean="0"/>
              <a:t>command: GET, POST </a:t>
            </a:r>
            <a:r>
              <a:rPr lang="ko-KR" altLang="en-US" dirty="0" smtClean="0"/>
              <a:t>등</a:t>
            </a:r>
            <a:endParaRPr lang="en-US" altLang="ko-KR" dirty="0" smtClean="0"/>
          </a:p>
          <a:p>
            <a:r>
              <a:rPr lang="en-US" altLang="ko-KR" dirty="0" smtClean="0"/>
              <a:t>path:  &lt;</a:t>
            </a:r>
            <a:r>
              <a:rPr lang="en-US" altLang="ko-KR" dirty="0" err="1" smtClean="0"/>
              <a:t>hostname:port</a:t>
            </a:r>
            <a:r>
              <a:rPr lang="en-US" altLang="ko-KR" dirty="0" smtClean="0"/>
              <a:t>&gt; </a:t>
            </a:r>
            <a:r>
              <a:rPr lang="ko-KR" altLang="en-US" dirty="0" smtClean="0"/>
              <a:t>다음에 나오는 </a:t>
            </a:r>
            <a:r>
              <a:rPr lang="en-US" altLang="ko-KR" dirty="0" smtClean="0"/>
              <a:t>URL </a:t>
            </a:r>
            <a:r>
              <a:rPr lang="ko-KR" altLang="en-US" dirty="0" smtClean="0"/>
              <a:t>요소</a:t>
            </a:r>
            <a:r>
              <a:rPr lang="en-US" altLang="ko-KR" dirty="0" smtClean="0"/>
              <a:t>(query </a:t>
            </a:r>
            <a:r>
              <a:rPr lang="ko-KR" altLang="en-US" dirty="0" smtClean="0"/>
              <a:t>포함</a:t>
            </a:r>
            <a:r>
              <a:rPr lang="en-US" altLang="ko-KR" dirty="0" smtClean="0"/>
              <a:t>) </a:t>
            </a:r>
            <a:r>
              <a:rPr lang="en-US" altLang="ko-KR" dirty="0" smtClean="0">
                <a:sym typeface="Wingdings" panose="05000000000000000000" pitchFamily="2" charset="2"/>
              </a:rPr>
              <a:t> </a:t>
            </a:r>
            <a:r>
              <a:rPr lang="en-US" altLang="ko-KR" dirty="0" err="1" smtClean="0">
                <a:sym typeface="Wingdings" panose="05000000000000000000" pitchFamily="2" charset="2"/>
              </a:rPr>
              <a:t>self.path</a:t>
            </a:r>
            <a:endParaRPr lang="en-US" altLang="ko-KR" dirty="0" smtClean="0"/>
          </a:p>
          <a:p>
            <a:r>
              <a:rPr lang="en-US" altLang="ko-KR" dirty="0" smtClean="0"/>
              <a:t>headers: browser(client)</a:t>
            </a:r>
            <a:r>
              <a:rPr lang="ko-KR" altLang="en-US" dirty="0" smtClean="0"/>
              <a:t>에서 보내온 정보</a:t>
            </a:r>
            <a:r>
              <a:rPr lang="en-US" altLang="ko-KR" dirty="0" smtClean="0"/>
              <a:t>(</a:t>
            </a:r>
            <a:r>
              <a:rPr lang="en-US" altLang="ko-KR" dirty="0" err="1" smtClean="0"/>
              <a:t>name:value</a:t>
            </a:r>
            <a:r>
              <a:rPr lang="en-US" altLang="ko-KR" dirty="0" smtClean="0"/>
              <a:t> </a:t>
            </a:r>
            <a:r>
              <a:rPr lang="ko-KR" altLang="en-US" dirty="0" smtClean="0"/>
              <a:t>구조</a:t>
            </a:r>
            <a:r>
              <a:rPr lang="en-US" altLang="ko-KR" dirty="0" smtClean="0"/>
              <a:t>) </a:t>
            </a:r>
            <a:r>
              <a:rPr lang="en-US" altLang="ko-KR" dirty="0" smtClean="0">
                <a:sym typeface="Wingdings" panose="05000000000000000000" pitchFamily="2" charset="2"/>
              </a:rPr>
              <a:t> </a:t>
            </a:r>
            <a:r>
              <a:rPr lang="en-US" altLang="ko-KR" dirty="0" err="1" smtClean="0">
                <a:sym typeface="Wingdings" panose="05000000000000000000" pitchFamily="2" charset="2"/>
              </a:rPr>
              <a:t>self.headers</a:t>
            </a:r>
            <a:r>
              <a:rPr lang="en-US" altLang="ko-KR" dirty="0" smtClean="0">
                <a:sym typeface="Wingdings" panose="05000000000000000000" pitchFamily="2" charset="2"/>
              </a:rPr>
              <a:t> – dictionary </a:t>
            </a:r>
            <a:r>
              <a:rPr lang="ko-KR" altLang="en-US" dirty="0" smtClean="0">
                <a:sym typeface="Wingdings" panose="05000000000000000000" pitchFamily="2" charset="2"/>
              </a:rPr>
              <a:t>구조</a:t>
            </a:r>
            <a:endParaRPr lang="en-US" altLang="ko-KR" dirty="0" smtClean="0"/>
          </a:p>
          <a:p>
            <a:endParaRPr lang="en-US" altLang="ko-KR" dirty="0" smtClean="0"/>
          </a:p>
          <a:p>
            <a:r>
              <a:rPr lang="en-US" altLang="ko-KR" dirty="0" smtClean="0"/>
              <a:t>Ref - https://www.linuxtopia.org/online_books/programming_books/python_programming/python_ch36s02.html</a:t>
            </a:r>
          </a:p>
          <a:p>
            <a:endParaRPr lang="en-US" altLang="ko-KR" dirty="0" smtClean="0"/>
          </a:p>
          <a:p>
            <a:r>
              <a:rPr lang="en-US" altLang="ko-KR" sz="1200" b="0" i="0" kern="1200" dirty="0" smtClean="0">
                <a:solidFill>
                  <a:schemeClr val="tx1"/>
                </a:solidFill>
                <a:effectLst/>
                <a:latin typeface="+mn-lt"/>
                <a:ea typeface="+mn-ea"/>
                <a:cs typeface="+mn-cs"/>
              </a:rPr>
              <a:t>An HTTP request includes a number of pieces of information. A few of these pieces of information are of particular interest to a web application.</a:t>
            </a:r>
          </a:p>
          <a:p>
            <a:r>
              <a:rPr lang="en-US" altLang="ko-KR" sz="1200" b="0" i="0" kern="1200" dirty="0" smtClean="0">
                <a:solidFill>
                  <a:schemeClr val="tx1"/>
                </a:solidFill>
                <a:effectLst/>
                <a:latin typeface="+mn-lt"/>
                <a:ea typeface="+mn-ea"/>
                <a:cs typeface="+mn-cs"/>
              </a:rPr>
              <a:t>-command</a:t>
            </a:r>
          </a:p>
          <a:p>
            <a:r>
              <a:rPr lang="en-US" altLang="ko-KR" sz="1200" b="0" i="0" kern="1200" dirty="0" smtClean="0">
                <a:solidFill>
                  <a:schemeClr val="tx1"/>
                </a:solidFill>
                <a:effectLst/>
                <a:latin typeface="+mn-lt"/>
                <a:ea typeface="+mn-ea"/>
                <a:cs typeface="+mn-cs"/>
              </a:rPr>
              <a:t>The command is generally GET or POST. There are other commands specified in the protocol (like HEAD or INDEX), but they are rarely provided by browsers.</a:t>
            </a:r>
          </a:p>
          <a:p>
            <a:r>
              <a:rPr lang="en-US" altLang="ko-KR" sz="1200" b="0" i="0" kern="1200" dirty="0" smtClean="0">
                <a:solidFill>
                  <a:schemeClr val="tx1"/>
                </a:solidFill>
                <a:effectLst/>
                <a:latin typeface="+mn-lt"/>
                <a:ea typeface="+mn-ea"/>
                <a:cs typeface="+mn-cs"/>
              </a:rPr>
              <a:t>-path</a:t>
            </a:r>
          </a:p>
          <a:p>
            <a:r>
              <a:rPr lang="en-US" altLang="ko-KR" sz="1200" b="0" i="0" kern="1200" dirty="0" smtClean="0">
                <a:solidFill>
                  <a:schemeClr val="tx1"/>
                </a:solidFill>
                <a:effectLst/>
                <a:latin typeface="+mn-lt"/>
                <a:ea typeface="+mn-ea"/>
                <a:cs typeface="+mn-cs"/>
              </a:rPr>
              <a:t>This is the path (after the host name and port). This can include a query string, separated from the main part of the URI by a "?".</a:t>
            </a:r>
          </a:p>
          <a:p>
            <a:r>
              <a:rPr lang="en-US" altLang="ko-KR" sz="1200" b="0" i="0" kern="1200" dirty="0" smtClean="0">
                <a:solidFill>
                  <a:schemeClr val="tx1"/>
                </a:solidFill>
                <a:effectLst/>
                <a:latin typeface="+mn-lt"/>
                <a:ea typeface="+mn-ea"/>
                <a:cs typeface="+mn-cs"/>
              </a:rPr>
              <a:t>-headers</a:t>
            </a:r>
          </a:p>
          <a:p>
            <a:r>
              <a:rPr lang="en-US" altLang="ko-KR" sz="1200" b="0" i="0" kern="1200" dirty="0" smtClean="0">
                <a:solidFill>
                  <a:schemeClr val="tx1"/>
                </a:solidFill>
                <a:effectLst/>
                <a:latin typeface="+mn-lt"/>
                <a:ea typeface="+mn-ea"/>
                <a:cs typeface="+mn-cs"/>
              </a:rPr>
              <a:t>There are a number of headers which are included in the query; these describe the browser, and what the browser is capable of. The headers summarize some of the browser's preferences, like the language which is preferred. They also describe any additional data that is attached to the request. The "content-length" header, in particular, tells you that form input or a file upload is attached.</a:t>
            </a:r>
          </a:p>
          <a:p>
            <a:endParaRPr lang="ko-KR" altLang="en-US" dirty="0"/>
          </a:p>
        </p:txBody>
      </p:sp>
    </p:spTree>
    <p:extLst>
      <p:ext uri="{BB962C8B-B14F-4D97-AF65-F5344CB8AC3E}">
        <p14:creationId xmlns:p14="http://schemas.microsoft.com/office/powerpoint/2010/main" val="2109555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앞표지">
    <p:spTree>
      <p:nvGrpSpPr>
        <p:cNvPr id="1" name=""/>
        <p:cNvGrpSpPr/>
        <p:nvPr/>
      </p:nvGrpSpPr>
      <p:grpSpPr>
        <a:xfrm>
          <a:off x="0" y="0"/>
          <a:ext cx="0" cy="0"/>
          <a:chOff x="0" y="0"/>
          <a:chExt cx="0" cy="0"/>
        </a:xfrm>
      </p:grpSpPr>
      <p:sp>
        <p:nvSpPr>
          <p:cNvPr id="4" name="Rectangle 9" descr="Light horizontal"/>
          <p:cNvSpPr>
            <a:spLocks noChangeArrowheads="1"/>
          </p:cNvSpPr>
          <p:nvPr/>
        </p:nvSpPr>
        <p:spPr bwMode="gray">
          <a:xfrm>
            <a:off x="1588" y="1588"/>
            <a:ext cx="1473200" cy="6848475"/>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eaLnBrk="0" hangingPunct="0">
              <a:defRPr kumimoji="1" sz="2000">
                <a:solidFill>
                  <a:schemeClr val="tx1"/>
                </a:solidFill>
                <a:latin typeface="돋움" panose="020B0600000101010101" pitchFamily="50" charset="-127"/>
                <a:ea typeface="돋움" panose="020B0600000101010101" pitchFamily="50" charset="-127"/>
              </a:defRPr>
            </a:lvl1pPr>
            <a:lvl2pPr marL="742950" indent="-285750" eaLnBrk="0" hangingPunct="0">
              <a:defRPr kumimoji="1" sz="2000">
                <a:solidFill>
                  <a:schemeClr val="tx1"/>
                </a:solidFill>
                <a:latin typeface="돋움" panose="020B0600000101010101" pitchFamily="50" charset="-127"/>
                <a:ea typeface="돋움" panose="020B0600000101010101" pitchFamily="50" charset="-127"/>
              </a:defRPr>
            </a:lvl2pPr>
            <a:lvl3pPr marL="1143000" indent="-228600" eaLnBrk="0" hangingPunct="0">
              <a:defRPr kumimoji="1" sz="2000">
                <a:solidFill>
                  <a:schemeClr val="tx1"/>
                </a:solidFill>
                <a:latin typeface="돋움" panose="020B0600000101010101" pitchFamily="50" charset="-127"/>
                <a:ea typeface="돋움" panose="020B0600000101010101" pitchFamily="50" charset="-127"/>
              </a:defRPr>
            </a:lvl3pPr>
            <a:lvl4pPr marL="1600200" indent="-228600" eaLnBrk="0" hangingPunct="0">
              <a:defRPr kumimoji="1" sz="2000">
                <a:solidFill>
                  <a:schemeClr val="tx1"/>
                </a:solidFill>
                <a:latin typeface="돋움" panose="020B0600000101010101" pitchFamily="50" charset="-127"/>
                <a:ea typeface="돋움" panose="020B0600000101010101" pitchFamily="50" charset="-127"/>
              </a:defRPr>
            </a:lvl4pPr>
            <a:lvl5pPr marL="2057400" indent="-228600" eaLnBrk="0" hangingPunct="0">
              <a:defRPr kumimoji="1" sz="2000">
                <a:solidFill>
                  <a:schemeClr val="tx1"/>
                </a:solidFill>
                <a:latin typeface="돋움" panose="020B0600000101010101" pitchFamily="50" charset="-127"/>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돋움" panose="020B0600000101010101" pitchFamily="50" charset="-127"/>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돋움" panose="020B0600000101010101" pitchFamily="50" charset="-127"/>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돋움" panose="020B0600000101010101" pitchFamily="50" charset="-127"/>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돋움" panose="020B0600000101010101" pitchFamily="50" charset="-127"/>
                <a:ea typeface="돋움" panose="020B0600000101010101" pitchFamily="50" charset="-127"/>
              </a:defRPr>
            </a:lvl9pPr>
          </a:lstStyle>
          <a:p>
            <a:pPr>
              <a:defRPr/>
            </a:pPr>
            <a:endParaRPr kumimoji="0" lang="ko-KR" altLang="en-US" smtClean="0"/>
          </a:p>
        </p:txBody>
      </p:sp>
      <p:sp>
        <p:nvSpPr>
          <p:cNvPr id="5" name="Rectangle 10"/>
          <p:cNvSpPr>
            <a:spLocks noChangeArrowheads="1"/>
          </p:cNvSpPr>
          <p:nvPr/>
        </p:nvSpPr>
        <p:spPr bwMode="invGray">
          <a:xfrm>
            <a:off x="-7938" y="4267200"/>
            <a:ext cx="9153526" cy="1103313"/>
          </a:xfrm>
          <a:prstGeom prst="rect">
            <a:avLst/>
          </a:prstGeom>
          <a:solidFill>
            <a:schemeClr val="accent6">
              <a:lumMod val="40000"/>
              <a:lumOff val="60000"/>
            </a:schemeClr>
          </a:solidFill>
          <a:ln w="0" algn="ctr">
            <a:noFill/>
            <a:miter lim="800000"/>
            <a:headEnd/>
            <a:tailEnd/>
          </a:ln>
          <a:effectLst/>
        </p:spPr>
        <p:txBody>
          <a:bodyPr wrap="none" anchor="ctr"/>
          <a:lstStyle/>
          <a:p>
            <a:pPr>
              <a:defRPr/>
            </a:pPr>
            <a:endParaRPr kumimoji="0" lang="ko-KR" altLang="en-US"/>
          </a:p>
        </p:txBody>
      </p:sp>
      <p:sp>
        <p:nvSpPr>
          <p:cNvPr id="3074" name="Rectangle 2"/>
          <p:cNvSpPr>
            <a:spLocks noGrp="1" noChangeArrowheads="1"/>
          </p:cNvSpPr>
          <p:nvPr>
            <p:ph type="ctrTitle"/>
          </p:nvPr>
        </p:nvSpPr>
        <p:spPr>
          <a:xfrm>
            <a:off x="1524000" y="4267201"/>
            <a:ext cx="7620000" cy="838200"/>
          </a:xfrm>
        </p:spPr>
        <p:txBody>
          <a:bodyPr/>
          <a:lstStyle>
            <a:lvl1pPr marL="717550" indent="0">
              <a:defRPr sz="3600" b="0" baseline="0">
                <a:solidFill>
                  <a:srgbClr val="660033"/>
                </a:solidFill>
              </a:defRPr>
            </a:lvl1pPr>
          </a:lstStyle>
          <a:p>
            <a:r>
              <a:rPr lang="ko-KR" altLang="en-US" dirty="0" smtClean="0"/>
              <a:t>마스터 제목 스타일 편집</a:t>
            </a:r>
            <a:endParaRPr lang="en-US" altLang="ko-KR" dirty="0"/>
          </a:p>
        </p:txBody>
      </p:sp>
    </p:spTree>
    <p:extLst>
      <p:ext uri="{BB962C8B-B14F-4D97-AF65-F5344CB8AC3E}">
        <p14:creationId xmlns:p14="http://schemas.microsoft.com/office/powerpoint/2010/main" val="19848696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학습목표">
    <p:spTree>
      <p:nvGrpSpPr>
        <p:cNvPr id="1" name=""/>
        <p:cNvGrpSpPr/>
        <p:nvPr/>
      </p:nvGrpSpPr>
      <p:grpSpPr>
        <a:xfrm>
          <a:off x="0" y="0"/>
          <a:ext cx="0" cy="0"/>
          <a:chOff x="0" y="0"/>
          <a:chExt cx="0" cy="0"/>
        </a:xfrm>
      </p:grpSpPr>
      <p:sp>
        <p:nvSpPr>
          <p:cNvPr id="3" name="제목 8"/>
          <p:cNvSpPr txBox="1">
            <a:spLocks/>
          </p:cNvSpPr>
          <p:nvPr userDrawn="1"/>
        </p:nvSpPr>
        <p:spPr bwMode="auto">
          <a:xfrm>
            <a:off x="227013" y="93663"/>
            <a:ext cx="61722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a:solidFill>
                  <a:schemeClr val="tx1"/>
                </a:solidFill>
                <a:latin typeface="돋움" pitchFamily="50" charset="-127"/>
                <a:ea typeface="돋움" pitchFamily="50" charset="-127"/>
              </a:defRPr>
            </a:lvl1pPr>
            <a:lvl2pPr marL="742950" indent="-285750" eaLnBrk="0" hangingPunct="0">
              <a:defRPr kumimoji="1" sz="2000">
                <a:solidFill>
                  <a:schemeClr val="tx1"/>
                </a:solidFill>
                <a:latin typeface="돋움" pitchFamily="50" charset="-127"/>
                <a:ea typeface="돋움" pitchFamily="50" charset="-127"/>
              </a:defRPr>
            </a:lvl2pPr>
            <a:lvl3pPr marL="1143000" indent="-228600" eaLnBrk="0" hangingPunct="0">
              <a:defRPr kumimoji="1" sz="2000">
                <a:solidFill>
                  <a:schemeClr val="tx1"/>
                </a:solidFill>
                <a:latin typeface="돋움" pitchFamily="50" charset="-127"/>
                <a:ea typeface="돋움" pitchFamily="50" charset="-127"/>
              </a:defRPr>
            </a:lvl3pPr>
            <a:lvl4pPr marL="1600200" indent="-228600" eaLnBrk="0" hangingPunct="0">
              <a:defRPr kumimoji="1" sz="2000">
                <a:solidFill>
                  <a:schemeClr val="tx1"/>
                </a:solidFill>
                <a:latin typeface="돋움" pitchFamily="50" charset="-127"/>
                <a:ea typeface="돋움" pitchFamily="50" charset="-127"/>
              </a:defRPr>
            </a:lvl4pPr>
            <a:lvl5pPr marL="2057400" indent="-228600" eaLnBrk="0" hangingPunct="0">
              <a:defRPr kumimoji="1" sz="20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20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20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20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2000">
                <a:solidFill>
                  <a:schemeClr val="tx1"/>
                </a:solidFill>
                <a:latin typeface="돋움" pitchFamily="50" charset="-127"/>
                <a:ea typeface="돋움" pitchFamily="50" charset="-127"/>
              </a:defRPr>
            </a:lvl9pPr>
          </a:lstStyle>
          <a:p>
            <a:pPr>
              <a:defRPr/>
            </a:pPr>
            <a:r>
              <a:rPr kumimoji="0" lang="en-US" altLang="ko-KR" sz="2800" smtClean="0">
                <a:solidFill>
                  <a:srgbClr val="660033"/>
                </a:solidFill>
                <a:latin typeface="HY견고딕" pitchFamily="18" charset="-127"/>
                <a:ea typeface="HY견고딕" pitchFamily="18" charset="-127"/>
              </a:rPr>
              <a:t>Contents</a:t>
            </a:r>
            <a:endParaRPr kumimoji="0" lang="ko-KR" altLang="en-US" sz="2800" smtClean="0">
              <a:solidFill>
                <a:srgbClr val="660033"/>
              </a:solidFill>
              <a:latin typeface="HY견고딕" pitchFamily="18" charset="-127"/>
              <a:ea typeface="HY견고딕" pitchFamily="18" charset="-127"/>
            </a:endParaRPr>
          </a:p>
        </p:txBody>
      </p:sp>
      <p:sp>
        <p:nvSpPr>
          <p:cNvPr id="8" name="내용 개체 틀 5"/>
          <p:cNvSpPr>
            <a:spLocks noGrp="1"/>
          </p:cNvSpPr>
          <p:nvPr>
            <p:ph sz="quarter" idx="10"/>
          </p:nvPr>
        </p:nvSpPr>
        <p:spPr>
          <a:xfrm>
            <a:off x="263436" y="1016727"/>
            <a:ext cx="8568000" cy="5400000"/>
          </a:xfrm>
          <a:prstGeom prst="roundRect">
            <a:avLst>
              <a:gd name="adj" fmla="val 12994"/>
            </a:avLst>
          </a:prstGeom>
          <a:ln w="19050">
            <a:solidFill>
              <a:schemeClr val="bg2">
                <a:lumMod val="90000"/>
              </a:schemeClr>
            </a:solidFill>
            <a:prstDash val="sysDot"/>
          </a:ln>
        </p:spPr>
        <p:txBody>
          <a:bodyPr/>
          <a:lstStyle>
            <a:lvl1pPr marL="342900" marR="0" indent="-342900" algn="l" defTabSz="914400" rtl="0" eaLnBrk="0" fontAlgn="base" latinLnBrk="1" hangingPunct="0">
              <a:lnSpc>
                <a:spcPct val="100000"/>
              </a:lnSpc>
              <a:spcBef>
                <a:spcPct val="20000"/>
              </a:spcBef>
              <a:spcAft>
                <a:spcPts val="600"/>
              </a:spcAft>
              <a:buClr>
                <a:srgbClr val="660033"/>
              </a:buClr>
              <a:buSzTx/>
              <a:buFont typeface="Wingdings" pitchFamily="2" charset="2"/>
              <a:buChar char="v"/>
              <a:tabLst/>
              <a:defRPr sz="2400"/>
            </a:lvl1pPr>
            <a:lvl2pPr marL="539750" marR="0" indent="-182563" algn="l" defTabSz="914400" rtl="0" eaLnBrk="0" fontAlgn="base" latinLnBrk="1" hangingPunct="0">
              <a:lnSpc>
                <a:spcPct val="100000"/>
              </a:lnSpc>
              <a:spcBef>
                <a:spcPct val="20000"/>
              </a:spcBef>
              <a:spcAft>
                <a:spcPts val="200"/>
              </a:spcAft>
              <a:buClr>
                <a:srgbClr val="B1AE6B"/>
              </a:buClr>
              <a:buSzTx/>
              <a:buFont typeface="Wingdings" pitchFamily="2" charset="2"/>
              <a:buChar char="§"/>
              <a:tabLst/>
              <a:defRPr sz="1600">
                <a:latin typeface="굴림" panose="020B0600000101010101" pitchFamily="50" charset="-127"/>
                <a:ea typeface="굴림" panose="020B0600000101010101" pitchFamily="50" charset="-127"/>
              </a:defRPr>
            </a:lvl2pPr>
            <a:lvl3pPr marL="809625" marR="0" indent="-182563" algn="l" defTabSz="914400" rtl="0" eaLnBrk="0" fontAlgn="base" latinLnBrk="1" hangingPunct="0">
              <a:lnSpc>
                <a:spcPct val="100000"/>
              </a:lnSpc>
              <a:spcBef>
                <a:spcPct val="20000"/>
              </a:spcBef>
              <a:spcAft>
                <a:spcPct val="0"/>
              </a:spcAft>
              <a:buClr>
                <a:srgbClr val="ADB9AD"/>
              </a:buClr>
              <a:buSzTx/>
              <a:buFontTx/>
              <a:buChar char="•"/>
              <a:tabLst/>
              <a:defRPr/>
            </a:lvl3pPr>
          </a:lstStyle>
          <a:p>
            <a:pPr lvl="0"/>
            <a:r>
              <a:rPr lang="ko-KR" altLang="en-US" noProof="0" dirty="0" smtClean="0"/>
              <a:t>마스터 텍스트 스타일을 편집합니다</a:t>
            </a:r>
          </a:p>
          <a:p>
            <a:pPr lvl="1"/>
            <a:r>
              <a:rPr lang="ko-KR" altLang="en-US" noProof="0" dirty="0" smtClean="0"/>
              <a:t>둘째 수준</a:t>
            </a:r>
          </a:p>
        </p:txBody>
      </p:sp>
    </p:spTree>
    <p:extLst>
      <p:ext uri="{BB962C8B-B14F-4D97-AF65-F5344CB8AC3E}">
        <p14:creationId xmlns:p14="http://schemas.microsoft.com/office/powerpoint/2010/main" val="10823845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본문1">
    <p:spTree>
      <p:nvGrpSpPr>
        <p:cNvPr id="1" name=""/>
        <p:cNvGrpSpPr/>
        <p:nvPr/>
      </p:nvGrpSpPr>
      <p:grpSpPr>
        <a:xfrm>
          <a:off x="0" y="0"/>
          <a:ext cx="0" cy="0"/>
          <a:chOff x="0" y="0"/>
          <a:chExt cx="0" cy="0"/>
        </a:xfrm>
      </p:grpSpPr>
      <p:sp>
        <p:nvSpPr>
          <p:cNvPr id="6" name="내용 개체 틀 4"/>
          <p:cNvSpPr>
            <a:spLocks noGrp="1"/>
          </p:cNvSpPr>
          <p:nvPr>
            <p:ph sz="quarter" idx="10"/>
          </p:nvPr>
        </p:nvSpPr>
        <p:spPr>
          <a:xfrm>
            <a:off x="228600" y="931818"/>
            <a:ext cx="8686800" cy="5715000"/>
          </a:xfrm>
        </p:spPr>
        <p:txBody>
          <a:bodyPr/>
          <a:lstStyle>
            <a:lvl1pPr marL="342900" marR="0" indent="-342900" algn="l" defTabSz="914400" rtl="0" eaLnBrk="0" fontAlgn="base" latinLnBrk="1" hangingPunct="0">
              <a:lnSpc>
                <a:spcPct val="100000"/>
              </a:lnSpc>
              <a:spcBef>
                <a:spcPct val="20000"/>
              </a:spcBef>
              <a:spcAft>
                <a:spcPct val="0"/>
              </a:spcAft>
              <a:buClr>
                <a:srgbClr val="660033"/>
              </a:buClr>
              <a:buSzTx/>
              <a:buFont typeface="Wingdings" pitchFamily="2" charset="2"/>
              <a:buChar char="v"/>
              <a:tabLst/>
              <a:defRPr sz="2400"/>
            </a:lvl1pPr>
            <a:lvl2pPr marL="539750" marR="0" indent="-182563" algn="l" defTabSz="914400" rtl="0" eaLnBrk="0" fontAlgn="base" latinLnBrk="1" hangingPunct="0">
              <a:lnSpc>
                <a:spcPct val="110000"/>
              </a:lnSpc>
              <a:spcBef>
                <a:spcPct val="20000"/>
              </a:spcBef>
              <a:spcAft>
                <a:spcPts val="300"/>
              </a:spcAft>
              <a:buClr>
                <a:srgbClr val="B1AE6B"/>
              </a:buClr>
              <a:buSzTx/>
              <a:buFont typeface="Arial" pitchFamily="34" charset="0"/>
              <a:buChar char="•"/>
              <a:tabLst/>
              <a:defRPr sz="2200">
                <a:latin typeface="굴림" panose="020B0600000101010101" pitchFamily="50" charset="-127"/>
                <a:ea typeface="굴림" panose="020B0600000101010101" pitchFamily="50" charset="-127"/>
              </a:defRPr>
            </a:lvl2pPr>
            <a:lvl3pPr marL="809625" marR="0" indent="-182563" algn="l" defTabSz="914400" rtl="0" eaLnBrk="0" fontAlgn="base" latinLnBrk="1" hangingPunct="0">
              <a:lnSpc>
                <a:spcPct val="100000"/>
              </a:lnSpc>
              <a:spcBef>
                <a:spcPct val="20000"/>
              </a:spcBef>
              <a:spcAft>
                <a:spcPts val="300"/>
              </a:spcAft>
              <a:buClr>
                <a:srgbClr val="ADB9AD"/>
              </a:buClr>
              <a:buSzTx/>
              <a:buFont typeface="HY견고딕" pitchFamily="18" charset="-127"/>
              <a:buChar char="-"/>
              <a:tabLst/>
              <a:defRPr sz="2000">
                <a:latin typeface="굴림" panose="020B0600000101010101" pitchFamily="50" charset="-127"/>
                <a:ea typeface="굴림" panose="020B0600000101010101" pitchFamily="50" charset="-127"/>
              </a:defRPr>
            </a:lvl3pPr>
          </a:lstStyle>
          <a:p>
            <a:pPr lvl="0"/>
            <a:r>
              <a:rPr lang="ko-KR" altLang="en-US" noProof="0" dirty="0" smtClean="0"/>
              <a:t>마스터 텍스트 스타일을 편집합니다</a:t>
            </a:r>
          </a:p>
          <a:p>
            <a:pPr lvl="1"/>
            <a:r>
              <a:rPr lang="ko-KR" altLang="en-US" noProof="0" dirty="0" smtClean="0"/>
              <a:t>둘째 수준</a:t>
            </a:r>
          </a:p>
          <a:p>
            <a:pPr lvl="2"/>
            <a:r>
              <a:rPr lang="ko-KR" altLang="en-US" noProof="0" dirty="0" smtClean="0"/>
              <a:t>셋째 수준</a:t>
            </a:r>
          </a:p>
        </p:txBody>
      </p:sp>
      <p:sp>
        <p:nvSpPr>
          <p:cNvPr id="2" name="제목 1"/>
          <p:cNvSpPr>
            <a:spLocks noGrp="1"/>
          </p:cNvSpPr>
          <p:nvPr>
            <p:ph type="title"/>
          </p:nvPr>
        </p:nvSpPr>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1474623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뒷표지">
    <p:spTree>
      <p:nvGrpSpPr>
        <p:cNvPr id="1" name=""/>
        <p:cNvGrpSpPr/>
        <p:nvPr/>
      </p:nvGrpSpPr>
      <p:grpSpPr>
        <a:xfrm>
          <a:off x="0" y="0"/>
          <a:ext cx="0" cy="0"/>
          <a:chOff x="0" y="0"/>
          <a:chExt cx="0" cy="0"/>
        </a:xfrm>
      </p:grpSpPr>
      <p:sp>
        <p:nvSpPr>
          <p:cNvPr id="3" name="Rectangle 9" descr="Light horizontal"/>
          <p:cNvSpPr>
            <a:spLocks noChangeArrowheads="1"/>
          </p:cNvSpPr>
          <p:nvPr/>
        </p:nvSpPr>
        <p:spPr bwMode="gray">
          <a:xfrm>
            <a:off x="1588" y="1588"/>
            <a:ext cx="1473200" cy="6848475"/>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eaLnBrk="0" hangingPunct="0">
              <a:defRPr kumimoji="1" sz="2000">
                <a:solidFill>
                  <a:schemeClr val="tx1"/>
                </a:solidFill>
                <a:latin typeface="돋움" panose="020B0600000101010101" pitchFamily="50" charset="-127"/>
                <a:ea typeface="돋움" panose="020B0600000101010101" pitchFamily="50" charset="-127"/>
              </a:defRPr>
            </a:lvl1pPr>
            <a:lvl2pPr marL="742950" indent="-285750" eaLnBrk="0" hangingPunct="0">
              <a:defRPr kumimoji="1" sz="2000">
                <a:solidFill>
                  <a:schemeClr val="tx1"/>
                </a:solidFill>
                <a:latin typeface="돋움" panose="020B0600000101010101" pitchFamily="50" charset="-127"/>
                <a:ea typeface="돋움" panose="020B0600000101010101" pitchFamily="50" charset="-127"/>
              </a:defRPr>
            </a:lvl2pPr>
            <a:lvl3pPr marL="1143000" indent="-228600" eaLnBrk="0" hangingPunct="0">
              <a:defRPr kumimoji="1" sz="2000">
                <a:solidFill>
                  <a:schemeClr val="tx1"/>
                </a:solidFill>
                <a:latin typeface="돋움" panose="020B0600000101010101" pitchFamily="50" charset="-127"/>
                <a:ea typeface="돋움" panose="020B0600000101010101" pitchFamily="50" charset="-127"/>
              </a:defRPr>
            </a:lvl3pPr>
            <a:lvl4pPr marL="1600200" indent="-228600" eaLnBrk="0" hangingPunct="0">
              <a:defRPr kumimoji="1" sz="2000">
                <a:solidFill>
                  <a:schemeClr val="tx1"/>
                </a:solidFill>
                <a:latin typeface="돋움" panose="020B0600000101010101" pitchFamily="50" charset="-127"/>
                <a:ea typeface="돋움" panose="020B0600000101010101" pitchFamily="50" charset="-127"/>
              </a:defRPr>
            </a:lvl4pPr>
            <a:lvl5pPr marL="2057400" indent="-228600" eaLnBrk="0" hangingPunct="0">
              <a:defRPr kumimoji="1" sz="2000">
                <a:solidFill>
                  <a:schemeClr val="tx1"/>
                </a:solidFill>
                <a:latin typeface="돋움" panose="020B0600000101010101" pitchFamily="50" charset="-127"/>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돋움" panose="020B0600000101010101" pitchFamily="50" charset="-127"/>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돋움" panose="020B0600000101010101" pitchFamily="50" charset="-127"/>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돋움" panose="020B0600000101010101" pitchFamily="50" charset="-127"/>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돋움" panose="020B0600000101010101" pitchFamily="50" charset="-127"/>
                <a:ea typeface="돋움" panose="020B0600000101010101" pitchFamily="50" charset="-127"/>
              </a:defRPr>
            </a:lvl9pPr>
          </a:lstStyle>
          <a:p>
            <a:pPr>
              <a:defRPr/>
            </a:pPr>
            <a:endParaRPr kumimoji="0" lang="ko-KR" altLang="en-US" smtClean="0"/>
          </a:p>
        </p:txBody>
      </p:sp>
      <p:sp>
        <p:nvSpPr>
          <p:cNvPr id="4" name="Rectangle 10"/>
          <p:cNvSpPr>
            <a:spLocks noChangeArrowheads="1"/>
          </p:cNvSpPr>
          <p:nvPr/>
        </p:nvSpPr>
        <p:spPr bwMode="invGray">
          <a:xfrm>
            <a:off x="-7938" y="4267200"/>
            <a:ext cx="9153526" cy="1103313"/>
          </a:xfrm>
          <a:prstGeom prst="rect">
            <a:avLst/>
          </a:prstGeom>
          <a:solidFill>
            <a:schemeClr val="accent6">
              <a:lumMod val="40000"/>
              <a:lumOff val="60000"/>
            </a:schemeClr>
          </a:solidFill>
          <a:ln w="0" algn="ctr">
            <a:noFill/>
            <a:miter lim="800000"/>
            <a:headEnd/>
            <a:tailEnd/>
          </a:ln>
          <a:effectLst/>
        </p:spPr>
        <p:txBody>
          <a:bodyPr wrap="none" anchor="ctr"/>
          <a:lstStyle/>
          <a:p>
            <a:pPr>
              <a:defRPr/>
            </a:pPr>
            <a:endParaRPr kumimoji="0" lang="ko-KR" altLang="en-US"/>
          </a:p>
        </p:txBody>
      </p:sp>
      <p:sp>
        <p:nvSpPr>
          <p:cNvPr id="7" name="WordArt 3"/>
          <p:cNvSpPr>
            <a:spLocks noChangeArrowheads="1" noChangeShapeType="1" noTextEdit="1"/>
          </p:cNvSpPr>
          <p:nvPr userDrawn="1"/>
        </p:nvSpPr>
        <p:spPr bwMode="gray">
          <a:xfrm>
            <a:off x="2423163" y="4386945"/>
            <a:ext cx="4724400" cy="609600"/>
          </a:xfrm>
          <a:prstGeom prst="rect">
            <a:avLst/>
          </a:prstGeom>
        </p:spPr>
        <p:txBody>
          <a:bodyPr wrap="none" fromWordArt="1">
            <a:prstTxWarp prst="textDeflate">
              <a:avLst>
                <a:gd name="adj" fmla="val 0"/>
              </a:avLst>
            </a:prstTxWarp>
          </a:bodyPr>
          <a:lstStyle/>
          <a:p>
            <a:pPr algn="ctr" eaLnBrk="1" latinLnBrk="1" hangingPunct="1">
              <a:defRPr/>
            </a:pPr>
            <a:r>
              <a:rPr lang="en-US" altLang="ko-KR" sz="5400" b="1" kern="10"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Verdana"/>
              </a:rPr>
              <a:t>Thank You !</a:t>
            </a:r>
            <a:endParaRPr lang="ko-KR" altLang="en-US" sz="5400" b="1" kern="10"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Verdana"/>
            </a:endParaRPr>
          </a:p>
        </p:txBody>
      </p:sp>
    </p:spTree>
    <p:extLst>
      <p:ext uri="{BB962C8B-B14F-4D97-AF65-F5344CB8AC3E}">
        <p14:creationId xmlns:p14="http://schemas.microsoft.com/office/powerpoint/2010/main" val="9807455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7" descr="Light horizontal"/>
          <p:cNvSpPr>
            <a:spLocks noChangeArrowheads="1"/>
          </p:cNvSpPr>
          <p:nvPr/>
        </p:nvSpPr>
        <p:spPr bwMode="gray">
          <a:xfrm>
            <a:off x="-9525" y="0"/>
            <a:ext cx="238125" cy="6858000"/>
          </a:xfrm>
          <a:prstGeom prst="rect">
            <a:avLst/>
          </a:prstGeom>
          <a:pattFill prst="ltHorz">
            <a:fgClr>
              <a:srgbClr val="C0C0C0"/>
            </a:fgClr>
            <a:bgClr>
              <a:srgbClr val="FFFFFF"/>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eaLnBrk="0" hangingPunct="0">
              <a:defRPr kumimoji="1" sz="2000">
                <a:solidFill>
                  <a:schemeClr val="tx1"/>
                </a:solidFill>
                <a:latin typeface="돋움" panose="020B0600000101010101" pitchFamily="50" charset="-127"/>
                <a:ea typeface="돋움" panose="020B0600000101010101" pitchFamily="50" charset="-127"/>
              </a:defRPr>
            </a:lvl1pPr>
            <a:lvl2pPr marL="742950" indent="-285750" eaLnBrk="0" hangingPunct="0">
              <a:defRPr kumimoji="1" sz="2000">
                <a:solidFill>
                  <a:schemeClr val="tx1"/>
                </a:solidFill>
                <a:latin typeface="돋움" panose="020B0600000101010101" pitchFamily="50" charset="-127"/>
                <a:ea typeface="돋움" panose="020B0600000101010101" pitchFamily="50" charset="-127"/>
              </a:defRPr>
            </a:lvl2pPr>
            <a:lvl3pPr marL="1143000" indent="-228600" eaLnBrk="0" hangingPunct="0">
              <a:defRPr kumimoji="1" sz="2000">
                <a:solidFill>
                  <a:schemeClr val="tx1"/>
                </a:solidFill>
                <a:latin typeface="돋움" panose="020B0600000101010101" pitchFamily="50" charset="-127"/>
                <a:ea typeface="돋움" panose="020B0600000101010101" pitchFamily="50" charset="-127"/>
              </a:defRPr>
            </a:lvl3pPr>
            <a:lvl4pPr marL="1600200" indent="-228600" eaLnBrk="0" hangingPunct="0">
              <a:defRPr kumimoji="1" sz="2000">
                <a:solidFill>
                  <a:schemeClr val="tx1"/>
                </a:solidFill>
                <a:latin typeface="돋움" panose="020B0600000101010101" pitchFamily="50" charset="-127"/>
                <a:ea typeface="돋움" panose="020B0600000101010101" pitchFamily="50" charset="-127"/>
              </a:defRPr>
            </a:lvl4pPr>
            <a:lvl5pPr marL="2057400" indent="-228600" eaLnBrk="0" hangingPunct="0">
              <a:defRPr kumimoji="1" sz="2000">
                <a:solidFill>
                  <a:schemeClr val="tx1"/>
                </a:solidFill>
                <a:latin typeface="돋움" panose="020B0600000101010101" pitchFamily="50" charset="-127"/>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돋움" panose="020B0600000101010101" pitchFamily="50" charset="-127"/>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돋움" panose="020B0600000101010101" pitchFamily="50" charset="-127"/>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돋움" panose="020B0600000101010101" pitchFamily="50" charset="-127"/>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돋움" panose="020B0600000101010101" pitchFamily="50" charset="-127"/>
                <a:ea typeface="돋움" panose="020B0600000101010101" pitchFamily="50" charset="-127"/>
              </a:defRPr>
            </a:lvl9pPr>
          </a:lstStyle>
          <a:p>
            <a:pPr latinLnBrk="1">
              <a:defRPr/>
            </a:pPr>
            <a:endParaRPr lang="ko-KR" altLang="en-US" smtClean="0">
              <a:solidFill>
                <a:srgbClr val="1D4940"/>
              </a:solidFill>
            </a:endParaRPr>
          </a:p>
        </p:txBody>
      </p:sp>
      <p:sp>
        <p:nvSpPr>
          <p:cNvPr id="1028" name="Rectangle 18"/>
          <p:cNvSpPr>
            <a:spLocks noChangeArrowheads="1"/>
          </p:cNvSpPr>
          <p:nvPr/>
        </p:nvSpPr>
        <p:spPr bwMode="auto">
          <a:xfrm>
            <a:off x="8153400" y="6627813"/>
            <a:ext cx="76200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돋움" panose="020B0600000101010101" pitchFamily="50" charset="-127"/>
                <a:ea typeface="돋움" panose="020B0600000101010101" pitchFamily="50" charset="-127"/>
              </a:defRPr>
            </a:lvl1pPr>
            <a:lvl2pPr marL="742950" indent="-285750" eaLnBrk="0" hangingPunct="0">
              <a:defRPr kumimoji="1" sz="2000">
                <a:solidFill>
                  <a:schemeClr val="tx1"/>
                </a:solidFill>
                <a:latin typeface="돋움" panose="020B0600000101010101" pitchFamily="50" charset="-127"/>
                <a:ea typeface="돋움" panose="020B0600000101010101" pitchFamily="50" charset="-127"/>
              </a:defRPr>
            </a:lvl2pPr>
            <a:lvl3pPr marL="1143000" indent="-228600" eaLnBrk="0" hangingPunct="0">
              <a:defRPr kumimoji="1" sz="2000">
                <a:solidFill>
                  <a:schemeClr val="tx1"/>
                </a:solidFill>
                <a:latin typeface="돋움" panose="020B0600000101010101" pitchFamily="50" charset="-127"/>
                <a:ea typeface="돋움" panose="020B0600000101010101" pitchFamily="50" charset="-127"/>
              </a:defRPr>
            </a:lvl3pPr>
            <a:lvl4pPr marL="1600200" indent="-228600" eaLnBrk="0" hangingPunct="0">
              <a:defRPr kumimoji="1" sz="2000">
                <a:solidFill>
                  <a:schemeClr val="tx1"/>
                </a:solidFill>
                <a:latin typeface="돋움" panose="020B0600000101010101" pitchFamily="50" charset="-127"/>
                <a:ea typeface="돋움" panose="020B0600000101010101" pitchFamily="50" charset="-127"/>
              </a:defRPr>
            </a:lvl4pPr>
            <a:lvl5pPr marL="2057400" indent="-228600" eaLnBrk="0" hangingPunct="0">
              <a:defRPr kumimoji="1" sz="2000">
                <a:solidFill>
                  <a:schemeClr val="tx1"/>
                </a:solidFill>
                <a:latin typeface="돋움" panose="020B0600000101010101" pitchFamily="50" charset="-127"/>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돋움" panose="020B0600000101010101" pitchFamily="50" charset="-127"/>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돋움" panose="020B0600000101010101" pitchFamily="50" charset="-127"/>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돋움" panose="020B0600000101010101" pitchFamily="50" charset="-127"/>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돋움" panose="020B0600000101010101" pitchFamily="50" charset="-127"/>
                <a:ea typeface="돋움" panose="020B0600000101010101" pitchFamily="50" charset="-127"/>
              </a:defRPr>
            </a:lvl9pPr>
          </a:lstStyle>
          <a:p>
            <a:pPr algn="r" latinLnBrk="1">
              <a:defRPr/>
            </a:pPr>
            <a:fld id="{A671FEA9-7017-4FF7-905A-7398DB6C973A}" type="slidenum">
              <a:rPr lang="ko-KR" altLang="en-US" sz="1100" smtClean="0">
                <a:solidFill>
                  <a:srgbClr val="452103"/>
                </a:solidFill>
                <a:latin typeface="HY헤드라인M" panose="02030600000101010101" pitchFamily="18" charset="-127"/>
                <a:ea typeface="HY헤드라인M" panose="02030600000101010101" pitchFamily="18" charset="-127"/>
              </a:rPr>
              <a:pPr algn="r" latinLnBrk="1">
                <a:defRPr/>
              </a:pPr>
              <a:t>‹#›</a:t>
            </a:fld>
            <a:endParaRPr lang="en-US" altLang="ko-KR" sz="1100" smtClean="0">
              <a:solidFill>
                <a:srgbClr val="452103"/>
              </a:solidFill>
              <a:latin typeface="HY헤드라인M" panose="02030600000101010101" pitchFamily="18" charset="-127"/>
              <a:ea typeface="HY헤드라인M" panose="02030600000101010101" pitchFamily="18" charset="-127"/>
            </a:endParaRPr>
          </a:p>
        </p:txBody>
      </p:sp>
      <p:sp>
        <p:nvSpPr>
          <p:cNvPr id="1029" name="텍스트 개체 틀 22"/>
          <p:cNvSpPr>
            <a:spLocks noGrp="1"/>
          </p:cNvSpPr>
          <p:nvPr>
            <p:ph type="body" idx="1"/>
          </p:nvPr>
        </p:nvSpPr>
        <p:spPr bwMode="auto">
          <a:xfrm>
            <a:off x="228600" y="931863"/>
            <a:ext cx="86868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2"/>
            <a:endParaRPr lang="en-US" altLang="ko-KR" dirty="0" smtClean="0"/>
          </a:p>
        </p:txBody>
      </p:sp>
      <p:sp>
        <p:nvSpPr>
          <p:cNvPr id="1030" name="제목 개체 틀 23"/>
          <p:cNvSpPr>
            <a:spLocks noGrp="1"/>
          </p:cNvSpPr>
          <p:nvPr>
            <p:ph type="title"/>
          </p:nvPr>
        </p:nvSpPr>
        <p:spPr bwMode="auto">
          <a:xfrm>
            <a:off x="227013" y="82550"/>
            <a:ext cx="75596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1031" name="Freeform 126"/>
          <p:cNvSpPr>
            <a:spLocks/>
          </p:cNvSpPr>
          <p:nvPr userDrawn="1"/>
        </p:nvSpPr>
        <p:spPr bwMode="gray">
          <a:xfrm>
            <a:off x="-12700" y="342900"/>
            <a:ext cx="6032500" cy="679450"/>
          </a:xfrm>
          <a:custGeom>
            <a:avLst/>
            <a:gdLst>
              <a:gd name="T0" fmla="*/ 0 w 3800"/>
              <a:gd name="T1" fmla="*/ 0 h 428"/>
              <a:gd name="T2" fmla="*/ 2147483646 w 3800"/>
              <a:gd name="T3" fmla="*/ 0 h 428"/>
              <a:gd name="T4" fmla="*/ 2147483646 w 3800"/>
              <a:gd name="T5" fmla="*/ 2147483646 h 428"/>
              <a:gd name="T6" fmla="*/ 0 60000 65536"/>
              <a:gd name="T7" fmla="*/ 0 60000 65536"/>
              <a:gd name="T8" fmla="*/ 0 60000 65536"/>
            </a:gdLst>
            <a:ahLst/>
            <a:cxnLst>
              <a:cxn ang="T6">
                <a:pos x="T0" y="T1"/>
              </a:cxn>
              <a:cxn ang="T7">
                <a:pos x="T2" y="T3"/>
              </a:cxn>
              <a:cxn ang="T8">
                <a:pos x="T4" y="T5"/>
              </a:cxn>
            </a:cxnLst>
            <a:rect l="0" t="0" r="r" b="b"/>
            <a:pathLst>
              <a:path w="3800" h="428">
                <a:moveTo>
                  <a:pt x="0" y="0"/>
                </a:moveTo>
                <a:lnTo>
                  <a:pt x="3800" y="0"/>
                </a:lnTo>
                <a:lnTo>
                  <a:pt x="3456" y="42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ko-KR" altLang="en-US"/>
          </a:p>
        </p:txBody>
      </p:sp>
      <p:grpSp>
        <p:nvGrpSpPr>
          <p:cNvPr id="2" name="Group 191"/>
          <p:cNvGrpSpPr>
            <a:grpSpLocks/>
          </p:cNvGrpSpPr>
          <p:nvPr userDrawn="1"/>
        </p:nvGrpSpPr>
        <p:grpSpPr bwMode="auto">
          <a:xfrm>
            <a:off x="226419" y="668709"/>
            <a:ext cx="8675591" cy="131762"/>
            <a:chOff x="192" y="446"/>
            <a:chExt cx="5513" cy="78"/>
          </a:xfrm>
          <a:solidFill>
            <a:srgbClr val="592A03"/>
          </a:solidFill>
        </p:grpSpPr>
        <p:grpSp>
          <p:nvGrpSpPr>
            <p:cNvPr id="3" name="Group 192"/>
            <p:cNvGrpSpPr>
              <a:grpSpLocks/>
            </p:cNvGrpSpPr>
            <p:nvPr/>
          </p:nvGrpSpPr>
          <p:grpSpPr bwMode="auto">
            <a:xfrm>
              <a:off x="192" y="446"/>
              <a:ext cx="5513" cy="78"/>
              <a:chOff x="192" y="446"/>
              <a:chExt cx="5513" cy="78"/>
            </a:xfrm>
            <a:grpFill/>
          </p:grpSpPr>
          <p:sp>
            <p:nvSpPr>
              <p:cNvPr id="27" name="Rectangle 193"/>
              <p:cNvSpPr>
                <a:spLocks noChangeArrowheads="1"/>
              </p:cNvSpPr>
              <p:nvPr/>
            </p:nvSpPr>
            <p:spPr bwMode="gray">
              <a:xfrm>
                <a:off x="192" y="446"/>
                <a:ext cx="1488" cy="78"/>
              </a:xfrm>
              <a:prstGeom prst="rect">
                <a:avLst/>
              </a:prstGeom>
              <a:solidFill>
                <a:srgbClr val="660033"/>
              </a:solidFill>
              <a:ln w="9525">
                <a:noFill/>
                <a:miter lim="800000"/>
                <a:headEnd/>
                <a:tailEnd/>
              </a:ln>
              <a:effectLst/>
            </p:spPr>
            <p:txBody>
              <a:bodyPr wrap="none" anchor="ctr"/>
              <a:lstStyle/>
              <a:p>
                <a:pPr eaLnBrk="1" hangingPunct="1">
                  <a:defRPr/>
                </a:pPr>
                <a:endParaRPr kumimoji="0" lang="ko-KR" altLang="en-US" sz="1800">
                  <a:solidFill>
                    <a:srgbClr val="000000"/>
                  </a:solidFill>
                  <a:latin typeface="Arial" charset="0"/>
                  <a:ea typeface="굴림" charset="-127"/>
                </a:endParaRPr>
              </a:p>
            </p:txBody>
          </p:sp>
          <p:sp>
            <p:nvSpPr>
              <p:cNvPr id="28" name="Line 194"/>
              <p:cNvSpPr>
                <a:spLocks noChangeShapeType="1"/>
              </p:cNvSpPr>
              <p:nvPr/>
            </p:nvSpPr>
            <p:spPr bwMode="gray">
              <a:xfrm>
                <a:off x="192" y="519"/>
                <a:ext cx="5513" cy="0"/>
              </a:xfrm>
              <a:prstGeom prst="line">
                <a:avLst/>
              </a:prstGeom>
              <a:grpFill/>
              <a:ln w="19050">
                <a:solidFill>
                  <a:srgbClr val="660033"/>
                </a:solidFill>
                <a:round/>
                <a:headEnd/>
                <a:tailEnd/>
              </a:ln>
              <a:effectLst/>
            </p:spPr>
            <p:txBody>
              <a:bodyPr/>
              <a:lstStyle/>
              <a:p>
                <a:pPr eaLnBrk="1" hangingPunct="1">
                  <a:defRPr/>
                </a:pPr>
                <a:endParaRPr kumimoji="0" lang="ko-KR" altLang="en-US" sz="1800">
                  <a:solidFill>
                    <a:srgbClr val="000000"/>
                  </a:solidFill>
                  <a:latin typeface="Arial" charset="0"/>
                  <a:ea typeface="+mn-ea"/>
                </a:endParaRPr>
              </a:p>
            </p:txBody>
          </p:sp>
        </p:grpSp>
        <p:pic>
          <p:nvPicPr>
            <p:cNvPr id="26" name="Picture 195" descr="Untitled-4 copy"/>
            <p:cNvPicPr>
              <a:picLocks noChangeAspect="1" noChangeArrowheads="1"/>
            </p:cNvPicPr>
            <p:nvPr/>
          </p:nvPicPr>
          <p:blipFill>
            <a:blip r:embed="rId6" cstate="print"/>
            <a:srcRect/>
            <a:stretch>
              <a:fillRect/>
            </a:stretch>
          </p:blipFill>
          <p:spPr bwMode="gray">
            <a:xfrm>
              <a:off x="300" y="451"/>
              <a:ext cx="72" cy="72"/>
            </a:xfrm>
            <a:prstGeom prst="rect">
              <a:avLst/>
            </a:prstGeom>
            <a:grp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4577" r:id="rId1"/>
    <p:sldLayoutId id="2147484578" r:id="rId2"/>
    <p:sldLayoutId id="2147484576" r:id="rId3"/>
    <p:sldLayoutId id="2147484579" r:id="rId4"/>
  </p:sldLayoutIdLst>
  <p:timing>
    <p:tnLst>
      <p:par>
        <p:cTn id="1" dur="indefinite" restart="never" nodeType="tmRoot"/>
      </p:par>
    </p:tnLst>
  </p:timing>
  <p:txStyles>
    <p:titleStyle>
      <a:lvl1pPr algn="l" rtl="0" eaLnBrk="0" fontAlgn="base" hangingPunct="0">
        <a:spcBef>
          <a:spcPct val="0"/>
        </a:spcBef>
        <a:spcAft>
          <a:spcPct val="0"/>
        </a:spcAft>
        <a:defRPr sz="2800" kern="1200">
          <a:solidFill>
            <a:srgbClr val="660033"/>
          </a:solidFill>
          <a:latin typeface="HY견고딕" pitchFamily="18" charset="-127"/>
          <a:ea typeface="HY견고딕" pitchFamily="18" charset="-127"/>
          <a:cs typeface="+mj-cs"/>
        </a:defRPr>
      </a:lvl1pPr>
      <a:lvl2pPr algn="l" rtl="0" eaLnBrk="0" fontAlgn="base" hangingPunct="0">
        <a:spcBef>
          <a:spcPct val="0"/>
        </a:spcBef>
        <a:spcAft>
          <a:spcPct val="0"/>
        </a:spcAft>
        <a:defRPr sz="2800">
          <a:solidFill>
            <a:srgbClr val="660033"/>
          </a:solidFill>
          <a:latin typeface="HY견고딕" pitchFamily="18" charset="-127"/>
          <a:ea typeface="HY견고딕" pitchFamily="18" charset="-127"/>
        </a:defRPr>
      </a:lvl2pPr>
      <a:lvl3pPr algn="l" rtl="0" eaLnBrk="0" fontAlgn="base" hangingPunct="0">
        <a:spcBef>
          <a:spcPct val="0"/>
        </a:spcBef>
        <a:spcAft>
          <a:spcPct val="0"/>
        </a:spcAft>
        <a:defRPr sz="2800">
          <a:solidFill>
            <a:srgbClr val="660033"/>
          </a:solidFill>
          <a:latin typeface="HY견고딕" pitchFamily="18" charset="-127"/>
          <a:ea typeface="HY견고딕" pitchFamily="18" charset="-127"/>
        </a:defRPr>
      </a:lvl3pPr>
      <a:lvl4pPr algn="l" rtl="0" eaLnBrk="0" fontAlgn="base" hangingPunct="0">
        <a:spcBef>
          <a:spcPct val="0"/>
        </a:spcBef>
        <a:spcAft>
          <a:spcPct val="0"/>
        </a:spcAft>
        <a:defRPr sz="2800">
          <a:solidFill>
            <a:srgbClr val="660033"/>
          </a:solidFill>
          <a:latin typeface="HY견고딕" pitchFamily="18" charset="-127"/>
          <a:ea typeface="HY견고딕" pitchFamily="18" charset="-127"/>
        </a:defRPr>
      </a:lvl4pPr>
      <a:lvl5pPr algn="l" rtl="0" eaLnBrk="0" fontAlgn="base" hangingPunct="0">
        <a:spcBef>
          <a:spcPct val="0"/>
        </a:spcBef>
        <a:spcAft>
          <a:spcPct val="0"/>
        </a:spcAft>
        <a:defRPr sz="2800">
          <a:solidFill>
            <a:srgbClr val="660033"/>
          </a:solidFill>
          <a:latin typeface="HY견고딕" pitchFamily="18" charset="-127"/>
          <a:ea typeface="HY견고딕" pitchFamily="18" charset="-127"/>
        </a:defRPr>
      </a:lvl5pPr>
      <a:lvl6pPr marL="457200" algn="l" rtl="0" fontAlgn="base">
        <a:spcBef>
          <a:spcPct val="0"/>
        </a:spcBef>
        <a:spcAft>
          <a:spcPct val="0"/>
        </a:spcAft>
        <a:defRPr sz="2400">
          <a:solidFill>
            <a:schemeClr val="bg1"/>
          </a:solidFill>
          <a:latin typeface="HY견고딕" pitchFamily="18" charset="-127"/>
          <a:ea typeface="HY견고딕" pitchFamily="18" charset="-127"/>
        </a:defRPr>
      </a:lvl6pPr>
      <a:lvl7pPr marL="914400" algn="l" rtl="0" fontAlgn="base">
        <a:spcBef>
          <a:spcPct val="0"/>
        </a:spcBef>
        <a:spcAft>
          <a:spcPct val="0"/>
        </a:spcAft>
        <a:defRPr sz="2400">
          <a:solidFill>
            <a:schemeClr val="bg1"/>
          </a:solidFill>
          <a:latin typeface="HY견고딕" pitchFamily="18" charset="-127"/>
          <a:ea typeface="HY견고딕" pitchFamily="18" charset="-127"/>
        </a:defRPr>
      </a:lvl7pPr>
      <a:lvl8pPr marL="1371600" algn="l" rtl="0" fontAlgn="base">
        <a:spcBef>
          <a:spcPct val="0"/>
        </a:spcBef>
        <a:spcAft>
          <a:spcPct val="0"/>
        </a:spcAft>
        <a:defRPr sz="2400">
          <a:solidFill>
            <a:schemeClr val="bg1"/>
          </a:solidFill>
          <a:latin typeface="HY견고딕" pitchFamily="18" charset="-127"/>
          <a:ea typeface="HY견고딕" pitchFamily="18" charset="-127"/>
        </a:defRPr>
      </a:lvl8pPr>
      <a:lvl9pPr marL="1828800" algn="l" rtl="0" fontAlgn="base">
        <a:spcBef>
          <a:spcPct val="0"/>
        </a:spcBef>
        <a:spcAft>
          <a:spcPct val="0"/>
        </a:spcAft>
        <a:defRPr sz="2400">
          <a:solidFill>
            <a:schemeClr val="bg1"/>
          </a:solidFill>
          <a:latin typeface="HY견고딕" pitchFamily="18" charset="-127"/>
          <a:ea typeface="HY견고딕" pitchFamily="18" charset="-127"/>
        </a:defRPr>
      </a:lvl9pPr>
    </p:titleStyle>
    <p:bodyStyle>
      <a:lvl1pPr marL="342900" indent="-342900" algn="l" rtl="0" eaLnBrk="0" fontAlgn="base" latinLnBrk="1" hangingPunct="0">
        <a:spcBef>
          <a:spcPct val="20000"/>
        </a:spcBef>
        <a:spcAft>
          <a:spcPts val="200"/>
        </a:spcAft>
        <a:buClr>
          <a:srgbClr val="660033"/>
        </a:buClr>
        <a:buFont typeface="Wingdings" panose="05000000000000000000" pitchFamily="2" charset="2"/>
        <a:buChar char="v"/>
        <a:defRPr sz="2000" kern="1200">
          <a:solidFill>
            <a:schemeClr val="tx1"/>
          </a:solidFill>
          <a:latin typeface="HY견고딕" pitchFamily="18" charset="-127"/>
          <a:ea typeface="HY견고딕" pitchFamily="18" charset="-127"/>
          <a:cs typeface="+mn-cs"/>
        </a:defRPr>
      </a:lvl1pPr>
      <a:lvl2pPr marL="539750" indent="-182563" algn="l" rtl="0" eaLnBrk="0" fontAlgn="base" latinLnBrk="1" hangingPunct="0">
        <a:spcBef>
          <a:spcPct val="20000"/>
        </a:spcBef>
        <a:spcAft>
          <a:spcPct val="0"/>
        </a:spcAft>
        <a:buClr>
          <a:srgbClr val="B1AE6B"/>
        </a:buClr>
        <a:buFont typeface="Wingdings" panose="05000000000000000000" pitchFamily="2" charset="2"/>
        <a:buChar char="§"/>
        <a:defRPr sz="1600" kern="1200">
          <a:solidFill>
            <a:schemeClr val="tx1"/>
          </a:solidFill>
          <a:latin typeface="HY견고딕" pitchFamily="18" charset="-127"/>
          <a:ea typeface="HY견고딕" pitchFamily="18" charset="-127"/>
          <a:cs typeface="+mn-cs"/>
        </a:defRPr>
      </a:lvl2pPr>
      <a:lvl3pPr marL="809625" indent="-182563" algn="l" rtl="0" eaLnBrk="0" fontAlgn="base" latinLnBrk="1" hangingPunct="0">
        <a:spcBef>
          <a:spcPct val="20000"/>
        </a:spcBef>
        <a:spcAft>
          <a:spcPct val="0"/>
        </a:spcAft>
        <a:buClr>
          <a:srgbClr val="ADB9AD"/>
        </a:buClr>
        <a:buChar char="•"/>
        <a:defRPr sz="1400" kern="1200">
          <a:solidFill>
            <a:schemeClr val="tx1"/>
          </a:solidFill>
          <a:latin typeface="HY견고딕" pitchFamily="18" charset="-127"/>
          <a:ea typeface="HY견고딕" pitchFamily="18" charset="-127"/>
          <a:cs typeface="+mn-cs"/>
        </a:defRPr>
      </a:lvl3pPr>
      <a:lvl4pPr marL="1600200" indent="-228600" algn="l" rtl="0" eaLnBrk="0" fontAlgn="base" latinLnBrk="1" hangingPunct="0">
        <a:spcBef>
          <a:spcPct val="20000"/>
        </a:spcBef>
        <a:spcAft>
          <a:spcPct val="0"/>
        </a:spcAft>
        <a:buFont typeface="Arial" panose="020B0604020202020204" pitchFamily="34" charset="0"/>
        <a:buChar char="–"/>
        <a:defRPr kern="1200">
          <a:solidFill>
            <a:schemeClr val="tx1"/>
          </a:solidFill>
          <a:latin typeface="HY견고딕" pitchFamily="18" charset="-127"/>
          <a:ea typeface="HY견고딕" pitchFamily="18" charset="-127"/>
          <a:cs typeface="+mn-cs"/>
        </a:defRPr>
      </a:lvl4pPr>
      <a:lvl5pPr marL="2057400" indent="-228600" algn="l" rtl="0" eaLnBrk="0" fontAlgn="base" latinLnBrk="1" hangingPunct="0">
        <a:spcBef>
          <a:spcPct val="20000"/>
        </a:spcBef>
        <a:spcAft>
          <a:spcPct val="0"/>
        </a:spcAft>
        <a:buFont typeface="Arial" panose="020B0604020202020204" pitchFamily="34" charset="0"/>
        <a:buChar char="»"/>
        <a:defRPr kern="1200">
          <a:solidFill>
            <a:schemeClr val="tx1"/>
          </a:solidFill>
          <a:latin typeface="HY견고딕" pitchFamily="18" charset="-127"/>
          <a:ea typeface="HY견고딕" pitchFamily="18"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7.wmf"/><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6.w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10.png"/><Relationship Id="rId5" Type="http://schemas.openxmlformats.org/officeDocument/2006/relationships/image" Target="../media/image9.wmf"/><Relationship Id="rId4"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vmlDrawing" Target="../drawings/vmlDrawing6.vml"/><Relationship Id="rId5" Type="http://schemas.openxmlformats.org/officeDocument/2006/relationships/image" Target="../media/image11.wmf"/><Relationship Id="rId4"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vmlDrawing" Target="../drawings/vmlDrawing7.vml"/><Relationship Id="rId5" Type="http://schemas.openxmlformats.org/officeDocument/2006/relationships/image" Target="../media/image12.wmf"/><Relationship Id="rId4"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project.firebaseio.com/" TargetMode="External"/><Relationship Id="rId2" Type="http://schemas.openxmlformats.org/officeDocument/2006/relationships/hyperlink" Target="https://firebase.google.com/"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6.wmf"/><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oleObject" Target="../embeddings/oleObject10.bin"/><Relationship Id="rId5" Type="http://schemas.openxmlformats.org/officeDocument/2006/relationships/image" Target="../media/image15.wmf"/><Relationship Id="rId4" Type="http://schemas.openxmlformats.org/officeDocument/2006/relationships/oleObject" Target="../embeddings/oleObject9.bin"/></Relationships>
</file>

<file path=ppt/slides/_rels/slide29.xml.rels><?xml version="1.0" encoding="UTF-8" standalone="yes"?>
<Relationships xmlns="http://schemas.openxmlformats.org/package/2006/relationships"><Relationship Id="rId2" Type="http://schemas.openxmlformats.org/officeDocument/2006/relationships/hyperlink" Target="https://mooneegee.blogspot.com/2017/10/python-flask.html"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제목 5"/>
          <p:cNvSpPr>
            <a:spLocks noGrp="1"/>
          </p:cNvSpPr>
          <p:nvPr>
            <p:ph type="ctrTitle"/>
          </p:nvPr>
        </p:nvSpPr>
        <p:spPr>
          <a:xfrm>
            <a:off x="76200" y="4267200"/>
            <a:ext cx="9067800" cy="838200"/>
          </a:xfrm>
        </p:spPr>
        <p:txBody>
          <a:bodyPr/>
          <a:lstStyle/>
          <a:p>
            <a:r>
              <a:rPr lang="en-US" altLang="ko-KR" sz="2800" smtClean="0"/>
              <a:t>5. </a:t>
            </a:r>
            <a:r>
              <a:rPr lang="en-US" altLang="ko-KR" sz="2800" dirty="0" smtClean="0"/>
              <a:t>HTTP</a:t>
            </a:r>
            <a:r>
              <a:rPr lang="ko-KR" altLang="en-US" sz="2800" dirty="0" smtClean="0"/>
              <a:t>를 이용한 </a:t>
            </a:r>
            <a:r>
              <a:rPr lang="ko-KR" altLang="en-US" sz="2800" dirty="0" err="1" smtClean="0"/>
              <a:t>사물인터넷</a:t>
            </a:r>
            <a:endParaRPr lang="ko-KR" altLang="en-US" sz="2800" dirty="0"/>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sz="quarter" idx="10"/>
          </p:nvPr>
        </p:nvSpPr>
        <p:spPr>
          <a:xfrm>
            <a:off x="228600" y="931818"/>
            <a:ext cx="8839200" cy="5715000"/>
          </a:xfrm>
        </p:spPr>
        <p:txBody>
          <a:bodyPr/>
          <a:lstStyle/>
          <a:p>
            <a:pPr>
              <a:spcBef>
                <a:spcPts val="0"/>
              </a:spcBef>
            </a:pPr>
            <a:r>
              <a:rPr lang="en-US" altLang="ko-KR" dirty="0" smtClean="0"/>
              <a:t>POST requests</a:t>
            </a:r>
          </a:p>
          <a:p>
            <a:pPr lvl="1">
              <a:lnSpc>
                <a:spcPct val="100000"/>
              </a:lnSpc>
              <a:spcBef>
                <a:spcPts val="0"/>
              </a:spcBef>
            </a:pPr>
            <a:r>
              <a:rPr lang="ko-KR" altLang="en-US" dirty="0" smtClean="0"/>
              <a:t>자원 생성</a:t>
            </a:r>
            <a:endParaRPr lang="pt-BR" altLang="ko-KR" dirty="0" smtClean="0"/>
          </a:p>
          <a:p>
            <a:pPr lvl="1">
              <a:lnSpc>
                <a:spcPct val="100000"/>
              </a:lnSpc>
              <a:spcBef>
                <a:spcPts val="0"/>
              </a:spcBef>
            </a:pPr>
            <a:r>
              <a:rPr lang="pt-BR" altLang="ko-KR" dirty="0" smtClean="0"/>
              <a:t>resp </a:t>
            </a:r>
            <a:r>
              <a:rPr lang="pt-BR" altLang="ko-KR" dirty="0"/>
              <a:t>= </a:t>
            </a:r>
            <a:r>
              <a:rPr lang="pt-BR" altLang="ko-KR" dirty="0">
                <a:solidFill>
                  <a:srgbClr val="FF0000"/>
                </a:solidFill>
              </a:rPr>
              <a:t>requests.post</a:t>
            </a:r>
            <a:r>
              <a:rPr lang="pt-BR" altLang="ko-KR" dirty="0"/>
              <a:t>('https://httpbin.org/post', data = {'key':'value</a:t>
            </a:r>
            <a:r>
              <a:rPr lang="pt-BR" altLang="ko-KR" dirty="0" smtClean="0"/>
              <a:t>'})</a:t>
            </a:r>
            <a:endParaRPr lang="pt-BR" altLang="ko-KR" dirty="0"/>
          </a:p>
          <a:p>
            <a:pPr>
              <a:spcBef>
                <a:spcPts val="0"/>
              </a:spcBef>
            </a:pPr>
            <a:r>
              <a:rPr lang="pt-BR" altLang="ko-KR" dirty="0" smtClean="0"/>
              <a:t>DELETE requests</a:t>
            </a:r>
          </a:p>
          <a:p>
            <a:pPr lvl="1">
              <a:lnSpc>
                <a:spcPct val="100000"/>
              </a:lnSpc>
              <a:spcBef>
                <a:spcPts val="0"/>
              </a:spcBef>
            </a:pPr>
            <a:r>
              <a:rPr lang="ko-KR" altLang="en-US" dirty="0" smtClean="0"/>
              <a:t>자원 삭제</a:t>
            </a:r>
            <a:endParaRPr lang="pt-BR" altLang="ko-KR" dirty="0" smtClean="0"/>
          </a:p>
          <a:p>
            <a:pPr lvl="1">
              <a:lnSpc>
                <a:spcPct val="100000"/>
              </a:lnSpc>
              <a:spcBef>
                <a:spcPts val="0"/>
              </a:spcBef>
            </a:pPr>
            <a:r>
              <a:rPr lang="en-US" altLang="ko-KR" dirty="0" err="1" smtClean="0"/>
              <a:t>resp</a:t>
            </a:r>
            <a:r>
              <a:rPr lang="en-US" altLang="ko-KR" dirty="0" smtClean="0"/>
              <a:t> </a:t>
            </a:r>
            <a:r>
              <a:rPr lang="en-US" altLang="ko-KR" dirty="0"/>
              <a:t>= </a:t>
            </a:r>
            <a:r>
              <a:rPr lang="en-US" altLang="ko-KR" dirty="0" err="1">
                <a:solidFill>
                  <a:srgbClr val="FF0000"/>
                </a:solidFill>
              </a:rPr>
              <a:t>requests.delete</a:t>
            </a:r>
            <a:r>
              <a:rPr lang="en-US" altLang="ko-KR" dirty="0"/>
              <a:t>('https://httpbin.org/delete</a:t>
            </a:r>
            <a:r>
              <a:rPr lang="en-US" altLang="ko-KR" dirty="0" smtClean="0"/>
              <a:t>')</a:t>
            </a:r>
          </a:p>
          <a:p>
            <a:pPr>
              <a:spcBef>
                <a:spcPts val="0"/>
              </a:spcBef>
            </a:pPr>
            <a:r>
              <a:rPr lang="en-US" altLang="ko-KR" dirty="0" smtClean="0"/>
              <a:t>HEAD requests</a:t>
            </a:r>
          </a:p>
          <a:p>
            <a:pPr lvl="1">
              <a:lnSpc>
                <a:spcPct val="100000"/>
              </a:lnSpc>
              <a:spcBef>
                <a:spcPts val="0"/>
              </a:spcBef>
            </a:pPr>
            <a:r>
              <a:rPr lang="ko-KR" altLang="en-US" dirty="0" smtClean="0"/>
              <a:t>응답 전체를 가져올 필요없이 응답 </a:t>
            </a:r>
            <a:r>
              <a:rPr lang="en-US" altLang="ko-KR" dirty="0" smtClean="0"/>
              <a:t>headers </a:t>
            </a:r>
            <a:r>
              <a:rPr lang="ko-KR" altLang="en-US" dirty="0" smtClean="0"/>
              <a:t>속의 메타 정보 검색</a:t>
            </a:r>
            <a:endParaRPr lang="en-US" altLang="ko-KR" dirty="0" smtClean="0"/>
          </a:p>
          <a:p>
            <a:pPr lvl="1">
              <a:lnSpc>
                <a:spcPct val="100000"/>
              </a:lnSpc>
              <a:spcBef>
                <a:spcPts val="0"/>
              </a:spcBef>
            </a:pPr>
            <a:r>
              <a:rPr lang="en-US" altLang="ko-KR" dirty="0" err="1" smtClean="0"/>
              <a:t>resp</a:t>
            </a:r>
            <a:r>
              <a:rPr lang="en-US" altLang="ko-KR" dirty="0" smtClean="0"/>
              <a:t> </a:t>
            </a:r>
            <a:r>
              <a:rPr lang="en-US" altLang="ko-KR" dirty="0"/>
              <a:t>= </a:t>
            </a:r>
            <a:r>
              <a:rPr lang="en-US" altLang="ko-KR" dirty="0" err="1">
                <a:solidFill>
                  <a:srgbClr val="FF0000"/>
                </a:solidFill>
              </a:rPr>
              <a:t>requests.head</a:t>
            </a:r>
            <a:r>
              <a:rPr lang="en-US" altLang="ko-KR" dirty="0"/>
              <a:t>('https://httpbin.org/get</a:t>
            </a:r>
            <a:r>
              <a:rPr lang="en-US" altLang="ko-KR" dirty="0" smtClean="0"/>
              <a:t>')</a:t>
            </a:r>
          </a:p>
          <a:p>
            <a:pPr>
              <a:spcBef>
                <a:spcPts val="0"/>
              </a:spcBef>
            </a:pPr>
            <a:r>
              <a:rPr lang="en-US" altLang="ko-KR" dirty="0" smtClean="0"/>
              <a:t>OPTIONS requests</a:t>
            </a:r>
          </a:p>
          <a:p>
            <a:pPr lvl="1">
              <a:lnSpc>
                <a:spcPct val="100000"/>
              </a:lnSpc>
              <a:spcBef>
                <a:spcPts val="0"/>
              </a:spcBef>
            </a:pPr>
            <a:r>
              <a:rPr lang="ko-KR" altLang="en-US" dirty="0" smtClean="0"/>
              <a:t>서버가 지원하는 </a:t>
            </a:r>
            <a:r>
              <a:rPr lang="en-US" altLang="ko-KR" dirty="0" smtClean="0"/>
              <a:t>HTTP </a:t>
            </a:r>
            <a:r>
              <a:rPr lang="ko-KR" altLang="en-US" dirty="0" err="1" smtClean="0"/>
              <a:t>메소드</a:t>
            </a:r>
            <a:r>
              <a:rPr lang="ko-KR" altLang="en-US" dirty="0" smtClean="0"/>
              <a:t> 반환</a:t>
            </a:r>
            <a:endParaRPr lang="en-US" altLang="ko-KR" dirty="0" smtClean="0"/>
          </a:p>
          <a:p>
            <a:pPr lvl="1">
              <a:lnSpc>
                <a:spcPct val="100000"/>
              </a:lnSpc>
              <a:spcBef>
                <a:spcPts val="0"/>
              </a:spcBef>
            </a:pPr>
            <a:r>
              <a:rPr lang="en-US" altLang="ko-KR" dirty="0" err="1" smtClean="0"/>
              <a:t>resp</a:t>
            </a:r>
            <a:r>
              <a:rPr lang="en-US" altLang="ko-KR" dirty="0" smtClean="0"/>
              <a:t> =</a:t>
            </a:r>
            <a:r>
              <a:rPr lang="en-US" altLang="ko-KR" dirty="0" smtClean="0">
                <a:solidFill>
                  <a:srgbClr val="FF0000"/>
                </a:solidFill>
              </a:rPr>
              <a:t> </a:t>
            </a:r>
            <a:r>
              <a:rPr lang="en-US" altLang="ko-KR" dirty="0" err="1">
                <a:solidFill>
                  <a:srgbClr val="FF0000"/>
                </a:solidFill>
              </a:rPr>
              <a:t>requests.options</a:t>
            </a:r>
            <a:r>
              <a:rPr lang="en-US" altLang="ko-KR" dirty="0">
                <a:solidFill>
                  <a:srgbClr val="FF0000"/>
                </a:solidFill>
              </a:rPr>
              <a:t>("http://www.google.com</a:t>
            </a:r>
            <a:r>
              <a:rPr lang="en-US" altLang="ko-KR" dirty="0" smtClean="0">
                <a:solidFill>
                  <a:srgbClr val="FF0000"/>
                </a:solidFill>
              </a:rPr>
              <a:t>")</a:t>
            </a:r>
            <a:br>
              <a:rPr lang="en-US" altLang="ko-KR" dirty="0" smtClean="0">
                <a:solidFill>
                  <a:srgbClr val="FF0000"/>
                </a:solidFill>
              </a:rPr>
            </a:br>
            <a:r>
              <a:rPr lang="en-US" altLang="ko-KR" dirty="0" smtClean="0"/>
              <a:t>print(</a:t>
            </a:r>
            <a:r>
              <a:rPr lang="en-US" altLang="ko-KR" dirty="0" err="1" smtClean="0"/>
              <a:t>r.headers</a:t>
            </a:r>
            <a:r>
              <a:rPr lang="en-US" altLang="ko-KR" dirty="0" smtClean="0"/>
              <a:t>['allow'])</a:t>
            </a:r>
            <a:br>
              <a:rPr lang="en-US" altLang="ko-KR" dirty="0" smtClean="0"/>
            </a:br>
            <a:r>
              <a:rPr lang="en-US" altLang="ko-KR" dirty="0" smtClean="0">
                <a:sym typeface="Wingdings" panose="05000000000000000000" pitchFamily="2" charset="2"/>
              </a:rPr>
              <a:t> GET, HEAD</a:t>
            </a:r>
            <a:endParaRPr lang="ko-KR" altLang="en-US" dirty="0"/>
          </a:p>
        </p:txBody>
      </p:sp>
      <p:sp>
        <p:nvSpPr>
          <p:cNvPr id="3" name="제목 2"/>
          <p:cNvSpPr>
            <a:spLocks noGrp="1"/>
          </p:cNvSpPr>
          <p:nvPr>
            <p:ph type="title"/>
          </p:nvPr>
        </p:nvSpPr>
        <p:spPr/>
        <p:txBody>
          <a:bodyPr/>
          <a:lstStyle/>
          <a:p>
            <a:r>
              <a:rPr lang="en-US" altLang="ko-KR" dirty="0"/>
              <a:t>requests </a:t>
            </a:r>
            <a:r>
              <a:rPr lang="ko-KR" altLang="en-US" dirty="0"/>
              <a:t>모듈을 사용한 </a:t>
            </a:r>
            <a:r>
              <a:rPr lang="en-US" altLang="ko-KR" dirty="0" smtClean="0"/>
              <a:t>HTTP </a:t>
            </a:r>
            <a:r>
              <a:rPr lang="ko-KR" altLang="en-US" dirty="0" smtClean="0"/>
              <a:t>요청</a:t>
            </a:r>
            <a:endParaRPr lang="ko-KR" altLang="en-US" dirty="0"/>
          </a:p>
        </p:txBody>
      </p:sp>
    </p:spTree>
    <p:extLst>
      <p:ext uri="{BB962C8B-B14F-4D97-AF65-F5344CB8AC3E}">
        <p14:creationId xmlns:p14="http://schemas.microsoft.com/office/powerpoint/2010/main" val="3572752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sz="quarter" idx="10"/>
          </p:nvPr>
        </p:nvSpPr>
        <p:spPr/>
        <p:txBody>
          <a:bodyPr/>
          <a:lstStyle/>
          <a:p>
            <a:r>
              <a:rPr lang="en-US" altLang="ko-KR" dirty="0" smtClean="0"/>
              <a:t>URL </a:t>
            </a:r>
            <a:r>
              <a:rPr lang="ko-KR" altLang="en-US" dirty="0" smtClean="0"/>
              <a:t>속에 데이터 전달하기</a:t>
            </a:r>
            <a:r>
              <a:rPr lang="en-US" altLang="ko-KR" dirty="0" smtClean="0"/>
              <a:t>(1)</a:t>
            </a:r>
          </a:p>
          <a:p>
            <a:pPr lvl="1"/>
            <a:r>
              <a:rPr lang="en-US" altLang="ko-KR" dirty="0" smtClean="0"/>
              <a:t>? </a:t>
            </a:r>
            <a:r>
              <a:rPr lang="ko-KR" altLang="en-US" dirty="0" smtClean="0"/>
              <a:t>다음에 </a:t>
            </a:r>
            <a:r>
              <a:rPr lang="en-US" altLang="ko-KR" dirty="0" smtClean="0"/>
              <a:t>key/value </a:t>
            </a:r>
            <a:r>
              <a:rPr lang="ko-KR" altLang="en-US" dirty="0" smtClean="0"/>
              <a:t>쌍을 추가한다</a:t>
            </a:r>
            <a:endParaRPr lang="en-US" altLang="ko-KR" dirty="0" smtClean="0"/>
          </a:p>
          <a:p>
            <a:pPr lvl="1"/>
            <a:r>
              <a:rPr lang="en-US" altLang="ko-KR" dirty="0" smtClean="0"/>
              <a:t>https://httpbin.org/get</a:t>
            </a:r>
            <a:r>
              <a:rPr lang="en-US" altLang="ko-KR" dirty="0" smtClean="0">
                <a:solidFill>
                  <a:srgbClr val="FF0000"/>
                </a:solidFill>
              </a:rPr>
              <a:t>?key=value</a:t>
            </a:r>
          </a:p>
          <a:p>
            <a:r>
              <a:rPr lang="en-US" altLang="ko-KR" dirty="0"/>
              <a:t>URL </a:t>
            </a:r>
            <a:r>
              <a:rPr lang="ko-KR" altLang="en-US" dirty="0"/>
              <a:t>속에 데이터 전달하기</a:t>
            </a:r>
            <a:r>
              <a:rPr lang="en-US" altLang="ko-KR" dirty="0" smtClean="0"/>
              <a:t>(2)</a:t>
            </a:r>
            <a:endParaRPr lang="en-US" altLang="ko-KR" dirty="0"/>
          </a:p>
          <a:p>
            <a:pPr lvl="1"/>
            <a:r>
              <a:rPr lang="ko-KR" altLang="en-US" dirty="0" smtClean="0"/>
              <a:t>데이터를 </a:t>
            </a:r>
            <a:r>
              <a:rPr lang="ko-KR" altLang="en-US" dirty="0" err="1" smtClean="0"/>
              <a:t>딕셔너리로</a:t>
            </a:r>
            <a:r>
              <a:rPr lang="ko-KR" altLang="en-US" dirty="0" smtClean="0"/>
              <a:t> 구성하고 </a:t>
            </a:r>
            <a:r>
              <a:rPr lang="en-US" altLang="ko-KR" dirty="0" err="1" smtClean="0"/>
              <a:t>params</a:t>
            </a:r>
            <a:r>
              <a:rPr lang="en-US" altLang="ko-KR" dirty="0" smtClean="0"/>
              <a:t> </a:t>
            </a:r>
            <a:r>
              <a:rPr lang="ko-KR" altLang="en-US" dirty="0" smtClean="0"/>
              <a:t>키워드를 이용하여 전달하기</a:t>
            </a:r>
            <a:endParaRPr lang="en-US" altLang="ko-KR" dirty="0" smtClean="0"/>
          </a:p>
          <a:p>
            <a:pPr lvl="1">
              <a:lnSpc>
                <a:spcPct val="100000"/>
              </a:lnSpc>
              <a:spcBef>
                <a:spcPts val="0"/>
              </a:spcBef>
              <a:spcAft>
                <a:spcPts val="0"/>
              </a:spcAft>
            </a:pPr>
            <a:r>
              <a:rPr lang="en-US" altLang="ko-KR" dirty="0" smtClean="0">
                <a:solidFill>
                  <a:srgbClr val="002060"/>
                </a:solidFill>
              </a:rPr>
              <a:t>data = {'key1': 'value1', 'key2': 'value2'}</a:t>
            </a:r>
          </a:p>
          <a:p>
            <a:pPr lvl="1">
              <a:lnSpc>
                <a:spcPct val="100000"/>
              </a:lnSpc>
              <a:spcBef>
                <a:spcPts val="0"/>
              </a:spcBef>
              <a:spcAft>
                <a:spcPts val="0"/>
              </a:spcAft>
            </a:pPr>
            <a:r>
              <a:rPr lang="en-US" altLang="ko-KR" dirty="0" err="1" smtClean="0">
                <a:solidFill>
                  <a:srgbClr val="002060"/>
                </a:solidFill>
              </a:rPr>
              <a:t>resp</a:t>
            </a:r>
            <a:r>
              <a:rPr lang="en-US" altLang="ko-KR" dirty="0" smtClean="0">
                <a:solidFill>
                  <a:srgbClr val="002060"/>
                </a:solidFill>
              </a:rPr>
              <a:t> = </a:t>
            </a:r>
            <a:r>
              <a:rPr lang="en-US" altLang="ko-KR" dirty="0" err="1" smtClean="0">
                <a:solidFill>
                  <a:srgbClr val="002060"/>
                </a:solidFill>
              </a:rPr>
              <a:t>requests.get</a:t>
            </a:r>
            <a:r>
              <a:rPr lang="en-US" altLang="ko-KR" dirty="0" smtClean="0">
                <a:solidFill>
                  <a:srgbClr val="002060"/>
                </a:solidFill>
              </a:rPr>
              <a:t>('https://httpbin.org/get', </a:t>
            </a:r>
            <a:r>
              <a:rPr lang="en-US" altLang="ko-KR" dirty="0" err="1" smtClean="0">
                <a:solidFill>
                  <a:srgbClr val="002060"/>
                </a:solidFill>
              </a:rPr>
              <a:t>params</a:t>
            </a:r>
            <a:r>
              <a:rPr lang="en-US" altLang="ko-KR" dirty="0" smtClean="0">
                <a:solidFill>
                  <a:srgbClr val="002060"/>
                </a:solidFill>
              </a:rPr>
              <a:t>=data)</a:t>
            </a:r>
          </a:p>
          <a:p>
            <a:pPr lvl="1">
              <a:lnSpc>
                <a:spcPct val="100000"/>
              </a:lnSpc>
              <a:spcBef>
                <a:spcPts val="0"/>
              </a:spcBef>
              <a:spcAft>
                <a:spcPts val="0"/>
              </a:spcAft>
            </a:pPr>
            <a:r>
              <a:rPr lang="en-US" altLang="ko-KR" dirty="0" smtClean="0">
                <a:solidFill>
                  <a:srgbClr val="002060"/>
                </a:solidFill>
              </a:rPr>
              <a:t>print(resp.url)</a:t>
            </a:r>
            <a:r>
              <a:rPr lang="en-US" altLang="ko-KR" dirty="0" smtClean="0"/>
              <a:t/>
            </a:r>
            <a:br>
              <a:rPr lang="en-US" altLang="ko-KR" dirty="0" smtClean="0"/>
            </a:br>
            <a:r>
              <a:rPr lang="en-US" altLang="ko-KR" b="1" dirty="0" smtClean="0">
                <a:solidFill>
                  <a:srgbClr val="00B050"/>
                </a:solidFill>
                <a:sym typeface="Wingdings" panose="05000000000000000000" pitchFamily="2" charset="2"/>
              </a:rPr>
              <a:t> </a:t>
            </a:r>
            <a:r>
              <a:rPr lang="en-US" altLang="ko-KR" b="1" dirty="0" smtClean="0">
                <a:solidFill>
                  <a:srgbClr val="00B050"/>
                </a:solidFill>
              </a:rPr>
              <a:t>https://httpbin.org/get?key2=value2&amp;key1=value1</a:t>
            </a:r>
          </a:p>
          <a:p>
            <a:pPr lvl="1">
              <a:lnSpc>
                <a:spcPct val="100000"/>
              </a:lnSpc>
              <a:spcBef>
                <a:spcPts val="0"/>
              </a:spcBef>
              <a:spcAft>
                <a:spcPts val="0"/>
              </a:spcAft>
            </a:pPr>
            <a:r>
              <a:rPr lang="en-US" altLang="ko-KR" dirty="0">
                <a:solidFill>
                  <a:srgbClr val="640032"/>
                </a:solidFill>
              </a:rPr>
              <a:t>data = {'key1': 'value1', 'key2': </a:t>
            </a:r>
            <a:r>
              <a:rPr lang="en-US" altLang="ko-KR" dirty="0" smtClean="0">
                <a:solidFill>
                  <a:srgbClr val="640032"/>
                </a:solidFill>
              </a:rPr>
              <a:t>['value2', 'value3']}</a:t>
            </a:r>
            <a:endParaRPr lang="en-US" altLang="ko-KR" dirty="0">
              <a:solidFill>
                <a:srgbClr val="640032"/>
              </a:solidFill>
            </a:endParaRPr>
          </a:p>
          <a:p>
            <a:pPr lvl="1">
              <a:lnSpc>
                <a:spcPct val="100000"/>
              </a:lnSpc>
              <a:spcBef>
                <a:spcPts val="0"/>
              </a:spcBef>
              <a:spcAft>
                <a:spcPts val="0"/>
              </a:spcAft>
            </a:pPr>
            <a:r>
              <a:rPr lang="en-US" altLang="ko-KR" dirty="0" err="1">
                <a:solidFill>
                  <a:srgbClr val="640032"/>
                </a:solidFill>
              </a:rPr>
              <a:t>resp</a:t>
            </a:r>
            <a:r>
              <a:rPr lang="en-US" altLang="ko-KR" dirty="0">
                <a:solidFill>
                  <a:srgbClr val="640032"/>
                </a:solidFill>
              </a:rPr>
              <a:t> = </a:t>
            </a:r>
            <a:r>
              <a:rPr lang="en-US" altLang="ko-KR" dirty="0" err="1">
                <a:solidFill>
                  <a:srgbClr val="640032"/>
                </a:solidFill>
              </a:rPr>
              <a:t>requests.get</a:t>
            </a:r>
            <a:r>
              <a:rPr lang="en-US" altLang="ko-KR" dirty="0">
                <a:solidFill>
                  <a:srgbClr val="640032"/>
                </a:solidFill>
              </a:rPr>
              <a:t>('https://httpbin.org/get', </a:t>
            </a:r>
            <a:r>
              <a:rPr lang="en-US" altLang="ko-KR" dirty="0" err="1">
                <a:solidFill>
                  <a:srgbClr val="640032"/>
                </a:solidFill>
              </a:rPr>
              <a:t>params</a:t>
            </a:r>
            <a:r>
              <a:rPr lang="en-US" altLang="ko-KR" dirty="0">
                <a:solidFill>
                  <a:srgbClr val="640032"/>
                </a:solidFill>
              </a:rPr>
              <a:t>=data)</a:t>
            </a:r>
          </a:p>
          <a:p>
            <a:pPr lvl="1">
              <a:lnSpc>
                <a:spcPct val="100000"/>
              </a:lnSpc>
              <a:spcBef>
                <a:spcPts val="0"/>
              </a:spcBef>
              <a:spcAft>
                <a:spcPts val="0"/>
              </a:spcAft>
            </a:pPr>
            <a:r>
              <a:rPr lang="en-US" altLang="ko-KR" dirty="0">
                <a:solidFill>
                  <a:srgbClr val="640032"/>
                </a:solidFill>
              </a:rPr>
              <a:t>print(resp.url)</a:t>
            </a:r>
            <a:r>
              <a:rPr lang="en-US" altLang="ko-KR" dirty="0"/>
              <a:t/>
            </a:r>
            <a:br>
              <a:rPr lang="en-US" altLang="ko-KR" dirty="0"/>
            </a:br>
            <a:r>
              <a:rPr lang="en-US" altLang="ko-KR" b="1" dirty="0">
                <a:solidFill>
                  <a:srgbClr val="00B050"/>
                </a:solidFill>
                <a:sym typeface="Wingdings" panose="05000000000000000000" pitchFamily="2" charset="2"/>
              </a:rPr>
              <a:t> </a:t>
            </a:r>
            <a:r>
              <a:rPr lang="en-US" altLang="ko-KR" b="1" dirty="0">
                <a:solidFill>
                  <a:srgbClr val="00B050"/>
                </a:solidFill>
              </a:rPr>
              <a:t>https://httpbin.org/get</a:t>
            </a:r>
            <a:r>
              <a:rPr lang="en-US" altLang="ko-KR" b="1" dirty="0" smtClean="0">
                <a:solidFill>
                  <a:srgbClr val="00B050"/>
                </a:solidFill>
              </a:rPr>
              <a:t>? key1=value1&amp;key2=value2&amp;key2=value3</a:t>
            </a:r>
            <a:endParaRPr lang="ko-KR" altLang="en-US" dirty="0"/>
          </a:p>
        </p:txBody>
      </p:sp>
      <p:sp>
        <p:nvSpPr>
          <p:cNvPr id="3" name="제목 2"/>
          <p:cNvSpPr>
            <a:spLocks noGrp="1"/>
          </p:cNvSpPr>
          <p:nvPr>
            <p:ph type="title"/>
          </p:nvPr>
        </p:nvSpPr>
        <p:spPr/>
        <p:txBody>
          <a:bodyPr/>
          <a:lstStyle/>
          <a:p>
            <a:r>
              <a:rPr lang="en-US" altLang="ko-KR" dirty="0" smtClean="0"/>
              <a:t>requests URL</a:t>
            </a:r>
            <a:r>
              <a:rPr lang="ko-KR" altLang="en-US" dirty="0" smtClean="0"/>
              <a:t>에 </a:t>
            </a:r>
            <a:r>
              <a:rPr lang="ko-KR" altLang="en-US" dirty="0" err="1" smtClean="0"/>
              <a:t>파라미터</a:t>
            </a:r>
            <a:r>
              <a:rPr lang="ko-KR" altLang="en-US" dirty="0" smtClean="0"/>
              <a:t> 추가하기</a:t>
            </a:r>
            <a:endParaRPr lang="ko-KR" altLang="en-US" dirty="0"/>
          </a:p>
        </p:txBody>
      </p:sp>
    </p:spTree>
    <p:extLst>
      <p:ext uri="{BB962C8B-B14F-4D97-AF65-F5344CB8AC3E}">
        <p14:creationId xmlns:p14="http://schemas.microsoft.com/office/powerpoint/2010/main" val="379119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sz="quarter" idx="10"/>
          </p:nvPr>
        </p:nvSpPr>
        <p:spPr/>
        <p:txBody>
          <a:bodyPr/>
          <a:lstStyle/>
          <a:p>
            <a:r>
              <a:rPr lang="en-US" altLang="ko-KR" dirty="0" smtClean="0"/>
              <a:t>requests</a:t>
            </a:r>
            <a:r>
              <a:rPr lang="ko-KR" altLang="en-US" dirty="0" smtClean="0"/>
              <a:t>에 대한 서버의 응답</a:t>
            </a:r>
            <a:endParaRPr lang="en-US" altLang="ko-KR" dirty="0" smtClean="0"/>
          </a:p>
          <a:p>
            <a:pPr lvl="1"/>
            <a:r>
              <a:rPr lang="ko-KR" altLang="en-US" dirty="0" smtClean="0"/>
              <a:t>응답 속성</a:t>
            </a:r>
            <a:r>
              <a:rPr lang="en-US" altLang="ko-KR" dirty="0" smtClean="0"/>
              <a:t>: </a:t>
            </a:r>
            <a:r>
              <a:rPr lang="en-US" altLang="ko-KR" dirty="0" err="1" smtClean="0"/>
              <a:t>url</a:t>
            </a:r>
            <a:r>
              <a:rPr lang="en-US" altLang="ko-KR" dirty="0" smtClean="0"/>
              <a:t>, text, encoding, content, </a:t>
            </a:r>
            <a:r>
              <a:rPr lang="en-US" altLang="ko-KR" dirty="0" err="1" smtClean="0"/>
              <a:t>json</a:t>
            </a:r>
            <a:r>
              <a:rPr lang="en-US" altLang="ko-KR" dirty="0" smtClean="0"/>
              <a:t>, raw, headers, </a:t>
            </a:r>
            <a:r>
              <a:rPr lang="en-US" altLang="ko-KR" dirty="0" err="1" smtClean="0"/>
              <a:t>status_code</a:t>
            </a:r>
            <a:endParaRPr lang="en-US" altLang="ko-KR" dirty="0" smtClean="0"/>
          </a:p>
          <a:p>
            <a:pPr lvl="1"/>
            <a:r>
              <a:rPr lang="en-US" altLang="ko-KR" dirty="0" err="1"/>
              <a:t>resp</a:t>
            </a:r>
            <a:r>
              <a:rPr lang="en-US" altLang="ko-KR" dirty="0"/>
              <a:t> = </a:t>
            </a:r>
            <a:r>
              <a:rPr lang="en-US" altLang="ko-KR" dirty="0" err="1"/>
              <a:t>requests.get</a:t>
            </a:r>
            <a:r>
              <a:rPr lang="en-US" altLang="ko-KR" dirty="0"/>
              <a:t>("https://api.github.com/events</a:t>
            </a:r>
            <a:r>
              <a:rPr lang="en-US" altLang="ko-KR" dirty="0" smtClean="0"/>
              <a:t>")</a:t>
            </a:r>
            <a:br>
              <a:rPr lang="en-US" altLang="ko-KR" dirty="0" smtClean="0"/>
            </a:br>
            <a:r>
              <a:rPr lang="en-US" altLang="ko-KR" dirty="0" smtClean="0"/>
              <a:t>print(</a:t>
            </a:r>
            <a:r>
              <a:rPr lang="en-US" altLang="ko-KR" dirty="0" err="1" smtClean="0"/>
              <a:t>resp.text</a:t>
            </a:r>
            <a:r>
              <a:rPr lang="en-US" altLang="ko-KR" dirty="0" smtClean="0"/>
              <a:t>) #text </a:t>
            </a:r>
            <a:r>
              <a:rPr lang="ko-KR" altLang="en-US" dirty="0" smtClean="0"/>
              <a:t>응답</a:t>
            </a:r>
            <a:r>
              <a:rPr lang="en-US" altLang="ko-KR" dirty="0" smtClean="0"/>
              <a:t/>
            </a:r>
            <a:br>
              <a:rPr lang="en-US" altLang="ko-KR" dirty="0" smtClean="0"/>
            </a:br>
            <a:r>
              <a:rPr lang="en-US" altLang="ko-KR" dirty="0" smtClean="0"/>
              <a:t>print(</a:t>
            </a:r>
            <a:r>
              <a:rPr lang="en-US" altLang="ko-KR" dirty="0" err="1" smtClean="0"/>
              <a:t>resp.encoding</a:t>
            </a:r>
            <a:r>
              <a:rPr lang="en-US" altLang="ko-KR" dirty="0" smtClean="0"/>
              <a:t>) #</a:t>
            </a:r>
            <a:r>
              <a:rPr lang="ko-KR" altLang="en-US" dirty="0" err="1" smtClean="0"/>
              <a:t>인코딩</a:t>
            </a:r>
            <a:r>
              <a:rPr lang="ko-KR" altLang="en-US" dirty="0" smtClean="0"/>
              <a:t> 방법</a:t>
            </a:r>
            <a:r>
              <a:rPr lang="en-US" altLang="ko-KR" dirty="0" smtClean="0"/>
              <a:t/>
            </a:r>
            <a:br>
              <a:rPr lang="en-US" altLang="ko-KR" dirty="0" smtClean="0"/>
            </a:br>
            <a:r>
              <a:rPr lang="en-US" altLang="ko-KR" dirty="0" smtClean="0"/>
              <a:t>print(</a:t>
            </a:r>
            <a:r>
              <a:rPr lang="en-US" altLang="ko-KR" dirty="0" err="1" smtClean="0"/>
              <a:t>resp.content</a:t>
            </a:r>
            <a:r>
              <a:rPr lang="en-US" altLang="ko-KR" dirty="0" smtClean="0"/>
              <a:t>) #</a:t>
            </a:r>
            <a:r>
              <a:rPr lang="ko-KR" altLang="en-US" dirty="0" smtClean="0"/>
              <a:t>바이너리 응답</a:t>
            </a:r>
            <a:r>
              <a:rPr lang="en-US" altLang="ko-KR" dirty="0"/>
              <a:t/>
            </a:r>
            <a:br>
              <a:rPr lang="en-US" altLang="ko-KR" dirty="0"/>
            </a:br>
            <a:r>
              <a:rPr lang="en-US" altLang="ko-KR" dirty="0" smtClean="0"/>
              <a:t>print(</a:t>
            </a:r>
            <a:r>
              <a:rPr lang="en-US" altLang="ko-KR" dirty="0" err="1" smtClean="0"/>
              <a:t>resp.json</a:t>
            </a:r>
            <a:r>
              <a:rPr lang="en-US" altLang="ko-KR" dirty="0" smtClean="0"/>
              <a:t>()) #</a:t>
            </a:r>
            <a:r>
              <a:rPr lang="en-US" altLang="ko-KR" dirty="0" err="1" smtClean="0"/>
              <a:t>json</a:t>
            </a:r>
            <a:r>
              <a:rPr lang="en-US" altLang="ko-KR" dirty="0" smtClean="0"/>
              <a:t> </a:t>
            </a:r>
            <a:r>
              <a:rPr lang="ko-KR" altLang="en-US" dirty="0" smtClean="0"/>
              <a:t>응답</a:t>
            </a:r>
            <a:r>
              <a:rPr lang="en-US" altLang="ko-KR" dirty="0" smtClean="0"/>
              <a:t/>
            </a:r>
            <a:br>
              <a:rPr lang="en-US" altLang="ko-KR" dirty="0" smtClean="0"/>
            </a:br>
            <a:r>
              <a:rPr lang="en-US" altLang="ko-KR" dirty="0" smtClean="0"/>
              <a:t>print(</a:t>
            </a:r>
            <a:r>
              <a:rPr lang="en-US" altLang="ko-KR" dirty="0" err="1" smtClean="0"/>
              <a:t>resp.status_code</a:t>
            </a:r>
            <a:r>
              <a:rPr lang="en-US" altLang="ko-KR" dirty="0" smtClean="0"/>
              <a:t>)</a:t>
            </a:r>
            <a:br>
              <a:rPr lang="en-US" altLang="ko-KR" dirty="0" smtClean="0"/>
            </a:br>
            <a:r>
              <a:rPr lang="en-US" altLang="ko-KR" dirty="0" smtClean="0"/>
              <a:t/>
            </a:r>
            <a:br>
              <a:rPr lang="en-US" altLang="ko-KR" dirty="0" smtClean="0"/>
            </a:br>
            <a:r>
              <a:rPr lang="en-US" altLang="ko-KR" dirty="0" err="1" smtClean="0"/>
              <a:t>resp</a:t>
            </a:r>
            <a:r>
              <a:rPr lang="en-US" altLang="ko-KR" dirty="0" smtClean="0"/>
              <a:t> = </a:t>
            </a:r>
            <a:r>
              <a:rPr lang="en-US" altLang="ko-KR" dirty="0" err="1" smtClean="0"/>
              <a:t>requests.get</a:t>
            </a:r>
            <a:r>
              <a:rPr lang="en-US" altLang="ko-KR" dirty="0" smtClean="0"/>
              <a:t>('https://api.github.com/events', stream=True) #</a:t>
            </a:r>
            <a:r>
              <a:rPr lang="ko-KR" altLang="en-US" dirty="0" smtClean="0"/>
              <a:t>인코딩하지 않은 응답 요청</a:t>
            </a:r>
            <a:r>
              <a:rPr lang="en-US" altLang="ko-KR" dirty="0" smtClean="0"/>
              <a:t>(stream=True)</a:t>
            </a:r>
            <a:br>
              <a:rPr lang="en-US" altLang="ko-KR" dirty="0" smtClean="0"/>
            </a:br>
            <a:r>
              <a:rPr lang="en-US" altLang="ko-KR" dirty="0" smtClean="0"/>
              <a:t>print(</a:t>
            </a:r>
            <a:r>
              <a:rPr lang="en-US" altLang="ko-KR" dirty="0" err="1" smtClean="0"/>
              <a:t>resp.raw</a:t>
            </a:r>
            <a:r>
              <a:rPr lang="en-US" altLang="ko-KR" dirty="0" smtClean="0"/>
              <a:t>)</a:t>
            </a:r>
            <a:br>
              <a:rPr lang="en-US" altLang="ko-KR" dirty="0" smtClean="0"/>
            </a:br>
            <a:r>
              <a:rPr lang="en-US" altLang="ko-KR" dirty="0" smtClean="0"/>
              <a:t>print(</a:t>
            </a:r>
            <a:r>
              <a:rPr lang="en-US" altLang="ko-KR" dirty="0" err="1" smtClean="0"/>
              <a:t>resp.raw.read</a:t>
            </a:r>
            <a:r>
              <a:rPr lang="en-US" altLang="ko-KR" dirty="0" smtClean="0"/>
              <a:t>(10))</a:t>
            </a:r>
          </a:p>
          <a:p>
            <a:pPr lvl="1"/>
            <a:endParaRPr lang="en-US" altLang="ko-KR" dirty="0"/>
          </a:p>
          <a:p>
            <a:pPr lvl="1"/>
            <a:endParaRPr lang="ko-KR" altLang="en-US" dirty="0"/>
          </a:p>
        </p:txBody>
      </p:sp>
      <p:sp>
        <p:nvSpPr>
          <p:cNvPr id="3" name="제목 2"/>
          <p:cNvSpPr>
            <a:spLocks noGrp="1"/>
          </p:cNvSpPr>
          <p:nvPr>
            <p:ph type="title"/>
          </p:nvPr>
        </p:nvSpPr>
        <p:spPr/>
        <p:txBody>
          <a:bodyPr/>
          <a:lstStyle/>
          <a:p>
            <a:r>
              <a:rPr lang="en-US" altLang="ko-KR" dirty="0" smtClean="0"/>
              <a:t>requests</a:t>
            </a:r>
            <a:r>
              <a:rPr lang="ko-KR" altLang="en-US" dirty="0" smtClean="0"/>
              <a:t>의 응답</a:t>
            </a:r>
            <a:endParaRPr lang="ko-KR" altLang="en-US" dirty="0"/>
          </a:p>
        </p:txBody>
      </p:sp>
    </p:spTree>
    <p:extLst>
      <p:ext uri="{BB962C8B-B14F-4D97-AF65-F5344CB8AC3E}">
        <p14:creationId xmlns:p14="http://schemas.microsoft.com/office/powerpoint/2010/main" val="3090084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sz="quarter" idx="10"/>
          </p:nvPr>
        </p:nvSpPr>
        <p:spPr/>
        <p:txBody>
          <a:bodyPr/>
          <a:lstStyle/>
          <a:p>
            <a:r>
              <a:rPr lang="en-US" altLang="ko-KR" dirty="0" smtClean="0"/>
              <a:t>requests</a:t>
            </a:r>
            <a:r>
              <a:rPr lang="ko-KR" altLang="en-US" dirty="0" smtClean="0"/>
              <a:t>에 대한 서버의 응답</a:t>
            </a:r>
            <a:r>
              <a:rPr lang="en-US" altLang="ko-KR" dirty="0" smtClean="0"/>
              <a:t>(headers)</a:t>
            </a:r>
          </a:p>
          <a:p>
            <a:pPr lvl="1"/>
            <a:r>
              <a:rPr lang="en-US" altLang="ko-KR" dirty="0" err="1" smtClean="0"/>
              <a:t>resp</a:t>
            </a:r>
            <a:r>
              <a:rPr lang="en-US" altLang="ko-KR" dirty="0" smtClean="0"/>
              <a:t> </a:t>
            </a:r>
            <a:r>
              <a:rPr lang="en-US" altLang="ko-KR" dirty="0"/>
              <a:t>= </a:t>
            </a:r>
            <a:r>
              <a:rPr lang="en-US" altLang="ko-KR" dirty="0" err="1"/>
              <a:t>requests.get</a:t>
            </a:r>
            <a:r>
              <a:rPr lang="en-US" altLang="ko-KR" dirty="0"/>
              <a:t>("https</a:t>
            </a:r>
            <a:r>
              <a:rPr lang="en-US" altLang="ko-KR" dirty="0" smtClean="0"/>
              <a:t>://httpbin.org/get")</a:t>
            </a:r>
            <a:br>
              <a:rPr lang="en-US" altLang="ko-KR" dirty="0" smtClean="0"/>
            </a:br>
            <a:r>
              <a:rPr lang="en-US" altLang="ko-KR" dirty="0" err="1" smtClean="0"/>
              <a:t>resp.headers</a:t>
            </a:r>
            <a:r>
              <a:rPr lang="en-US" altLang="ko-KR" dirty="0"/>
              <a:t/>
            </a:r>
            <a:br>
              <a:rPr lang="en-US" altLang="ko-KR" dirty="0"/>
            </a:br>
            <a:r>
              <a:rPr lang="en-US" altLang="ko-KR" sz="1600" dirty="0"/>
              <a:t>{'Access-Control-Allow-Credentials': 'true', 'Access-Control-Allow-Origin': '*', 'Content-Encoding': '</a:t>
            </a:r>
            <a:r>
              <a:rPr lang="en-US" altLang="ko-KR" sz="1600" dirty="0" err="1"/>
              <a:t>gzip</a:t>
            </a:r>
            <a:r>
              <a:rPr lang="en-US" altLang="ko-KR" sz="1600" dirty="0"/>
              <a:t>', 'Content-Type': 'application/</a:t>
            </a:r>
            <a:r>
              <a:rPr lang="en-US" altLang="ko-KR" sz="1600" dirty="0" err="1"/>
              <a:t>json</a:t>
            </a:r>
            <a:r>
              <a:rPr lang="en-US" altLang="ko-KR" sz="1600" dirty="0"/>
              <a:t>', 'Date': 'Fri, 28 Jun 2019 05:23:21 GMT', 'Referrer-Policy': 'no-referrer-when-downgrade', 'Server': '</a:t>
            </a:r>
            <a:r>
              <a:rPr lang="en-US" altLang="ko-KR" sz="1600" dirty="0" err="1"/>
              <a:t>nginx</a:t>
            </a:r>
            <a:r>
              <a:rPr lang="en-US" altLang="ko-KR" sz="1600" dirty="0"/>
              <a:t>', 'X-Content-Type-Options': '</a:t>
            </a:r>
            <a:r>
              <a:rPr lang="en-US" altLang="ko-KR" sz="1600" dirty="0" err="1"/>
              <a:t>nosniff</a:t>
            </a:r>
            <a:r>
              <a:rPr lang="en-US" altLang="ko-KR" sz="1600" dirty="0"/>
              <a:t>', 'X-Frame-Options': 'DENY', 'X-XSS-Protection': '1; mode=block', 'Content-Length': '184', 'Connection': 'keep-alive</a:t>
            </a:r>
            <a:r>
              <a:rPr lang="en-US" altLang="ko-KR" sz="1600" dirty="0" smtClean="0"/>
              <a:t>'}</a:t>
            </a:r>
            <a:br>
              <a:rPr lang="en-US" altLang="ko-KR" sz="1600" dirty="0" smtClean="0"/>
            </a:br>
            <a:r>
              <a:rPr lang="en-US" altLang="ko-KR" sz="1600" dirty="0" smtClean="0"/>
              <a:t/>
            </a:r>
            <a:br>
              <a:rPr lang="en-US" altLang="ko-KR" sz="1600" dirty="0" smtClean="0"/>
            </a:br>
            <a:r>
              <a:rPr lang="en-US" altLang="ko-KR" dirty="0" err="1" smtClean="0"/>
              <a:t>resp.headers</a:t>
            </a:r>
            <a:r>
              <a:rPr lang="en-US" altLang="ko-KR" dirty="0" smtClean="0"/>
              <a:t>['Content-Type']</a:t>
            </a:r>
            <a:br>
              <a:rPr lang="en-US" altLang="ko-KR" dirty="0" smtClean="0"/>
            </a:br>
            <a:r>
              <a:rPr lang="en-US" altLang="ko-KR" dirty="0"/>
              <a:t>'application/</a:t>
            </a:r>
            <a:r>
              <a:rPr lang="en-US" altLang="ko-KR" dirty="0" err="1"/>
              <a:t>json</a:t>
            </a:r>
            <a:r>
              <a:rPr lang="en-US" altLang="ko-KR" dirty="0" smtClean="0"/>
              <a:t>'</a:t>
            </a:r>
            <a:br>
              <a:rPr lang="en-US" altLang="ko-KR" dirty="0" smtClean="0"/>
            </a:br>
            <a:r>
              <a:rPr lang="en-US" altLang="ko-KR" dirty="0" smtClean="0"/>
              <a:t/>
            </a:r>
            <a:br>
              <a:rPr lang="en-US" altLang="ko-KR" dirty="0" smtClean="0"/>
            </a:br>
            <a:r>
              <a:rPr lang="en-US" altLang="ko-KR" dirty="0" err="1"/>
              <a:t>resp.headers</a:t>
            </a:r>
            <a:r>
              <a:rPr lang="en-US" altLang="ko-KR" dirty="0"/>
              <a:t>[</a:t>
            </a:r>
            <a:r>
              <a:rPr lang="en-US" altLang="ko-KR" dirty="0" smtClean="0"/>
              <a:t>'Date']</a:t>
            </a:r>
            <a:br>
              <a:rPr lang="en-US" altLang="ko-KR" dirty="0" smtClean="0"/>
            </a:br>
            <a:r>
              <a:rPr lang="en-US" altLang="ko-KR" dirty="0"/>
              <a:t>'Fri, 28 Jun 2019 05:23:21 GMT'</a:t>
            </a:r>
          </a:p>
          <a:p>
            <a:pPr lvl="1"/>
            <a:endParaRPr lang="ko-KR" altLang="en-US" dirty="0"/>
          </a:p>
        </p:txBody>
      </p:sp>
      <p:sp>
        <p:nvSpPr>
          <p:cNvPr id="3" name="제목 2"/>
          <p:cNvSpPr>
            <a:spLocks noGrp="1"/>
          </p:cNvSpPr>
          <p:nvPr>
            <p:ph type="title"/>
          </p:nvPr>
        </p:nvSpPr>
        <p:spPr/>
        <p:txBody>
          <a:bodyPr/>
          <a:lstStyle/>
          <a:p>
            <a:r>
              <a:rPr lang="en-US" altLang="ko-KR" dirty="0" smtClean="0"/>
              <a:t>requests</a:t>
            </a:r>
            <a:r>
              <a:rPr lang="ko-KR" altLang="en-US" dirty="0" smtClean="0"/>
              <a:t>의 응답</a:t>
            </a:r>
            <a:endParaRPr lang="ko-KR" altLang="en-US" dirty="0"/>
          </a:p>
        </p:txBody>
      </p:sp>
    </p:spTree>
    <p:extLst>
      <p:ext uri="{BB962C8B-B14F-4D97-AF65-F5344CB8AC3E}">
        <p14:creationId xmlns:p14="http://schemas.microsoft.com/office/powerpoint/2010/main" val="2069895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533400" y="4267200"/>
            <a:ext cx="8610600" cy="1066799"/>
          </a:xfrm>
        </p:spPr>
        <p:txBody>
          <a:bodyPr/>
          <a:lstStyle/>
          <a:p>
            <a:r>
              <a:rPr lang="en-US" altLang="ko-KR" sz="3200" dirty="0" err="1"/>
              <a:t>http.server</a:t>
            </a:r>
            <a:r>
              <a:rPr lang="en-US" altLang="ko-KR" sz="3200" dirty="0"/>
              <a:t> </a:t>
            </a:r>
            <a:r>
              <a:rPr lang="ko-KR" altLang="en-US" sz="3200" dirty="0"/>
              <a:t>모듈을 사용한 </a:t>
            </a:r>
            <a:r>
              <a:rPr lang="en-US" altLang="ko-KR" sz="3200" dirty="0"/>
              <a:t>HTTP </a:t>
            </a:r>
            <a:r>
              <a:rPr lang="ko-KR" altLang="en-US" sz="3200" dirty="0"/>
              <a:t>서버 구현</a:t>
            </a:r>
          </a:p>
        </p:txBody>
      </p:sp>
    </p:spTree>
    <p:extLst>
      <p:ext uri="{BB962C8B-B14F-4D97-AF65-F5344CB8AC3E}">
        <p14:creationId xmlns:p14="http://schemas.microsoft.com/office/powerpoint/2010/main" val="2126445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sz="quarter" idx="10"/>
          </p:nvPr>
        </p:nvSpPr>
        <p:spPr/>
        <p:txBody>
          <a:bodyPr/>
          <a:lstStyle/>
          <a:p>
            <a:r>
              <a:rPr lang="en-US" altLang="ko-KR" dirty="0"/>
              <a:t>HTTP </a:t>
            </a:r>
            <a:r>
              <a:rPr lang="ko-KR" altLang="en-US" dirty="0"/>
              <a:t>서버 프로그램은 </a:t>
            </a:r>
            <a:r>
              <a:rPr lang="en-US" altLang="ko-KR" dirty="0" err="1"/>
              <a:t>http.server</a:t>
            </a:r>
            <a:r>
              <a:rPr lang="en-US" altLang="ko-KR" dirty="0"/>
              <a:t> </a:t>
            </a:r>
            <a:r>
              <a:rPr lang="ko-KR" altLang="en-US" dirty="0"/>
              <a:t>모듈의 </a:t>
            </a:r>
            <a:r>
              <a:rPr lang="en-US" altLang="ko-KR" dirty="0" err="1"/>
              <a:t>BaseHTTPRequestHandler</a:t>
            </a:r>
            <a:r>
              <a:rPr lang="en-US" altLang="ko-KR" dirty="0"/>
              <a:t> </a:t>
            </a:r>
            <a:r>
              <a:rPr lang="ko-KR" altLang="en-US" dirty="0"/>
              <a:t>파생 </a:t>
            </a:r>
            <a:r>
              <a:rPr lang="ko-KR" altLang="en-US" dirty="0" smtClean="0"/>
              <a:t>클래스를 정의하여 </a:t>
            </a:r>
            <a:r>
              <a:rPr lang="en-US" altLang="ko-KR" dirty="0" smtClean="0"/>
              <a:t>HTTP request</a:t>
            </a:r>
            <a:r>
              <a:rPr lang="ko-KR" altLang="en-US" dirty="0" smtClean="0"/>
              <a:t>를 처리</a:t>
            </a:r>
            <a:endParaRPr lang="en-US" altLang="ko-KR" dirty="0" smtClean="0"/>
          </a:p>
          <a:p>
            <a:r>
              <a:rPr lang="en-US" altLang="ko-KR" dirty="0"/>
              <a:t>HTTP request </a:t>
            </a:r>
            <a:r>
              <a:rPr lang="ko-KR" altLang="en-US" dirty="0"/>
              <a:t>요소</a:t>
            </a:r>
            <a:r>
              <a:rPr lang="en-US" altLang="ko-KR" dirty="0"/>
              <a:t>: command, path, headers</a:t>
            </a:r>
          </a:p>
          <a:p>
            <a:r>
              <a:rPr lang="en-US" altLang="ko-KR" dirty="0" smtClean="0"/>
              <a:t>command </a:t>
            </a:r>
            <a:r>
              <a:rPr lang="ko-KR" altLang="en-US" dirty="0" smtClean="0"/>
              <a:t>처리를 위해 </a:t>
            </a:r>
            <a:r>
              <a:rPr lang="en-US" altLang="ko-KR" dirty="0" err="1" smtClean="0"/>
              <a:t>do_GET</a:t>
            </a:r>
            <a:r>
              <a:rPr lang="en-US" altLang="ko-KR" dirty="0"/>
              <a:t>(), </a:t>
            </a:r>
            <a:r>
              <a:rPr lang="en-US" altLang="ko-KR" dirty="0" err="1"/>
              <a:t>do_POST</a:t>
            </a:r>
            <a:r>
              <a:rPr lang="en-US" altLang="ko-KR" dirty="0" smtClean="0"/>
              <a:t>() </a:t>
            </a:r>
            <a:r>
              <a:rPr lang="ko-KR" altLang="en-US" dirty="0" err="1"/>
              <a:t>메소드를</a:t>
            </a:r>
            <a:r>
              <a:rPr lang="ko-KR" altLang="en-US" dirty="0"/>
              <a:t> </a:t>
            </a:r>
            <a:r>
              <a:rPr lang="ko-KR" altLang="en-US" dirty="0" smtClean="0"/>
              <a:t>정의하고 </a:t>
            </a:r>
            <a:r>
              <a:rPr lang="en-US" altLang="ko-KR" dirty="0" smtClean="0"/>
              <a:t>path, headers </a:t>
            </a:r>
            <a:r>
              <a:rPr lang="ko-KR" altLang="en-US" dirty="0" smtClean="0"/>
              <a:t>요소를 처리한다</a:t>
            </a:r>
            <a:endParaRPr lang="en-US" altLang="ko-KR" dirty="0" smtClean="0"/>
          </a:p>
          <a:p>
            <a:r>
              <a:rPr lang="en-US" altLang="ko-KR" dirty="0" smtClean="0"/>
              <a:t>HTTP Server </a:t>
            </a:r>
            <a:r>
              <a:rPr lang="ko-KR" altLang="en-US" dirty="0" smtClean="0"/>
              <a:t>기본 구조</a:t>
            </a:r>
            <a:endParaRPr lang="en-US" altLang="ko-KR" dirty="0" smtClean="0"/>
          </a:p>
          <a:p>
            <a:pPr marL="357187" lvl="1" indent="0">
              <a:lnSpc>
                <a:spcPct val="80000"/>
              </a:lnSpc>
              <a:spcBef>
                <a:spcPts val="0"/>
              </a:spcBef>
              <a:spcAft>
                <a:spcPts val="0"/>
              </a:spcAft>
              <a:buNone/>
            </a:pPr>
            <a:endParaRPr lang="en-US" altLang="ko-KR" dirty="0" smtClean="0"/>
          </a:p>
          <a:p>
            <a:pPr marL="357187" lvl="1" indent="0">
              <a:lnSpc>
                <a:spcPct val="80000"/>
              </a:lnSpc>
              <a:spcBef>
                <a:spcPts val="0"/>
              </a:spcBef>
              <a:spcAft>
                <a:spcPts val="0"/>
              </a:spcAft>
              <a:buNone/>
            </a:pPr>
            <a:r>
              <a:rPr lang="en-US" altLang="ko-KR" sz="1800" dirty="0" smtClean="0"/>
              <a:t>from </a:t>
            </a:r>
            <a:r>
              <a:rPr lang="en-US" altLang="ko-KR" sz="1800" dirty="0" err="1"/>
              <a:t>http.server</a:t>
            </a:r>
            <a:r>
              <a:rPr lang="en-US" altLang="ko-KR" sz="1800" dirty="0"/>
              <a:t> import </a:t>
            </a:r>
            <a:r>
              <a:rPr lang="en-US" altLang="ko-KR" sz="1800" dirty="0" err="1" smtClean="0"/>
              <a:t>HTTPServer</a:t>
            </a:r>
            <a:r>
              <a:rPr lang="en-US" altLang="ko-KR" sz="1800" dirty="0" smtClean="0"/>
              <a:t>, </a:t>
            </a:r>
            <a:r>
              <a:rPr lang="en-US" altLang="ko-KR" sz="1800" dirty="0" err="1" smtClean="0"/>
              <a:t>BaseHTTPRequestHandler</a:t>
            </a:r>
            <a:endParaRPr lang="en-US" altLang="ko-KR" sz="1800" dirty="0"/>
          </a:p>
          <a:p>
            <a:pPr marL="357187" lvl="1" indent="0">
              <a:lnSpc>
                <a:spcPct val="80000"/>
              </a:lnSpc>
              <a:spcBef>
                <a:spcPts val="0"/>
              </a:spcBef>
              <a:spcAft>
                <a:spcPts val="0"/>
              </a:spcAft>
              <a:buNone/>
            </a:pPr>
            <a:r>
              <a:rPr lang="en-US" altLang="ko-KR" sz="1800" dirty="0"/>
              <a:t>from </a:t>
            </a:r>
            <a:r>
              <a:rPr lang="en-US" altLang="ko-KR" sz="1800" dirty="0" err="1"/>
              <a:t>urllib</a:t>
            </a:r>
            <a:r>
              <a:rPr lang="en-US" altLang="ko-KR" sz="1800" dirty="0"/>
              <a:t> import </a:t>
            </a:r>
            <a:r>
              <a:rPr lang="en-US" altLang="ko-KR" sz="1800" dirty="0" smtClean="0"/>
              <a:t>parse</a:t>
            </a:r>
          </a:p>
          <a:p>
            <a:pPr marL="357187" lvl="1" indent="0">
              <a:lnSpc>
                <a:spcPct val="80000"/>
              </a:lnSpc>
              <a:spcBef>
                <a:spcPts val="0"/>
              </a:spcBef>
              <a:spcAft>
                <a:spcPts val="0"/>
              </a:spcAft>
              <a:buNone/>
            </a:pPr>
            <a:endParaRPr lang="en-US" altLang="ko-KR" sz="1800" dirty="0"/>
          </a:p>
          <a:p>
            <a:pPr marL="357187" lvl="1" indent="0">
              <a:lnSpc>
                <a:spcPct val="80000"/>
              </a:lnSpc>
              <a:spcBef>
                <a:spcPts val="0"/>
              </a:spcBef>
              <a:spcAft>
                <a:spcPts val="0"/>
              </a:spcAft>
              <a:buNone/>
            </a:pPr>
            <a:r>
              <a:rPr lang="en-US" altLang="ko-KR" sz="1800" dirty="0"/>
              <a:t>class </a:t>
            </a:r>
            <a:r>
              <a:rPr lang="en-US" altLang="ko-KR" sz="1800" dirty="0" smtClean="0"/>
              <a:t>Handler(</a:t>
            </a:r>
            <a:r>
              <a:rPr lang="en-US" altLang="ko-KR" sz="1800" dirty="0" err="1" smtClean="0"/>
              <a:t>BaseHTTPRequestHandler</a:t>
            </a:r>
            <a:r>
              <a:rPr lang="en-US" altLang="ko-KR" sz="1800" dirty="0"/>
              <a:t>):</a:t>
            </a:r>
          </a:p>
          <a:p>
            <a:pPr marL="357187" lvl="1" indent="0">
              <a:lnSpc>
                <a:spcPct val="80000"/>
              </a:lnSpc>
              <a:spcBef>
                <a:spcPts val="0"/>
              </a:spcBef>
              <a:spcAft>
                <a:spcPts val="0"/>
              </a:spcAft>
              <a:buNone/>
            </a:pPr>
            <a:r>
              <a:rPr lang="en-US" altLang="ko-KR" sz="1800" dirty="0"/>
              <a:t>    </a:t>
            </a:r>
            <a:r>
              <a:rPr lang="en-US" altLang="ko-KR" sz="1800" dirty="0" err="1"/>
              <a:t>def</a:t>
            </a:r>
            <a:r>
              <a:rPr lang="en-US" altLang="ko-KR" sz="1800" dirty="0"/>
              <a:t> </a:t>
            </a:r>
            <a:r>
              <a:rPr lang="en-US" altLang="ko-KR" sz="1800" dirty="0" err="1"/>
              <a:t>do_GET</a:t>
            </a:r>
            <a:r>
              <a:rPr lang="en-US" altLang="ko-KR" sz="1800" dirty="0"/>
              <a:t>(self</a:t>
            </a:r>
            <a:r>
              <a:rPr lang="en-US" altLang="ko-KR" sz="1800" dirty="0" smtClean="0"/>
              <a:t>):</a:t>
            </a:r>
          </a:p>
          <a:p>
            <a:pPr marL="357187" lvl="1" indent="0">
              <a:lnSpc>
                <a:spcPct val="80000"/>
              </a:lnSpc>
              <a:spcBef>
                <a:spcPts val="0"/>
              </a:spcBef>
              <a:spcAft>
                <a:spcPts val="0"/>
              </a:spcAft>
              <a:buNone/>
            </a:pPr>
            <a:r>
              <a:rPr lang="en-US" altLang="ko-KR" sz="1800" dirty="0"/>
              <a:t>	</a:t>
            </a:r>
            <a:r>
              <a:rPr lang="en-US" altLang="ko-KR" sz="1800" dirty="0" smtClean="0"/>
              <a:t>………</a:t>
            </a:r>
          </a:p>
          <a:p>
            <a:pPr marL="357187" lvl="1" indent="0">
              <a:lnSpc>
                <a:spcPct val="80000"/>
              </a:lnSpc>
              <a:spcBef>
                <a:spcPts val="0"/>
              </a:spcBef>
              <a:spcAft>
                <a:spcPts val="0"/>
              </a:spcAft>
              <a:buNone/>
            </a:pPr>
            <a:r>
              <a:rPr lang="en-US" altLang="ko-KR" sz="1800" dirty="0" smtClean="0"/>
              <a:t>    </a:t>
            </a:r>
            <a:r>
              <a:rPr lang="en-US" altLang="ko-KR" sz="1800" dirty="0" err="1" smtClean="0"/>
              <a:t>def</a:t>
            </a:r>
            <a:r>
              <a:rPr lang="en-US" altLang="ko-KR" sz="1800" dirty="0" smtClean="0"/>
              <a:t> </a:t>
            </a:r>
            <a:r>
              <a:rPr lang="en-US" altLang="ko-KR" sz="1800" dirty="0" err="1" smtClean="0"/>
              <a:t>do_POST</a:t>
            </a:r>
            <a:r>
              <a:rPr lang="en-US" altLang="ko-KR" sz="1800" dirty="0" smtClean="0"/>
              <a:t>(self):</a:t>
            </a:r>
          </a:p>
          <a:p>
            <a:pPr marL="357187" lvl="1" indent="0">
              <a:lnSpc>
                <a:spcPct val="80000"/>
              </a:lnSpc>
              <a:spcBef>
                <a:spcPts val="0"/>
              </a:spcBef>
              <a:spcAft>
                <a:spcPts val="0"/>
              </a:spcAft>
              <a:buNone/>
            </a:pPr>
            <a:r>
              <a:rPr lang="en-US" altLang="ko-KR" sz="1800" dirty="0"/>
              <a:t>	</a:t>
            </a:r>
            <a:r>
              <a:rPr lang="en-US" altLang="ko-KR" sz="1800" dirty="0" smtClean="0"/>
              <a:t>………</a:t>
            </a:r>
          </a:p>
          <a:p>
            <a:pPr marL="357187" lvl="1" indent="0">
              <a:lnSpc>
                <a:spcPct val="80000"/>
              </a:lnSpc>
              <a:spcBef>
                <a:spcPts val="0"/>
              </a:spcBef>
              <a:spcAft>
                <a:spcPts val="0"/>
              </a:spcAft>
              <a:buNone/>
            </a:pPr>
            <a:endParaRPr lang="en-US" altLang="ko-KR" sz="1800" dirty="0"/>
          </a:p>
          <a:p>
            <a:pPr marL="357187" lvl="1" indent="0">
              <a:lnSpc>
                <a:spcPct val="80000"/>
              </a:lnSpc>
              <a:spcBef>
                <a:spcPts val="0"/>
              </a:spcBef>
              <a:spcAft>
                <a:spcPts val="0"/>
              </a:spcAft>
              <a:buNone/>
            </a:pPr>
            <a:r>
              <a:rPr lang="en-US" altLang="ko-KR" sz="1800" dirty="0"/>
              <a:t>server = </a:t>
            </a:r>
            <a:r>
              <a:rPr lang="en-US" altLang="ko-KR" sz="1800" dirty="0" err="1"/>
              <a:t>HTTPServer</a:t>
            </a:r>
            <a:r>
              <a:rPr lang="en-US" altLang="ko-KR" sz="1800" dirty="0"/>
              <a:t>(('localhost', 8080), </a:t>
            </a:r>
            <a:r>
              <a:rPr lang="en-US" altLang="ko-KR" sz="1800" dirty="0" smtClean="0"/>
              <a:t>Handler) #</a:t>
            </a:r>
            <a:r>
              <a:rPr lang="en-US" altLang="ko-KR" sz="1800" dirty="0" err="1" smtClean="0"/>
              <a:t>HTTPServer</a:t>
            </a:r>
            <a:r>
              <a:rPr lang="en-US" altLang="ko-KR" sz="1800" dirty="0" smtClean="0"/>
              <a:t> </a:t>
            </a:r>
            <a:r>
              <a:rPr lang="ko-KR" altLang="en-US" sz="1800" dirty="0" smtClean="0"/>
              <a:t>객체 생성</a:t>
            </a:r>
            <a:endParaRPr lang="en-US" altLang="ko-KR" sz="1800" dirty="0"/>
          </a:p>
          <a:p>
            <a:pPr marL="357187" lvl="1" indent="0">
              <a:lnSpc>
                <a:spcPct val="80000"/>
              </a:lnSpc>
              <a:spcBef>
                <a:spcPts val="0"/>
              </a:spcBef>
              <a:spcAft>
                <a:spcPts val="0"/>
              </a:spcAft>
              <a:buNone/>
            </a:pPr>
            <a:r>
              <a:rPr lang="en-US" altLang="ko-KR" sz="1800" dirty="0" err="1" smtClean="0"/>
              <a:t>server.serve_forever</a:t>
            </a:r>
            <a:r>
              <a:rPr lang="en-US" altLang="ko-KR" sz="1800" dirty="0" smtClean="0"/>
              <a:t>() #Server </a:t>
            </a:r>
            <a:r>
              <a:rPr lang="ko-KR" altLang="en-US" sz="1800" dirty="0" smtClean="0"/>
              <a:t>시작</a:t>
            </a:r>
            <a:endParaRPr lang="en-US" altLang="ko-KR" sz="1800" dirty="0" smtClean="0"/>
          </a:p>
        </p:txBody>
      </p:sp>
      <p:sp>
        <p:nvSpPr>
          <p:cNvPr id="3" name="제목 2"/>
          <p:cNvSpPr>
            <a:spLocks noGrp="1"/>
          </p:cNvSpPr>
          <p:nvPr>
            <p:ph type="title"/>
          </p:nvPr>
        </p:nvSpPr>
        <p:spPr/>
        <p:txBody>
          <a:bodyPr/>
          <a:lstStyle/>
          <a:p>
            <a:r>
              <a:rPr lang="en-US" altLang="ko-KR" dirty="0" smtClean="0"/>
              <a:t>HTTP Server</a:t>
            </a:r>
            <a:endParaRPr lang="ko-KR" altLang="en-US" dirty="0"/>
          </a:p>
        </p:txBody>
      </p:sp>
    </p:spTree>
    <p:extLst>
      <p:ext uri="{BB962C8B-B14F-4D97-AF65-F5344CB8AC3E}">
        <p14:creationId xmlns:p14="http://schemas.microsoft.com/office/powerpoint/2010/main" val="236931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sz="quarter" idx="10"/>
          </p:nvPr>
        </p:nvSpPr>
        <p:spPr/>
        <p:txBody>
          <a:bodyPr/>
          <a:lstStyle/>
          <a:p>
            <a:r>
              <a:rPr lang="ko-KR" altLang="en-US" dirty="0" smtClean="0"/>
              <a:t>간단한 </a:t>
            </a:r>
            <a:r>
              <a:rPr lang="en-US" altLang="ko-KR" dirty="0" smtClean="0"/>
              <a:t>HTTP Server(dummy_web_server.py)</a:t>
            </a:r>
          </a:p>
          <a:p>
            <a:pPr lvl="1"/>
            <a:r>
              <a:rPr lang="en-US" altLang="ko-KR" dirty="0" smtClean="0"/>
              <a:t>command </a:t>
            </a:r>
            <a:r>
              <a:rPr lang="ko-KR" altLang="en-US" dirty="0" smtClean="0"/>
              <a:t>요소만 처리</a:t>
            </a:r>
            <a:endParaRPr lang="en-US" altLang="ko-KR" dirty="0" smtClean="0"/>
          </a:p>
          <a:p>
            <a:pPr marL="357187" lvl="1" indent="0">
              <a:lnSpc>
                <a:spcPct val="80000"/>
              </a:lnSpc>
              <a:spcBef>
                <a:spcPts val="0"/>
              </a:spcBef>
              <a:spcAft>
                <a:spcPts val="0"/>
              </a:spcAft>
              <a:buNone/>
            </a:pPr>
            <a:r>
              <a:rPr lang="en-US" altLang="ko-KR" sz="1600" dirty="0" smtClean="0"/>
              <a:t>from </a:t>
            </a:r>
            <a:r>
              <a:rPr lang="en-US" altLang="ko-KR" sz="1600" dirty="0" err="1"/>
              <a:t>http.server</a:t>
            </a:r>
            <a:r>
              <a:rPr lang="en-US" altLang="ko-KR" sz="1600" dirty="0"/>
              <a:t> import </a:t>
            </a:r>
            <a:r>
              <a:rPr lang="en-US" altLang="ko-KR" sz="1600" dirty="0" err="1"/>
              <a:t>HTTPServer</a:t>
            </a:r>
            <a:r>
              <a:rPr lang="en-US" altLang="ko-KR" sz="1600" dirty="0"/>
              <a:t>, </a:t>
            </a:r>
            <a:r>
              <a:rPr lang="en-US" altLang="ko-KR" sz="1600" dirty="0" err="1"/>
              <a:t>BaseHTTPRequestHandler</a:t>
            </a:r>
            <a:endParaRPr lang="en-US" altLang="ko-KR" sz="1600" dirty="0"/>
          </a:p>
          <a:p>
            <a:pPr marL="357187" lvl="1" indent="0">
              <a:lnSpc>
                <a:spcPct val="80000"/>
              </a:lnSpc>
              <a:spcBef>
                <a:spcPts val="0"/>
              </a:spcBef>
              <a:spcAft>
                <a:spcPts val="0"/>
              </a:spcAft>
              <a:buNone/>
            </a:pPr>
            <a:r>
              <a:rPr lang="en-US" altLang="ko-KR" sz="1600" dirty="0" smtClean="0"/>
              <a:t>from </a:t>
            </a:r>
            <a:r>
              <a:rPr lang="en-US" altLang="ko-KR" sz="1600" dirty="0" err="1"/>
              <a:t>io</a:t>
            </a:r>
            <a:r>
              <a:rPr lang="en-US" altLang="ko-KR" sz="1600" dirty="0"/>
              <a:t> import </a:t>
            </a:r>
            <a:r>
              <a:rPr lang="en-US" altLang="ko-KR" sz="1600" dirty="0" err="1" smtClean="0"/>
              <a:t>BytesIO</a:t>
            </a:r>
            <a:r>
              <a:rPr lang="en-US" altLang="ko-KR" sz="1600" dirty="0" smtClean="0"/>
              <a:t> #</a:t>
            </a:r>
            <a:r>
              <a:rPr lang="ko-KR" altLang="en-US" sz="1600" dirty="0"/>
              <a:t> 메모리 상주 파일에 데이터를 쓰거나 읽을 때 사용</a:t>
            </a:r>
            <a:endParaRPr lang="en-US" altLang="ko-KR" sz="1600" dirty="0"/>
          </a:p>
          <a:p>
            <a:pPr marL="357187" lvl="1" indent="0">
              <a:lnSpc>
                <a:spcPct val="80000"/>
              </a:lnSpc>
              <a:spcBef>
                <a:spcPts val="0"/>
              </a:spcBef>
              <a:spcAft>
                <a:spcPts val="0"/>
              </a:spcAft>
              <a:buNone/>
            </a:pPr>
            <a:endParaRPr lang="en-US" altLang="ko-KR" sz="1600" dirty="0"/>
          </a:p>
          <a:p>
            <a:pPr marL="357187" lvl="1" indent="0">
              <a:lnSpc>
                <a:spcPct val="80000"/>
              </a:lnSpc>
              <a:spcBef>
                <a:spcPts val="0"/>
              </a:spcBef>
              <a:spcAft>
                <a:spcPts val="0"/>
              </a:spcAft>
              <a:buNone/>
            </a:pPr>
            <a:endParaRPr lang="en-US" altLang="ko-KR" sz="1600" dirty="0"/>
          </a:p>
          <a:p>
            <a:pPr marL="357187" lvl="1" indent="0">
              <a:lnSpc>
                <a:spcPct val="80000"/>
              </a:lnSpc>
              <a:spcBef>
                <a:spcPts val="0"/>
              </a:spcBef>
              <a:spcAft>
                <a:spcPts val="0"/>
              </a:spcAft>
              <a:buNone/>
            </a:pPr>
            <a:r>
              <a:rPr lang="en-US" altLang="ko-KR" sz="1600" dirty="0"/>
              <a:t>class </a:t>
            </a:r>
            <a:r>
              <a:rPr lang="en-US" altLang="ko-KR" sz="1600" dirty="0" err="1"/>
              <a:t>SimpleHTTPRequestHandler</a:t>
            </a:r>
            <a:r>
              <a:rPr lang="en-US" altLang="ko-KR" sz="1600" dirty="0"/>
              <a:t>(</a:t>
            </a:r>
            <a:r>
              <a:rPr lang="en-US" altLang="ko-KR" sz="1600" dirty="0" err="1"/>
              <a:t>BaseHTTPRequestHandler</a:t>
            </a:r>
            <a:r>
              <a:rPr lang="en-US" altLang="ko-KR" sz="1600" dirty="0"/>
              <a:t>):</a:t>
            </a:r>
          </a:p>
          <a:p>
            <a:pPr marL="357187" lvl="1" indent="0">
              <a:lnSpc>
                <a:spcPct val="80000"/>
              </a:lnSpc>
              <a:spcBef>
                <a:spcPts val="0"/>
              </a:spcBef>
              <a:spcAft>
                <a:spcPts val="0"/>
              </a:spcAft>
              <a:buNone/>
            </a:pPr>
            <a:endParaRPr lang="en-US" altLang="ko-KR" sz="1600" dirty="0"/>
          </a:p>
          <a:p>
            <a:pPr marL="357187" lvl="1" indent="0">
              <a:lnSpc>
                <a:spcPct val="80000"/>
              </a:lnSpc>
              <a:spcBef>
                <a:spcPts val="0"/>
              </a:spcBef>
              <a:spcAft>
                <a:spcPts val="0"/>
              </a:spcAft>
              <a:buNone/>
            </a:pPr>
            <a:r>
              <a:rPr lang="en-US" altLang="ko-KR" sz="1600" dirty="0"/>
              <a:t>    </a:t>
            </a:r>
            <a:r>
              <a:rPr lang="en-US" altLang="ko-KR" sz="1600" dirty="0" err="1"/>
              <a:t>def</a:t>
            </a:r>
            <a:r>
              <a:rPr lang="en-US" altLang="ko-KR" sz="1600" dirty="0"/>
              <a:t> </a:t>
            </a:r>
            <a:r>
              <a:rPr lang="en-US" altLang="ko-KR" sz="1600" dirty="0" err="1"/>
              <a:t>do_GET</a:t>
            </a:r>
            <a:r>
              <a:rPr lang="en-US" altLang="ko-KR" sz="1600" dirty="0"/>
              <a:t>(self):</a:t>
            </a:r>
          </a:p>
          <a:p>
            <a:pPr marL="357187" lvl="1" indent="0">
              <a:lnSpc>
                <a:spcPct val="80000"/>
              </a:lnSpc>
              <a:spcBef>
                <a:spcPts val="0"/>
              </a:spcBef>
              <a:spcAft>
                <a:spcPts val="0"/>
              </a:spcAft>
              <a:buNone/>
            </a:pPr>
            <a:r>
              <a:rPr lang="en-US" altLang="ko-KR" sz="1600" dirty="0"/>
              <a:t>        </a:t>
            </a:r>
            <a:r>
              <a:rPr lang="en-US" altLang="ko-KR" sz="1600" dirty="0" err="1"/>
              <a:t>self.send_response</a:t>
            </a:r>
            <a:r>
              <a:rPr lang="en-US" altLang="ko-KR" sz="1600" dirty="0"/>
              <a:t>(200)</a:t>
            </a:r>
          </a:p>
          <a:p>
            <a:pPr marL="357187" lvl="1" indent="0">
              <a:lnSpc>
                <a:spcPct val="80000"/>
              </a:lnSpc>
              <a:spcBef>
                <a:spcPts val="0"/>
              </a:spcBef>
              <a:spcAft>
                <a:spcPts val="0"/>
              </a:spcAft>
              <a:buNone/>
            </a:pPr>
            <a:r>
              <a:rPr lang="en-US" altLang="ko-KR" sz="1600" dirty="0"/>
              <a:t>        </a:t>
            </a:r>
            <a:r>
              <a:rPr lang="en-US" altLang="ko-KR" sz="1600" dirty="0" err="1"/>
              <a:t>self.end_headers</a:t>
            </a:r>
            <a:r>
              <a:rPr lang="en-US" altLang="ko-KR" sz="1600" dirty="0"/>
              <a:t>()</a:t>
            </a:r>
          </a:p>
          <a:p>
            <a:pPr marL="357187" lvl="1" indent="0">
              <a:lnSpc>
                <a:spcPct val="80000"/>
              </a:lnSpc>
              <a:spcBef>
                <a:spcPts val="0"/>
              </a:spcBef>
              <a:spcAft>
                <a:spcPts val="0"/>
              </a:spcAft>
              <a:buNone/>
            </a:pPr>
            <a:r>
              <a:rPr lang="en-US" altLang="ko-KR" sz="1600" dirty="0"/>
              <a:t>        </a:t>
            </a:r>
            <a:r>
              <a:rPr lang="en-US" altLang="ko-KR" sz="1600" dirty="0" err="1"/>
              <a:t>self.wfile.write</a:t>
            </a:r>
            <a:r>
              <a:rPr lang="en-US" altLang="ko-KR" sz="1600" dirty="0"/>
              <a:t>(</a:t>
            </a:r>
            <a:r>
              <a:rPr lang="en-US" altLang="ko-KR" sz="1600" dirty="0" err="1"/>
              <a:t>b'Hello</a:t>
            </a:r>
            <a:r>
              <a:rPr lang="en-US" altLang="ko-KR" sz="1600" dirty="0"/>
              <a:t>, world</a:t>
            </a:r>
            <a:r>
              <a:rPr lang="en-US" altLang="ko-KR" sz="1600" dirty="0" smtClean="0"/>
              <a:t>!') #</a:t>
            </a:r>
            <a:r>
              <a:rPr lang="ko-KR" altLang="en-US" sz="1600" dirty="0" smtClean="0"/>
              <a:t>응답 전송</a:t>
            </a:r>
            <a:endParaRPr lang="en-US" altLang="ko-KR" sz="1600" dirty="0"/>
          </a:p>
          <a:p>
            <a:pPr marL="357187" lvl="1" indent="0">
              <a:lnSpc>
                <a:spcPct val="80000"/>
              </a:lnSpc>
              <a:spcBef>
                <a:spcPts val="0"/>
              </a:spcBef>
              <a:spcAft>
                <a:spcPts val="0"/>
              </a:spcAft>
              <a:buNone/>
            </a:pPr>
            <a:endParaRPr lang="en-US" altLang="ko-KR" sz="1600" dirty="0"/>
          </a:p>
          <a:p>
            <a:pPr marL="357187" lvl="1" indent="0">
              <a:lnSpc>
                <a:spcPct val="80000"/>
              </a:lnSpc>
              <a:spcBef>
                <a:spcPts val="0"/>
              </a:spcBef>
              <a:spcAft>
                <a:spcPts val="0"/>
              </a:spcAft>
              <a:buNone/>
            </a:pPr>
            <a:r>
              <a:rPr lang="en-US" altLang="ko-KR" sz="1600" dirty="0"/>
              <a:t>    </a:t>
            </a:r>
            <a:r>
              <a:rPr lang="en-US" altLang="ko-KR" sz="1600" dirty="0" err="1"/>
              <a:t>def</a:t>
            </a:r>
            <a:r>
              <a:rPr lang="en-US" altLang="ko-KR" sz="1600" dirty="0"/>
              <a:t> </a:t>
            </a:r>
            <a:r>
              <a:rPr lang="en-US" altLang="ko-KR" sz="1600" dirty="0" err="1"/>
              <a:t>do_POST</a:t>
            </a:r>
            <a:r>
              <a:rPr lang="en-US" altLang="ko-KR" sz="1600" dirty="0"/>
              <a:t>(self):</a:t>
            </a:r>
          </a:p>
          <a:p>
            <a:pPr marL="357187" lvl="1" indent="0">
              <a:lnSpc>
                <a:spcPct val="80000"/>
              </a:lnSpc>
              <a:spcBef>
                <a:spcPts val="0"/>
              </a:spcBef>
              <a:spcAft>
                <a:spcPts val="0"/>
              </a:spcAft>
              <a:buNone/>
            </a:pPr>
            <a:r>
              <a:rPr lang="en-US" altLang="ko-KR" sz="1600" dirty="0"/>
              <a:t>        </a:t>
            </a:r>
            <a:r>
              <a:rPr lang="en-US" altLang="ko-KR" sz="1600" dirty="0" err="1"/>
              <a:t>content_length</a:t>
            </a:r>
            <a:r>
              <a:rPr lang="en-US" altLang="ko-KR" sz="1600" dirty="0"/>
              <a:t> = </a:t>
            </a:r>
            <a:r>
              <a:rPr lang="en-US" altLang="ko-KR" sz="1600" dirty="0" err="1"/>
              <a:t>int</a:t>
            </a:r>
            <a:r>
              <a:rPr lang="en-US" altLang="ko-KR" sz="1600" dirty="0"/>
              <a:t>(</a:t>
            </a:r>
            <a:r>
              <a:rPr lang="en-US" altLang="ko-KR" sz="1600" dirty="0" err="1"/>
              <a:t>self.headers</a:t>
            </a:r>
            <a:r>
              <a:rPr lang="en-US" altLang="ko-KR" sz="1600" dirty="0"/>
              <a:t>['Content-Length</a:t>
            </a:r>
            <a:r>
              <a:rPr lang="en-US" altLang="ko-KR" sz="1600" dirty="0" smtClean="0"/>
              <a:t>']) #</a:t>
            </a:r>
            <a:r>
              <a:rPr lang="ko-KR" altLang="en-US" sz="1600" dirty="0" smtClean="0"/>
              <a:t>헤더 속성 접근</a:t>
            </a:r>
            <a:endParaRPr lang="en-US" altLang="ko-KR" sz="1600" dirty="0"/>
          </a:p>
          <a:p>
            <a:pPr marL="357187" lvl="1" indent="0">
              <a:lnSpc>
                <a:spcPct val="80000"/>
              </a:lnSpc>
              <a:spcBef>
                <a:spcPts val="0"/>
              </a:spcBef>
              <a:spcAft>
                <a:spcPts val="0"/>
              </a:spcAft>
              <a:buNone/>
            </a:pPr>
            <a:r>
              <a:rPr lang="en-US" altLang="ko-KR" sz="1600" dirty="0"/>
              <a:t>        body = </a:t>
            </a:r>
            <a:r>
              <a:rPr lang="en-US" altLang="ko-KR" sz="1600" dirty="0" err="1"/>
              <a:t>self.rfile.read</a:t>
            </a:r>
            <a:r>
              <a:rPr lang="en-US" altLang="ko-KR" sz="1600" dirty="0"/>
              <a:t>(</a:t>
            </a:r>
            <a:r>
              <a:rPr lang="en-US" altLang="ko-KR" sz="1600" dirty="0" err="1"/>
              <a:t>content_length</a:t>
            </a:r>
            <a:r>
              <a:rPr lang="en-US" altLang="ko-KR" sz="1600" dirty="0" smtClean="0"/>
              <a:t>) #POST </a:t>
            </a:r>
            <a:r>
              <a:rPr lang="ko-KR" altLang="en-US" sz="1600" dirty="0" smtClean="0"/>
              <a:t>본문 읽기</a:t>
            </a:r>
            <a:endParaRPr lang="en-US" altLang="ko-KR" sz="1600" dirty="0"/>
          </a:p>
          <a:p>
            <a:pPr marL="357187" lvl="1" indent="0">
              <a:lnSpc>
                <a:spcPct val="80000"/>
              </a:lnSpc>
              <a:spcBef>
                <a:spcPts val="0"/>
              </a:spcBef>
              <a:spcAft>
                <a:spcPts val="0"/>
              </a:spcAft>
              <a:buNone/>
            </a:pPr>
            <a:r>
              <a:rPr lang="en-US" altLang="ko-KR" sz="1600" dirty="0"/>
              <a:t>        </a:t>
            </a:r>
            <a:r>
              <a:rPr lang="en-US" altLang="ko-KR" sz="1600" dirty="0" err="1"/>
              <a:t>self.send_response</a:t>
            </a:r>
            <a:r>
              <a:rPr lang="en-US" altLang="ko-KR" sz="1600" dirty="0"/>
              <a:t>(200)</a:t>
            </a:r>
          </a:p>
          <a:p>
            <a:pPr marL="357187" lvl="1" indent="0">
              <a:lnSpc>
                <a:spcPct val="80000"/>
              </a:lnSpc>
              <a:spcBef>
                <a:spcPts val="0"/>
              </a:spcBef>
              <a:spcAft>
                <a:spcPts val="0"/>
              </a:spcAft>
              <a:buNone/>
            </a:pPr>
            <a:r>
              <a:rPr lang="en-US" altLang="ko-KR" sz="1600" dirty="0"/>
              <a:t>        </a:t>
            </a:r>
            <a:r>
              <a:rPr lang="en-US" altLang="ko-KR" sz="1600" dirty="0" err="1"/>
              <a:t>self.end_headers</a:t>
            </a:r>
            <a:r>
              <a:rPr lang="en-US" altLang="ko-KR" sz="1600" dirty="0"/>
              <a:t>()</a:t>
            </a:r>
          </a:p>
          <a:p>
            <a:pPr marL="357187" lvl="1" indent="0">
              <a:lnSpc>
                <a:spcPct val="80000"/>
              </a:lnSpc>
              <a:spcBef>
                <a:spcPts val="0"/>
              </a:spcBef>
              <a:spcAft>
                <a:spcPts val="0"/>
              </a:spcAft>
              <a:buNone/>
            </a:pPr>
            <a:r>
              <a:rPr lang="en-US" altLang="ko-KR" sz="1600" dirty="0"/>
              <a:t>        response = </a:t>
            </a:r>
            <a:r>
              <a:rPr lang="en-US" altLang="ko-KR" sz="1600" dirty="0" err="1"/>
              <a:t>BytesIO</a:t>
            </a:r>
            <a:r>
              <a:rPr lang="en-US" altLang="ko-KR" sz="1600" dirty="0" smtClean="0"/>
              <a:t>() #</a:t>
            </a:r>
            <a:r>
              <a:rPr lang="ko-KR" altLang="en-US" sz="1600" dirty="0" smtClean="0"/>
              <a:t>메모리 상주 바이너리 파일 객체</a:t>
            </a:r>
            <a:endParaRPr lang="en-US" altLang="ko-KR" sz="1600" dirty="0"/>
          </a:p>
          <a:p>
            <a:pPr marL="357187" lvl="1" indent="0">
              <a:lnSpc>
                <a:spcPct val="80000"/>
              </a:lnSpc>
              <a:spcBef>
                <a:spcPts val="0"/>
              </a:spcBef>
              <a:spcAft>
                <a:spcPts val="0"/>
              </a:spcAft>
              <a:buNone/>
            </a:pPr>
            <a:r>
              <a:rPr lang="en-US" altLang="ko-KR" sz="1600" dirty="0"/>
              <a:t>        </a:t>
            </a:r>
            <a:r>
              <a:rPr lang="en-US" altLang="ko-KR" sz="1600" dirty="0" err="1"/>
              <a:t>response.write</a:t>
            </a:r>
            <a:r>
              <a:rPr lang="en-US" altLang="ko-KR" sz="1600" dirty="0"/>
              <a:t>(</a:t>
            </a:r>
            <a:r>
              <a:rPr lang="en-US" altLang="ko-KR" sz="1600" dirty="0" err="1"/>
              <a:t>b'This</a:t>
            </a:r>
            <a:r>
              <a:rPr lang="en-US" altLang="ko-KR" sz="1600" dirty="0"/>
              <a:t> is POST request. ')</a:t>
            </a:r>
          </a:p>
          <a:p>
            <a:pPr marL="357187" lvl="1" indent="0">
              <a:lnSpc>
                <a:spcPct val="80000"/>
              </a:lnSpc>
              <a:spcBef>
                <a:spcPts val="0"/>
              </a:spcBef>
              <a:spcAft>
                <a:spcPts val="0"/>
              </a:spcAft>
              <a:buNone/>
            </a:pPr>
            <a:r>
              <a:rPr lang="en-US" altLang="ko-KR" sz="1600" dirty="0"/>
              <a:t>        </a:t>
            </a:r>
            <a:r>
              <a:rPr lang="en-US" altLang="ko-KR" sz="1600" dirty="0" err="1"/>
              <a:t>response.write</a:t>
            </a:r>
            <a:r>
              <a:rPr lang="en-US" altLang="ko-KR" sz="1600" dirty="0"/>
              <a:t>(</a:t>
            </a:r>
            <a:r>
              <a:rPr lang="en-US" altLang="ko-KR" sz="1600" dirty="0" err="1"/>
              <a:t>b'Received</a:t>
            </a:r>
            <a:r>
              <a:rPr lang="en-US" altLang="ko-KR" sz="1600" dirty="0"/>
              <a:t>: ')</a:t>
            </a:r>
          </a:p>
          <a:p>
            <a:pPr marL="357187" lvl="1" indent="0">
              <a:lnSpc>
                <a:spcPct val="80000"/>
              </a:lnSpc>
              <a:spcBef>
                <a:spcPts val="0"/>
              </a:spcBef>
              <a:spcAft>
                <a:spcPts val="0"/>
              </a:spcAft>
              <a:buNone/>
            </a:pPr>
            <a:r>
              <a:rPr lang="en-US" altLang="ko-KR" sz="1600" dirty="0"/>
              <a:t>        </a:t>
            </a:r>
            <a:r>
              <a:rPr lang="en-US" altLang="ko-KR" sz="1600" dirty="0" err="1"/>
              <a:t>response.write</a:t>
            </a:r>
            <a:r>
              <a:rPr lang="en-US" altLang="ko-KR" sz="1600" dirty="0"/>
              <a:t>(body)</a:t>
            </a:r>
          </a:p>
          <a:p>
            <a:pPr marL="357187" lvl="1" indent="0">
              <a:lnSpc>
                <a:spcPct val="80000"/>
              </a:lnSpc>
              <a:spcBef>
                <a:spcPts val="0"/>
              </a:spcBef>
              <a:spcAft>
                <a:spcPts val="0"/>
              </a:spcAft>
              <a:buNone/>
            </a:pPr>
            <a:r>
              <a:rPr lang="en-US" altLang="ko-KR" sz="1600" dirty="0"/>
              <a:t>        </a:t>
            </a:r>
            <a:r>
              <a:rPr lang="en-US" altLang="ko-KR" sz="1600" dirty="0" err="1"/>
              <a:t>self.wfile.write</a:t>
            </a:r>
            <a:r>
              <a:rPr lang="en-US" altLang="ko-KR" sz="1600" dirty="0"/>
              <a:t>(</a:t>
            </a:r>
            <a:r>
              <a:rPr lang="en-US" altLang="ko-KR" sz="1600" dirty="0" err="1"/>
              <a:t>response.getvalue</a:t>
            </a:r>
            <a:r>
              <a:rPr lang="en-US" altLang="ko-KR" sz="1600" dirty="0" smtClean="0"/>
              <a:t>()) #</a:t>
            </a:r>
            <a:r>
              <a:rPr lang="ko-KR" altLang="en-US" sz="1600" dirty="0" smtClean="0"/>
              <a:t>응답 전송</a:t>
            </a:r>
            <a:endParaRPr lang="en-US" altLang="ko-KR" sz="1600" dirty="0"/>
          </a:p>
          <a:p>
            <a:pPr marL="357187" lvl="1" indent="0">
              <a:lnSpc>
                <a:spcPct val="80000"/>
              </a:lnSpc>
              <a:spcBef>
                <a:spcPts val="0"/>
              </a:spcBef>
              <a:spcAft>
                <a:spcPts val="0"/>
              </a:spcAft>
              <a:buNone/>
            </a:pPr>
            <a:endParaRPr lang="en-US" altLang="ko-KR" sz="1600" dirty="0"/>
          </a:p>
          <a:p>
            <a:pPr marL="357187" lvl="1" indent="0">
              <a:lnSpc>
                <a:spcPct val="80000"/>
              </a:lnSpc>
              <a:spcBef>
                <a:spcPts val="0"/>
              </a:spcBef>
              <a:spcAft>
                <a:spcPts val="0"/>
              </a:spcAft>
              <a:buNone/>
            </a:pPr>
            <a:endParaRPr lang="en-US" altLang="ko-KR" sz="1600" dirty="0"/>
          </a:p>
          <a:p>
            <a:pPr marL="357187" lvl="1" indent="0">
              <a:lnSpc>
                <a:spcPct val="80000"/>
              </a:lnSpc>
              <a:spcBef>
                <a:spcPts val="0"/>
              </a:spcBef>
              <a:spcAft>
                <a:spcPts val="0"/>
              </a:spcAft>
              <a:buNone/>
            </a:pPr>
            <a:r>
              <a:rPr lang="en-US" altLang="ko-KR" sz="1600" dirty="0" err="1"/>
              <a:t>httpd</a:t>
            </a:r>
            <a:r>
              <a:rPr lang="en-US" altLang="ko-KR" sz="1600" dirty="0"/>
              <a:t> = </a:t>
            </a:r>
            <a:r>
              <a:rPr lang="en-US" altLang="ko-KR" sz="1600" dirty="0" err="1"/>
              <a:t>HTTPServer</a:t>
            </a:r>
            <a:r>
              <a:rPr lang="en-US" altLang="ko-KR" sz="1600" dirty="0"/>
              <a:t>(('localhost', </a:t>
            </a:r>
            <a:r>
              <a:rPr lang="en-US" altLang="ko-KR" sz="1600" dirty="0" smtClean="0"/>
              <a:t>8080</a:t>
            </a:r>
            <a:r>
              <a:rPr lang="en-US" altLang="ko-KR" sz="1600" dirty="0"/>
              <a:t>), </a:t>
            </a:r>
            <a:r>
              <a:rPr lang="en-US" altLang="ko-KR" sz="1600" dirty="0" err="1"/>
              <a:t>SimpleHTTPRequestHandler</a:t>
            </a:r>
            <a:r>
              <a:rPr lang="en-US" altLang="ko-KR" sz="1600" dirty="0"/>
              <a:t>)</a:t>
            </a:r>
          </a:p>
          <a:p>
            <a:pPr marL="357187" lvl="1" indent="0">
              <a:lnSpc>
                <a:spcPct val="80000"/>
              </a:lnSpc>
              <a:spcBef>
                <a:spcPts val="0"/>
              </a:spcBef>
              <a:spcAft>
                <a:spcPts val="0"/>
              </a:spcAft>
              <a:buNone/>
            </a:pPr>
            <a:r>
              <a:rPr lang="en-US" altLang="ko-KR" sz="1600" dirty="0" err="1"/>
              <a:t>httpd.serve_forever</a:t>
            </a:r>
            <a:r>
              <a:rPr lang="en-US" altLang="ko-KR" sz="1600" dirty="0"/>
              <a:t>()</a:t>
            </a:r>
          </a:p>
          <a:p>
            <a:pPr marL="357187" lvl="1" indent="0">
              <a:lnSpc>
                <a:spcPct val="80000"/>
              </a:lnSpc>
              <a:spcBef>
                <a:spcPts val="0"/>
              </a:spcBef>
              <a:spcAft>
                <a:spcPts val="0"/>
              </a:spcAft>
              <a:buNone/>
            </a:pPr>
            <a:endParaRPr lang="ko-KR" altLang="en-US" sz="1600" dirty="0"/>
          </a:p>
        </p:txBody>
      </p:sp>
      <p:sp>
        <p:nvSpPr>
          <p:cNvPr id="3" name="제목 2"/>
          <p:cNvSpPr>
            <a:spLocks noGrp="1"/>
          </p:cNvSpPr>
          <p:nvPr>
            <p:ph type="title"/>
          </p:nvPr>
        </p:nvSpPr>
        <p:spPr/>
        <p:txBody>
          <a:bodyPr/>
          <a:lstStyle/>
          <a:p>
            <a:r>
              <a:rPr lang="en-US" altLang="ko-KR" dirty="0" smtClean="0"/>
              <a:t>HTTP Server</a:t>
            </a:r>
            <a:endParaRPr lang="ko-KR" altLang="en-US" dirty="0"/>
          </a:p>
        </p:txBody>
      </p:sp>
      <p:graphicFrame>
        <p:nvGraphicFramePr>
          <p:cNvPr id="4" name="개체 3"/>
          <p:cNvGraphicFramePr>
            <a:graphicFrameLocks noChangeAspect="1"/>
          </p:cNvGraphicFramePr>
          <p:nvPr>
            <p:extLst>
              <p:ext uri="{D42A27DB-BD31-4B8C-83A1-F6EECF244321}">
                <p14:modId xmlns:p14="http://schemas.microsoft.com/office/powerpoint/2010/main" val="3587925126"/>
              </p:ext>
            </p:extLst>
          </p:nvPr>
        </p:nvGraphicFramePr>
        <p:xfrm>
          <a:off x="7391400" y="5548313"/>
          <a:ext cx="1503363" cy="542925"/>
        </p:xfrm>
        <a:graphic>
          <a:graphicData uri="http://schemas.openxmlformats.org/presentationml/2006/ole">
            <mc:AlternateContent xmlns:mc="http://schemas.openxmlformats.org/markup-compatibility/2006">
              <mc:Choice xmlns:v="urn:schemas-microsoft-com:vml" Requires="v">
                <p:oleObj spid="_x0000_s11389" name="포장기 셸 개체" showAsIcon="1" r:id="rId4" imgW="1503000" imgH="542160" progId="Package">
                  <p:embed/>
                </p:oleObj>
              </mc:Choice>
              <mc:Fallback>
                <p:oleObj name="포장기 셸 개체" showAsIcon="1" r:id="rId4" imgW="1503000" imgH="542160" progId="Package">
                  <p:embed/>
                  <p:pic>
                    <p:nvPicPr>
                      <p:cNvPr id="0" name=""/>
                      <p:cNvPicPr/>
                      <p:nvPr/>
                    </p:nvPicPr>
                    <p:blipFill>
                      <a:blip r:embed="rId5"/>
                      <a:stretch>
                        <a:fillRect/>
                      </a:stretch>
                    </p:blipFill>
                    <p:spPr>
                      <a:xfrm>
                        <a:off x="7391400" y="5548313"/>
                        <a:ext cx="1503363" cy="542925"/>
                      </a:xfrm>
                      <a:prstGeom prst="rect">
                        <a:avLst/>
                      </a:prstGeom>
                    </p:spPr>
                  </p:pic>
                </p:oleObj>
              </mc:Fallback>
            </mc:AlternateContent>
          </a:graphicData>
        </a:graphic>
      </p:graphicFrame>
      <p:graphicFrame>
        <p:nvGraphicFramePr>
          <p:cNvPr id="5" name="개체 4"/>
          <p:cNvGraphicFramePr>
            <a:graphicFrameLocks noChangeAspect="1"/>
          </p:cNvGraphicFramePr>
          <p:nvPr>
            <p:extLst>
              <p:ext uri="{D42A27DB-BD31-4B8C-83A1-F6EECF244321}">
                <p14:modId xmlns:p14="http://schemas.microsoft.com/office/powerpoint/2010/main" val="1780846328"/>
              </p:ext>
            </p:extLst>
          </p:nvPr>
        </p:nvGraphicFramePr>
        <p:xfrm>
          <a:off x="6713538" y="4868885"/>
          <a:ext cx="2430462" cy="542925"/>
        </p:xfrm>
        <a:graphic>
          <a:graphicData uri="http://schemas.openxmlformats.org/presentationml/2006/ole">
            <mc:AlternateContent xmlns:mc="http://schemas.openxmlformats.org/markup-compatibility/2006">
              <mc:Choice xmlns:v="urn:schemas-microsoft-com:vml" Requires="v">
                <p:oleObj spid="_x0000_s11390" name="포장기 셸 개체" showAsIcon="1" r:id="rId6" imgW="2430720" imgH="542160" progId="Package">
                  <p:embed/>
                </p:oleObj>
              </mc:Choice>
              <mc:Fallback>
                <p:oleObj name="포장기 셸 개체" showAsIcon="1" r:id="rId6" imgW="2430720" imgH="542160" progId="Package">
                  <p:embed/>
                  <p:pic>
                    <p:nvPicPr>
                      <p:cNvPr id="0" name=""/>
                      <p:cNvPicPr/>
                      <p:nvPr/>
                    </p:nvPicPr>
                    <p:blipFill>
                      <a:blip r:embed="rId7"/>
                      <a:stretch>
                        <a:fillRect/>
                      </a:stretch>
                    </p:blipFill>
                    <p:spPr>
                      <a:xfrm>
                        <a:off x="6713538" y="4868885"/>
                        <a:ext cx="2430462" cy="542925"/>
                      </a:xfrm>
                      <a:prstGeom prst="rect">
                        <a:avLst/>
                      </a:prstGeom>
                    </p:spPr>
                  </p:pic>
                </p:oleObj>
              </mc:Fallback>
            </mc:AlternateContent>
          </a:graphicData>
        </a:graphic>
      </p:graphicFrame>
    </p:spTree>
    <p:extLst>
      <p:ext uri="{BB962C8B-B14F-4D97-AF65-F5344CB8AC3E}">
        <p14:creationId xmlns:p14="http://schemas.microsoft.com/office/powerpoint/2010/main" val="1494766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sz="quarter" idx="10"/>
          </p:nvPr>
        </p:nvSpPr>
        <p:spPr/>
        <p:txBody>
          <a:bodyPr/>
          <a:lstStyle/>
          <a:p>
            <a:r>
              <a:rPr lang="en-US" altLang="ko-KR" dirty="0"/>
              <a:t>HTTP </a:t>
            </a:r>
            <a:r>
              <a:rPr lang="en-US" altLang="ko-KR" dirty="0" smtClean="0"/>
              <a:t>GET Server </a:t>
            </a:r>
            <a:r>
              <a:rPr lang="ko-KR" altLang="en-US" dirty="0"/>
              <a:t>기본 </a:t>
            </a:r>
            <a:r>
              <a:rPr lang="ko-KR" altLang="en-US" dirty="0" smtClean="0"/>
              <a:t>구조</a:t>
            </a:r>
            <a:r>
              <a:rPr lang="en-US" altLang="ko-KR" dirty="0" smtClean="0"/>
              <a:t>(http_server_GET.py)</a:t>
            </a:r>
            <a:endParaRPr lang="en-US" altLang="ko-KR" dirty="0"/>
          </a:p>
          <a:p>
            <a:pPr marL="357187" lvl="1" indent="0">
              <a:lnSpc>
                <a:spcPct val="80000"/>
              </a:lnSpc>
              <a:spcBef>
                <a:spcPts val="0"/>
              </a:spcBef>
              <a:spcAft>
                <a:spcPts val="0"/>
              </a:spcAft>
              <a:buNone/>
            </a:pPr>
            <a:endParaRPr lang="en-US" altLang="ko-KR" sz="1800" dirty="0" smtClean="0"/>
          </a:p>
          <a:p>
            <a:pPr marL="357187" lvl="1" indent="0">
              <a:lnSpc>
                <a:spcPct val="80000"/>
              </a:lnSpc>
              <a:spcBef>
                <a:spcPts val="0"/>
              </a:spcBef>
              <a:spcAft>
                <a:spcPts val="0"/>
              </a:spcAft>
              <a:buNone/>
            </a:pPr>
            <a:r>
              <a:rPr lang="en-US" altLang="ko-KR" sz="1800" dirty="0" smtClean="0"/>
              <a:t>class </a:t>
            </a:r>
            <a:r>
              <a:rPr lang="en-US" altLang="ko-KR" sz="1800" dirty="0" err="1"/>
              <a:t>GetHandler</a:t>
            </a:r>
            <a:r>
              <a:rPr lang="en-US" altLang="ko-KR" sz="1800" dirty="0"/>
              <a:t>(</a:t>
            </a:r>
            <a:r>
              <a:rPr lang="en-US" altLang="ko-KR" sz="1800" dirty="0" err="1"/>
              <a:t>BaseHTTPRequestHandler</a:t>
            </a:r>
            <a:r>
              <a:rPr lang="en-US" altLang="ko-KR" sz="1800" dirty="0"/>
              <a:t>):</a:t>
            </a:r>
          </a:p>
          <a:p>
            <a:pPr marL="357187" lvl="1" indent="0">
              <a:lnSpc>
                <a:spcPct val="80000"/>
              </a:lnSpc>
              <a:spcBef>
                <a:spcPts val="0"/>
              </a:spcBef>
              <a:spcAft>
                <a:spcPts val="0"/>
              </a:spcAft>
              <a:buNone/>
            </a:pPr>
            <a:r>
              <a:rPr lang="en-US" altLang="ko-KR" sz="1800" dirty="0"/>
              <a:t>    </a:t>
            </a:r>
            <a:r>
              <a:rPr lang="en-US" altLang="ko-KR" sz="1800" dirty="0" err="1">
                <a:solidFill>
                  <a:srgbClr val="FF0000"/>
                </a:solidFill>
              </a:rPr>
              <a:t>def</a:t>
            </a:r>
            <a:r>
              <a:rPr lang="en-US" altLang="ko-KR" sz="1800" dirty="0">
                <a:solidFill>
                  <a:srgbClr val="FF0000"/>
                </a:solidFill>
              </a:rPr>
              <a:t> </a:t>
            </a:r>
            <a:r>
              <a:rPr lang="en-US" altLang="ko-KR" sz="1800" dirty="0" err="1">
                <a:solidFill>
                  <a:srgbClr val="FF0000"/>
                </a:solidFill>
              </a:rPr>
              <a:t>do_GET</a:t>
            </a:r>
            <a:r>
              <a:rPr lang="en-US" altLang="ko-KR" sz="1800" dirty="0">
                <a:solidFill>
                  <a:srgbClr val="FF0000"/>
                </a:solidFill>
              </a:rPr>
              <a:t>(self):</a:t>
            </a:r>
          </a:p>
          <a:p>
            <a:pPr marL="357187" lvl="1" indent="0">
              <a:lnSpc>
                <a:spcPct val="80000"/>
              </a:lnSpc>
              <a:spcBef>
                <a:spcPts val="0"/>
              </a:spcBef>
              <a:spcAft>
                <a:spcPts val="0"/>
              </a:spcAft>
              <a:buNone/>
            </a:pPr>
            <a:r>
              <a:rPr lang="en-US" altLang="ko-KR" sz="1800" dirty="0" smtClean="0"/>
              <a:t>	</a:t>
            </a:r>
            <a:r>
              <a:rPr lang="en-US" altLang="ko-KR" sz="1800" dirty="0" err="1" smtClean="0"/>
              <a:t>parsed_path</a:t>
            </a:r>
            <a:r>
              <a:rPr lang="en-US" altLang="ko-KR" sz="1800" dirty="0" smtClean="0"/>
              <a:t> </a:t>
            </a:r>
            <a:r>
              <a:rPr lang="en-US" altLang="ko-KR" sz="1800" dirty="0"/>
              <a:t>= </a:t>
            </a:r>
            <a:r>
              <a:rPr lang="en-US" altLang="ko-KR" sz="1800" dirty="0" err="1"/>
              <a:t>parse.urlparse</a:t>
            </a:r>
            <a:r>
              <a:rPr lang="en-US" altLang="ko-KR" sz="1800" dirty="0"/>
              <a:t>(</a:t>
            </a:r>
            <a:r>
              <a:rPr lang="en-US" altLang="ko-KR" sz="1800" dirty="0" err="1">
                <a:solidFill>
                  <a:srgbClr val="FF0000"/>
                </a:solidFill>
              </a:rPr>
              <a:t>self.path</a:t>
            </a:r>
            <a:r>
              <a:rPr lang="en-US" altLang="ko-KR" sz="1800" dirty="0" smtClean="0"/>
              <a:t>) #</a:t>
            </a:r>
            <a:r>
              <a:rPr lang="ko-KR" altLang="en-US" sz="1800" dirty="0" smtClean="0"/>
              <a:t>전달 받은 </a:t>
            </a:r>
            <a:r>
              <a:rPr lang="en-US" altLang="ko-KR" sz="1800" dirty="0" err="1" smtClean="0"/>
              <a:t>url</a:t>
            </a:r>
            <a:r>
              <a:rPr lang="en-US" altLang="ko-KR" sz="1800" dirty="0" smtClean="0"/>
              <a:t> </a:t>
            </a:r>
            <a:r>
              <a:rPr lang="ko-KR" altLang="en-US" sz="1800" dirty="0" smtClean="0"/>
              <a:t>분해</a:t>
            </a:r>
            <a:endParaRPr lang="en-US" altLang="ko-KR" sz="1800" dirty="0" smtClean="0"/>
          </a:p>
          <a:p>
            <a:pPr marL="357187" lvl="1" indent="0">
              <a:lnSpc>
                <a:spcPct val="80000"/>
              </a:lnSpc>
              <a:spcBef>
                <a:spcPts val="0"/>
              </a:spcBef>
              <a:spcAft>
                <a:spcPts val="0"/>
              </a:spcAft>
              <a:buNone/>
            </a:pPr>
            <a:r>
              <a:rPr lang="en-US" altLang="ko-KR" sz="1800" dirty="0"/>
              <a:t>	</a:t>
            </a:r>
            <a:r>
              <a:rPr lang="en-US" altLang="ko-KR" sz="1800" dirty="0" err="1" smtClean="0"/>
              <a:t>message_parts</a:t>
            </a:r>
            <a:r>
              <a:rPr lang="en-US" altLang="ko-KR" sz="1800" dirty="0" smtClean="0"/>
              <a:t> = [ </a:t>
            </a:r>
            <a:r>
              <a:rPr lang="en-US" altLang="ko-KR" sz="1800" dirty="0"/>
              <a:t>#</a:t>
            </a:r>
            <a:r>
              <a:rPr lang="ko-KR" altLang="en-US" sz="1800" dirty="0"/>
              <a:t>응답 메시지 준비</a:t>
            </a:r>
            <a:endParaRPr lang="en-US" altLang="ko-KR" sz="1800" dirty="0"/>
          </a:p>
          <a:p>
            <a:pPr marL="357187" lvl="1" indent="0">
              <a:lnSpc>
                <a:spcPct val="80000"/>
              </a:lnSpc>
              <a:spcBef>
                <a:spcPts val="0"/>
              </a:spcBef>
              <a:spcAft>
                <a:spcPts val="0"/>
              </a:spcAft>
              <a:buNone/>
            </a:pPr>
            <a:r>
              <a:rPr lang="en-US" altLang="ko-KR" sz="1800" dirty="0"/>
              <a:t>	………</a:t>
            </a:r>
          </a:p>
          <a:p>
            <a:pPr marL="357187" lvl="1" indent="0">
              <a:lnSpc>
                <a:spcPct val="80000"/>
              </a:lnSpc>
              <a:spcBef>
                <a:spcPts val="0"/>
              </a:spcBef>
              <a:spcAft>
                <a:spcPts val="0"/>
              </a:spcAft>
              <a:buNone/>
            </a:pPr>
            <a:r>
              <a:rPr lang="en-US" altLang="ko-KR" sz="1800" dirty="0" smtClean="0"/>
              <a:t>	]</a:t>
            </a:r>
          </a:p>
          <a:p>
            <a:pPr marL="357187" lvl="1" indent="0">
              <a:lnSpc>
                <a:spcPct val="80000"/>
              </a:lnSpc>
              <a:spcBef>
                <a:spcPts val="0"/>
              </a:spcBef>
              <a:spcAft>
                <a:spcPts val="0"/>
              </a:spcAft>
              <a:buNone/>
            </a:pPr>
            <a:r>
              <a:rPr lang="en-US" altLang="ko-KR" sz="1800" dirty="0" smtClean="0"/>
              <a:t>	for name, value in sorted(</a:t>
            </a:r>
            <a:r>
              <a:rPr lang="en-US" altLang="ko-KR" sz="1800" dirty="0" err="1" smtClean="0">
                <a:solidFill>
                  <a:srgbClr val="FF0000"/>
                </a:solidFill>
              </a:rPr>
              <a:t>self.headers.items</a:t>
            </a:r>
            <a:r>
              <a:rPr lang="en-US" altLang="ko-KR" sz="1800" dirty="0" smtClean="0">
                <a:solidFill>
                  <a:srgbClr val="FF0000"/>
                </a:solidFill>
              </a:rPr>
              <a:t>()</a:t>
            </a:r>
            <a:r>
              <a:rPr lang="en-US" altLang="ko-KR" sz="1800" dirty="0" smtClean="0"/>
              <a:t>): #</a:t>
            </a:r>
            <a:r>
              <a:rPr lang="ko-KR" altLang="en-US" sz="1800" dirty="0" err="1" smtClean="0"/>
              <a:t>헤더정보</a:t>
            </a:r>
            <a:r>
              <a:rPr lang="ko-KR" altLang="en-US" sz="1800" dirty="0" smtClean="0"/>
              <a:t> 다시 전송</a:t>
            </a:r>
            <a:endParaRPr lang="en-US" altLang="ko-KR" sz="1800" dirty="0" smtClean="0"/>
          </a:p>
          <a:p>
            <a:pPr marL="357187" lvl="1" indent="0">
              <a:lnSpc>
                <a:spcPct val="80000"/>
              </a:lnSpc>
              <a:spcBef>
                <a:spcPts val="0"/>
              </a:spcBef>
              <a:spcAft>
                <a:spcPts val="0"/>
              </a:spcAft>
              <a:buNone/>
            </a:pPr>
            <a:r>
              <a:rPr lang="en-US" altLang="ko-KR" sz="1800" dirty="0"/>
              <a:t>	 </a:t>
            </a:r>
            <a:r>
              <a:rPr lang="en-US" altLang="ko-KR" sz="1800" dirty="0" smtClean="0"/>
              <a:t>   </a:t>
            </a:r>
            <a:r>
              <a:rPr lang="en-US" altLang="ko-KR" sz="1800" dirty="0" err="1" smtClean="0"/>
              <a:t>message_parts.append</a:t>
            </a:r>
            <a:r>
              <a:rPr lang="en-US" altLang="ko-KR" sz="1800" dirty="0"/>
              <a:t>(</a:t>
            </a:r>
          </a:p>
          <a:p>
            <a:pPr marL="357187" lvl="1" indent="0">
              <a:lnSpc>
                <a:spcPct val="80000"/>
              </a:lnSpc>
              <a:spcBef>
                <a:spcPts val="0"/>
              </a:spcBef>
              <a:spcAft>
                <a:spcPts val="0"/>
              </a:spcAft>
              <a:buNone/>
            </a:pPr>
            <a:r>
              <a:rPr lang="en-US" altLang="ko-KR" sz="1800" dirty="0"/>
              <a:t>                </a:t>
            </a:r>
            <a:r>
              <a:rPr lang="en-US" altLang="ko-KR" sz="1800" dirty="0" smtClean="0"/>
              <a:t>'{}={}'.</a:t>
            </a:r>
            <a:r>
              <a:rPr lang="en-US" altLang="ko-KR" sz="1800" dirty="0"/>
              <a:t>format(name, </a:t>
            </a:r>
            <a:r>
              <a:rPr lang="en-US" altLang="ko-KR" sz="1800" dirty="0" err="1"/>
              <a:t>value.rstrip</a:t>
            </a:r>
            <a:r>
              <a:rPr lang="en-US" altLang="ko-KR" sz="1800" dirty="0"/>
              <a:t>())</a:t>
            </a:r>
          </a:p>
          <a:p>
            <a:pPr marL="357187" lvl="1" indent="0">
              <a:lnSpc>
                <a:spcPct val="80000"/>
              </a:lnSpc>
              <a:spcBef>
                <a:spcPts val="0"/>
              </a:spcBef>
              <a:spcAft>
                <a:spcPts val="0"/>
              </a:spcAft>
              <a:buNone/>
            </a:pPr>
            <a:r>
              <a:rPr lang="en-US" altLang="ko-KR" sz="1800" dirty="0"/>
              <a:t>            )		</a:t>
            </a:r>
            <a:endParaRPr lang="en-US" altLang="ko-KR" sz="1800" dirty="0" smtClean="0"/>
          </a:p>
          <a:p>
            <a:pPr marL="357187" lvl="1" indent="0">
              <a:lnSpc>
                <a:spcPct val="80000"/>
              </a:lnSpc>
              <a:spcBef>
                <a:spcPts val="0"/>
              </a:spcBef>
              <a:spcAft>
                <a:spcPts val="0"/>
              </a:spcAft>
              <a:buNone/>
            </a:pPr>
            <a:r>
              <a:rPr lang="en-US" altLang="ko-KR" sz="1800" b="1" dirty="0">
                <a:solidFill>
                  <a:srgbClr val="0070C0"/>
                </a:solidFill>
              </a:rPr>
              <a:t> </a:t>
            </a:r>
            <a:r>
              <a:rPr lang="en-US" altLang="ko-KR" sz="1800" b="1" dirty="0" smtClean="0">
                <a:solidFill>
                  <a:srgbClr val="0070C0"/>
                </a:solidFill>
              </a:rPr>
              <a:t>      #header </a:t>
            </a:r>
            <a:r>
              <a:rPr lang="ko-KR" altLang="en-US" sz="1800" b="1" dirty="0" smtClean="0">
                <a:solidFill>
                  <a:srgbClr val="0070C0"/>
                </a:solidFill>
              </a:rPr>
              <a:t>전송</a:t>
            </a:r>
            <a:endParaRPr lang="en-US" altLang="ko-KR" sz="1800" b="1" dirty="0" smtClean="0">
              <a:solidFill>
                <a:srgbClr val="0070C0"/>
              </a:solidFill>
            </a:endParaRPr>
          </a:p>
          <a:p>
            <a:pPr marL="357187" lvl="1" indent="0">
              <a:lnSpc>
                <a:spcPct val="80000"/>
              </a:lnSpc>
              <a:spcBef>
                <a:spcPts val="0"/>
              </a:spcBef>
              <a:spcAft>
                <a:spcPts val="0"/>
              </a:spcAft>
              <a:buNone/>
            </a:pPr>
            <a:r>
              <a:rPr lang="en-US" altLang="ko-KR" sz="1800" dirty="0"/>
              <a:t>	</a:t>
            </a:r>
            <a:r>
              <a:rPr lang="en-US" altLang="ko-KR" sz="1800" dirty="0" err="1"/>
              <a:t>self.send_response</a:t>
            </a:r>
            <a:r>
              <a:rPr lang="en-US" altLang="ko-KR" sz="1800" dirty="0"/>
              <a:t>(200)</a:t>
            </a:r>
          </a:p>
          <a:p>
            <a:pPr marL="357187" lvl="1" indent="0">
              <a:lnSpc>
                <a:spcPct val="80000"/>
              </a:lnSpc>
              <a:spcBef>
                <a:spcPts val="0"/>
              </a:spcBef>
              <a:spcAft>
                <a:spcPts val="0"/>
              </a:spcAft>
              <a:buNone/>
            </a:pPr>
            <a:r>
              <a:rPr lang="en-US" altLang="ko-KR" sz="1800" dirty="0"/>
              <a:t>       </a:t>
            </a:r>
            <a:r>
              <a:rPr lang="en-US" altLang="ko-KR" sz="1800" dirty="0" err="1" smtClean="0"/>
              <a:t>self.send_header</a:t>
            </a:r>
            <a:r>
              <a:rPr lang="en-US" altLang="ko-KR" sz="1800" dirty="0"/>
              <a:t>('Content-Type',</a:t>
            </a:r>
          </a:p>
          <a:p>
            <a:pPr marL="357187" lvl="1" indent="0">
              <a:lnSpc>
                <a:spcPct val="80000"/>
              </a:lnSpc>
              <a:spcBef>
                <a:spcPts val="0"/>
              </a:spcBef>
              <a:spcAft>
                <a:spcPts val="0"/>
              </a:spcAft>
              <a:buNone/>
            </a:pPr>
            <a:r>
              <a:rPr lang="en-US" altLang="ko-KR" sz="1800" dirty="0"/>
              <a:t>                         'text/plain; charset=utf-8</a:t>
            </a:r>
            <a:r>
              <a:rPr lang="en-US" altLang="ko-KR" sz="1800" dirty="0" smtClean="0"/>
              <a:t>')</a:t>
            </a:r>
          </a:p>
          <a:p>
            <a:pPr marL="357187" lvl="1" indent="0">
              <a:lnSpc>
                <a:spcPct val="80000"/>
              </a:lnSpc>
              <a:spcBef>
                <a:spcPts val="0"/>
              </a:spcBef>
              <a:spcAft>
                <a:spcPts val="0"/>
              </a:spcAft>
              <a:buNone/>
            </a:pPr>
            <a:r>
              <a:rPr lang="en-US" altLang="ko-KR" sz="1800" dirty="0" smtClean="0"/>
              <a:t>	</a:t>
            </a:r>
            <a:r>
              <a:rPr lang="en-US" altLang="ko-KR" sz="1800" dirty="0" err="1" smtClean="0"/>
              <a:t>self.end_headers</a:t>
            </a:r>
            <a:r>
              <a:rPr lang="en-US" altLang="ko-KR" sz="1800" dirty="0"/>
              <a:t>()</a:t>
            </a:r>
          </a:p>
          <a:p>
            <a:pPr marL="357187" lvl="1" indent="0">
              <a:lnSpc>
                <a:spcPct val="80000"/>
              </a:lnSpc>
              <a:spcBef>
                <a:spcPts val="0"/>
              </a:spcBef>
              <a:spcAft>
                <a:spcPts val="0"/>
              </a:spcAft>
              <a:buNone/>
            </a:pPr>
            <a:r>
              <a:rPr lang="en-US" altLang="ko-KR" sz="1800" dirty="0" smtClean="0"/>
              <a:t>	</a:t>
            </a:r>
          </a:p>
          <a:p>
            <a:pPr marL="357187" lvl="1" indent="0">
              <a:lnSpc>
                <a:spcPct val="80000"/>
              </a:lnSpc>
              <a:spcBef>
                <a:spcPts val="0"/>
              </a:spcBef>
              <a:spcAft>
                <a:spcPts val="0"/>
              </a:spcAft>
              <a:buNone/>
            </a:pPr>
            <a:r>
              <a:rPr lang="en-US" altLang="ko-KR" sz="1800" dirty="0"/>
              <a:t>	</a:t>
            </a:r>
            <a:r>
              <a:rPr lang="en-US" altLang="ko-KR" sz="1800" b="1" dirty="0" smtClean="0">
                <a:solidFill>
                  <a:srgbClr val="0070C0"/>
                </a:solidFill>
              </a:rPr>
              <a:t>#</a:t>
            </a:r>
            <a:r>
              <a:rPr lang="ko-KR" altLang="en-US" sz="1800" b="1" dirty="0" smtClean="0">
                <a:solidFill>
                  <a:srgbClr val="0070C0"/>
                </a:solidFill>
              </a:rPr>
              <a:t>메시지 전송</a:t>
            </a:r>
            <a:endParaRPr lang="en-US" altLang="ko-KR" sz="1800" b="1" dirty="0" smtClean="0">
              <a:solidFill>
                <a:srgbClr val="0070C0"/>
              </a:solidFill>
            </a:endParaRPr>
          </a:p>
          <a:p>
            <a:pPr marL="357187" lvl="1" indent="0">
              <a:lnSpc>
                <a:spcPct val="80000"/>
              </a:lnSpc>
              <a:spcBef>
                <a:spcPts val="0"/>
              </a:spcBef>
              <a:spcAft>
                <a:spcPts val="0"/>
              </a:spcAft>
              <a:buNone/>
            </a:pPr>
            <a:r>
              <a:rPr lang="en-US" altLang="ko-KR" sz="1800" dirty="0" smtClean="0"/>
              <a:t>	</a:t>
            </a:r>
            <a:r>
              <a:rPr lang="en-US" altLang="ko-KR" sz="1800" dirty="0" err="1" smtClean="0"/>
              <a:t>self.wfile.write</a:t>
            </a:r>
            <a:r>
              <a:rPr lang="en-US" altLang="ko-KR" sz="1800" dirty="0" smtClean="0"/>
              <a:t>(</a:t>
            </a:r>
            <a:r>
              <a:rPr lang="en-US" altLang="ko-KR" sz="1800" dirty="0" err="1" smtClean="0"/>
              <a:t>message.encode</a:t>
            </a:r>
            <a:r>
              <a:rPr lang="en-US" altLang="ko-KR" sz="1800" dirty="0"/>
              <a:t>('utf-8</a:t>
            </a:r>
            <a:r>
              <a:rPr lang="en-US" altLang="ko-KR" sz="1800" dirty="0" smtClean="0"/>
              <a:t>'))</a:t>
            </a:r>
          </a:p>
          <a:p>
            <a:pPr marL="357187" lvl="1" indent="0">
              <a:lnSpc>
                <a:spcPct val="80000"/>
              </a:lnSpc>
              <a:spcBef>
                <a:spcPts val="0"/>
              </a:spcBef>
              <a:spcAft>
                <a:spcPts val="0"/>
              </a:spcAft>
              <a:buNone/>
            </a:pPr>
            <a:endParaRPr lang="en-US" altLang="ko-KR" sz="1800" dirty="0"/>
          </a:p>
          <a:p>
            <a:pPr marL="357187" lvl="1" indent="0">
              <a:lnSpc>
                <a:spcPct val="80000"/>
              </a:lnSpc>
              <a:spcBef>
                <a:spcPts val="0"/>
              </a:spcBef>
              <a:spcAft>
                <a:spcPts val="0"/>
              </a:spcAft>
              <a:buNone/>
            </a:pPr>
            <a:r>
              <a:rPr lang="en-US" altLang="ko-KR" sz="1800" dirty="0"/>
              <a:t>if __name__ == '__main__':</a:t>
            </a:r>
          </a:p>
          <a:p>
            <a:pPr marL="357187" lvl="1" indent="0">
              <a:lnSpc>
                <a:spcPct val="80000"/>
              </a:lnSpc>
              <a:spcBef>
                <a:spcPts val="0"/>
              </a:spcBef>
              <a:spcAft>
                <a:spcPts val="0"/>
              </a:spcAft>
              <a:buNone/>
            </a:pPr>
            <a:r>
              <a:rPr lang="en-US" altLang="ko-KR" sz="1800" dirty="0" smtClean="0"/>
              <a:t>	server </a:t>
            </a:r>
            <a:r>
              <a:rPr lang="en-US" altLang="ko-KR" sz="1800" dirty="0"/>
              <a:t>= </a:t>
            </a:r>
            <a:r>
              <a:rPr lang="en-US" altLang="ko-KR" sz="1800" dirty="0" err="1"/>
              <a:t>HTTPServer</a:t>
            </a:r>
            <a:r>
              <a:rPr lang="en-US" altLang="ko-KR" sz="1800" dirty="0"/>
              <a:t>(('localhost', 8080), </a:t>
            </a:r>
            <a:r>
              <a:rPr lang="en-US" altLang="ko-KR" sz="1800" dirty="0" err="1"/>
              <a:t>GetHandler</a:t>
            </a:r>
            <a:r>
              <a:rPr lang="en-US" altLang="ko-KR" sz="1800" dirty="0"/>
              <a:t>)</a:t>
            </a:r>
          </a:p>
          <a:p>
            <a:pPr marL="357187" lvl="1" indent="0">
              <a:lnSpc>
                <a:spcPct val="80000"/>
              </a:lnSpc>
              <a:spcBef>
                <a:spcPts val="0"/>
              </a:spcBef>
              <a:spcAft>
                <a:spcPts val="0"/>
              </a:spcAft>
              <a:buNone/>
            </a:pPr>
            <a:r>
              <a:rPr lang="en-US" altLang="ko-KR" sz="1800" dirty="0" smtClean="0"/>
              <a:t>	</a:t>
            </a:r>
            <a:r>
              <a:rPr lang="en-US" altLang="ko-KR" sz="1800" dirty="0" err="1" smtClean="0"/>
              <a:t>server.serve_forever</a:t>
            </a:r>
            <a:r>
              <a:rPr lang="en-US" altLang="ko-KR" sz="1800" dirty="0"/>
              <a:t>()</a:t>
            </a:r>
            <a:endParaRPr lang="ko-KR" altLang="en-US" sz="1800" dirty="0"/>
          </a:p>
        </p:txBody>
      </p:sp>
      <p:sp>
        <p:nvSpPr>
          <p:cNvPr id="3" name="제목 2"/>
          <p:cNvSpPr>
            <a:spLocks noGrp="1"/>
          </p:cNvSpPr>
          <p:nvPr>
            <p:ph type="title"/>
          </p:nvPr>
        </p:nvSpPr>
        <p:spPr/>
        <p:txBody>
          <a:bodyPr/>
          <a:lstStyle/>
          <a:p>
            <a:r>
              <a:rPr lang="en-US" altLang="ko-KR" dirty="0" smtClean="0"/>
              <a:t>HTTP GET Server</a:t>
            </a:r>
            <a:endParaRPr lang="ko-KR" altLang="en-US" dirty="0"/>
          </a:p>
        </p:txBody>
      </p:sp>
      <p:graphicFrame>
        <p:nvGraphicFramePr>
          <p:cNvPr id="4" name="개체 3"/>
          <p:cNvGraphicFramePr>
            <a:graphicFrameLocks noChangeAspect="1"/>
          </p:cNvGraphicFramePr>
          <p:nvPr>
            <p:extLst>
              <p:ext uri="{D42A27DB-BD31-4B8C-83A1-F6EECF244321}">
                <p14:modId xmlns:p14="http://schemas.microsoft.com/office/powerpoint/2010/main" val="2235456512"/>
              </p:ext>
            </p:extLst>
          </p:nvPr>
        </p:nvGraphicFramePr>
        <p:xfrm>
          <a:off x="7688263" y="5776913"/>
          <a:ext cx="1260475" cy="542925"/>
        </p:xfrm>
        <a:graphic>
          <a:graphicData uri="http://schemas.openxmlformats.org/presentationml/2006/ole">
            <mc:AlternateContent xmlns:mc="http://schemas.openxmlformats.org/markup-compatibility/2006">
              <mc:Choice xmlns:v="urn:schemas-microsoft-com:vml" Requires="v">
                <p:oleObj spid="_x0000_s10363" name="포장기 셸 개체" showAsIcon="1" r:id="rId4" imgW="1261080" imgH="542160" progId="Package">
                  <p:embed/>
                </p:oleObj>
              </mc:Choice>
              <mc:Fallback>
                <p:oleObj name="포장기 셸 개체" showAsIcon="1" r:id="rId4" imgW="1261080" imgH="542160" progId="Package">
                  <p:embed/>
                  <p:pic>
                    <p:nvPicPr>
                      <p:cNvPr id="4" name="개체 3"/>
                      <p:cNvPicPr/>
                      <p:nvPr/>
                    </p:nvPicPr>
                    <p:blipFill>
                      <a:blip r:embed="rId5"/>
                      <a:stretch>
                        <a:fillRect/>
                      </a:stretch>
                    </p:blipFill>
                    <p:spPr>
                      <a:xfrm>
                        <a:off x="7688263" y="5776913"/>
                        <a:ext cx="1260475" cy="542925"/>
                      </a:xfrm>
                      <a:prstGeom prst="rect">
                        <a:avLst/>
                      </a:prstGeom>
                    </p:spPr>
                  </p:pic>
                </p:oleObj>
              </mc:Fallback>
            </mc:AlternateContent>
          </a:graphicData>
        </a:graphic>
      </p:graphicFrame>
    </p:spTree>
    <p:extLst>
      <p:ext uri="{BB962C8B-B14F-4D97-AF65-F5344CB8AC3E}">
        <p14:creationId xmlns:p14="http://schemas.microsoft.com/office/powerpoint/2010/main" val="18843450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sz="quarter" idx="10"/>
          </p:nvPr>
        </p:nvSpPr>
        <p:spPr/>
        <p:txBody>
          <a:bodyPr/>
          <a:lstStyle/>
          <a:p>
            <a:r>
              <a:rPr lang="en-US" altLang="ko-KR" dirty="0" smtClean="0"/>
              <a:t>GET request</a:t>
            </a:r>
            <a:r>
              <a:rPr lang="ko-KR" altLang="en-US" dirty="0" smtClean="0"/>
              <a:t>를 받아 </a:t>
            </a:r>
            <a:r>
              <a:rPr lang="en-US" altLang="ko-KR" dirty="0"/>
              <a:t>query</a:t>
            </a:r>
            <a:r>
              <a:rPr lang="ko-KR" altLang="en-US" dirty="0"/>
              <a:t>가 </a:t>
            </a:r>
            <a:r>
              <a:rPr lang="en-US" altLang="ko-KR" dirty="0" smtClean="0"/>
              <a:t>"led=on" </a:t>
            </a:r>
            <a:r>
              <a:rPr lang="ko-KR" altLang="en-US" dirty="0" smtClean="0"/>
              <a:t>이면 </a:t>
            </a:r>
            <a:r>
              <a:rPr lang="en-US" altLang="ko-KR" dirty="0" smtClean="0"/>
              <a:t>"LED is ON"</a:t>
            </a:r>
            <a:r>
              <a:rPr lang="ko-KR" altLang="en-US" dirty="0" smtClean="0"/>
              <a:t>을 전송하고 </a:t>
            </a:r>
            <a:r>
              <a:rPr lang="en-US" altLang="ko-KR" dirty="0" smtClean="0"/>
              <a:t>"led=off"</a:t>
            </a:r>
            <a:r>
              <a:rPr lang="ko-KR" altLang="en-US" dirty="0" smtClean="0"/>
              <a:t>이면 </a:t>
            </a:r>
            <a:r>
              <a:rPr lang="en-US" altLang="ko-KR" dirty="0" smtClean="0"/>
              <a:t>"LED is OFF"</a:t>
            </a:r>
            <a:r>
              <a:rPr lang="ko-KR" altLang="en-US" dirty="0" smtClean="0"/>
              <a:t>을 전송하는 서버 프로그램</a:t>
            </a:r>
            <a:r>
              <a:rPr lang="en-US" altLang="ko-KR" dirty="0" smtClean="0"/>
              <a:t>(HTTP_server_GET_ex1.py)</a:t>
            </a:r>
            <a:endParaRPr lang="ko-KR" altLang="en-US" dirty="0"/>
          </a:p>
        </p:txBody>
      </p:sp>
      <p:sp>
        <p:nvSpPr>
          <p:cNvPr id="3" name="제목 2"/>
          <p:cNvSpPr>
            <a:spLocks noGrp="1"/>
          </p:cNvSpPr>
          <p:nvPr>
            <p:ph type="title"/>
          </p:nvPr>
        </p:nvSpPr>
        <p:spPr/>
        <p:txBody>
          <a:bodyPr/>
          <a:lstStyle/>
          <a:p>
            <a:r>
              <a:rPr lang="en-US" altLang="ko-KR" dirty="0"/>
              <a:t>HTTP GET </a:t>
            </a:r>
            <a:r>
              <a:rPr lang="en-US" altLang="ko-KR" dirty="0" smtClean="0"/>
              <a:t>Server </a:t>
            </a:r>
            <a:r>
              <a:rPr lang="ko-KR" altLang="en-US" dirty="0" smtClean="0"/>
              <a:t>예제</a:t>
            </a:r>
            <a:r>
              <a:rPr lang="en-US" altLang="ko-KR" dirty="0" smtClean="0"/>
              <a:t>(1)</a:t>
            </a:r>
            <a:endParaRPr lang="ko-KR" altLang="en-US" dirty="0"/>
          </a:p>
        </p:txBody>
      </p:sp>
      <p:sp>
        <p:nvSpPr>
          <p:cNvPr id="4" name="TextBox 3"/>
          <p:cNvSpPr txBox="1"/>
          <p:nvPr/>
        </p:nvSpPr>
        <p:spPr>
          <a:xfrm>
            <a:off x="533400" y="2133600"/>
            <a:ext cx="8229600" cy="4247317"/>
          </a:xfrm>
          <a:prstGeom prst="rect">
            <a:avLst/>
          </a:prstGeom>
          <a:noFill/>
        </p:spPr>
        <p:txBody>
          <a:bodyPr wrap="square" rtlCol="0">
            <a:spAutoFit/>
          </a:bodyPr>
          <a:lstStyle/>
          <a:p>
            <a:r>
              <a:rPr lang="en-US" altLang="ko-KR" sz="1800" dirty="0">
                <a:solidFill>
                  <a:srgbClr val="002060"/>
                </a:solidFill>
                <a:latin typeface="Arial" panose="020B0604020202020204" pitchFamily="34" charset="0"/>
                <a:ea typeface="HY얕은샘물M" panose="02030600000101010101" pitchFamily="18" charset="-127"/>
                <a:cs typeface="Arial" panose="020B0604020202020204" pitchFamily="34" charset="0"/>
              </a:rPr>
              <a:t> </a:t>
            </a:r>
            <a:r>
              <a:rPr lang="en-US" altLang="ko-KR" sz="1800" dirty="0" err="1">
                <a:solidFill>
                  <a:srgbClr val="002060"/>
                </a:solidFill>
                <a:latin typeface="Arial" panose="020B0604020202020204" pitchFamily="34" charset="0"/>
                <a:ea typeface="HY얕은샘물M" panose="02030600000101010101" pitchFamily="18" charset="-127"/>
                <a:cs typeface="Arial" panose="020B0604020202020204" pitchFamily="34" charset="0"/>
              </a:rPr>
              <a:t>def</a:t>
            </a:r>
            <a:r>
              <a:rPr lang="en-US" altLang="ko-KR" sz="1800" dirty="0">
                <a:solidFill>
                  <a:srgbClr val="002060"/>
                </a:solidFill>
                <a:latin typeface="Arial" panose="020B0604020202020204" pitchFamily="34" charset="0"/>
                <a:ea typeface="HY얕은샘물M" panose="02030600000101010101" pitchFamily="18" charset="-127"/>
                <a:cs typeface="Arial" panose="020B0604020202020204" pitchFamily="34" charset="0"/>
              </a:rPr>
              <a:t> </a:t>
            </a:r>
            <a:r>
              <a:rPr lang="en-US" altLang="ko-KR" sz="1800" dirty="0" err="1">
                <a:solidFill>
                  <a:srgbClr val="002060"/>
                </a:solidFill>
                <a:latin typeface="Arial" panose="020B0604020202020204" pitchFamily="34" charset="0"/>
                <a:ea typeface="HY얕은샘물M" panose="02030600000101010101" pitchFamily="18" charset="-127"/>
                <a:cs typeface="Arial" panose="020B0604020202020204" pitchFamily="34" charset="0"/>
              </a:rPr>
              <a:t>do_GET</a:t>
            </a:r>
            <a:r>
              <a:rPr lang="en-US" altLang="ko-KR" sz="1800" dirty="0">
                <a:solidFill>
                  <a:srgbClr val="002060"/>
                </a:solidFill>
                <a:latin typeface="Arial" panose="020B0604020202020204" pitchFamily="34" charset="0"/>
                <a:ea typeface="HY얕은샘물M" panose="02030600000101010101" pitchFamily="18" charset="-127"/>
                <a:cs typeface="Arial" panose="020B0604020202020204" pitchFamily="34" charset="0"/>
              </a:rPr>
              <a:t>(self):</a:t>
            </a:r>
          </a:p>
          <a:p>
            <a:r>
              <a:rPr lang="en-US" altLang="ko-KR" sz="1800" dirty="0">
                <a:solidFill>
                  <a:srgbClr val="002060"/>
                </a:solidFill>
                <a:latin typeface="Arial" panose="020B0604020202020204" pitchFamily="34" charset="0"/>
                <a:ea typeface="HY얕은샘물M" panose="02030600000101010101" pitchFamily="18" charset="-127"/>
                <a:cs typeface="Arial" panose="020B0604020202020204" pitchFamily="34" charset="0"/>
              </a:rPr>
              <a:t>        </a:t>
            </a:r>
            <a:r>
              <a:rPr lang="en-US" altLang="ko-KR" sz="1800" dirty="0" err="1">
                <a:solidFill>
                  <a:srgbClr val="002060"/>
                </a:solidFill>
                <a:latin typeface="Arial" panose="020B0604020202020204" pitchFamily="34" charset="0"/>
                <a:ea typeface="HY얕은샘물M" panose="02030600000101010101" pitchFamily="18" charset="-127"/>
                <a:cs typeface="Arial" panose="020B0604020202020204" pitchFamily="34" charset="0"/>
              </a:rPr>
              <a:t>parsed_path</a:t>
            </a:r>
            <a:r>
              <a:rPr lang="en-US" altLang="ko-KR" sz="1800" dirty="0">
                <a:solidFill>
                  <a:srgbClr val="002060"/>
                </a:solidFill>
                <a:latin typeface="Arial" panose="020B0604020202020204" pitchFamily="34" charset="0"/>
                <a:ea typeface="HY얕은샘물M" panose="02030600000101010101" pitchFamily="18" charset="-127"/>
                <a:cs typeface="Arial" panose="020B0604020202020204" pitchFamily="34" charset="0"/>
              </a:rPr>
              <a:t> = </a:t>
            </a:r>
            <a:r>
              <a:rPr lang="en-US" altLang="ko-KR" sz="1800" dirty="0" err="1">
                <a:solidFill>
                  <a:srgbClr val="002060"/>
                </a:solidFill>
                <a:latin typeface="Arial" panose="020B0604020202020204" pitchFamily="34" charset="0"/>
                <a:ea typeface="HY얕은샘물M" panose="02030600000101010101" pitchFamily="18" charset="-127"/>
                <a:cs typeface="Arial" panose="020B0604020202020204" pitchFamily="34" charset="0"/>
              </a:rPr>
              <a:t>parse.urlparse</a:t>
            </a:r>
            <a:r>
              <a:rPr lang="en-US" altLang="ko-KR" sz="1800" dirty="0">
                <a:solidFill>
                  <a:srgbClr val="002060"/>
                </a:solidFill>
                <a:latin typeface="Arial" panose="020B0604020202020204" pitchFamily="34" charset="0"/>
                <a:ea typeface="HY얕은샘물M" panose="02030600000101010101" pitchFamily="18" charset="-127"/>
                <a:cs typeface="Arial" panose="020B0604020202020204" pitchFamily="34" charset="0"/>
              </a:rPr>
              <a:t>(</a:t>
            </a:r>
            <a:r>
              <a:rPr lang="en-US" altLang="ko-KR" sz="1800" dirty="0" err="1">
                <a:solidFill>
                  <a:srgbClr val="002060"/>
                </a:solidFill>
                <a:latin typeface="Arial" panose="020B0604020202020204" pitchFamily="34" charset="0"/>
                <a:ea typeface="HY얕은샘물M" panose="02030600000101010101" pitchFamily="18" charset="-127"/>
                <a:cs typeface="Arial" panose="020B0604020202020204" pitchFamily="34" charset="0"/>
              </a:rPr>
              <a:t>self.path</a:t>
            </a:r>
            <a:r>
              <a:rPr lang="en-US" altLang="ko-KR" sz="1800" dirty="0">
                <a:solidFill>
                  <a:srgbClr val="002060"/>
                </a:solidFill>
                <a:latin typeface="Arial" panose="020B0604020202020204" pitchFamily="34" charset="0"/>
                <a:ea typeface="HY얕은샘물M" panose="02030600000101010101" pitchFamily="18" charset="-127"/>
                <a:cs typeface="Arial" panose="020B0604020202020204" pitchFamily="34" charset="0"/>
              </a:rPr>
              <a:t>)</a:t>
            </a:r>
          </a:p>
          <a:p>
            <a:r>
              <a:rPr lang="en-US" altLang="ko-KR" sz="1800" dirty="0">
                <a:solidFill>
                  <a:srgbClr val="002060"/>
                </a:solidFill>
                <a:latin typeface="Arial" panose="020B0604020202020204" pitchFamily="34" charset="0"/>
                <a:ea typeface="HY얕은샘물M" panose="02030600000101010101" pitchFamily="18" charset="-127"/>
                <a:cs typeface="Arial" panose="020B0604020202020204" pitchFamily="34" charset="0"/>
              </a:rPr>
              <a:t>        </a:t>
            </a:r>
            <a:r>
              <a:rPr lang="en-US" altLang="ko-KR" sz="1800" dirty="0" err="1">
                <a:solidFill>
                  <a:srgbClr val="002060"/>
                </a:solidFill>
                <a:latin typeface="Arial" panose="020B0604020202020204" pitchFamily="34" charset="0"/>
                <a:ea typeface="HY얕은샘물M" panose="02030600000101010101" pitchFamily="18" charset="-127"/>
                <a:cs typeface="Arial" panose="020B0604020202020204" pitchFamily="34" charset="0"/>
              </a:rPr>
              <a:t>msg</a:t>
            </a:r>
            <a:r>
              <a:rPr lang="en-US" altLang="ko-KR" sz="1800" dirty="0">
                <a:solidFill>
                  <a:srgbClr val="002060"/>
                </a:solidFill>
                <a:latin typeface="Arial" panose="020B0604020202020204" pitchFamily="34" charset="0"/>
                <a:ea typeface="HY얕은샘물M" panose="02030600000101010101" pitchFamily="18" charset="-127"/>
                <a:cs typeface="Arial" panose="020B0604020202020204" pitchFamily="34" charset="0"/>
              </a:rPr>
              <a:t> = </a:t>
            </a:r>
            <a:r>
              <a:rPr lang="en-US" altLang="ko-KR" sz="1800" dirty="0" err="1" smtClean="0">
                <a:solidFill>
                  <a:srgbClr val="002060"/>
                </a:solidFill>
                <a:latin typeface="Arial" panose="020B0604020202020204" pitchFamily="34" charset="0"/>
                <a:ea typeface="HY얕은샘물M" panose="02030600000101010101" pitchFamily="18" charset="-127"/>
                <a:cs typeface="Arial" panose="020B0604020202020204" pitchFamily="34" charset="0"/>
              </a:rPr>
              <a:t>parsed_path.query</a:t>
            </a:r>
            <a:r>
              <a:rPr lang="en-US" altLang="ko-KR" sz="18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 #</a:t>
            </a:r>
            <a:r>
              <a:rPr lang="en-US" altLang="ko-KR" sz="1800" dirty="0" err="1" smtClean="0">
                <a:solidFill>
                  <a:srgbClr val="002060"/>
                </a:solidFill>
                <a:latin typeface="Arial" panose="020B0604020202020204" pitchFamily="34" charset="0"/>
                <a:ea typeface="HY얕은샘물M" panose="02030600000101010101" pitchFamily="18" charset="-127"/>
                <a:cs typeface="Arial" panose="020B0604020202020204" pitchFamily="34" charset="0"/>
              </a:rPr>
              <a:t>url</a:t>
            </a:r>
            <a:r>
              <a:rPr lang="ko-KR" altLang="en-US" sz="1800" dirty="0" smtClean="0">
                <a:solidFill>
                  <a:srgbClr val="002060"/>
                </a:solidFill>
                <a:latin typeface="+mn-ea"/>
                <a:ea typeface="+mn-ea"/>
                <a:cs typeface="Arial" panose="020B0604020202020204" pitchFamily="34" charset="0"/>
              </a:rPr>
              <a:t>에서</a:t>
            </a:r>
            <a:r>
              <a:rPr lang="ko-KR" altLang="en-US" sz="18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 </a:t>
            </a:r>
            <a:r>
              <a:rPr lang="en-US" altLang="ko-KR" sz="18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query</a:t>
            </a:r>
            <a:r>
              <a:rPr lang="ko-KR" altLang="en-US" sz="1800" dirty="0" smtClean="0">
                <a:solidFill>
                  <a:srgbClr val="002060"/>
                </a:solidFill>
                <a:latin typeface="+mn-ea"/>
                <a:ea typeface="+mn-ea"/>
                <a:cs typeface="Arial" panose="020B0604020202020204" pitchFamily="34" charset="0"/>
              </a:rPr>
              <a:t>를 분리한다</a:t>
            </a:r>
            <a:endParaRPr lang="en-US" altLang="ko-KR" sz="1800" dirty="0">
              <a:solidFill>
                <a:srgbClr val="002060"/>
              </a:solidFill>
              <a:latin typeface="+mn-ea"/>
              <a:ea typeface="+mn-ea"/>
              <a:cs typeface="Arial" panose="020B0604020202020204" pitchFamily="34" charset="0"/>
            </a:endParaRPr>
          </a:p>
          <a:p>
            <a:r>
              <a:rPr lang="en-US" altLang="ko-KR" sz="1800" dirty="0">
                <a:solidFill>
                  <a:srgbClr val="002060"/>
                </a:solidFill>
                <a:latin typeface="Arial" panose="020B0604020202020204" pitchFamily="34" charset="0"/>
                <a:ea typeface="HY얕은샘물M" panose="02030600000101010101" pitchFamily="18" charset="-127"/>
                <a:cs typeface="Arial" panose="020B0604020202020204" pitchFamily="34" charset="0"/>
              </a:rPr>
              <a:t>        if </a:t>
            </a:r>
            <a:r>
              <a:rPr lang="en-US" altLang="ko-KR" sz="1800" dirty="0" err="1">
                <a:solidFill>
                  <a:srgbClr val="002060"/>
                </a:solidFill>
                <a:latin typeface="Arial" panose="020B0604020202020204" pitchFamily="34" charset="0"/>
                <a:ea typeface="HY얕은샘물M" panose="02030600000101010101" pitchFamily="18" charset="-127"/>
                <a:cs typeface="Arial" panose="020B0604020202020204" pitchFamily="34" charset="0"/>
              </a:rPr>
              <a:t>msg</a:t>
            </a:r>
            <a:r>
              <a:rPr lang="en-US" altLang="ko-KR" sz="1800" dirty="0">
                <a:solidFill>
                  <a:srgbClr val="002060"/>
                </a:solidFill>
                <a:latin typeface="Arial" panose="020B0604020202020204" pitchFamily="34" charset="0"/>
                <a:ea typeface="HY얕은샘물M" panose="02030600000101010101" pitchFamily="18" charset="-127"/>
                <a:cs typeface="Arial" panose="020B0604020202020204" pitchFamily="34" charset="0"/>
              </a:rPr>
              <a:t> == '':</a:t>
            </a:r>
          </a:p>
          <a:p>
            <a:r>
              <a:rPr lang="en-US" altLang="ko-KR" sz="1800" dirty="0">
                <a:solidFill>
                  <a:srgbClr val="002060"/>
                </a:solidFill>
                <a:latin typeface="Arial" panose="020B0604020202020204" pitchFamily="34" charset="0"/>
                <a:ea typeface="HY얕은샘물M" panose="02030600000101010101" pitchFamily="18" charset="-127"/>
                <a:cs typeface="Arial" panose="020B0604020202020204" pitchFamily="34" charset="0"/>
              </a:rPr>
              <a:t>            return</a:t>
            </a:r>
          </a:p>
          <a:p>
            <a:r>
              <a:rPr lang="en-US" altLang="ko-KR" sz="1800" dirty="0">
                <a:solidFill>
                  <a:srgbClr val="002060"/>
                </a:solidFill>
                <a:latin typeface="Arial" panose="020B0604020202020204" pitchFamily="34" charset="0"/>
                <a:ea typeface="HY얕은샘물M" panose="02030600000101010101" pitchFamily="18" charset="-127"/>
                <a:cs typeface="Arial" panose="020B0604020202020204" pitchFamily="34" charset="0"/>
              </a:rPr>
              <a:t>        </a:t>
            </a:r>
            <a:r>
              <a:rPr lang="en-US" altLang="ko-KR" sz="1800" dirty="0" err="1">
                <a:solidFill>
                  <a:srgbClr val="002060"/>
                </a:solidFill>
                <a:latin typeface="Arial" panose="020B0604020202020204" pitchFamily="34" charset="0"/>
                <a:ea typeface="HY얕은샘물M" panose="02030600000101010101" pitchFamily="18" charset="-127"/>
                <a:cs typeface="Arial" panose="020B0604020202020204" pitchFamily="34" charset="0"/>
              </a:rPr>
              <a:t>parsed_query</a:t>
            </a:r>
            <a:r>
              <a:rPr lang="en-US" altLang="ko-KR" sz="1800" dirty="0">
                <a:solidFill>
                  <a:srgbClr val="002060"/>
                </a:solidFill>
                <a:latin typeface="Arial" panose="020B0604020202020204" pitchFamily="34" charset="0"/>
                <a:ea typeface="HY얕은샘물M" panose="02030600000101010101" pitchFamily="18" charset="-127"/>
                <a:cs typeface="Arial" panose="020B0604020202020204" pitchFamily="34" charset="0"/>
              </a:rPr>
              <a:t> = </a:t>
            </a:r>
            <a:r>
              <a:rPr lang="en-US" altLang="ko-KR" sz="1800" dirty="0" err="1">
                <a:solidFill>
                  <a:srgbClr val="002060"/>
                </a:solidFill>
                <a:latin typeface="Arial" panose="020B0604020202020204" pitchFamily="34" charset="0"/>
                <a:ea typeface="HY얕은샘물M" panose="02030600000101010101" pitchFamily="18" charset="-127"/>
                <a:cs typeface="Arial" panose="020B0604020202020204" pitchFamily="34" charset="0"/>
              </a:rPr>
              <a:t>query_parse</a:t>
            </a:r>
            <a:r>
              <a:rPr lang="en-US" altLang="ko-KR" sz="1800" dirty="0">
                <a:solidFill>
                  <a:srgbClr val="002060"/>
                </a:solidFill>
                <a:latin typeface="Arial" panose="020B0604020202020204" pitchFamily="34" charset="0"/>
                <a:ea typeface="HY얕은샘물M" panose="02030600000101010101" pitchFamily="18" charset="-127"/>
                <a:cs typeface="Arial" panose="020B0604020202020204" pitchFamily="34" charset="0"/>
              </a:rPr>
              <a:t>(</a:t>
            </a:r>
            <a:r>
              <a:rPr lang="en-US" altLang="ko-KR" sz="1800" dirty="0" err="1">
                <a:solidFill>
                  <a:srgbClr val="002060"/>
                </a:solidFill>
                <a:latin typeface="Arial" panose="020B0604020202020204" pitchFamily="34" charset="0"/>
                <a:ea typeface="HY얕은샘물M" panose="02030600000101010101" pitchFamily="18" charset="-127"/>
                <a:cs typeface="Arial" panose="020B0604020202020204" pitchFamily="34" charset="0"/>
              </a:rPr>
              <a:t>msg</a:t>
            </a:r>
            <a:r>
              <a:rPr lang="en-US" altLang="ko-KR" sz="18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 #</a:t>
            </a:r>
            <a:r>
              <a:rPr lang="ko-KR" altLang="en-US" sz="18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다중 </a:t>
            </a:r>
            <a:r>
              <a:rPr lang="en-US" altLang="ko-KR" sz="18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query</a:t>
            </a:r>
            <a:r>
              <a:rPr lang="ko-KR" altLang="en-US" sz="18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를 </a:t>
            </a:r>
            <a:r>
              <a:rPr lang="ko-KR" altLang="en-US" sz="1800" dirty="0" err="1" smtClean="0">
                <a:solidFill>
                  <a:srgbClr val="002060"/>
                </a:solidFill>
                <a:latin typeface="Arial" panose="020B0604020202020204" pitchFamily="34" charset="0"/>
                <a:ea typeface="HY얕은샘물M" panose="02030600000101010101" pitchFamily="18" charset="-127"/>
                <a:cs typeface="Arial" panose="020B0604020202020204" pitchFamily="34" charset="0"/>
              </a:rPr>
              <a:t>딕셔너리로</a:t>
            </a:r>
            <a:r>
              <a:rPr lang="ko-KR" altLang="en-US" sz="18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 분해</a:t>
            </a:r>
            <a:endParaRPr lang="en-US" altLang="ko-KR" sz="18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endParaRPr>
          </a:p>
          <a:p>
            <a:r>
              <a:rPr lang="en-US" altLang="ko-KR" sz="1800" dirty="0">
                <a:solidFill>
                  <a:srgbClr val="002060"/>
                </a:solidFill>
                <a:latin typeface="Arial" panose="020B0604020202020204" pitchFamily="34" charset="0"/>
                <a:ea typeface="HY얕은샘물M" panose="02030600000101010101" pitchFamily="18" charset="-127"/>
                <a:cs typeface="Arial" panose="020B0604020202020204" pitchFamily="34" charset="0"/>
              </a:rPr>
              <a:t> </a:t>
            </a:r>
            <a:r>
              <a:rPr lang="en-US" altLang="ko-KR" sz="18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       </a:t>
            </a:r>
            <a:r>
              <a:rPr lang="en-US" altLang="ko-KR" sz="1800" dirty="0" err="1" smtClean="0">
                <a:solidFill>
                  <a:srgbClr val="002060"/>
                </a:solidFill>
                <a:latin typeface="Arial" panose="020B0604020202020204" pitchFamily="34" charset="0"/>
                <a:ea typeface="HY얕은샘물M" panose="02030600000101010101" pitchFamily="18" charset="-127"/>
                <a:cs typeface="Arial" panose="020B0604020202020204" pitchFamily="34" charset="0"/>
              </a:rPr>
              <a:t>resp</a:t>
            </a:r>
            <a:r>
              <a:rPr lang="en-US" altLang="ko-KR" sz="18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 = "Fault"</a:t>
            </a:r>
            <a:endParaRPr lang="en-US" altLang="ko-KR" sz="1800" dirty="0">
              <a:solidFill>
                <a:srgbClr val="002060"/>
              </a:solidFill>
              <a:latin typeface="Arial" panose="020B0604020202020204" pitchFamily="34" charset="0"/>
              <a:ea typeface="HY얕은샘물M" panose="02030600000101010101" pitchFamily="18" charset="-127"/>
              <a:cs typeface="Arial" panose="020B0604020202020204" pitchFamily="34" charset="0"/>
            </a:endParaRPr>
          </a:p>
          <a:p>
            <a:r>
              <a:rPr lang="en-US" altLang="ko-KR" sz="1800" dirty="0">
                <a:solidFill>
                  <a:srgbClr val="002060"/>
                </a:solidFill>
                <a:latin typeface="Arial" panose="020B0604020202020204" pitchFamily="34" charset="0"/>
                <a:ea typeface="HY얕은샘물M" panose="02030600000101010101" pitchFamily="18" charset="-127"/>
                <a:cs typeface="Arial" panose="020B0604020202020204" pitchFamily="34" charset="0"/>
              </a:rPr>
              <a:t>        </a:t>
            </a:r>
            <a:r>
              <a:rPr lang="en-US" altLang="ko-KR" sz="18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try:</a:t>
            </a:r>
          </a:p>
          <a:p>
            <a:r>
              <a:rPr lang="en-US" altLang="ko-KR" sz="18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            if </a:t>
            </a:r>
            <a:r>
              <a:rPr lang="en-US" altLang="ko-KR" sz="1800" dirty="0" err="1">
                <a:solidFill>
                  <a:srgbClr val="002060"/>
                </a:solidFill>
                <a:latin typeface="Arial" panose="020B0604020202020204" pitchFamily="34" charset="0"/>
                <a:ea typeface="HY얕은샘물M" panose="02030600000101010101" pitchFamily="18" charset="-127"/>
                <a:cs typeface="Arial" panose="020B0604020202020204" pitchFamily="34" charset="0"/>
              </a:rPr>
              <a:t>parsed_query</a:t>
            </a:r>
            <a:r>
              <a:rPr lang="en-US" altLang="ko-KR" sz="1800" dirty="0">
                <a:solidFill>
                  <a:srgbClr val="002060"/>
                </a:solidFill>
                <a:latin typeface="Arial" panose="020B0604020202020204" pitchFamily="34" charset="0"/>
                <a:ea typeface="HY얕은샘물M" panose="02030600000101010101" pitchFamily="18" charset="-127"/>
                <a:cs typeface="Arial" panose="020B0604020202020204" pitchFamily="34" charset="0"/>
              </a:rPr>
              <a:t>["led"] == "on</a:t>
            </a:r>
            <a:r>
              <a:rPr lang="en-US" altLang="ko-KR" sz="18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 # query</a:t>
            </a:r>
            <a:r>
              <a:rPr lang="ko-KR" altLang="en-US" sz="18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가 </a:t>
            </a:r>
            <a:r>
              <a:rPr lang="en-US" altLang="ko-KR" sz="18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'led=on'</a:t>
            </a:r>
            <a:endParaRPr lang="en-US" altLang="ko-KR" sz="1800" dirty="0">
              <a:solidFill>
                <a:srgbClr val="002060"/>
              </a:solidFill>
              <a:latin typeface="Arial" panose="020B0604020202020204" pitchFamily="34" charset="0"/>
              <a:ea typeface="HY얕은샘물M" panose="02030600000101010101" pitchFamily="18" charset="-127"/>
              <a:cs typeface="Arial" panose="020B0604020202020204" pitchFamily="34" charset="0"/>
            </a:endParaRPr>
          </a:p>
          <a:p>
            <a:r>
              <a:rPr lang="en-US" altLang="ko-KR" sz="1800" dirty="0">
                <a:solidFill>
                  <a:srgbClr val="002060"/>
                </a:solidFill>
                <a:latin typeface="Arial" panose="020B0604020202020204" pitchFamily="34" charset="0"/>
                <a:ea typeface="HY얕은샘물M" panose="02030600000101010101" pitchFamily="18" charset="-127"/>
                <a:cs typeface="Arial" panose="020B0604020202020204" pitchFamily="34" charset="0"/>
              </a:rPr>
              <a:t>                </a:t>
            </a:r>
            <a:r>
              <a:rPr lang="en-US" altLang="ko-KR" sz="1800" dirty="0" err="1">
                <a:solidFill>
                  <a:srgbClr val="002060"/>
                </a:solidFill>
                <a:latin typeface="Arial" panose="020B0604020202020204" pitchFamily="34" charset="0"/>
                <a:ea typeface="HY얕은샘물M" panose="02030600000101010101" pitchFamily="18" charset="-127"/>
                <a:cs typeface="Arial" panose="020B0604020202020204" pitchFamily="34" charset="0"/>
              </a:rPr>
              <a:t>resp</a:t>
            </a:r>
            <a:r>
              <a:rPr lang="en-US" altLang="ko-KR" sz="1800" dirty="0">
                <a:solidFill>
                  <a:srgbClr val="002060"/>
                </a:solidFill>
                <a:latin typeface="Arial" panose="020B0604020202020204" pitchFamily="34" charset="0"/>
                <a:ea typeface="HY얕은샘물M" panose="02030600000101010101" pitchFamily="18" charset="-127"/>
                <a:cs typeface="Arial" panose="020B0604020202020204" pitchFamily="34" charset="0"/>
              </a:rPr>
              <a:t>="LED is ON"</a:t>
            </a:r>
          </a:p>
          <a:p>
            <a:r>
              <a:rPr lang="en-US" altLang="ko-KR" sz="18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            </a:t>
            </a:r>
            <a:r>
              <a:rPr lang="en-US" altLang="ko-KR" sz="1800" dirty="0" err="1" smtClean="0">
                <a:solidFill>
                  <a:srgbClr val="002060"/>
                </a:solidFill>
                <a:latin typeface="Arial" panose="020B0604020202020204" pitchFamily="34" charset="0"/>
                <a:ea typeface="HY얕은샘물M" panose="02030600000101010101" pitchFamily="18" charset="-127"/>
                <a:cs typeface="Arial" panose="020B0604020202020204" pitchFamily="34" charset="0"/>
              </a:rPr>
              <a:t>elif</a:t>
            </a:r>
            <a:r>
              <a:rPr lang="en-US" altLang="ko-KR" sz="18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 </a:t>
            </a:r>
            <a:r>
              <a:rPr lang="en-US" altLang="ko-KR" sz="1800" dirty="0" err="1">
                <a:solidFill>
                  <a:srgbClr val="002060"/>
                </a:solidFill>
                <a:latin typeface="Arial" panose="020B0604020202020204" pitchFamily="34" charset="0"/>
                <a:ea typeface="HY얕은샘물M" panose="02030600000101010101" pitchFamily="18" charset="-127"/>
                <a:cs typeface="Arial" panose="020B0604020202020204" pitchFamily="34" charset="0"/>
              </a:rPr>
              <a:t>parsed_query</a:t>
            </a:r>
            <a:r>
              <a:rPr lang="en-US" altLang="ko-KR" sz="1800" dirty="0">
                <a:solidFill>
                  <a:srgbClr val="002060"/>
                </a:solidFill>
                <a:latin typeface="Arial" panose="020B0604020202020204" pitchFamily="34" charset="0"/>
                <a:ea typeface="HY얕은샘물M" panose="02030600000101010101" pitchFamily="18" charset="-127"/>
                <a:cs typeface="Arial" panose="020B0604020202020204" pitchFamily="34" charset="0"/>
              </a:rPr>
              <a:t>["led"] == "off</a:t>
            </a:r>
            <a:r>
              <a:rPr lang="en-US" altLang="ko-KR" sz="18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 </a:t>
            </a:r>
            <a:r>
              <a:rPr lang="en-US" altLang="ko-KR" sz="1800" dirty="0">
                <a:solidFill>
                  <a:srgbClr val="002060"/>
                </a:solidFill>
                <a:latin typeface="Arial" panose="020B0604020202020204" pitchFamily="34" charset="0"/>
                <a:ea typeface="HY얕은샘물M" panose="02030600000101010101" pitchFamily="18" charset="-127"/>
                <a:cs typeface="Arial" panose="020B0604020202020204" pitchFamily="34" charset="0"/>
              </a:rPr>
              <a:t># query</a:t>
            </a:r>
            <a:r>
              <a:rPr lang="ko-KR" altLang="en-US" sz="1800" dirty="0">
                <a:solidFill>
                  <a:srgbClr val="002060"/>
                </a:solidFill>
                <a:latin typeface="Arial" panose="020B0604020202020204" pitchFamily="34" charset="0"/>
                <a:ea typeface="HY얕은샘물M" panose="02030600000101010101" pitchFamily="18" charset="-127"/>
                <a:cs typeface="Arial" panose="020B0604020202020204" pitchFamily="34" charset="0"/>
              </a:rPr>
              <a:t>가 </a:t>
            </a:r>
            <a:r>
              <a:rPr lang="en-US" altLang="ko-KR" sz="18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'led=off'</a:t>
            </a:r>
            <a:endParaRPr lang="en-US" altLang="ko-KR" sz="1800" dirty="0">
              <a:solidFill>
                <a:srgbClr val="002060"/>
              </a:solidFill>
              <a:latin typeface="Arial" panose="020B0604020202020204" pitchFamily="34" charset="0"/>
              <a:ea typeface="HY얕은샘물M" panose="02030600000101010101" pitchFamily="18" charset="-127"/>
              <a:cs typeface="Arial" panose="020B0604020202020204" pitchFamily="34" charset="0"/>
            </a:endParaRPr>
          </a:p>
          <a:p>
            <a:r>
              <a:rPr lang="en-US" altLang="ko-KR" sz="1800" dirty="0">
                <a:solidFill>
                  <a:srgbClr val="002060"/>
                </a:solidFill>
                <a:latin typeface="Arial" panose="020B0604020202020204" pitchFamily="34" charset="0"/>
                <a:ea typeface="HY얕은샘물M" panose="02030600000101010101" pitchFamily="18" charset="-127"/>
                <a:cs typeface="Arial" panose="020B0604020202020204" pitchFamily="34" charset="0"/>
              </a:rPr>
              <a:t>                </a:t>
            </a:r>
            <a:r>
              <a:rPr lang="en-US" altLang="ko-KR" sz="1800" dirty="0" err="1">
                <a:solidFill>
                  <a:srgbClr val="002060"/>
                </a:solidFill>
                <a:latin typeface="Arial" panose="020B0604020202020204" pitchFamily="34" charset="0"/>
                <a:ea typeface="HY얕은샘물M" panose="02030600000101010101" pitchFamily="18" charset="-127"/>
                <a:cs typeface="Arial" panose="020B0604020202020204" pitchFamily="34" charset="0"/>
              </a:rPr>
              <a:t>resp</a:t>
            </a:r>
            <a:r>
              <a:rPr lang="en-US" altLang="ko-KR" sz="1800" dirty="0">
                <a:solidFill>
                  <a:srgbClr val="002060"/>
                </a:solidFill>
                <a:latin typeface="Arial" panose="020B0604020202020204" pitchFamily="34" charset="0"/>
                <a:ea typeface="HY얕은샘물M" panose="02030600000101010101" pitchFamily="18" charset="-127"/>
                <a:cs typeface="Arial" panose="020B0604020202020204" pitchFamily="34" charset="0"/>
              </a:rPr>
              <a:t>="LED is OFF"</a:t>
            </a:r>
          </a:p>
          <a:p>
            <a:r>
              <a:rPr lang="en-US" altLang="ko-KR" sz="18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        except:</a:t>
            </a:r>
            <a:endParaRPr lang="en-US" altLang="ko-KR" sz="1800" dirty="0">
              <a:solidFill>
                <a:srgbClr val="002060"/>
              </a:solidFill>
              <a:latin typeface="Arial" panose="020B0604020202020204" pitchFamily="34" charset="0"/>
              <a:ea typeface="HY얕은샘물M" panose="02030600000101010101" pitchFamily="18" charset="-127"/>
              <a:cs typeface="Arial" panose="020B0604020202020204" pitchFamily="34" charset="0"/>
            </a:endParaRPr>
          </a:p>
          <a:p>
            <a:r>
              <a:rPr lang="en-US" altLang="ko-KR" sz="1800" dirty="0">
                <a:solidFill>
                  <a:srgbClr val="002060"/>
                </a:solidFill>
                <a:latin typeface="Arial" panose="020B0604020202020204" pitchFamily="34" charset="0"/>
                <a:ea typeface="HY얕은샘물M" panose="02030600000101010101" pitchFamily="18" charset="-127"/>
                <a:cs typeface="Arial" panose="020B0604020202020204" pitchFamily="34" charset="0"/>
              </a:rPr>
              <a:t>                </a:t>
            </a:r>
            <a:r>
              <a:rPr lang="en-US" altLang="ko-KR" sz="18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pass</a:t>
            </a:r>
            <a:endParaRPr lang="en-US" altLang="ko-KR" sz="1800" dirty="0">
              <a:solidFill>
                <a:srgbClr val="002060"/>
              </a:solidFill>
              <a:latin typeface="Arial" panose="020B0604020202020204" pitchFamily="34" charset="0"/>
              <a:ea typeface="HY얕은샘물M" panose="02030600000101010101" pitchFamily="18" charset="-127"/>
              <a:cs typeface="Arial" panose="020B0604020202020204" pitchFamily="34" charset="0"/>
            </a:endParaRPr>
          </a:p>
          <a:p>
            <a:r>
              <a:rPr lang="en-US" altLang="ko-KR" sz="18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        </a:t>
            </a:r>
            <a:r>
              <a:rPr lang="en-US" altLang="ko-KR" sz="1800" dirty="0" err="1" smtClean="0">
                <a:solidFill>
                  <a:srgbClr val="002060"/>
                </a:solidFill>
                <a:latin typeface="Arial" panose="020B0604020202020204" pitchFamily="34" charset="0"/>
                <a:ea typeface="HY얕은샘물M" panose="02030600000101010101" pitchFamily="18" charset="-127"/>
                <a:cs typeface="Arial" panose="020B0604020202020204" pitchFamily="34" charset="0"/>
              </a:rPr>
              <a:t>self.wfile.write</a:t>
            </a:r>
            <a:r>
              <a:rPr lang="en-US" altLang="ko-KR" sz="18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a:t>
            </a:r>
            <a:r>
              <a:rPr lang="en-US" altLang="ko-KR" sz="1800" dirty="0" err="1" smtClean="0">
                <a:solidFill>
                  <a:srgbClr val="002060"/>
                </a:solidFill>
                <a:latin typeface="Arial" panose="020B0604020202020204" pitchFamily="34" charset="0"/>
                <a:ea typeface="HY얕은샘물M" panose="02030600000101010101" pitchFamily="18" charset="-127"/>
                <a:cs typeface="Arial" panose="020B0604020202020204" pitchFamily="34" charset="0"/>
              </a:rPr>
              <a:t>resp.encode</a:t>
            </a:r>
            <a:r>
              <a:rPr lang="en-US" altLang="ko-KR" sz="1800" dirty="0">
                <a:solidFill>
                  <a:srgbClr val="002060"/>
                </a:solidFill>
                <a:latin typeface="Arial" panose="020B0604020202020204" pitchFamily="34" charset="0"/>
                <a:ea typeface="HY얕은샘물M" panose="02030600000101010101" pitchFamily="18" charset="-127"/>
                <a:cs typeface="Arial" panose="020B0604020202020204" pitchFamily="34" charset="0"/>
              </a:rPr>
              <a:t>())</a:t>
            </a:r>
            <a:endParaRPr lang="en-US" altLang="ko-KR" sz="18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endParaRPr>
          </a:p>
        </p:txBody>
      </p:sp>
    </p:spTree>
    <p:extLst>
      <p:ext uri="{BB962C8B-B14F-4D97-AF65-F5344CB8AC3E}">
        <p14:creationId xmlns:p14="http://schemas.microsoft.com/office/powerpoint/2010/main" val="2839117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sz="quarter" idx="10"/>
          </p:nvPr>
        </p:nvSpPr>
        <p:spPr/>
        <p:txBody>
          <a:bodyPr/>
          <a:lstStyle/>
          <a:p>
            <a:r>
              <a:rPr lang="ko-KR" altLang="en-US" dirty="0" smtClean="0"/>
              <a:t>다중 </a:t>
            </a:r>
            <a:r>
              <a:rPr lang="en-US" altLang="ko-KR" dirty="0" smtClean="0"/>
              <a:t>query</a:t>
            </a:r>
            <a:r>
              <a:rPr lang="ko-KR" altLang="en-US" dirty="0" smtClean="0"/>
              <a:t>를 </a:t>
            </a:r>
            <a:r>
              <a:rPr lang="ko-KR" altLang="en-US" dirty="0" err="1" smtClean="0"/>
              <a:t>딕셔너리로</a:t>
            </a:r>
            <a:r>
              <a:rPr lang="ko-KR" altLang="en-US" dirty="0" smtClean="0"/>
              <a:t> 분해한다</a:t>
            </a:r>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r>
              <a:rPr lang="ko-KR" altLang="en-US" dirty="0" smtClean="0"/>
              <a:t>실행</a:t>
            </a:r>
            <a:endParaRPr lang="en-US" altLang="ko-KR" dirty="0" smtClean="0"/>
          </a:p>
          <a:p>
            <a:pPr lvl="1"/>
            <a:r>
              <a:rPr lang="ko-KR" altLang="en-US" dirty="0" smtClean="0"/>
              <a:t>서버를 실행하고 웹브라우저에서</a:t>
            </a:r>
            <a:r>
              <a:rPr lang="en-US" altLang="ko-KR" dirty="0" smtClean="0"/>
              <a:t/>
            </a:r>
            <a:br>
              <a:rPr lang="en-US" altLang="ko-KR" dirty="0" smtClean="0"/>
            </a:br>
            <a:r>
              <a:rPr lang="en-US" altLang="ko-KR" dirty="0" smtClean="0"/>
              <a:t>http://localhost:8080/?led=on</a:t>
            </a:r>
            <a:r>
              <a:rPr lang="ko-KR" altLang="en-US" dirty="0" smtClean="0"/>
              <a:t>을</a:t>
            </a:r>
            <a:r>
              <a:rPr lang="en-US" altLang="ko-KR" dirty="0" smtClean="0"/>
              <a:t/>
            </a:r>
            <a:br>
              <a:rPr lang="en-US" altLang="ko-KR" dirty="0" smtClean="0"/>
            </a:br>
            <a:r>
              <a:rPr lang="ko-KR" altLang="en-US" dirty="0" smtClean="0"/>
              <a:t>입력</a:t>
            </a:r>
            <a:endParaRPr lang="ko-KR" altLang="en-US" dirty="0"/>
          </a:p>
        </p:txBody>
      </p:sp>
      <p:sp>
        <p:nvSpPr>
          <p:cNvPr id="3" name="제목 2"/>
          <p:cNvSpPr>
            <a:spLocks noGrp="1"/>
          </p:cNvSpPr>
          <p:nvPr>
            <p:ph type="title"/>
          </p:nvPr>
        </p:nvSpPr>
        <p:spPr/>
        <p:txBody>
          <a:bodyPr/>
          <a:lstStyle/>
          <a:p>
            <a:r>
              <a:rPr lang="en-US" altLang="ko-KR" dirty="0"/>
              <a:t>HTTP GET </a:t>
            </a:r>
            <a:r>
              <a:rPr lang="en-US" altLang="ko-KR" dirty="0" smtClean="0"/>
              <a:t>Server </a:t>
            </a:r>
            <a:r>
              <a:rPr lang="ko-KR" altLang="en-US" dirty="0" smtClean="0"/>
              <a:t>예제</a:t>
            </a:r>
            <a:r>
              <a:rPr lang="en-US" altLang="ko-KR" dirty="0" smtClean="0"/>
              <a:t>(1)</a:t>
            </a:r>
            <a:endParaRPr lang="ko-KR" altLang="en-US" dirty="0"/>
          </a:p>
        </p:txBody>
      </p:sp>
      <p:sp>
        <p:nvSpPr>
          <p:cNvPr id="6" name="TextBox 5"/>
          <p:cNvSpPr txBox="1"/>
          <p:nvPr/>
        </p:nvSpPr>
        <p:spPr>
          <a:xfrm>
            <a:off x="685800" y="1524000"/>
            <a:ext cx="8001000" cy="2862322"/>
          </a:xfrm>
          <a:prstGeom prst="rect">
            <a:avLst/>
          </a:prstGeom>
          <a:noFill/>
        </p:spPr>
        <p:txBody>
          <a:bodyPr wrap="square" rtlCol="0">
            <a:spAutoFit/>
          </a:bodyPr>
          <a:lstStyle/>
          <a:p>
            <a:r>
              <a:rPr lang="en-US" altLang="ko-KR" sz="1800" dirty="0" err="1">
                <a:solidFill>
                  <a:srgbClr val="660033"/>
                </a:solidFill>
                <a:latin typeface="+mn-ea"/>
                <a:ea typeface="+mn-ea"/>
                <a:cs typeface="Arial" panose="020B0604020202020204" pitchFamily="34" charset="0"/>
              </a:rPr>
              <a:t>def</a:t>
            </a:r>
            <a:r>
              <a:rPr lang="en-US" altLang="ko-KR" sz="1800" dirty="0">
                <a:solidFill>
                  <a:srgbClr val="660033"/>
                </a:solidFill>
                <a:latin typeface="+mn-ea"/>
                <a:ea typeface="+mn-ea"/>
                <a:cs typeface="Arial" panose="020B0604020202020204" pitchFamily="34" charset="0"/>
              </a:rPr>
              <a:t> </a:t>
            </a:r>
            <a:r>
              <a:rPr lang="en-US" altLang="ko-KR" sz="1800" dirty="0" err="1">
                <a:solidFill>
                  <a:srgbClr val="660033"/>
                </a:solidFill>
                <a:latin typeface="+mn-ea"/>
                <a:ea typeface="+mn-ea"/>
                <a:cs typeface="Arial" panose="020B0604020202020204" pitchFamily="34" charset="0"/>
              </a:rPr>
              <a:t>query_parse</a:t>
            </a:r>
            <a:r>
              <a:rPr lang="en-US" altLang="ko-KR" sz="1800" dirty="0">
                <a:solidFill>
                  <a:srgbClr val="660033"/>
                </a:solidFill>
                <a:latin typeface="+mn-ea"/>
                <a:ea typeface="+mn-ea"/>
                <a:cs typeface="Arial" panose="020B0604020202020204" pitchFamily="34" charset="0"/>
              </a:rPr>
              <a:t>(query</a:t>
            </a:r>
            <a:r>
              <a:rPr lang="en-US" altLang="ko-KR" sz="1800" dirty="0" smtClean="0">
                <a:solidFill>
                  <a:srgbClr val="660033"/>
                </a:solidFill>
                <a:latin typeface="+mn-ea"/>
                <a:ea typeface="+mn-ea"/>
                <a:cs typeface="Arial" panose="020B0604020202020204" pitchFamily="34" charset="0"/>
              </a:rPr>
              <a:t>):#query </a:t>
            </a:r>
            <a:r>
              <a:rPr lang="ko-KR" altLang="en-US" sz="1800" dirty="0" smtClean="0">
                <a:solidFill>
                  <a:srgbClr val="660033"/>
                </a:solidFill>
                <a:latin typeface="+mn-ea"/>
                <a:ea typeface="+mn-ea"/>
                <a:cs typeface="Arial" panose="020B0604020202020204" pitchFamily="34" charset="0"/>
              </a:rPr>
              <a:t>분해</a:t>
            </a:r>
            <a:endParaRPr lang="en-US" altLang="ko-KR" sz="1800" dirty="0">
              <a:solidFill>
                <a:srgbClr val="660033"/>
              </a:solidFill>
              <a:latin typeface="+mn-ea"/>
              <a:ea typeface="+mn-ea"/>
              <a:cs typeface="Arial" panose="020B0604020202020204" pitchFamily="34" charset="0"/>
            </a:endParaRPr>
          </a:p>
          <a:p>
            <a:r>
              <a:rPr lang="en-US" altLang="ko-KR" sz="1800" dirty="0">
                <a:solidFill>
                  <a:srgbClr val="660033"/>
                </a:solidFill>
                <a:latin typeface="+mn-ea"/>
                <a:ea typeface="+mn-ea"/>
                <a:cs typeface="Arial" panose="020B0604020202020204" pitchFamily="34" charset="0"/>
              </a:rPr>
              <a:t>        </a:t>
            </a:r>
            <a:r>
              <a:rPr lang="en-US" altLang="ko-KR" sz="1800" dirty="0" smtClean="0">
                <a:solidFill>
                  <a:srgbClr val="660033"/>
                </a:solidFill>
                <a:latin typeface="+mn-ea"/>
                <a:ea typeface="+mn-ea"/>
                <a:cs typeface="Arial" panose="020B0604020202020204" pitchFamily="34" charset="0"/>
              </a:rPr>
              <a:t>query </a:t>
            </a:r>
            <a:r>
              <a:rPr lang="en-US" altLang="ko-KR" sz="1800" dirty="0">
                <a:solidFill>
                  <a:srgbClr val="660033"/>
                </a:solidFill>
                <a:latin typeface="+mn-ea"/>
                <a:ea typeface="+mn-ea"/>
                <a:cs typeface="Arial" panose="020B0604020202020204" pitchFamily="34" charset="0"/>
              </a:rPr>
              <a:t>= </a:t>
            </a:r>
            <a:r>
              <a:rPr lang="en-US" altLang="ko-KR" sz="1800" dirty="0" err="1">
                <a:solidFill>
                  <a:srgbClr val="660033"/>
                </a:solidFill>
                <a:latin typeface="+mn-ea"/>
                <a:ea typeface="+mn-ea"/>
                <a:cs typeface="Arial" panose="020B0604020202020204" pitchFamily="34" charset="0"/>
              </a:rPr>
              <a:t>query.split</a:t>
            </a:r>
            <a:r>
              <a:rPr lang="en-US" altLang="ko-KR" sz="1800" dirty="0" smtClean="0">
                <a:solidFill>
                  <a:srgbClr val="660033"/>
                </a:solidFill>
                <a:latin typeface="+mn-ea"/>
                <a:ea typeface="+mn-ea"/>
                <a:cs typeface="Arial" panose="020B0604020202020204" pitchFamily="34" charset="0"/>
              </a:rPr>
              <a:t>("&amp;") # '&amp;'</a:t>
            </a:r>
            <a:r>
              <a:rPr lang="ko-KR" altLang="en-US" sz="1800" dirty="0" smtClean="0">
                <a:solidFill>
                  <a:srgbClr val="660033"/>
                </a:solidFill>
                <a:latin typeface="+mn-ea"/>
                <a:ea typeface="+mn-ea"/>
                <a:cs typeface="Arial" panose="020B0604020202020204" pitchFamily="34" charset="0"/>
              </a:rPr>
              <a:t>로 연결된 다중 </a:t>
            </a:r>
            <a:r>
              <a:rPr lang="en-US" altLang="ko-KR" sz="1800" dirty="0" smtClean="0">
                <a:solidFill>
                  <a:srgbClr val="660033"/>
                </a:solidFill>
                <a:latin typeface="+mn-ea"/>
                <a:ea typeface="+mn-ea"/>
                <a:cs typeface="Arial" panose="020B0604020202020204" pitchFamily="34" charset="0"/>
              </a:rPr>
              <a:t>query</a:t>
            </a:r>
            <a:r>
              <a:rPr lang="ko-KR" altLang="en-US" sz="1800" dirty="0" smtClean="0">
                <a:solidFill>
                  <a:srgbClr val="660033"/>
                </a:solidFill>
                <a:latin typeface="+mn-ea"/>
                <a:ea typeface="+mn-ea"/>
                <a:cs typeface="Arial" panose="020B0604020202020204" pitchFamily="34" charset="0"/>
              </a:rPr>
              <a:t>를 리스트로 분리</a:t>
            </a:r>
            <a:endParaRPr lang="en-US" altLang="ko-KR" sz="1800" dirty="0">
              <a:solidFill>
                <a:srgbClr val="660033"/>
              </a:solidFill>
              <a:latin typeface="+mn-ea"/>
              <a:ea typeface="+mn-ea"/>
              <a:cs typeface="Arial" panose="020B0604020202020204" pitchFamily="34" charset="0"/>
            </a:endParaRPr>
          </a:p>
          <a:p>
            <a:r>
              <a:rPr lang="en-US" altLang="ko-KR" sz="1800" dirty="0">
                <a:solidFill>
                  <a:srgbClr val="660033"/>
                </a:solidFill>
                <a:latin typeface="+mn-ea"/>
                <a:ea typeface="+mn-ea"/>
                <a:cs typeface="Arial" panose="020B0604020202020204" pitchFamily="34" charset="0"/>
              </a:rPr>
              <a:t>        temp = []</a:t>
            </a:r>
          </a:p>
          <a:p>
            <a:r>
              <a:rPr lang="en-US" altLang="ko-KR" sz="1800" dirty="0">
                <a:solidFill>
                  <a:srgbClr val="660033"/>
                </a:solidFill>
                <a:latin typeface="+mn-ea"/>
                <a:ea typeface="+mn-ea"/>
                <a:cs typeface="Arial" panose="020B0604020202020204" pitchFamily="34" charset="0"/>
              </a:rPr>
              <a:t>        for item in </a:t>
            </a:r>
            <a:r>
              <a:rPr lang="en-US" altLang="ko-KR" sz="1800" dirty="0" smtClean="0">
                <a:solidFill>
                  <a:srgbClr val="660033"/>
                </a:solidFill>
                <a:latin typeface="+mn-ea"/>
                <a:cs typeface="Arial" panose="020B0604020202020204" pitchFamily="34" charset="0"/>
              </a:rPr>
              <a:t>query</a:t>
            </a:r>
            <a:r>
              <a:rPr lang="en-US" altLang="ko-KR" sz="1800" dirty="0" smtClean="0">
                <a:solidFill>
                  <a:srgbClr val="660033"/>
                </a:solidFill>
                <a:latin typeface="+mn-ea"/>
                <a:ea typeface="+mn-ea"/>
                <a:cs typeface="Arial" panose="020B0604020202020204" pitchFamily="34" charset="0"/>
              </a:rPr>
              <a:t>: # </a:t>
            </a:r>
            <a:r>
              <a:rPr lang="ko-KR" altLang="en-US" sz="1800" dirty="0" smtClean="0">
                <a:solidFill>
                  <a:srgbClr val="660033"/>
                </a:solidFill>
                <a:latin typeface="+mn-ea"/>
                <a:ea typeface="+mn-ea"/>
                <a:cs typeface="Arial" panose="020B0604020202020204" pitchFamily="34" charset="0"/>
              </a:rPr>
              <a:t>각각의 </a:t>
            </a:r>
            <a:r>
              <a:rPr lang="en-US" altLang="ko-KR" sz="1800" dirty="0" smtClean="0">
                <a:solidFill>
                  <a:srgbClr val="660033"/>
                </a:solidFill>
                <a:latin typeface="+mn-ea"/>
                <a:ea typeface="+mn-ea"/>
                <a:cs typeface="Arial" panose="020B0604020202020204" pitchFamily="34" charset="0"/>
              </a:rPr>
              <a:t>query</a:t>
            </a:r>
            <a:r>
              <a:rPr lang="ko-KR" altLang="en-US" sz="1800" dirty="0" smtClean="0">
                <a:solidFill>
                  <a:srgbClr val="660033"/>
                </a:solidFill>
                <a:latin typeface="+mn-ea"/>
                <a:ea typeface="+mn-ea"/>
                <a:cs typeface="Arial" panose="020B0604020202020204" pitchFamily="34" charset="0"/>
              </a:rPr>
              <a:t>에 대해</a:t>
            </a:r>
            <a:endParaRPr lang="en-US" altLang="ko-KR" sz="1800" dirty="0">
              <a:solidFill>
                <a:srgbClr val="660033"/>
              </a:solidFill>
              <a:latin typeface="+mn-ea"/>
              <a:ea typeface="+mn-ea"/>
              <a:cs typeface="Arial" panose="020B0604020202020204" pitchFamily="34" charset="0"/>
            </a:endParaRPr>
          </a:p>
          <a:p>
            <a:r>
              <a:rPr lang="en-US" altLang="ko-KR" sz="1800" dirty="0">
                <a:solidFill>
                  <a:srgbClr val="660033"/>
                </a:solidFill>
                <a:latin typeface="+mn-ea"/>
                <a:ea typeface="+mn-ea"/>
                <a:cs typeface="Arial" panose="020B0604020202020204" pitchFamily="34" charset="0"/>
              </a:rPr>
              <a:t>            </a:t>
            </a:r>
            <a:r>
              <a:rPr lang="en-US" altLang="ko-KR" sz="1800" dirty="0" err="1">
                <a:solidFill>
                  <a:srgbClr val="660033"/>
                </a:solidFill>
                <a:latin typeface="+mn-ea"/>
                <a:ea typeface="+mn-ea"/>
                <a:cs typeface="Arial" panose="020B0604020202020204" pitchFamily="34" charset="0"/>
              </a:rPr>
              <a:t>temp.append</a:t>
            </a:r>
            <a:r>
              <a:rPr lang="en-US" altLang="ko-KR" sz="1800" dirty="0">
                <a:solidFill>
                  <a:srgbClr val="660033"/>
                </a:solidFill>
                <a:latin typeface="+mn-ea"/>
                <a:ea typeface="+mn-ea"/>
                <a:cs typeface="Arial" panose="020B0604020202020204" pitchFamily="34" charset="0"/>
              </a:rPr>
              <a:t>(</a:t>
            </a:r>
            <a:r>
              <a:rPr lang="en-US" altLang="ko-KR" sz="1800" dirty="0" err="1">
                <a:solidFill>
                  <a:srgbClr val="660033"/>
                </a:solidFill>
                <a:latin typeface="+mn-ea"/>
                <a:ea typeface="+mn-ea"/>
                <a:cs typeface="Arial" panose="020B0604020202020204" pitchFamily="34" charset="0"/>
              </a:rPr>
              <a:t>item.split</a:t>
            </a:r>
            <a:r>
              <a:rPr lang="en-US" altLang="ko-KR" sz="1800" dirty="0" smtClean="0">
                <a:solidFill>
                  <a:srgbClr val="660033"/>
                </a:solidFill>
                <a:latin typeface="+mn-ea"/>
                <a:ea typeface="+mn-ea"/>
                <a:cs typeface="Arial" panose="020B0604020202020204" pitchFamily="34" charset="0"/>
              </a:rPr>
              <a:t>("=")) # '='</a:t>
            </a:r>
            <a:r>
              <a:rPr lang="ko-KR" altLang="en-US" sz="1800" dirty="0" smtClean="0">
                <a:solidFill>
                  <a:srgbClr val="660033"/>
                </a:solidFill>
                <a:latin typeface="+mn-ea"/>
                <a:ea typeface="+mn-ea"/>
                <a:cs typeface="Arial" panose="020B0604020202020204" pitchFamily="34" charset="0"/>
              </a:rPr>
              <a:t>로 연결된 </a:t>
            </a:r>
            <a:r>
              <a:rPr lang="en-US" altLang="ko-KR" sz="1800" dirty="0" smtClean="0">
                <a:solidFill>
                  <a:srgbClr val="660033"/>
                </a:solidFill>
                <a:latin typeface="+mn-ea"/>
                <a:ea typeface="+mn-ea"/>
                <a:cs typeface="Arial" panose="020B0604020202020204" pitchFamily="34" charset="0"/>
              </a:rPr>
              <a:t>name</a:t>
            </a:r>
            <a:r>
              <a:rPr lang="ko-KR" altLang="en-US" sz="1800" dirty="0" smtClean="0">
                <a:solidFill>
                  <a:srgbClr val="660033"/>
                </a:solidFill>
                <a:latin typeface="+mn-ea"/>
                <a:ea typeface="+mn-ea"/>
                <a:cs typeface="Arial" panose="020B0604020202020204" pitchFamily="34" charset="0"/>
              </a:rPr>
              <a:t>과 </a:t>
            </a:r>
            <a:r>
              <a:rPr lang="en-US" altLang="ko-KR" sz="1800" dirty="0" smtClean="0">
                <a:solidFill>
                  <a:srgbClr val="660033"/>
                </a:solidFill>
                <a:latin typeface="+mn-ea"/>
                <a:ea typeface="+mn-ea"/>
                <a:cs typeface="Arial" panose="020B0604020202020204" pitchFamily="34" charset="0"/>
              </a:rPr>
              <a:t>value</a:t>
            </a:r>
            <a:r>
              <a:rPr lang="ko-KR" altLang="en-US" sz="1800" dirty="0" smtClean="0">
                <a:solidFill>
                  <a:srgbClr val="660033"/>
                </a:solidFill>
                <a:latin typeface="+mn-ea"/>
                <a:ea typeface="+mn-ea"/>
                <a:cs typeface="Arial" panose="020B0604020202020204" pitchFamily="34" charset="0"/>
              </a:rPr>
              <a:t>를 분리</a:t>
            </a:r>
            <a:endParaRPr lang="en-US" altLang="ko-KR" sz="1800" dirty="0">
              <a:solidFill>
                <a:srgbClr val="660033"/>
              </a:solidFill>
              <a:latin typeface="+mn-ea"/>
              <a:ea typeface="+mn-ea"/>
              <a:cs typeface="Arial" panose="020B0604020202020204" pitchFamily="34" charset="0"/>
            </a:endParaRPr>
          </a:p>
          <a:p>
            <a:r>
              <a:rPr lang="en-US" altLang="ko-KR" sz="1800" dirty="0">
                <a:solidFill>
                  <a:srgbClr val="660033"/>
                </a:solidFill>
                <a:latin typeface="+mn-ea"/>
                <a:ea typeface="+mn-ea"/>
                <a:cs typeface="Arial" panose="020B0604020202020204" pitchFamily="34" charset="0"/>
              </a:rPr>
              <a:t>        for </a:t>
            </a:r>
            <a:r>
              <a:rPr lang="en-US" altLang="ko-KR" sz="1800" dirty="0" err="1">
                <a:solidFill>
                  <a:srgbClr val="660033"/>
                </a:solidFill>
                <a:latin typeface="+mn-ea"/>
                <a:ea typeface="+mn-ea"/>
                <a:cs typeface="Arial" panose="020B0604020202020204" pitchFamily="34" charset="0"/>
              </a:rPr>
              <a:t>i</a:t>
            </a:r>
            <a:r>
              <a:rPr lang="en-US" altLang="ko-KR" sz="1800" dirty="0">
                <a:solidFill>
                  <a:srgbClr val="660033"/>
                </a:solidFill>
                <a:latin typeface="+mn-ea"/>
                <a:ea typeface="+mn-ea"/>
                <a:cs typeface="Arial" panose="020B0604020202020204" pitchFamily="34" charset="0"/>
              </a:rPr>
              <a:t> in range(</a:t>
            </a:r>
            <a:r>
              <a:rPr lang="en-US" altLang="ko-KR" sz="1800" dirty="0" err="1">
                <a:solidFill>
                  <a:srgbClr val="660033"/>
                </a:solidFill>
                <a:latin typeface="+mn-ea"/>
                <a:ea typeface="+mn-ea"/>
                <a:cs typeface="Arial" panose="020B0604020202020204" pitchFamily="34" charset="0"/>
              </a:rPr>
              <a:t>len</a:t>
            </a:r>
            <a:r>
              <a:rPr lang="en-US" altLang="ko-KR" sz="1800" dirty="0">
                <a:solidFill>
                  <a:srgbClr val="660033"/>
                </a:solidFill>
                <a:latin typeface="+mn-ea"/>
                <a:ea typeface="+mn-ea"/>
                <a:cs typeface="Arial" panose="020B0604020202020204" pitchFamily="34" charset="0"/>
              </a:rPr>
              <a:t>(temp)):</a:t>
            </a:r>
          </a:p>
          <a:p>
            <a:r>
              <a:rPr lang="en-US" altLang="ko-KR" sz="1800" dirty="0">
                <a:solidFill>
                  <a:srgbClr val="660033"/>
                </a:solidFill>
                <a:latin typeface="+mn-ea"/>
                <a:ea typeface="+mn-ea"/>
                <a:cs typeface="Arial" panose="020B0604020202020204" pitchFamily="34" charset="0"/>
              </a:rPr>
              <a:t>            if </a:t>
            </a:r>
            <a:r>
              <a:rPr lang="en-US" altLang="ko-KR" sz="1800" dirty="0" err="1">
                <a:solidFill>
                  <a:srgbClr val="660033"/>
                </a:solidFill>
                <a:latin typeface="+mn-ea"/>
                <a:ea typeface="+mn-ea"/>
                <a:cs typeface="Arial" panose="020B0604020202020204" pitchFamily="34" charset="0"/>
              </a:rPr>
              <a:t>len</a:t>
            </a:r>
            <a:r>
              <a:rPr lang="en-US" altLang="ko-KR" sz="1800" dirty="0">
                <a:solidFill>
                  <a:srgbClr val="660033"/>
                </a:solidFill>
                <a:latin typeface="+mn-ea"/>
                <a:ea typeface="+mn-ea"/>
                <a:cs typeface="Arial" panose="020B0604020202020204" pitchFamily="34" charset="0"/>
              </a:rPr>
              <a:t>(temp[</a:t>
            </a:r>
            <a:r>
              <a:rPr lang="en-US" altLang="ko-KR" sz="1800" dirty="0" err="1">
                <a:solidFill>
                  <a:srgbClr val="660033"/>
                </a:solidFill>
                <a:latin typeface="+mn-ea"/>
                <a:ea typeface="+mn-ea"/>
                <a:cs typeface="Arial" panose="020B0604020202020204" pitchFamily="34" charset="0"/>
              </a:rPr>
              <a:t>i</a:t>
            </a:r>
            <a:r>
              <a:rPr lang="en-US" altLang="ko-KR" sz="1800" dirty="0">
                <a:solidFill>
                  <a:srgbClr val="660033"/>
                </a:solidFill>
                <a:latin typeface="+mn-ea"/>
                <a:ea typeface="+mn-ea"/>
                <a:cs typeface="Arial" panose="020B0604020202020204" pitchFamily="34" charset="0"/>
              </a:rPr>
              <a:t>]) == 1</a:t>
            </a:r>
            <a:r>
              <a:rPr lang="en-US" altLang="ko-KR" sz="1800" dirty="0" smtClean="0">
                <a:solidFill>
                  <a:srgbClr val="660033"/>
                </a:solidFill>
                <a:latin typeface="+mn-ea"/>
                <a:ea typeface="+mn-ea"/>
                <a:cs typeface="Arial" panose="020B0604020202020204" pitchFamily="34" charset="0"/>
              </a:rPr>
              <a:t>: # query</a:t>
            </a:r>
            <a:r>
              <a:rPr lang="ko-KR" altLang="en-US" sz="1800" dirty="0" smtClean="0">
                <a:solidFill>
                  <a:srgbClr val="660033"/>
                </a:solidFill>
                <a:latin typeface="+mn-ea"/>
                <a:ea typeface="+mn-ea"/>
                <a:cs typeface="Arial" panose="020B0604020202020204" pitchFamily="34" charset="0"/>
              </a:rPr>
              <a:t>에 </a:t>
            </a:r>
            <a:r>
              <a:rPr lang="en-US" altLang="ko-KR" sz="1800" dirty="0" smtClean="0">
                <a:solidFill>
                  <a:srgbClr val="660033"/>
                </a:solidFill>
                <a:latin typeface="+mn-ea"/>
                <a:ea typeface="+mn-ea"/>
                <a:cs typeface="Arial" panose="020B0604020202020204" pitchFamily="34" charset="0"/>
              </a:rPr>
              <a:t>name</a:t>
            </a:r>
            <a:r>
              <a:rPr lang="ko-KR" altLang="en-US" sz="1800" dirty="0" smtClean="0">
                <a:solidFill>
                  <a:srgbClr val="660033"/>
                </a:solidFill>
                <a:latin typeface="+mn-ea"/>
                <a:ea typeface="+mn-ea"/>
                <a:cs typeface="Arial" panose="020B0604020202020204" pitchFamily="34" charset="0"/>
              </a:rPr>
              <a:t>만 있으면</a:t>
            </a:r>
            <a:r>
              <a:rPr lang="en-US" altLang="ko-KR" sz="1800" dirty="0" smtClean="0">
                <a:solidFill>
                  <a:srgbClr val="660033"/>
                </a:solidFill>
                <a:latin typeface="+mn-ea"/>
                <a:ea typeface="+mn-ea"/>
                <a:cs typeface="Arial" panose="020B0604020202020204" pitchFamily="34" charset="0"/>
              </a:rPr>
              <a:t>(switch=)</a:t>
            </a:r>
            <a:endParaRPr lang="en-US" altLang="ko-KR" sz="1800" dirty="0">
              <a:solidFill>
                <a:srgbClr val="660033"/>
              </a:solidFill>
              <a:latin typeface="+mn-ea"/>
              <a:ea typeface="+mn-ea"/>
              <a:cs typeface="Arial" panose="020B0604020202020204" pitchFamily="34" charset="0"/>
            </a:endParaRPr>
          </a:p>
          <a:p>
            <a:r>
              <a:rPr lang="en-US" altLang="ko-KR" sz="1800" dirty="0">
                <a:solidFill>
                  <a:srgbClr val="660033"/>
                </a:solidFill>
                <a:latin typeface="+mn-ea"/>
                <a:ea typeface="+mn-ea"/>
                <a:cs typeface="Arial" panose="020B0604020202020204" pitchFamily="34" charset="0"/>
              </a:rPr>
              <a:t>                temp[</a:t>
            </a:r>
            <a:r>
              <a:rPr lang="en-US" altLang="ko-KR" sz="1800" dirty="0" err="1">
                <a:solidFill>
                  <a:srgbClr val="660033"/>
                </a:solidFill>
                <a:latin typeface="+mn-ea"/>
                <a:ea typeface="+mn-ea"/>
                <a:cs typeface="Arial" panose="020B0604020202020204" pitchFamily="34" charset="0"/>
              </a:rPr>
              <a:t>i</a:t>
            </a:r>
            <a:r>
              <a:rPr lang="en-US" altLang="ko-KR" sz="1800" dirty="0">
                <a:solidFill>
                  <a:srgbClr val="660033"/>
                </a:solidFill>
                <a:latin typeface="+mn-ea"/>
                <a:ea typeface="+mn-ea"/>
                <a:cs typeface="Arial" panose="020B0604020202020204" pitchFamily="34" charset="0"/>
              </a:rPr>
              <a:t>].append</a:t>
            </a:r>
            <a:r>
              <a:rPr lang="en-US" altLang="ko-KR" sz="1800" dirty="0" smtClean="0">
                <a:solidFill>
                  <a:srgbClr val="660033"/>
                </a:solidFill>
                <a:latin typeface="+mn-ea"/>
                <a:ea typeface="+mn-ea"/>
                <a:cs typeface="Arial" panose="020B0604020202020204" pitchFamily="34" charset="0"/>
              </a:rPr>
              <a:t>('') # blank value </a:t>
            </a:r>
            <a:r>
              <a:rPr lang="ko-KR" altLang="en-US" sz="1800" dirty="0" smtClean="0">
                <a:solidFill>
                  <a:srgbClr val="660033"/>
                </a:solidFill>
                <a:latin typeface="+mn-ea"/>
                <a:ea typeface="+mn-ea"/>
                <a:cs typeface="Arial" panose="020B0604020202020204" pitchFamily="34" charset="0"/>
              </a:rPr>
              <a:t>추가</a:t>
            </a:r>
            <a:endParaRPr lang="en-US" altLang="ko-KR" sz="1800" dirty="0">
              <a:solidFill>
                <a:srgbClr val="660033"/>
              </a:solidFill>
              <a:latin typeface="+mn-ea"/>
              <a:ea typeface="+mn-ea"/>
              <a:cs typeface="Arial" panose="020B0604020202020204" pitchFamily="34" charset="0"/>
            </a:endParaRPr>
          </a:p>
          <a:p>
            <a:r>
              <a:rPr lang="en-US" altLang="ko-KR" sz="1800" dirty="0">
                <a:solidFill>
                  <a:srgbClr val="660033"/>
                </a:solidFill>
                <a:latin typeface="+mn-ea"/>
                <a:ea typeface="+mn-ea"/>
                <a:cs typeface="Arial" panose="020B0604020202020204" pitchFamily="34" charset="0"/>
              </a:rPr>
              <a:t>        </a:t>
            </a:r>
          </a:p>
          <a:p>
            <a:r>
              <a:rPr lang="en-US" altLang="ko-KR" sz="1800" dirty="0">
                <a:solidFill>
                  <a:srgbClr val="660033"/>
                </a:solidFill>
                <a:latin typeface="+mn-ea"/>
                <a:ea typeface="+mn-ea"/>
                <a:cs typeface="Arial" panose="020B0604020202020204" pitchFamily="34" charset="0"/>
              </a:rPr>
              <a:t>        return </a:t>
            </a:r>
            <a:r>
              <a:rPr lang="en-US" altLang="ko-KR" sz="1800" dirty="0" err="1">
                <a:solidFill>
                  <a:srgbClr val="660033"/>
                </a:solidFill>
                <a:latin typeface="+mn-ea"/>
                <a:ea typeface="+mn-ea"/>
                <a:cs typeface="Arial" panose="020B0604020202020204" pitchFamily="34" charset="0"/>
              </a:rPr>
              <a:t>dict</a:t>
            </a:r>
            <a:r>
              <a:rPr lang="en-US" altLang="ko-KR" sz="1800" dirty="0">
                <a:solidFill>
                  <a:srgbClr val="660033"/>
                </a:solidFill>
                <a:latin typeface="+mn-ea"/>
                <a:ea typeface="+mn-ea"/>
                <a:cs typeface="Arial" panose="020B0604020202020204" pitchFamily="34" charset="0"/>
              </a:rPr>
              <a:t>(temp</a:t>
            </a:r>
            <a:r>
              <a:rPr lang="en-US" altLang="ko-KR" sz="1800" dirty="0" smtClean="0">
                <a:solidFill>
                  <a:srgbClr val="660033"/>
                </a:solidFill>
                <a:latin typeface="+mn-ea"/>
                <a:ea typeface="+mn-ea"/>
                <a:cs typeface="Arial" panose="020B0604020202020204" pitchFamily="34" charset="0"/>
              </a:rPr>
              <a:t>) #</a:t>
            </a:r>
            <a:r>
              <a:rPr lang="ko-KR" altLang="en-US" sz="1800" dirty="0" smtClean="0">
                <a:solidFill>
                  <a:srgbClr val="660033"/>
                </a:solidFill>
                <a:latin typeface="+mn-ea"/>
                <a:ea typeface="+mn-ea"/>
                <a:cs typeface="Arial" panose="020B0604020202020204" pitchFamily="34" charset="0"/>
              </a:rPr>
              <a:t>리스트를 </a:t>
            </a:r>
            <a:r>
              <a:rPr lang="ko-KR" altLang="en-US" sz="1800" dirty="0" err="1" smtClean="0">
                <a:solidFill>
                  <a:srgbClr val="660033"/>
                </a:solidFill>
                <a:latin typeface="+mn-ea"/>
                <a:ea typeface="+mn-ea"/>
                <a:cs typeface="Arial" panose="020B0604020202020204" pitchFamily="34" charset="0"/>
              </a:rPr>
              <a:t>딕셔너리로</a:t>
            </a:r>
            <a:r>
              <a:rPr lang="ko-KR" altLang="en-US" sz="1800" dirty="0" smtClean="0">
                <a:solidFill>
                  <a:srgbClr val="660033"/>
                </a:solidFill>
                <a:latin typeface="+mn-ea"/>
                <a:ea typeface="+mn-ea"/>
                <a:cs typeface="Arial" panose="020B0604020202020204" pitchFamily="34" charset="0"/>
              </a:rPr>
              <a:t> 반환</a:t>
            </a:r>
            <a:endParaRPr lang="ko-KR" altLang="en-US" sz="1800" dirty="0">
              <a:solidFill>
                <a:srgbClr val="660033"/>
              </a:solidFill>
              <a:latin typeface="+mn-ea"/>
              <a:ea typeface="+mn-ea"/>
              <a:cs typeface="Arial" panose="020B0604020202020204" pitchFamily="34" charset="0"/>
            </a:endParaRPr>
          </a:p>
        </p:txBody>
      </p:sp>
      <p:graphicFrame>
        <p:nvGraphicFramePr>
          <p:cNvPr id="7" name="개체 6"/>
          <p:cNvGraphicFramePr>
            <a:graphicFrameLocks noChangeAspect="1"/>
          </p:cNvGraphicFramePr>
          <p:nvPr>
            <p:extLst/>
          </p:nvPr>
        </p:nvGraphicFramePr>
        <p:xfrm>
          <a:off x="7395971" y="6103918"/>
          <a:ext cx="1546225" cy="514350"/>
        </p:xfrm>
        <a:graphic>
          <a:graphicData uri="http://schemas.openxmlformats.org/presentationml/2006/ole">
            <mc:AlternateContent xmlns:mc="http://schemas.openxmlformats.org/markup-compatibility/2006">
              <mc:Choice xmlns:v="urn:schemas-microsoft-com:vml" Requires="v">
                <p:oleObj spid="_x0000_s15434" name="포장기 셸 개체" showAsIcon="1" r:id="rId4" imgW="1546200" imgH="514800" progId="Package">
                  <p:embed/>
                </p:oleObj>
              </mc:Choice>
              <mc:Fallback>
                <p:oleObj name="포장기 셸 개체" showAsIcon="1" r:id="rId4" imgW="1546200" imgH="514800" progId="Package">
                  <p:embed/>
                  <p:pic>
                    <p:nvPicPr>
                      <p:cNvPr id="7" name="개체 6"/>
                      <p:cNvPicPr/>
                      <p:nvPr/>
                    </p:nvPicPr>
                    <p:blipFill>
                      <a:blip r:embed="rId5"/>
                      <a:stretch>
                        <a:fillRect/>
                      </a:stretch>
                    </p:blipFill>
                    <p:spPr>
                      <a:xfrm>
                        <a:off x="7395971" y="6103918"/>
                        <a:ext cx="1546225" cy="514350"/>
                      </a:xfrm>
                      <a:prstGeom prst="rect">
                        <a:avLst/>
                      </a:prstGeom>
                    </p:spPr>
                  </p:pic>
                </p:oleObj>
              </mc:Fallback>
            </mc:AlternateContent>
          </a:graphicData>
        </a:graphic>
      </p:graphicFrame>
      <p:pic>
        <p:nvPicPr>
          <p:cNvPr id="4" name="그림 3"/>
          <p:cNvPicPr>
            <a:picLocks noChangeAspect="1"/>
          </p:cNvPicPr>
          <p:nvPr/>
        </p:nvPicPr>
        <p:blipFill>
          <a:blip r:embed="rId6"/>
          <a:stretch>
            <a:fillRect/>
          </a:stretch>
        </p:blipFill>
        <p:spPr>
          <a:xfrm>
            <a:off x="5918329" y="4839221"/>
            <a:ext cx="3023867" cy="1279113"/>
          </a:xfrm>
          <a:prstGeom prst="rect">
            <a:avLst/>
          </a:prstGeom>
        </p:spPr>
      </p:pic>
    </p:spTree>
    <p:extLst>
      <p:ext uri="{BB962C8B-B14F-4D97-AF65-F5344CB8AC3E}">
        <p14:creationId xmlns:p14="http://schemas.microsoft.com/office/powerpoint/2010/main" val="19258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내용 개체 틀 27"/>
          <p:cNvSpPr>
            <a:spLocks noGrp="1"/>
          </p:cNvSpPr>
          <p:nvPr>
            <p:ph sz="quarter" idx="10"/>
          </p:nvPr>
        </p:nvSpPr>
        <p:spPr>
          <a:xfrm>
            <a:off x="263525" y="1016000"/>
            <a:ext cx="8567738" cy="5400675"/>
          </a:xfrm>
        </p:spPr>
        <p:txBody>
          <a:bodyPr>
            <a:normAutofit/>
          </a:bodyPr>
          <a:lstStyle/>
          <a:p>
            <a:pPr marL="457200" indent="-457200">
              <a:buFont typeface="+mj-lt"/>
              <a:buAutoNum type="arabicPeriod"/>
              <a:defRPr/>
            </a:pPr>
            <a:r>
              <a:rPr lang="en-US" altLang="ko-KR" dirty="0" err="1" smtClean="0"/>
              <a:t>urllib.parse</a:t>
            </a:r>
            <a:r>
              <a:rPr lang="en-US" altLang="ko-KR" dirty="0" smtClean="0"/>
              <a:t> </a:t>
            </a:r>
            <a:r>
              <a:rPr lang="ko-KR" altLang="en-US" dirty="0" smtClean="0"/>
              <a:t>모듈을 사용한 </a:t>
            </a:r>
            <a:r>
              <a:rPr lang="en-US" altLang="ko-KR" dirty="0" smtClean="0"/>
              <a:t>URL </a:t>
            </a:r>
            <a:r>
              <a:rPr lang="ko-KR" altLang="en-US" dirty="0" smtClean="0"/>
              <a:t>분해</a:t>
            </a:r>
            <a:endParaRPr lang="en-US" altLang="ko-KR" dirty="0" smtClean="0"/>
          </a:p>
          <a:p>
            <a:pPr marL="457200" indent="-457200">
              <a:buFont typeface="+mj-lt"/>
              <a:buAutoNum type="arabicPeriod"/>
              <a:defRPr/>
            </a:pPr>
            <a:r>
              <a:rPr lang="en-US" altLang="ko-KR" dirty="0" err="1" smtClean="0"/>
              <a:t>urllib.request</a:t>
            </a:r>
            <a:r>
              <a:rPr lang="en-US" altLang="ko-KR" dirty="0" smtClean="0"/>
              <a:t> </a:t>
            </a:r>
            <a:r>
              <a:rPr lang="ko-KR" altLang="en-US" dirty="0" smtClean="0"/>
              <a:t>모듈을 사용한 네트워크 자원 요청과 생성</a:t>
            </a:r>
            <a:endParaRPr lang="en-US" altLang="ko-KR" dirty="0" smtClean="0"/>
          </a:p>
          <a:p>
            <a:pPr marL="457200" indent="-457200">
              <a:buFont typeface="+mj-lt"/>
              <a:buAutoNum type="arabicPeriod"/>
              <a:defRPr/>
            </a:pPr>
            <a:r>
              <a:rPr lang="en-US" altLang="ko-KR" dirty="0" smtClean="0"/>
              <a:t>requests </a:t>
            </a:r>
            <a:r>
              <a:rPr lang="ko-KR" altLang="en-US" dirty="0" smtClean="0"/>
              <a:t>모듈을 사용한 </a:t>
            </a:r>
            <a:r>
              <a:rPr lang="ko-KR" altLang="en-US" dirty="0"/>
              <a:t>네트워크 자원 </a:t>
            </a:r>
            <a:r>
              <a:rPr lang="ko-KR" altLang="en-US" dirty="0" smtClean="0"/>
              <a:t>요청과 생성</a:t>
            </a:r>
            <a:endParaRPr lang="en-US" altLang="ko-KR" dirty="0" smtClean="0"/>
          </a:p>
          <a:p>
            <a:pPr marL="457200" indent="-457200">
              <a:buFont typeface="+mj-lt"/>
              <a:buAutoNum type="arabicPeriod"/>
              <a:defRPr/>
            </a:pPr>
            <a:r>
              <a:rPr lang="en-US" altLang="ko-KR" dirty="0" err="1"/>
              <a:t>http.server</a:t>
            </a:r>
            <a:r>
              <a:rPr lang="en-US" altLang="ko-KR" dirty="0"/>
              <a:t> </a:t>
            </a:r>
            <a:r>
              <a:rPr lang="ko-KR" altLang="en-US" dirty="0"/>
              <a:t>모듈을 사용한 </a:t>
            </a:r>
            <a:r>
              <a:rPr lang="en-US" altLang="ko-KR" dirty="0"/>
              <a:t>HTTP </a:t>
            </a:r>
            <a:r>
              <a:rPr lang="ko-KR" altLang="en-US" dirty="0"/>
              <a:t>서버 </a:t>
            </a:r>
            <a:r>
              <a:rPr lang="ko-KR" altLang="en-US" dirty="0" smtClean="0"/>
              <a:t>구현</a:t>
            </a:r>
            <a:endParaRPr lang="en-US" altLang="ko-KR" dirty="0" smtClean="0"/>
          </a:p>
          <a:p>
            <a:pPr marL="457200" indent="-457200">
              <a:buFont typeface="+mj-lt"/>
              <a:buAutoNum type="arabicPeriod"/>
              <a:defRPr/>
            </a:pPr>
            <a:r>
              <a:rPr lang="en-US" altLang="ko-KR" dirty="0" smtClean="0"/>
              <a:t>HTTP Server</a:t>
            </a:r>
            <a:r>
              <a:rPr lang="ko-KR" altLang="en-US" dirty="0" smtClean="0"/>
              <a:t>를 이용한 </a:t>
            </a:r>
            <a:r>
              <a:rPr lang="ko-KR" altLang="en-US" dirty="0" err="1" smtClean="0"/>
              <a:t>라즈베리파이</a:t>
            </a:r>
            <a:r>
              <a:rPr lang="ko-KR" altLang="en-US" dirty="0" smtClean="0"/>
              <a:t> 제어</a:t>
            </a:r>
            <a:endParaRPr lang="en-US" altLang="ko-KR"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sz="quarter" idx="10"/>
          </p:nvPr>
        </p:nvSpPr>
        <p:spPr>
          <a:xfrm>
            <a:off x="228600" y="931818"/>
            <a:ext cx="8915400" cy="5715000"/>
          </a:xfrm>
        </p:spPr>
        <p:txBody>
          <a:bodyPr/>
          <a:lstStyle/>
          <a:p>
            <a:r>
              <a:rPr lang="en-US" altLang="ko-KR" dirty="0"/>
              <a:t>HTTP </a:t>
            </a:r>
            <a:r>
              <a:rPr lang="en-US" altLang="ko-KR" dirty="0" smtClean="0"/>
              <a:t>POST </a:t>
            </a:r>
            <a:r>
              <a:rPr lang="en-US" altLang="ko-KR" dirty="0"/>
              <a:t>Server </a:t>
            </a:r>
            <a:r>
              <a:rPr lang="ko-KR" altLang="en-US" dirty="0"/>
              <a:t>기본 </a:t>
            </a:r>
            <a:r>
              <a:rPr lang="ko-KR" altLang="en-US" dirty="0" smtClean="0"/>
              <a:t>구조</a:t>
            </a:r>
            <a:endParaRPr lang="en-US" altLang="ko-KR" dirty="0" smtClean="0"/>
          </a:p>
          <a:p>
            <a:pPr lvl="1">
              <a:lnSpc>
                <a:spcPct val="100000"/>
              </a:lnSpc>
              <a:spcBef>
                <a:spcPts val="0"/>
              </a:spcBef>
              <a:spcAft>
                <a:spcPts val="0"/>
              </a:spcAft>
            </a:pPr>
            <a:r>
              <a:rPr lang="en-US" altLang="ko-KR" dirty="0" smtClean="0"/>
              <a:t>POST request </a:t>
            </a:r>
            <a:r>
              <a:rPr lang="ko-KR" altLang="en-US" dirty="0" smtClean="0"/>
              <a:t>처리</a:t>
            </a:r>
            <a:endParaRPr lang="en-US" altLang="ko-KR" dirty="0" smtClean="0"/>
          </a:p>
          <a:p>
            <a:pPr lvl="1">
              <a:lnSpc>
                <a:spcPct val="100000"/>
              </a:lnSpc>
              <a:spcBef>
                <a:spcPts val="0"/>
              </a:spcBef>
              <a:spcAft>
                <a:spcPts val="0"/>
              </a:spcAft>
            </a:pPr>
            <a:r>
              <a:rPr lang="ko-KR" altLang="en-US" dirty="0" smtClean="0"/>
              <a:t>사용하는 경우가 별로 없다</a:t>
            </a:r>
            <a:endParaRPr lang="en-US" altLang="ko-KR" dirty="0"/>
          </a:p>
          <a:p>
            <a:pPr marL="357187" lvl="1" indent="0">
              <a:lnSpc>
                <a:spcPct val="80000"/>
              </a:lnSpc>
              <a:spcBef>
                <a:spcPts val="0"/>
              </a:spcBef>
              <a:spcAft>
                <a:spcPts val="0"/>
              </a:spcAft>
              <a:buNone/>
            </a:pPr>
            <a:endParaRPr lang="en-US" altLang="ko-KR" dirty="0" smtClean="0"/>
          </a:p>
          <a:p>
            <a:pPr marL="357187" lvl="1" indent="0">
              <a:lnSpc>
                <a:spcPct val="80000"/>
              </a:lnSpc>
              <a:spcBef>
                <a:spcPts val="0"/>
              </a:spcBef>
              <a:spcAft>
                <a:spcPts val="0"/>
              </a:spcAft>
              <a:buNone/>
            </a:pPr>
            <a:r>
              <a:rPr lang="en-US" altLang="ko-KR" dirty="0"/>
              <a:t>import </a:t>
            </a:r>
            <a:r>
              <a:rPr lang="en-US" altLang="ko-KR" dirty="0" err="1"/>
              <a:t>cgi</a:t>
            </a:r>
            <a:endParaRPr lang="en-US" altLang="ko-KR" dirty="0"/>
          </a:p>
          <a:p>
            <a:pPr marL="357187" lvl="1" indent="0">
              <a:lnSpc>
                <a:spcPct val="80000"/>
              </a:lnSpc>
              <a:spcBef>
                <a:spcPts val="0"/>
              </a:spcBef>
              <a:spcAft>
                <a:spcPts val="0"/>
              </a:spcAft>
              <a:buNone/>
            </a:pPr>
            <a:r>
              <a:rPr lang="en-US" altLang="ko-KR" dirty="0"/>
              <a:t>from </a:t>
            </a:r>
            <a:r>
              <a:rPr lang="en-US" altLang="ko-KR" dirty="0" err="1"/>
              <a:t>http.server</a:t>
            </a:r>
            <a:r>
              <a:rPr lang="en-US" altLang="ko-KR" dirty="0"/>
              <a:t> import </a:t>
            </a:r>
            <a:r>
              <a:rPr lang="en-US" altLang="ko-KR" dirty="0" err="1" smtClean="0"/>
              <a:t>BaseHTTPRequestHandler</a:t>
            </a:r>
            <a:r>
              <a:rPr lang="en-US" altLang="ko-KR" dirty="0" smtClean="0"/>
              <a:t>, </a:t>
            </a:r>
            <a:r>
              <a:rPr lang="en-US" altLang="ko-KR" dirty="0" err="1" smtClean="0"/>
              <a:t>HTTPServer</a:t>
            </a:r>
            <a:endParaRPr lang="en-US" altLang="ko-KR" dirty="0"/>
          </a:p>
          <a:p>
            <a:pPr marL="357187" lvl="1" indent="0">
              <a:lnSpc>
                <a:spcPct val="80000"/>
              </a:lnSpc>
              <a:spcBef>
                <a:spcPts val="0"/>
              </a:spcBef>
              <a:spcAft>
                <a:spcPts val="0"/>
              </a:spcAft>
              <a:buNone/>
            </a:pPr>
            <a:r>
              <a:rPr lang="en-US" altLang="ko-KR" dirty="0"/>
              <a:t>import </a:t>
            </a:r>
            <a:r>
              <a:rPr lang="en-US" altLang="ko-KR" dirty="0" err="1" smtClean="0"/>
              <a:t>io</a:t>
            </a:r>
            <a:endParaRPr lang="en-US" altLang="ko-KR" dirty="0" smtClean="0"/>
          </a:p>
          <a:p>
            <a:pPr marL="357187" lvl="1" indent="0">
              <a:lnSpc>
                <a:spcPct val="80000"/>
              </a:lnSpc>
              <a:spcBef>
                <a:spcPts val="0"/>
              </a:spcBef>
              <a:spcAft>
                <a:spcPts val="0"/>
              </a:spcAft>
              <a:buNone/>
            </a:pPr>
            <a:endParaRPr lang="en-US" altLang="ko-KR" dirty="0"/>
          </a:p>
          <a:p>
            <a:pPr marL="357187" lvl="1" indent="0">
              <a:lnSpc>
                <a:spcPct val="80000"/>
              </a:lnSpc>
              <a:spcBef>
                <a:spcPts val="0"/>
              </a:spcBef>
              <a:spcAft>
                <a:spcPts val="0"/>
              </a:spcAft>
              <a:buNone/>
            </a:pPr>
            <a:r>
              <a:rPr lang="en-US" altLang="ko-KR" dirty="0" smtClean="0"/>
              <a:t>class </a:t>
            </a:r>
            <a:r>
              <a:rPr lang="en-US" altLang="ko-KR" dirty="0" err="1"/>
              <a:t>PostHandler</a:t>
            </a:r>
            <a:r>
              <a:rPr lang="en-US" altLang="ko-KR" dirty="0"/>
              <a:t>(</a:t>
            </a:r>
            <a:r>
              <a:rPr lang="en-US" altLang="ko-KR" dirty="0" err="1"/>
              <a:t>BaseHTTPRequestHandler</a:t>
            </a:r>
            <a:r>
              <a:rPr lang="en-US" altLang="ko-KR" dirty="0"/>
              <a:t>):</a:t>
            </a:r>
          </a:p>
          <a:p>
            <a:pPr marL="357187" lvl="1" indent="0">
              <a:lnSpc>
                <a:spcPct val="80000"/>
              </a:lnSpc>
              <a:spcBef>
                <a:spcPts val="0"/>
              </a:spcBef>
              <a:spcAft>
                <a:spcPts val="0"/>
              </a:spcAft>
              <a:buNone/>
            </a:pPr>
            <a:r>
              <a:rPr lang="en-US" altLang="ko-KR" dirty="0" smtClean="0"/>
              <a:t>   </a:t>
            </a:r>
            <a:r>
              <a:rPr lang="en-US" altLang="ko-KR" dirty="0" err="1" smtClean="0"/>
              <a:t>def</a:t>
            </a:r>
            <a:r>
              <a:rPr lang="en-US" altLang="ko-KR" dirty="0" smtClean="0"/>
              <a:t> </a:t>
            </a:r>
            <a:r>
              <a:rPr lang="en-US" altLang="ko-KR" dirty="0" err="1"/>
              <a:t>do_POST</a:t>
            </a:r>
            <a:r>
              <a:rPr lang="en-US" altLang="ko-KR" dirty="0"/>
              <a:t>(self):</a:t>
            </a:r>
          </a:p>
          <a:p>
            <a:pPr marL="357187" lvl="1" indent="0">
              <a:lnSpc>
                <a:spcPct val="80000"/>
              </a:lnSpc>
              <a:spcBef>
                <a:spcPts val="0"/>
              </a:spcBef>
              <a:spcAft>
                <a:spcPts val="0"/>
              </a:spcAft>
              <a:buNone/>
            </a:pPr>
            <a:r>
              <a:rPr lang="en-US" altLang="ko-KR" dirty="0"/>
              <a:t>      </a:t>
            </a:r>
            <a:r>
              <a:rPr lang="en-US" altLang="ko-KR" dirty="0" smtClean="0"/>
              <a:t>#Parse </a:t>
            </a:r>
            <a:r>
              <a:rPr lang="en-US" altLang="ko-KR" dirty="0"/>
              <a:t>the form data </a:t>
            </a:r>
            <a:r>
              <a:rPr lang="en-US" altLang="ko-KR" dirty="0" smtClean="0"/>
              <a:t>posted</a:t>
            </a:r>
          </a:p>
          <a:p>
            <a:pPr marL="357187" lvl="1" indent="0">
              <a:lnSpc>
                <a:spcPct val="80000"/>
              </a:lnSpc>
              <a:spcBef>
                <a:spcPts val="0"/>
              </a:spcBef>
              <a:spcAft>
                <a:spcPts val="0"/>
              </a:spcAft>
              <a:buNone/>
            </a:pPr>
            <a:r>
              <a:rPr lang="en-US" altLang="ko-KR" dirty="0"/>
              <a:t>	</a:t>
            </a:r>
            <a:r>
              <a:rPr lang="en-US" altLang="ko-KR" dirty="0" smtClean="0"/>
              <a:t>………</a:t>
            </a:r>
          </a:p>
          <a:p>
            <a:pPr marL="357187" lvl="1" indent="0">
              <a:lnSpc>
                <a:spcPct val="80000"/>
              </a:lnSpc>
              <a:spcBef>
                <a:spcPts val="0"/>
              </a:spcBef>
              <a:spcAft>
                <a:spcPts val="0"/>
              </a:spcAft>
              <a:buNone/>
            </a:pPr>
            <a:r>
              <a:rPr lang="en-US" altLang="ko-KR" dirty="0"/>
              <a:t>	</a:t>
            </a:r>
            <a:r>
              <a:rPr lang="en-US" altLang="ko-KR" dirty="0" smtClean="0"/>
              <a:t>#Begin the response</a:t>
            </a:r>
          </a:p>
          <a:p>
            <a:pPr marL="357187" lvl="1" indent="0">
              <a:lnSpc>
                <a:spcPct val="80000"/>
              </a:lnSpc>
              <a:spcBef>
                <a:spcPts val="0"/>
              </a:spcBef>
              <a:spcAft>
                <a:spcPts val="0"/>
              </a:spcAft>
              <a:buNone/>
            </a:pPr>
            <a:r>
              <a:rPr lang="en-US" altLang="ko-KR" dirty="0"/>
              <a:t>	</a:t>
            </a:r>
            <a:r>
              <a:rPr lang="en-US" altLang="ko-KR" dirty="0" smtClean="0"/>
              <a:t>………</a:t>
            </a:r>
          </a:p>
          <a:p>
            <a:pPr marL="357187" lvl="1" indent="0">
              <a:lnSpc>
                <a:spcPct val="80000"/>
              </a:lnSpc>
              <a:spcBef>
                <a:spcPts val="0"/>
              </a:spcBef>
              <a:spcAft>
                <a:spcPts val="0"/>
              </a:spcAft>
              <a:buNone/>
            </a:pPr>
            <a:r>
              <a:rPr lang="en-US" altLang="ko-KR" dirty="0"/>
              <a:t>	</a:t>
            </a:r>
            <a:r>
              <a:rPr lang="en-US" altLang="ko-KR" dirty="0" smtClean="0"/>
              <a:t>#</a:t>
            </a:r>
            <a:r>
              <a:rPr lang="en-US" altLang="ko-KR" sz="2000" dirty="0" smtClean="0"/>
              <a:t>Echo </a:t>
            </a:r>
            <a:r>
              <a:rPr lang="en-US" altLang="ko-KR" sz="2000" dirty="0"/>
              <a:t>back information about what was posted in the </a:t>
            </a:r>
            <a:r>
              <a:rPr lang="en-US" altLang="ko-KR" sz="2000" dirty="0" smtClean="0"/>
              <a:t>form</a:t>
            </a:r>
          </a:p>
          <a:p>
            <a:pPr marL="357187" lvl="1" indent="0">
              <a:lnSpc>
                <a:spcPct val="80000"/>
              </a:lnSpc>
              <a:spcBef>
                <a:spcPts val="0"/>
              </a:spcBef>
              <a:spcAft>
                <a:spcPts val="0"/>
              </a:spcAft>
              <a:buNone/>
            </a:pPr>
            <a:endParaRPr lang="ko-KR" altLang="en-US" dirty="0"/>
          </a:p>
        </p:txBody>
      </p:sp>
      <p:sp>
        <p:nvSpPr>
          <p:cNvPr id="3" name="제목 2"/>
          <p:cNvSpPr>
            <a:spLocks noGrp="1"/>
          </p:cNvSpPr>
          <p:nvPr>
            <p:ph type="title"/>
          </p:nvPr>
        </p:nvSpPr>
        <p:spPr/>
        <p:txBody>
          <a:bodyPr/>
          <a:lstStyle/>
          <a:p>
            <a:r>
              <a:rPr lang="en-US" altLang="ko-KR" dirty="0" smtClean="0"/>
              <a:t>HTTP POST Server</a:t>
            </a:r>
            <a:endParaRPr lang="ko-KR" altLang="en-US" dirty="0"/>
          </a:p>
        </p:txBody>
      </p:sp>
      <p:graphicFrame>
        <p:nvGraphicFramePr>
          <p:cNvPr id="4" name="개체 3"/>
          <p:cNvGraphicFramePr>
            <a:graphicFrameLocks noChangeAspect="1"/>
          </p:cNvGraphicFramePr>
          <p:nvPr>
            <p:extLst>
              <p:ext uri="{D42A27DB-BD31-4B8C-83A1-F6EECF244321}">
                <p14:modId xmlns:p14="http://schemas.microsoft.com/office/powerpoint/2010/main" val="1327352862"/>
              </p:ext>
            </p:extLst>
          </p:nvPr>
        </p:nvGraphicFramePr>
        <p:xfrm>
          <a:off x="7602970" y="6132468"/>
          <a:ext cx="1298575" cy="514350"/>
        </p:xfrm>
        <a:graphic>
          <a:graphicData uri="http://schemas.openxmlformats.org/presentationml/2006/ole">
            <mc:AlternateContent xmlns:mc="http://schemas.openxmlformats.org/markup-compatibility/2006">
              <mc:Choice xmlns:v="urn:schemas-microsoft-com:vml" Requires="v">
                <p:oleObj spid="_x0000_s9335" name="포장기 셸 개체" showAsIcon="1" r:id="rId4" imgW="1297800" imgH="514800" progId="Package">
                  <p:embed/>
                </p:oleObj>
              </mc:Choice>
              <mc:Fallback>
                <p:oleObj name="포장기 셸 개체" showAsIcon="1" r:id="rId4" imgW="1297800" imgH="514800" progId="Package">
                  <p:embed/>
                  <p:pic>
                    <p:nvPicPr>
                      <p:cNvPr id="0" name=""/>
                      <p:cNvPicPr/>
                      <p:nvPr/>
                    </p:nvPicPr>
                    <p:blipFill>
                      <a:blip r:embed="rId5"/>
                      <a:stretch>
                        <a:fillRect/>
                      </a:stretch>
                    </p:blipFill>
                    <p:spPr>
                      <a:xfrm>
                        <a:off x="7602970" y="6132468"/>
                        <a:ext cx="1298575" cy="514350"/>
                      </a:xfrm>
                      <a:prstGeom prst="rect">
                        <a:avLst/>
                      </a:prstGeom>
                    </p:spPr>
                  </p:pic>
                </p:oleObj>
              </mc:Fallback>
            </mc:AlternateContent>
          </a:graphicData>
        </a:graphic>
      </p:graphicFrame>
    </p:spTree>
    <p:extLst>
      <p:ext uri="{BB962C8B-B14F-4D97-AF65-F5344CB8AC3E}">
        <p14:creationId xmlns:p14="http://schemas.microsoft.com/office/powerpoint/2010/main" val="18258347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533400" y="4267200"/>
            <a:ext cx="8610600" cy="1066799"/>
          </a:xfrm>
        </p:spPr>
        <p:txBody>
          <a:bodyPr/>
          <a:lstStyle/>
          <a:p>
            <a:r>
              <a:rPr lang="en-US" altLang="ko-KR" sz="3200" dirty="0"/>
              <a:t>HTTP GET Server</a:t>
            </a:r>
            <a:r>
              <a:rPr lang="ko-KR" altLang="en-US" sz="3200" dirty="0"/>
              <a:t>를 사용하여 </a:t>
            </a:r>
            <a:r>
              <a:rPr lang="ko-KR" altLang="en-US" sz="3200" dirty="0" err="1"/>
              <a:t>라즈베리파이</a:t>
            </a:r>
            <a:r>
              <a:rPr lang="ko-KR" altLang="en-US" sz="3200" dirty="0"/>
              <a:t> 제어하기</a:t>
            </a:r>
          </a:p>
        </p:txBody>
      </p:sp>
    </p:spTree>
    <p:extLst>
      <p:ext uri="{BB962C8B-B14F-4D97-AF65-F5344CB8AC3E}">
        <p14:creationId xmlns:p14="http://schemas.microsoft.com/office/powerpoint/2010/main" val="3236192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sz="quarter" idx="10"/>
          </p:nvPr>
        </p:nvSpPr>
        <p:spPr/>
        <p:txBody>
          <a:bodyPr/>
          <a:lstStyle/>
          <a:p>
            <a:r>
              <a:rPr lang="ko-KR" altLang="en-US" dirty="0" err="1" smtClean="0"/>
              <a:t>라즈베리파이에서</a:t>
            </a:r>
            <a:r>
              <a:rPr lang="ko-KR" altLang="en-US" dirty="0" smtClean="0"/>
              <a:t> </a:t>
            </a:r>
            <a:r>
              <a:rPr lang="en-US" altLang="ko-KR" dirty="0" smtClean="0"/>
              <a:t>HTTP GET Server</a:t>
            </a:r>
            <a:r>
              <a:rPr lang="ko-KR" altLang="en-US" dirty="0" smtClean="0"/>
              <a:t>를 구현하고 클라이언트에서 보내는 </a:t>
            </a:r>
            <a:r>
              <a:rPr lang="en-US" altLang="ko-KR" dirty="0" smtClean="0"/>
              <a:t>request</a:t>
            </a:r>
            <a:r>
              <a:rPr lang="ko-KR" altLang="en-US" dirty="0" smtClean="0"/>
              <a:t>에 따라 </a:t>
            </a:r>
            <a:r>
              <a:rPr lang="en-US" altLang="ko-KR" dirty="0" smtClean="0"/>
              <a:t>GPIO</a:t>
            </a:r>
            <a:r>
              <a:rPr lang="ko-KR" altLang="en-US" dirty="0" smtClean="0"/>
              <a:t>를</a:t>
            </a:r>
            <a:r>
              <a:rPr lang="en-US" altLang="ko-KR" dirty="0" smtClean="0"/>
              <a:t> </a:t>
            </a:r>
            <a:r>
              <a:rPr lang="ko-KR" altLang="en-US" dirty="0" smtClean="0"/>
              <a:t>제어한다</a:t>
            </a:r>
            <a:r>
              <a:rPr lang="en-US" altLang="ko-KR" dirty="0" smtClean="0"/>
              <a:t>.</a:t>
            </a:r>
          </a:p>
          <a:p>
            <a:r>
              <a:rPr lang="en-US" altLang="ko-KR" dirty="0" smtClean="0"/>
              <a:t>&lt;?led=on&gt;</a:t>
            </a:r>
            <a:r>
              <a:rPr lang="ko-KR" altLang="en-US" dirty="0" smtClean="0"/>
              <a:t>을 요청 받으면 </a:t>
            </a:r>
            <a:r>
              <a:rPr lang="en-US" altLang="ko-KR" dirty="0" smtClean="0"/>
              <a:t>GPIO18</a:t>
            </a:r>
            <a:r>
              <a:rPr lang="ko-KR" altLang="en-US" dirty="0" smtClean="0"/>
              <a:t>에 연결된 </a:t>
            </a:r>
            <a:r>
              <a:rPr lang="en-US" altLang="ko-KR" dirty="0" smtClean="0"/>
              <a:t>LED</a:t>
            </a:r>
            <a:r>
              <a:rPr lang="ko-KR" altLang="en-US" dirty="0" smtClean="0"/>
              <a:t>를 </a:t>
            </a:r>
            <a:r>
              <a:rPr lang="en-US" altLang="ko-KR" dirty="0" smtClean="0"/>
              <a:t>ON</a:t>
            </a:r>
            <a:r>
              <a:rPr lang="ko-KR" altLang="en-US" dirty="0" smtClean="0"/>
              <a:t>시키고 요청이 </a:t>
            </a:r>
            <a:r>
              <a:rPr lang="en-US" altLang="ko-KR" dirty="0" smtClean="0"/>
              <a:t>&lt;?led=off&gt;</a:t>
            </a:r>
            <a:r>
              <a:rPr lang="ko-KR" altLang="en-US" dirty="0" smtClean="0"/>
              <a:t>이면 </a:t>
            </a:r>
            <a:r>
              <a:rPr lang="en-US" altLang="ko-KR" dirty="0" smtClean="0"/>
              <a:t>LED</a:t>
            </a:r>
            <a:r>
              <a:rPr lang="ko-KR" altLang="en-US" dirty="0" smtClean="0"/>
              <a:t>를 </a:t>
            </a:r>
            <a:r>
              <a:rPr lang="en-US" altLang="ko-KR" dirty="0" smtClean="0"/>
              <a:t>OFF</a:t>
            </a:r>
            <a:r>
              <a:rPr lang="ko-KR" altLang="en-US" dirty="0" smtClean="0"/>
              <a:t>시킨다</a:t>
            </a:r>
            <a:r>
              <a:rPr lang="en-US" altLang="ko-KR" dirty="0" smtClean="0"/>
              <a:t>.</a:t>
            </a:r>
            <a:endParaRPr lang="ko-KR" altLang="en-US" dirty="0"/>
          </a:p>
        </p:txBody>
      </p:sp>
      <p:sp>
        <p:nvSpPr>
          <p:cNvPr id="3" name="제목 2"/>
          <p:cNvSpPr>
            <a:spLocks noGrp="1"/>
          </p:cNvSpPr>
          <p:nvPr>
            <p:ph type="title"/>
          </p:nvPr>
        </p:nvSpPr>
        <p:spPr>
          <a:xfrm>
            <a:off x="227013" y="82550"/>
            <a:ext cx="8688387" cy="576263"/>
          </a:xfrm>
        </p:spPr>
        <p:txBody>
          <a:bodyPr/>
          <a:lstStyle/>
          <a:p>
            <a:r>
              <a:rPr lang="en-US" altLang="ko-KR" sz="2400" dirty="0" smtClean="0"/>
              <a:t>HTTP GET Server</a:t>
            </a:r>
            <a:r>
              <a:rPr lang="ko-KR" altLang="en-US" sz="2400" dirty="0" smtClean="0"/>
              <a:t>를 사용하여 </a:t>
            </a:r>
            <a:r>
              <a:rPr lang="ko-KR" altLang="en-US" sz="2400" dirty="0" err="1" smtClean="0"/>
              <a:t>라즈베리파이</a:t>
            </a:r>
            <a:r>
              <a:rPr lang="ko-KR" altLang="en-US" sz="2400" dirty="0" smtClean="0"/>
              <a:t> 제어하기</a:t>
            </a:r>
            <a:endParaRPr lang="ko-KR" altLang="en-US" sz="2400" dirty="0"/>
          </a:p>
        </p:txBody>
      </p:sp>
      <p:sp>
        <p:nvSpPr>
          <p:cNvPr id="4" name="TextBox 3"/>
          <p:cNvSpPr txBox="1"/>
          <p:nvPr/>
        </p:nvSpPr>
        <p:spPr>
          <a:xfrm>
            <a:off x="501580" y="2579906"/>
            <a:ext cx="8229600" cy="4278094"/>
          </a:xfrm>
          <a:prstGeom prst="rect">
            <a:avLst/>
          </a:prstGeom>
          <a:noFill/>
        </p:spPr>
        <p:txBody>
          <a:bodyPr wrap="square" rtlCol="0">
            <a:spAutoFit/>
          </a:bodyPr>
          <a:lstStyle/>
          <a:p>
            <a:r>
              <a:rPr lang="en-US" altLang="ko-KR" sz="1600" dirty="0">
                <a:solidFill>
                  <a:srgbClr val="002060"/>
                </a:solidFill>
                <a:latin typeface="Arial" panose="020B0604020202020204" pitchFamily="34" charset="0"/>
                <a:ea typeface="HY얕은샘물M" panose="02030600000101010101" pitchFamily="18" charset="-127"/>
                <a:cs typeface="Arial" panose="020B0604020202020204" pitchFamily="34" charset="0"/>
              </a:rPr>
              <a:t> </a:t>
            </a:r>
            <a:r>
              <a:rPr lang="en-US" altLang="ko-KR" sz="1600" dirty="0" err="1">
                <a:solidFill>
                  <a:srgbClr val="002060"/>
                </a:solidFill>
                <a:latin typeface="Arial" panose="020B0604020202020204" pitchFamily="34" charset="0"/>
                <a:ea typeface="HY얕은샘물M" panose="02030600000101010101" pitchFamily="18" charset="-127"/>
                <a:cs typeface="Arial" panose="020B0604020202020204" pitchFamily="34" charset="0"/>
              </a:rPr>
              <a:t>def</a:t>
            </a:r>
            <a:r>
              <a:rPr lang="en-US" altLang="ko-KR" sz="1600" dirty="0">
                <a:solidFill>
                  <a:srgbClr val="002060"/>
                </a:solidFill>
                <a:latin typeface="Arial" panose="020B0604020202020204" pitchFamily="34" charset="0"/>
                <a:ea typeface="HY얕은샘물M" panose="02030600000101010101" pitchFamily="18" charset="-127"/>
                <a:cs typeface="Arial" panose="020B0604020202020204" pitchFamily="34" charset="0"/>
              </a:rPr>
              <a:t> </a:t>
            </a:r>
            <a:r>
              <a:rPr lang="en-US" altLang="ko-KR" sz="1600" dirty="0" err="1">
                <a:solidFill>
                  <a:srgbClr val="002060"/>
                </a:solidFill>
                <a:latin typeface="Arial" panose="020B0604020202020204" pitchFamily="34" charset="0"/>
                <a:ea typeface="HY얕은샘물M" panose="02030600000101010101" pitchFamily="18" charset="-127"/>
                <a:cs typeface="Arial" panose="020B0604020202020204" pitchFamily="34" charset="0"/>
              </a:rPr>
              <a:t>do_GET</a:t>
            </a:r>
            <a:r>
              <a:rPr lang="en-US" altLang="ko-KR" sz="1600" dirty="0">
                <a:solidFill>
                  <a:srgbClr val="002060"/>
                </a:solidFill>
                <a:latin typeface="Arial" panose="020B0604020202020204" pitchFamily="34" charset="0"/>
                <a:ea typeface="HY얕은샘물M" panose="02030600000101010101" pitchFamily="18" charset="-127"/>
                <a:cs typeface="Arial" panose="020B0604020202020204" pitchFamily="34" charset="0"/>
              </a:rPr>
              <a:t>(self):</a:t>
            </a:r>
          </a:p>
          <a:p>
            <a:r>
              <a:rPr lang="en-US" altLang="ko-KR" sz="1600" dirty="0">
                <a:solidFill>
                  <a:srgbClr val="002060"/>
                </a:solidFill>
                <a:latin typeface="Arial" panose="020B0604020202020204" pitchFamily="34" charset="0"/>
                <a:ea typeface="HY얕은샘물M" panose="02030600000101010101" pitchFamily="18" charset="-127"/>
                <a:cs typeface="Arial" panose="020B0604020202020204" pitchFamily="34" charset="0"/>
              </a:rPr>
              <a:t>        </a:t>
            </a:r>
            <a:r>
              <a:rPr lang="en-US" altLang="ko-KR" sz="1600" dirty="0" err="1">
                <a:solidFill>
                  <a:srgbClr val="002060"/>
                </a:solidFill>
                <a:latin typeface="Arial" panose="020B0604020202020204" pitchFamily="34" charset="0"/>
                <a:ea typeface="HY얕은샘물M" panose="02030600000101010101" pitchFamily="18" charset="-127"/>
                <a:cs typeface="Arial" panose="020B0604020202020204" pitchFamily="34" charset="0"/>
              </a:rPr>
              <a:t>parsed_path</a:t>
            </a:r>
            <a:r>
              <a:rPr lang="en-US" altLang="ko-KR" sz="1600" dirty="0">
                <a:solidFill>
                  <a:srgbClr val="002060"/>
                </a:solidFill>
                <a:latin typeface="Arial" panose="020B0604020202020204" pitchFamily="34" charset="0"/>
                <a:ea typeface="HY얕은샘물M" panose="02030600000101010101" pitchFamily="18" charset="-127"/>
                <a:cs typeface="Arial" panose="020B0604020202020204" pitchFamily="34" charset="0"/>
              </a:rPr>
              <a:t> = </a:t>
            </a:r>
            <a:r>
              <a:rPr lang="en-US" altLang="ko-KR" sz="1600" dirty="0" err="1">
                <a:solidFill>
                  <a:srgbClr val="002060"/>
                </a:solidFill>
                <a:latin typeface="Arial" panose="020B0604020202020204" pitchFamily="34" charset="0"/>
                <a:ea typeface="HY얕은샘물M" panose="02030600000101010101" pitchFamily="18" charset="-127"/>
                <a:cs typeface="Arial" panose="020B0604020202020204" pitchFamily="34" charset="0"/>
              </a:rPr>
              <a:t>parse.urlparse</a:t>
            </a:r>
            <a:r>
              <a:rPr lang="en-US" altLang="ko-KR" sz="1600" dirty="0">
                <a:solidFill>
                  <a:srgbClr val="002060"/>
                </a:solidFill>
                <a:latin typeface="Arial" panose="020B0604020202020204" pitchFamily="34" charset="0"/>
                <a:ea typeface="HY얕은샘물M" panose="02030600000101010101" pitchFamily="18" charset="-127"/>
                <a:cs typeface="Arial" panose="020B0604020202020204" pitchFamily="34" charset="0"/>
              </a:rPr>
              <a:t>(</a:t>
            </a:r>
            <a:r>
              <a:rPr lang="en-US" altLang="ko-KR" sz="1600" dirty="0" err="1">
                <a:solidFill>
                  <a:srgbClr val="002060"/>
                </a:solidFill>
                <a:latin typeface="Arial" panose="020B0604020202020204" pitchFamily="34" charset="0"/>
                <a:ea typeface="HY얕은샘물M" panose="02030600000101010101" pitchFamily="18" charset="-127"/>
                <a:cs typeface="Arial" panose="020B0604020202020204" pitchFamily="34" charset="0"/>
              </a:rPr>
              <a:t>self.path</a:t>
            </a:r>
            <a:r>
              <a:rPr lang="en-US" altLang="ko-KR" sz="1600" dirty="0">
                <a:solidFill>
                  <a:srgbClr val="002060"/>
                </a:solidFill>
                <a:latin typeface="Arial" panose="020B0604020202020204" pitchFamily="34" charset="0"/>
                <a:ea typeface="HY얕은샘물M" panose="02030600000101010101" pitchFamily="18" charset="-127"/>
                <a:cs typeface="Arial" panose="020B0604020202020204" pitchFamily="34" charset="0"/>
              </a:rPr>
              <a:t>)</a:t>
            </a:r>
          </a:p>
          <a:p>
            <a:r>
              <a:rPr lang="en-US" altLang="ko-KR" sz="1600" dirty="0">
                <a:solidFill>
                  <a:srgbClr val="002060"/>
                </a:solidFill>
                <a:latin typeface="Arial" panose="020B0604020202020204" pitchFamily="34" charset="0"/>
                <a:ea typeface="HY얕은샘물M" panose="02030600000101010101" pitchFamily="18" charset="-127"/>
                <a:cs typeface="Arial" panose="020B0604020202020204" pitchFamily="34" charset="0"/>
              </a:rPr>
              <a:t>        </a:t>
            </a:r>
            <a:r>
              <a:rPr lang="en-US" altLang="ko-KR" sz="1600" dirty="0" err="1">
                <a:solidFill>
                  <a:srgbClr val="002060"/>
                </a:solidFill>
                <a:latin typeface="Arial" panose="020B0604020202020204" pitchFamily="34" charset="0"/>
                <a:ea typeface="HY얕은샘물M" panose="02030600000101010101" pitchFamily="18" charset="-127"/>
                <a:cs typeface="Arial" panose="020B0604020202020204" pitchFamily="34" charset="0"/>
              </a:rPr>
              <a:t>msg</a:t>
            </a:r>
            <a:r>
              <a:rPr lang="en-US" altLang="ko-KR" sz="1600" dirty="0">
                <a:solidFill>
                  <a:srgbClr val="002060"/>
                </a:solidFill>
                <a:latin typeface="Arial" panose="020B0604020202020204" pitchFamily="34" charset="0"/>
                <a:ea typeface="HY얕은샘물M" panose="02030600000101010101" pitchFamily="18" charset="-127"/>
                <a:cs typeface="Arial" panose="020B0604020202020204" pitchFamily="34" charset="0"/>
              </a:rPr>
              <a:t> = </a:t>
            </a:r>
            <a:r>
              <a:rPr lang="en-US" altLang="ko-KR" sz="1600" dirty="0" err="1" smtClean="0">
                <a:solidFill>
                  <a:srgbClr val="002060"/>
                </a:solidFill>
                <a:latin typeface="Arial" panose="020B0604020202020204" pitchFamily="34" charset="0"/>
                <a:ea typeface="HY얕은샘물M" panose="02030600000101010101" pitchFamily="18" charset="-127"/>
                <a:cs typeface="Arial" panose="020B0604020202020204" pitchFamily="34" charset="0"/>
              </a:rPr>
              <a:t>parsed_path.query</a:t>
            </a:r>
            <a:r>
              <a:rPr lang="en-US" altLang="ko-KR" sz="16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 #</a:t>
            </a:r>
            <a:r>
              <a:rPr lang="en-US" altLang="ko-KR" sz="1600" dirty="0" err="1" smtClean="0">
                <a:solidFill>
                  <a:srgbClr val="002060"/>
                </a:solidFill>
                <a:latin typeface="Arial" panose="020B0604020202020204" pitchFamily="34" charset="0"/>
                <a:ea typeface="HY얕은샘물M" panose="02030600000101010101" pitchFamily="18" charset="-127"/>
                <a:cs typeface="Arial" panose="020B0604020202020204" pitchFamily="34" charset="0"/>
              </a:rPr>
              <a:t>url</a:t>
            </a:r>
            <a:r>
              <a:rPr lang="ko-KR" altLang="en-US" sz="1600" dirty="0" smtClean="0">
                <a:solidFill>
                  <a:srgbClr val="002060"/>
                </a:solidFill>
                <a:latin typeface="+mn-ea"/>
                <a:ea typeface="+mn-ea"/>
                <a:cs typeface="Arial" panose="020B0604020202020204" pitchFamily="34" charset="0"/>
              </a:rPr>
              <a:t>에서</a:t>
            </a:r>
            <a:r>
              <a:rPr lang="ko-KR" altLang="en-US" sz="16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 </a:t>
            </a:r>
            <a:r>
              <a:rPr lang="en-US" altLang="ko-KR" sz="16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query</a:t>
            </a:r>
            <a:r>
              <a:rPr lang="ko-KR" altLang="en-US" sz="1600" dirty="0" smtClean="0">
                <a:solidFill>
                  <a:srgbClr val="002060"/>
                </a:solidFill>
                <a:latin typeface="+mn-ea"/>
                <a:ea typeface="+mn-ea"/>
                <a:cs typeface="Arial" panose="020B0604020202020204" pitchFamily="34" charset="0"/>
              </a:rPr>
              <a:t>를 분리한다</a:t>
            </a:r>
            <a:endParaRPr lang="en-US" altLang="ko-KR" sz="1600" dirty="0">
              <a:solidFill>
                <a:srgbClr val="002060"/>
              </a:solidFill>
              <a:latin typeface="+mn-ea"/>
              <a:ea typeface="+mn-ea"/>
              <a:cs typeface="Arial" panose="020B0604020202020204" pitchFamily="34" charset="0"/>
            </a:endParaRPr>
          </a:p>
          <a:p>
            <a:r>
              <a:rPr lang="en-US" altLang="ko-KR" sz="1600" dirty="0">
                <a:solidFill>
                  <a:srgbClr val="002060"/>
                </a:solidFill>
                <a:latin typeface="Arial" panose="020B0604020202020204" pitchFamily="34" charset="0"/>
                <a:ea typeface="HY얕은샘물M" panose="02030600000101010101" pitchFamily="18" charset="-127"/>
                <a:cs typeface="Arial" panose="020B0604020202020204" pitchFamily="34" charset="0"/>
              </a:rPr>
              <a:t>        if </a:t>
            </a:r>
            <a:r>
              <a:rPr lang="en-US" altLang="ko-KR" sz="1600" dirty="0" err="1">
                <a:solidFill>
                  <a:srgbClr val="002060"/>
                </a:solidFill>
                <a:latin typeface="Arial" panose="020B0604020202020204" pitchFamily="34" charset="0"/>
                <a:ea typeface="HY얕은샘물M" panose="02030600000101010101" pitchFamily="18" charset="-127"/>
                <a:cs typeface="Arial" panose="020B0604020202020204" pitchFamily="34" charset="0"/>
              </a:rPr>
              <a:t>msg</a:t>
            </a:r>
            <a:r>
              <a:rPr lang="en-US" altLang="ko-KR" sz="1600" dirty="0">
                <a:solidFill>
                  <a:srgbClr val="002060"/>
                </a:solidFill>
                <a:latin typeface="Arial" panose="020B0604020202020204" pitchFamily="34" charset="0"/>
                <a:ea typeface="HY얕은샘물M" panose="02030600000101010101" pitchFamily="18" charset="-127"/>
                <a:cs typeface="Arial" panose="020B0604020202020204" pitchFamily="34" charset="0"/>
              </a:rPr>
              <a:t> == '':</a:t>
            </a:r>
          </a:p>
          <a:p>
            <a:r>
              <a:rPr lang="en-US" altLang="ko-KR" sz="1600" dirty="0">
                <a:solidFill>
                  <a:srgbClr val="002060"/>
                </a:solidFill>
                <a:latin typeface="Arial" panose="020B0604020202020204" pitchFamily="34" charset="0"/>
                <a:ea typeface="HY얕은샘물M" panose="02030600000101010101" pitchFamily="18" charset="-127"/>
                <a:cs typeface="Arial" panose="020B0604020202020204" pitchFamily="34" charset="0"/>
              </a:rPr>
              <a:t>            return</a:t>
            </a:r>
          </a:p>
          <a:p>
            <a:r>
              <a:rPr lang="en-US" altLang="ko-KR" sz="1600" dirty="0">
                <a:solidFill>
                  <a:srgbClr val="002060"/>
                </a:solidFill>
                <a:latin typeface="Arial" panose="020B0604020202020204" pitchFamily="34" charset="0"/>
                <a:ea typeface="HY얕은샘물M" panose="02030600000101010101" pitchFamily="18" charset="-127"/>
                <a:cs typeface="Arial" panose="020B0604020202020204" pitchFamily="34" charset="0"/>
              </a:rPr>
              <a:t>        </a:t>
            </a:r>
            <a:r>
              <a:rPr lang="en-US" altLang="ko-KR" sz="1600" dirty="0" err="1">
                <a:solidFill>
                  <a:srgbClr val="002060"/>
                </a:solidFill>
                <a:latin typeface="Arial" panose="020B0604020202020204" pitchFamily="34" charset="0"/>
                <a:ea typeface="HY얕은샘물M" panose="02030600000101010101" pitchFamily="18" charset="-127"/>
                <a:cs typeface="Arial" panose="020B0604020202020204" pitchFamily="34" charset="0"/>
              </a:rPr>
              <a:t>parsed_query</a:t>
            </a:r>
            <a:r>
              <a:rPr lang="en-US" altLang="ko-KR" sz="1600" dirty="0">
                <a:solidFill>
                  <a:srgbClr val="002060"/>
                </a:solidFill>
                <a:latin typeface="Arial" panose="020B0604020202020204" pitchFamily="34" charset="0"/>
                <a:ea typeface="HY얕은샘물M" panose="02030600000101010101" pitchFamily="18" charset="-127"/>
                <a:cs typeface="Arial" panose="020B0604020202020204" pitchFamily="34" charset="0"/>
              </a:rPr>
              <a:t> = </a:t>
            </a:r>
            <a:r>
              <a:rPr lang="en-US" altLang="ko-KR" sz="1600" dirty="0" err="1">
                <a:solidFill>
                  <a:srgbClr val="002060"/>
                </a:solidFill>
                <a:latin typeface="Arial" panose="020B0604020202020204" pitchFamily="34" charset="0"/>
                <a:ea typeface="HY얕은샘물M" panose="02030600000101010101" pitchFamily="18" charset="-127"/>
                <a:cs typeface="Arial" panose="020B0604020202020204" pitchFamily="34" charset="0"/>
              </a:rPr>
              <a:t>query_parse</a:t>
            </a:r>
            <a:r>
              <a:rPr lang="en-US" altLang="ko-KR" sz="1600" dirty="0">
                <a:solidFill>
                  <a:srgbClr val="002060"/>
                </a:solidFill>
                <a:latin typeface="Arial" panose="020B0604020202020204" pitchFamily="34" charset="0"/>
                <a:ea typeface="HY얕은샘물M" panose="02030600000101010101" pitchFamily="18" charset="-127"/>
                <a:cs typeface="Arial" panose="020B0604020202020204" pitchFamily="34" charset="0"/>
              </a:rPr>
              <a:t>(</a:t>
            </a:r>
            <a:r>
              <a:rPr lang="en-US" altLang="ko-KR" sz="1600" dirty="0" err="1">
                <a:solidFill>
                  <a:srgbClr val="002060"/>
                </a:solidFill>
                <a:latin typeface="Arial" panose="020B0604020202020204" pitchFamily="34" charset="0"/>
                <a:ea typeface="HY얕은샘물M" panose="02030600000101010101" pitchFamily="18" charset="-127"/>
                <a:cs typeface="Arial" panose="020B0604020202020204" pitchFamily="34" charset="0"/>
              </a:rPr>
              <a:t>msg</a:t>
            </a:r>
            <a:r>
              <a:rPr lang="en-US" altLang="ko-KR" sz="16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a:t>
            </a:r>
          </a:p>
          <a:p>
            <a:r>
              <a:rPr lang="en-US" altLang="ko-KR" sz="16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        </a:t>
            </a:r>
            <a:r>
              <a:rPr lang="en-US" altLang="ko-KR" sz="1600" dirty="0" err="1" smtClean="0">
                <a:solidFill>
                  <a:srgbClr val="002060"/>
                </a:solidFill>
                <a:latin typeface="Arial" panose="020B0604020202020204" pitchFamily="34" charset="0"/>
                <a:ea typeface="HY얕은샘물M" panose="02030600000101010101" pitchFamily="18" charset="-127"/>
                <a:cs typeface="Arial" panose="020B0604020202020204" pitchFamily="34" charset="0"/>
              </a:rPr>
              <a:t>resp</a:t>
            </a:r>
            <a:r>
              <a:rPr lang="en-US" altLang="ko-KR" sz="16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 = "Fault"</a:t>
            </a:r>
            <a:endParaRPr lang="en-US" altLang="ko-KR" sz="1600" dirty="0">
              <a:solidFill>
                <a:srgbClr val="002060"/>
              </a:solidFill>
              <a:latin typeface="Arial" panose="020B0604020202020204" pitchFamily="34" charset="0"/>
              <a:ea typeface="HY얕은샘물M" panose="02030600000101010101" pitchFamily="18" charset="-127"/>
              <a:cs typeface="Arial" panose="020B0604020202020204" pitchFamily="34" charset="0"/>
            </a:endParaRPr>
          </a:p>
          <a:p>
            <a:r>
              <a:rPr lang="en-US" altLang="ko-KR" sz="1600" dirty="0">
                <a:solidFill>
                  <a:srgbClr val="002060"/>
                </a:solidFill>
                <a:latin typeface="Arial" panose="020B0604020202020204" pitchFamily="34" charset="0"/>
                <a:ea typeface="HY얕은샘물M" panose="02030600000101010101" pitchFamily="18" charset="-127"/>
                <a:cs typeface="Arial" panose="020B0604020202020204" pitchFamily="34" charset="0"/>
              </a:rPr>
              <a:t>        </a:t>
            </a:r>
            <a:r>
              <a:rPr lang="en-US" altLang="ko-KR" sz="16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try: #query name</a:t>
            </a:r>
            <a:r>
              <a:rPr lang="ko-KR" altLang="en-US" sz="16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이 </a:t>
            </a:r>
            <a:r>
              <a:rPr lang="en-US" altLang="ko-KR" sz="16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led</a:t>
            </a:r>
            <a:r>
              <a:rPr lang="ko-KR" altLang="en-US" sz="16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인 경우만 조사</a:t>
            </a:r>
            <a:r>
              <a:rPr lang="en-US" altLang="ko-KR" sz="16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 led</a:t>
            </a:r>
            <a:r>
              <a:rPr lang="ko-KR" altLang="en-US" sz="16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가 아니면 </a:t>
            </a:r>
            <a:r>
              <a:rPr lang="ko-KR" altLang="en-US" sz="1600" dirty="0" err="1" smtClean="0">
                <a:solidFill>
                  <a:srgbClr val="002060"/>
                </a:solidFill>
                <a:latin typeface="Arial" panose="020B0604020202020204" pitchFamily="34" charset="0"/>
                <a:ea typeface="HY얕은샘물M" panose="02030600000101010101" pitchFamily="18" charset="-127"/>
                <a:cs typeface="Arial" panose="020B0604020202020204" pitchFamily="34" charset="0"/>
              </a:rPr>
              <a:t>에외처리</a:t>
            </a:r>
            <a:endParaRPr lang="en-US" altLang="ko-KR" sz="16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endParaRPr>
          </a:p>
          <a:p>
            <a:r>
              <a:rPr lang="en-US" altLang="ko-KR" sz="1600" dirty="0">
                <a:solidFill>
                  <a:srgbClr val="002060"/>
                </a:solidFill>
                <a:latin typeface="Arial" panose="020B0604020202020204" pitchFamily="34" charset="0"/>
                <a:ea typeface="HY얕은샘물M" panose="02030600000101010101" pitchFamily="18" charset="-127"/>
                <a:cs typeface="Arial" panose="020B0604020202020204" pitchFamily="34" charset="0"/>
              </a:rPr>
              <a:t>            if </a:t>
            </a:r>
            <a:r>
              <a:rPr lang="en-US" altLang="ko-KR" sz="1600" dirty="0" err="1">
                <a:solidFill>
                  <a:srgbClr val="002060"/>
                </a:solidFill>
                <a:latin typeface="Arial" panose="020B0604020202020204" pitchFamily="34" charset="0"/>
                <a:ea typeface="HY얕은샘물M" panose="02030600000101010101" pitchFamily="18" charset="-127"/>
                <a:cs typeface="Arial" panose="020B0604020202020204" pitchFamily="34" charset="0"/>
              </a:rPr>
              <a:t>parsed_query</a:t>
            </a:r>
            <a:r>
              <a:rPr lang="en-US" altLang="ko-KR" sz="1600" dirty="0">
                <a:solidFill>
                  <a:srgbClr val="002060"/>
                </a:solidFill>
                <a:latin typeface="Arial" panose="020B0604020202020204" pitchFamily="34" charset="0"/>
                <a:ea typeface="HY얕은샘물M" panose="02030600000101010101" pitchFamily="18" charset="-127"/>
                <a:cs typeface="Arial" panose="020B0604020202020204" pitchFamily="34" charset="0"/>
              </a:rPr>
              <a:t>["led"] == "on":</a:t>
            </a:r>
          </a:p>
          <a:p>
            <a:r>
              <a:rPr lang="en-US" altLang="ko-KR" sz="1600" dirty="0">
                <a:solidFill>
                  <a:srgbClr val="002060"/>
                </a:solidFill>
                <a:latin typeface="Arial" panose="020B0604020202020204" pitchFamily="34" charset="0"/>
                <a:ea typeface="HY얕은샘물M" panose="02030600000101010101" pitchFamily="18" charset="-127"/>
                <a:cs typeface="Arial" panose="020B0604020202020204" pitchFamily="34" charset="0"/>
              </a:rPr>
              <a:t>                </a:t>
            </a:r>
            <a:r>
              <a:rPr lang="en-US" altLang="ko-KR" sz="1600" dirty="0" err="1">
                <a:solidFill>
                  <a:srgbClr val="002060"/>
                </a:solidFill>
                <a:latin typeface="Arial" panose="020B0604020202020204" pitchFamily="34" charset="0"/>
                <a:ea typeface="HY얕은샘물M" panose="02030600000101010101" pitchFamily="18" charset="-127"/>
                <a:cs typeface="Arial" panose="020B0604020202020204" pitchFamily="34" charset="0"/>
              </a:rPr>
              <a:t>resp</a:t>
            </a:r>
            <a:r>
              <a:rPr lang="en-US" altLang="ko-KR" sz="1600" dirty="0">
                <a:solidFill>
                  <a:srgbClr val="002060"/>
                </a:solidFill>
                <a:latin typeface="Arial" panose="020B0604020202020204" pitchFamily="34" charset="0"/>
                <a:ea typeface="HY얕은샘물M" panose="02030600000101010101" pitchFamily="18" charset="-127"/>
                <a:cs typeface="Arial" panose="020B0604020202020204" pitchFamily="34" charset="0"/>
              </a:rPr>
              <a:t>="LED is ON"</a:t>
            </a:r>
          </a:p>
          <a:p>
            <a:r>
              <a:rPr lang="en-US" altLang="ko-KR" sz="1600" dirty="0">
                <a:solidFill>
                  <a:srgbClr val="002060"/>
                </a:solidFill>
                <a:latin typeface="Arial" panose="020B0604020202020204" pitchFamily="34" charset="0"/>
                <a:ea typeface="HY얕은샘물M" panose="02030600000101010101" pitchFamily="18" charset="-127"/>
                <a:cs typeface="Arial" panose="020B0604020202020204" pitchFamily="34" charset="0"/>
              </a:rPr>
              <a:t>                </a:t>
            </a:r>
            <a:r>
              <a:rPr lang="en-US" altLang="ko-KR" sz="1600" dirty="0" err="1">
                <a:solidFill>
                  <a:srgbClr val="002060"/>
                </a:solidFill>
                <a:latin typeface="Arial" panose="020B0604020202020204" pitchFamily="34" charset="0"/>
                <a:ea typeface="HY얕은샘물M" panose="02030600000101010101" pitchFamily="18" charset="-127"/>
                <a:cs typeface="Arial" panose="020B0604020202020204" pitchFamily="34" charset="0"/>
              </a:rPr>
              <a:t>GP.output</a:t>
            </a:r>
            <a:r>
              <a:rPr lang="en-US" altLang="ko-KR" sz="1600" dirty="0">
                <a:solidFill>
                  <a:srgbClr val="002060"/>
                </a:solidFill>
                <a:latin typeface="Arial" panose="020B0604020202020204" pitchFamily="34" charset="0"/>
                <a:ea typeface="HY얕은샘물M" panose="02030600000101010101" pitchFamily="18" charset="-127"/>
                <a:cs typeface="Arial" panose="020B0604020202020204" pitchFamily="34" charset="0"/>
              </a:rPr>
              <a:t>(18, 1)</a:t>
            </a:r>
          </a:p>
          <a:p>
            <a:r>
              <a:rPr lang="en-US" altLang="ko-KR" sz="1600" dirty="0">
                <a:solidFill>
                  <a:srgbClr val="002060"/>
                </a:solidFill>
                <a:latin typeface="Arial" panose="020B0604020202020204" pitchFamily="34" charset="0"/>
                <a:ea typeface="HY얕은샘물M" panose="02030600000101010101" pitchFamily="18" charset="-127"/>
                <a:cs typeface="Arial" panose="020B0604020202020204" pitchFamily="34" charset="0"/>
              </a:rPr>
              <a:t>            </a:t>
            </a:r>
            <a:r>
              <a:rPr lang="en-US" altLang="ko-KR" sz="1600" dirty="0" err="1">
                <a:solidFill>
                  <a:srgbClr val="002060"/>
                </a:solidFill>
                <a:latin typeface="Arial" panose="020B0604020202020204" pitchFamily="34" charset="0"/>
                <a:ea typeface="HY얕은샘물M" panose="02030600000101010101" pitchFamily="18" charset="-127"/>
                <a:cs typeface="Arial" panose="020B0604020202020204" pitchFamily="34" charset="0"/>
              </a:rPr>
              <a:t>elif</a:t>
            </a:r>
            <a:r>
              <a:rPr lang="en-US" altLang="ko-KR" sz="1600" dirty="0">
                <a:solidFill>
                  <a:srgbClr val="002060"/>
                </a:solidFill>
                <a:latin typeface="Arial" panose="020B0604020202020204" pitchFamily="34" charset="0"/>
                <a:ea typeface="HY얕은샘물M" panose="02030600000101010101" pitchFamily="18" charset="-127"/>
                <a:cs typeface="Arial" panose="020B0604020202020204" pitchFamily="34" charset="0"/>
              </a:rPr>
              <a:t> </a:t>
            </a:r>
            <a:r>
              <a:rPr lang="en-US" altLang="ko-KR" sz="1600" dirty="0" err="1">
                <a:solidFill>
                  <a:srgbClr val="002060"/>
                </a:solidFill>
                <a:latin typeface="Arial" panose="020B0604020202020204" pitchFamily="34" charset="0"/>
                <a:ea typeface="HY얕은샘물M" panose="02030600000101010101" pitchFamily="18" charset="-127"/>
                <a:cs typeface="Arial" panose="020B0604020202020204" pitchFamily="34" charset="0"/>
              </a:rPr>
              <a:t>parsed_query</a:t>
            </a:r>
            <a:r>
              <a:rPr lang="en-US" altLang="ko-KR" sz="1600" dirty="0">
                <a:solidFill>
                  <a:srgbClr val="002060"/>
                </a:solidFill>
                <a:latin typeface="Arial" panose="020B0604020202020204" pitchFamily="34" charset="0"/>
                <a:ea typeface="HY얕은샘물M" panose="02030600000101010101" pitchFamily="18" charset="-127"/>
                <a:cs typeface="Arial" panose="020B0604020202020204" pitchFamily="34" charset="0"/>
              </a:rPr>
              <a:t>["led"] == "off":</a:t>
            </a:r>
          </a:p>
          <a:p>
            <a:r>
              <a:rPr lang="en-US" altLang="ko-KR" sz="1600" dirty="0">
                <a:solidFill>
                  <a:srgbClr val="002060"/>
                </a:solidFill>
                <a:latin typeface="Arial" panose="020B0604020202020204" pitchFamily="34" charset="0"/>
                <a:ea typeface="HY얕은샘물M" panose="02030600000101010101" pitchFamily="18" charset="-127"/>
                <a:cs typeface="Arial" panose="020B0604020202020204" pitchFamily="34" charset="0"/>
              </a:rPr>
              <a:t>                </a:t>
            </a:r>
            <a:r>
              <a:rPr lang="en-US" altLang="ko-KR" sz="1600" dirty="0" err="1">
                <a:solidFill>
                  <a:srgbClr val="002060"/>
                </a:solidFill>
                <a:latin typeface="Arial" panose="020B0604020202020204" pitchFamily="34" charset="0"/>
                <a:ea typeface="HY얕은샘물M" panose="02030600000101010101" pitchFamily="18" charset="-127"/>
                <a:cs typeface="Arial" panose="020B0604020202020204" pitchFamily="34" charset="0"/>
              </a:rPr>
              <a:t>resp</a:t>
            </a:r>
            <a:r>
              <a:rPr lang="en-US" altLang="ko-KR" sz="1600" dirty="0">
                <a:solidFill>
                  <a:srgbClr val="002060"/>
                </a:solidFill>
                <a:latin typeface="Arial" panose="020B0604020202020204" pitchFamily="34" charset="0"/>
                <a:ea typeface="HY얕은샘물M" panose="02030600000101010101" pitchFamily="18" charset="-127"/>
                <a:cs typeface="Arial" panose="020B0604020202020204" pitchFamily="34" charset="0"/>
              </a:rPr>
              <a:t>="LED is OFF"</a:t>
            </a:r>
          </a:p>
          <a:p>
            <a:r>
              <a:rPr lang="en-US" altLang="ko-KR" sz="1600" dirty="0">
                <a:solidFill>
                  <a:srgbClr val="002060"/>
                </a:solidFill>
                <a:latin typeface="Arial" panose="020B0604020202020204" pitchFamily="34" charset="0"/>
                <a:ea typeface="HY얕은샘물M" panose="02030600000101010101" pitchFamily="18" charset="-127"/>
                <a:cs typeface="Arial" panose="020B0604020202020204" pitchFamily="34" charset="0"/>
              </a:rPr>
              <a:t>                </a:t>
            </a:r>
            <a:r>
              <a:rPr lang="en-US" altLang="ko-KR" sz="1600" dirty="0" err="1">
                <a:solidFill>
                  <a:srgbClr val="002060"/>
                </a:solidFill>
                <a:latin typeface="Arial" panose="020B0604020202020204" pitchFamily="34" charset="0"/>
                <a:ea typeface="HY얕은샘물M" panose="02030600000101010101" pitchFamily="18" charset="-127"/>
                <a:cs typeface="Arial" panose="020B0604020202020204" pitchFamily="34" charset="0"/>
              </a:rPr>
              <a:t>GP.output</a:t>
            </a:r>
            <a:r>
              <a:rPr lang="en-US" altLang="ko-KR" sz="1600" dirty="0">
                <a:solidFill>
                  <a:srgbClr val="002060"/>
                </a:solidFill>
                <a:latin typeface="Arial" panose="020B0604020202020204" pitchFamily="34" charset="0"/>
                <a:ea typeface="HY얕은샘물M" panose="02030600000101010101" pitchFamily="18" charset="-127"/>
                <a:cs typeface="Arial" panose="020B0604020202020204" pitchFamily="34" charset="0"/>
              </a:rPr>
              <a:t>(18, 0)        </a:t>
            </a:r>
            <a:endParaRPr lang="en-US" altLang="ko-KR" sz="16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endParaRPr>
          </a:p>
          <a:p>
            <a:r>
              <a:rPr lang="en-US" altLang="ko-KR" sz="1600" dirty="0">
                <a:solidFill>
                  <a:srgbClr val="002060"/>
                </a:solidFill>
                <a:latin typeface="Arial" panose="020B0604020202020204" pitchFamily="34" charset="0"/>
                <a:ea typeface="HY얕은샘물M" panose="02030600000101010101" pitchFamily="18" charset="-127"/>
                <a:cs typeface="Arial" panose="020B0604020202020204" pitchFamily="34" charset="0"/>
              </a:rPr>
              <a:t> </a:t>
            </a:r>
            <a:r>
              <a:rPr lang="en-US" altLang="ko-KR" sz="16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       except:</a:t>
            </a:r>
            <a:endParaRPr lang="en-US" altLang="ko-KR" sz="1600" dirty="0">
              <a:solidFill>
                <a:srgbClr val="002060"/>
              </a:solidFill>
              <a:latin typeface="Arial" panose="020B0604020202020204" pitchFamily="34" charset="0"/>
              <a:ea typeface="HY얕은샘물M" panose="02030600000101010101" pitchFamily="18" charset="-127"/>
              <a:cs typeface="Arial" panose="020B0604020202020204" pitchFamily="34" charset="0"/>
            </a:endParaRPr>
          </a:p>
          <a:p>
            <a:r>
              <a:rPr lang="en-US" altLang="ko-KR" sz="1600" dirty="0">
                <a:solidFill>
                  <a:srgbClr val="002060"/>
                </a:solidFill>
                <a:latin typeface="Arial" panose="020B0604020202020204" pitchFamily="34" charset="0"/>
                <a:ea typeface="HY얕은샘물M" panose="02030600000101010101" pitchFamily="18" charset="-127"/>
                <a:cs typeface="Arial" panose="020B0604020202020204" pitchFamily="34" charset="0"/>
              </a:rPr>
              <a:t>                </a:t>
            </a:r>
            <a:r>
              <a:rPr lang="en-US" altLang="ko-KR" sz="16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pass</a:t>
            </a:r>
            <a:endParaRPr lang="en-US" altLang="ko-KR" sz="1600" dirty="0">
              <a:solidFill>
                <a:srgbClr val="002060"/>
              </a:solidFill>
              <a:latin typeface="Arial" panose="020B0604020202020204" pitchFamily="34" charset="0"/>
              <a:ea typeface="HY얕은샘물M" panose="02030600000101010101" pitchFamily="18" charset="-127"/>
              <a:cs typeface="Arial" panose="020B0604020202020204" pitchFamily="34" charset="0"/>
            </a:endParaRPr>
          </a:p>
          <a:p>
            <a:r>
              <a:rPr lang="en-US" altLang="ko-KR" sz="16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        </a:t>
            </a:r>
            <a:r>
              <a:rPr lang="en-US" altLang="ko-KR" sz="1600" dirty="0" err="1" smtClean="0">
                <a:solidFill>
                  <a:srgbClr val="002060"/>
                </a:solidFill>
                <a:latin typeface="Arial" panose="020B0604020202020204" pitchFamily="34" charset="0"/>
                <a:ea typeface="HY얕은샘물M" panose="02030600000101010101" pitchFamily="18" charset="-127"/>
                <a:cs typeface="Arial" panose="020B0604020202020204" pitchFamily="34" charset="0"/>
              </a:rPr>
              <a:t>self.wfile.write</a:t>
            </a:r>
            <a:r>
              <a:rPr lang="en-US" altLang="ko-KR" sz="16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rPr>
              <a:t>(</a:t>
            </a:r>
            <a:r>
              <a:rPr lang="en-US" altLang="ko-KR" sz="1600" dirty="0" err="1" smtClean="0">
                <a:solidFill>
                  <a:srgbClr val="002060"/>
                </a:solidFill>
                <a:latin typeface="Arial" panose="020B0604020202020204" pitchFamily="34" charset="0"/>
                <a:ea typeface="HY얕은샘물M" panose="02030600000101010101" pitchFamily="18" charset="-127"/>
                <a:cs typeface="Arial" panose="020B0604020202020204" pitchFamily="34" charset="0"/>
              </a:rPr>
              <a:t>resp.encode</a:t>
            </a:r>
            <a:r>
              <a:rPr lang="en-US" altLang="ko-KR" sz="1600" dirty="0">
                <a:solidFill>
                  <a:srgbClr val="002060"/>
                </a:solidFill>
                <a:latin typeface="Arial" panose="020B0604020202020204" pitchFamily="34" charset="0"/>
                <a:ea typeface="HY얕은샘물M" panose="02030600000101010101" pitchFamily="18" charset="-127"/>
                <a:cs typeface="Arial" panose="020B0604020202020204" pitchFamily="34" charset="0"/>
              </a:rPr>
              <a:t>())</a:t>
            </a:r>
            <a:endParaRPr lang="en-US" altLang="ko-KR" sz="1600" dirty="0" smtClean="0">
              <a:solidFill>
                <a:srgbClr val="002060"/>
              </a:solidFill>
              <a:latin typeface="Arial" panose="020B0604020202020204" pitchFamily="34" charset="0"/>
              <a:ea typeface="HY얕은샘물M" panose="02030600000101010101" pitchFamily="18" charset="-127"/>
              <a:cs typeface="Arial" panose="020B0604020202020204" pitchFamily="34" charset="0"/>
            </a:endParaRPr>
          </a:p>
        </p:txBody>
      </p:sp>
      <p:graphicFrame>
        <p:nvGraphicFramePr>
          <p:cNvPr id="5" name="개체 4"/>
          <p:cNvGraphicFramePr>
            <a:graphicFrameLocks noChangeAspect="1"/>
          </p:cNvGraphicFramePr>
          <p:nvPr>
            <p:extLst>
              <p:ext uri="{D42A27DB-BD31-4B8C-83A1-F6EECF244321}">
                <p14:modId xmlns:p14="http://schemas.microsoft.com/office/powerpoint/2010/main" val="2831332586"/>
              </p:ext>
            </p:extLst>
          </p:nvPr>
        </p:nvGraphicFramePr>
        <p:xfrm>
          <a:off x="7061130" y="5899646"/>
          <a:ext cx="1670050" cy="514350"/>
        </p:xfrm>
        <a:graphic>
          <a:graphicData uri="http://schemas.openxmlformats.org/presentationml/2006/ole">
            <mc:AlternateContent xmlns:mc="http://schemas.openxmlformats.org/markup-compatibility/2006">
              <mc:Choice xmlns:v="urn:schemas-microsoft-com:vml" Requires="v">
                <p:oleObj spid="_x0000_s14428" name="포장기 셸 개체" showAsIcon="1" r:id="rId4" imgW="1670040" imgH="514800" progId="Package">
                  <p:embed/>
                </p:oleObj>
              </mc:Choice>
              <mc:Fallback>
                <p:oleObj name="포장기 셸 개체" showAsIcon="1" r:id="rId4" imgW="1670040" imgH="514800" progId="Package">
                  <p:embed/>
                  <p:pic>
                    <p:nvPicPr>
                      <p:cNvPr id="0" name=""/>
                      <p:cNvPicPr/>
                      <p:nvPr/>
                    </p:nvPicPr>
                    <p:blipFill>
                      <a:blip r:embed="rId5"/>
                      <a:stretch>
                        <a:fillRect/>
                      </a:stretch>
                    </p:blipFill>
                    <p:spPr>
                      <a:xfrm>
                        <a:off x="7061130" y="5899646"/>
                        <a:ext cx="1670050" cy="514350"/>
                      </a:xfrm>
                      <a:prstGeom prst="rect">
                        <a:avLst/>
                      </a:prstGeom>
                    </p:spPr>
                  </p:pic>
                </p:oleObj>
              </mc:Fallback>
            </mc:AlternateContent>
          </a:graphicData>
        </a:graphic>
      </p:graphicFrame>
    </p:spTree>
    <p:extLst>
      <p:ext uri="{BB962C8B-B14F-4D97-AF65-F5344CB8AC3E}">
        <p14:creationId xmlns:p14="http://schemas.microsoft.com/office/powerpoint/2010/main" val="1926283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firebase </a:t>
            </a:r>
            <a:r>
              <a:rPr lang="ko-KR" altLang="en-US" dirty="0" smtClean="0"/>
              <a:t>데이터베이스 활용</a:t>
            </a:r>
            <a:endParaRPr lang="ko-KR" altLang="en-US" dirty="0"/>
          </a:p>
        </p:txBody>
      </p:sp>
    </p:spTree>
    <p:extLst>
      <p:ext uri="{BB962C8B-B14F-4D97-AF65-F5344CB8AC3E}">
        <p14:creationId xmlns:p14="http://schemas.microsoft.com/office/powerpoint/2010/main" val="301831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sz="quarter" idx="10"/>
          </p:nvPr>
        </p:nvSpPr>
        <p:spPr/>
        <p:txBody>
          <a:bodyPr/>
          <a:lstStyle/>
          <a:p>
            <a:r>
              <a:rPr lang="en-US" altLang="ko-KR" dirty="0" err="1"/>
              <a:t>Firease</a:t>
            </a:r>
            <a:r>
              <a:rPr lang="ko-KR" altLang="en-US" dirty="0"/>
              <a:t>는 </a:t>
            </a:r>
            <a:r>
              <a:rPr lang="en-US" altLang="ko-KR" dirty="0"/>
              <a:t>HTTP </a:t>
            </a:r>
            <a:r>
              <a:rPr lang="ko-KR" altLang="en-US" dirty="0"/>
              <a:t>프로토콜을 </a:t>
            </a:r>
            <a:r>
              <a:rPr lang="ko-KR" altLang="en-US" dirty="0" smtClean="0"/>
              <a:t>기반으로 하는 </a:t>
            </a:r>
            <a:r>
              <a:rPr lang="en-US" altLang="ko-KR" dirty="0"/>
              <a:t>REST </a:t>
            </a:r>
            <a:r>
              <a:rPr lang="ko-KR" altLang="en-US" dirty="0"/>
              <a:t>서비스이며</a:t>
            </a:r>
            <a:r>
              <a:rPr lang="en-US" altLang="ko-KR" dirty="0"/>
              <a:t>, HTTP </a:t>
            </a:r>
            <a:r>
              <a:rPr lang="ko-KR" altLang="en-US" dirty="0"/>
              <a:t>서버 </a:t>
            </a:r>
            <a:r>
              <a:rPr lang="ko-KR" altLang="en-US" dirty="0" smtClean="0"/>
              <a:t>역할</a:t>
            </a:r>
            <a:endParaRPr lang="en-US" altLang="ko-KR" dirty="0" smtClean="0"/>
          </a:p>
          <a:p>
            <a:r>
              <a:rPr lang="en-US" altLang="ko-KR" dirty="0" smtClean="0"/>
              <a:t>HTTP </a:t>
            </a:r>
            <a:r>
              <a:rPr lang="ko-KR" altLang="en-US" dirty="0"/>
              <a:t>서버가 지원하는 </a:t>
            </a:r>
            <a:r>
              <a:rPr lang="en-US" altLang="ko-KR" dirty="0"/>
              <a:t>GET/PUT/POST/DELETE </a:t>
            </a:r>
            <a:r>
              <a:rPr lang="ko-KR" altLang="en-US" dirty="0"/>
              <a:t>요청을 이용하여 데이터를 저장하거나 저장된 데이터를 가져올 수 있다</a:t>
            </a:r>
            <a:r>
              <a:rPr lang="en-US" altLang="ko-KR" dirty="0"/>
              <a:t>. </a:t>
            </a:r>
            <a:endParaRPr lang="en-US" altLang="ko-KR" dirty="0" smtClean="0"/>
          </a:p>
          <a:p>
            <a:r>
              <a:rPr lang="en-US" altLang="ko-KR" dirty="0" smtClean="0"/>
              <a:t>GET </a:t>
            </a:r>
            <a:r>
              <a:rPr lang="ko-KR" altLang="en-US" dirty="0"/>
              <a:t>요청으로 저장된 데이터를 가져올 수 있고</a:t>
            </a:r>
            <a:r>
              <a:rPr lang="en-US" altLang="ko-KR" dirty="0"/>
              <a:t>, POST </a:t>
            </a:r>
            <a:r>
              <a:rPr lang="ko-KR" altLang="en-US" dirty="0"/>
              <a:t>요청으로 새로운 데이터를 데이터베이스에 저장할 수 있다</a:t>
            </a:r>
            <a:r>
              <a:rPr lang="en-US" altLang="ko-KR" dirty="0" smtClean="0"/>
              <a:t>.</a:t>
            </a:r>
          </a:p>
          <a:p>
            <a:r>
              <a:rPr lang="en-US" altLang="ko-KR" dirty="0" smtClean="0"/>
              <a:t>firebase </a:t>
            </a:r>
            <a:r>
              <a:rPr lang="ko-KR" altLang="en-US" dirty="0" smtClean="0"/>
              <a:t>모듈의 설치</a:t>
            </a:r>
            <a:endParaRPr lang="en-US" altLang="ko-KR" dirty="0" smtClean="0"/>
          </a:p>
          <a:p>
            <a:pPr lvl="1"/>
            <a:r>
              <a:rPr lang="en-US" altLang="ko-KR" dirty="0" smtClean="0"/>
              <a:t>pip </a:t>
            </a:r>
            <a:r>
              <a:rPr lang="en-US" altLang="ko-KR" dirty="0"/>
              <a:t>install </a:t>
            </a:r>
            <a:r>
              <a:rPr lang="en-US" altLang="ko-KR" dirty="0" smtClean="0"/>
              <a:t>requests==</a:t>
            </a:r>
            <a:r>
              <a:rPr lang="en-US" altLang="ko-KR" dirty="0"/>
              <a:t>1.1.0</a:t>
            </a:r>
          </a:p>
          <a:p>
            <a:pPr lvl="1"/>
            <a:r>
              <a:rPr lang="en-US" altLang="ko-KR" dirty="0" smtClean="0"/>
              <a:t>pip </a:t>
            </a:r>
            <a:r>
              <a:rPr lang="en-US" altLang="ko-KR" dirty="0"/>
              <a:t>install </a:t>
            </a:r>
            <a:r>
              <a:rPr lang="en-US" altLang="ko-KR" dirty="0" smtClean="0"/>
              <a:t>python-firebase</a:t>
            </a:r>
            <a:r>
              <a:rPr lang="en-US" altLang="ko-KR" dirty="0"/>
              <a:t/>
            </a:r>
            <a:br>
              <a:rPr lang="en-US" altLang="ko-KR" dirty="0"/>
            </a:br>
            <a:endParaRPr lang="ko-KR" altLang="en-US" dirty="0"/>
          </a:p>
        </p:txBody>
      </p:sp>
      <p:sp>
        <p:nvSpPr>
          <p:cNvPr id="3" name="제목 2"/>
          <p:cNvSpPr>
            <a:spLocks noGrp="1"/>
          </p:cNvSpPr>
          <p:nvPr>
            <p:ph type="title"/>
          </p:nvPr>
        </p:nvSpPr>
        <p:spPr>
          <a:xfrm>
            <a:off x="227013" y="82550"/>
            <a:ext cx="8840787" cy="576263"/>
          </a:xfrm>
        </p:spPr>
        <p:txBody>
          <a:bodyPr/>
          <a:lstStyle/>
          <a:p>
            <a:r>
              <a:rPr lang="en-US" altLang="ko-KR" dirty="0" smtClean="0"/>
              <a:t>firebase </a:t>
            </a:r>
            <a:r>
              <a:rPr lang="ko-KR" altLang="en-US" dirty="0" smtClean="0"/>
              <a:t>데이터베이스를 이용한 데이터 저장과 인출</a:t>
            </a:r>
            <a:endParaRPr lang="ko-KR" altLang="en-US" dirty="0"/>
          </a:p>
        </p:txBody>
      </p:sp>
    </p:spTree>
    <p:extLst>
      <p:ext uri="{BB962C8B-B14F-4D97-AF65-F5344CB8AC3E}">
        <p14:creationId xmlns:p14="http://schemas.microsoft.com/office/powerpoint/2010/main" val="275004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sz="quarter" idx="10"/>
          </p:nvPr>
        </p:nvSpPr>
        <p:spPr>
          <a:xfrm>
            <a:off x="228600" y="931818"/>
            <a:ext cx="3996920" cy="5715000"/>
          </a:xfrm>
        </p:spPr>
        <p:txBody>
          <a:bodyPr/>
          <a:lstStyle/>
          <a:p>
            <a:r>
              <a:rPr lang="ko-KR" altLang="en-US" dirty="0" smtClean="0"/>
              <a:t>회원 가입</a:t>
            </a:r>
            <a:endParaRPr lang="en-US" altLang="ko-KR" dirty="0" smtClean="0"/>
          </a:p>
          <a:p>
            <a:pPr lvl="1"/>
            <a:r>
              <a:rPr lang="en-US" altLang="ko-KR" dirty="0" smtClean="0">
                <a:hlinkClick r:id="rId2"/>
              </a:rPr>
              <a:t>https://firebase.google.com</a:t>
            </a:r>
            <a:endParaRPr lang="en-US" altLang="ko-KR" dirty="0" smtClean="0"/>
          </a:p>
          <a:p>
            <a:pPr lvl="1"/>
            <a:r>
              <a:rPr lang="ko-KR" altLang="en-US" dirty="0" smtClean="0"/>
              <a:t>구글 계정이 있으면 구글 </a:t>
            </a:r>
            <a:r>
              <a:rPr lang="en-US" altLang="ko-KR" dirty="0" smtClean="0"/>
              <a:t>id</a:t>
            </a:r>
            <a:r>
              <a:rPr lang="ko-KR" altLang="en-US" dirty="0" smtClean="0"/>
              <a:t>와 </a:t>
            </a:r>
            <a:r>
              <a:rPr lang="en-US" altLang="ko-KR" dirty="0" err="1" smtClean="0"/>
              <a:t>passwd</a:t>
            </a:r>
            <a:r>
              <a:rPr lang="en-US" altLang="ko-KR" dirty="0" smtClean="0"/>
              <a:t> </a:t>
            </a:r>
            <a:r>
              <a:rPr lang="ko-KR" altLang="en-US" dirty="0" smtClean="0"/>
              <a:t>사용</a:t>
            </a:r>
            <a:endParaRPr lang="en-US" altLang="ko-KR" dirty="0" smtClean="0"/>
          </a:p>
          <a:p>
            <a:r>
              <a:rPr lang="en-US" altLang="ko-KR" dirty="0">
                <a:hlinkClick r:id="rId2"/>
              </a:rPr>
              <a:t>https://</a:t>
            </a:r>
            <a:r>
              <a:rPr lang="en-US" altLang="ko-KR" dirty="0" smtClean="0">
                <a:hlinkClick r:id="rId2"/>
              </a:rPr>
              <a:t>firebase.google.com</a:t>
            </a:r>
            <a:r>
              <a:rPr lang="en-US" altLang="ko-KR" dirty="0" smtClean="0"/>
              <a:t> &gt; </a:t>
            </a:r>
            <a:r>
              <a:rPr lang="ko-KR" altLang="en-US" dirty="0" smtClean="0"/>
              <a:t>시작하기 </a:t>
            </a:r>
            <a:r>
              <a:rPr lang="en-US" altLang="ko-KR" dirty="0" smtClean="0"/>
              <a:t>&gt; </a:t>
            </a:r>
            <a:r>
              <a:rPr lang="ko-KR" altLang="en-US" dirty="0" smtClean="0"/>
              <a:t>프로젝트 추가 또는 기존 프로젝트 </a:t>
            </a:r>
            <a:r>
              <a:rPr lang="en-US" altLang="ko-KR" dirty="0" smtClean="0"/>
              <a:t>&gt; Database </a:t>
            </a:r>
            <a:r>
              <a:rPr lang="ko-KR" altLang="en-US" dirty="0" smtClean="0"/>
              <a:t>클릭</a:t>
            </a:r>
            <a:endParaRPr lang="en-US" altLang="ko-KR" dirty="0" smtClean="0"/>
          </a:p>
          <a:p>
            <a:pPr lvl="1"/>
            <a:r>
              <a:rPr lang="en-US" altLang="ko-KR" dirty="0" smtClean="0">
                <a:hlinkClick r:id="rId3"/>
              </a:rPr>
              <a:t>https://project.firebaseio.com</a:t>
            </a:r>
            <a:r>
              <a:rPr lang="ko-KR" altLang="en-US" dirty="0" smtClean="0"/>
              <a:t>에 접속</a:t>
            </a:r>
            <a:endParaRPr lang="ko-KR" altLang="en-US" dirty="0"/>
          </a:p>
        </p:txBody>
      </p:sp>
      <p:sp>
        <p:nvSpPr>
          <p:cNvPr id="3" name="제목 2"/>
          <p:cNvSpPr>
            <a:spLocks noGrp="1"/>
          </p:cNvSpPr>
          <p:nvPr>
            <p:ph type="title"/>
          </p:nvPr>
        </p:nvSpPr>
        <p:spPr>
          <a:xfrm>
            <a:off x="227013" y="82550"/>
            <a:ext cx="8764587" cy="576263"/>
          </a:xfrm>
        </p:spPr>
        <p:txBody>
          <a:bodyPr/>
          <a:lstStyle/>
          <a:p>
            <a:r>
              <a:rPr lang="en-US" altLang="ko-KR" dirty="0"/>
              <a:t>firebase </a:t>
            </a:r>
            <a:r>
              <a:rPr lang="ko-KR" altLang="en-US" dirty="0"/>
              <a:t>데이터베이스를 이용한 데이터 저장과 인출</a:t>
            </a:r>
          </a:p>
        </p:txBody>
      </p:sp>
      <p:pic>
        <p:nvPicPr>
          <p:cNvPr id="16386" name="Picture 2" descr="https://lh4.googleusercontent.com/UGBPWewewaN78hdcz-nubAVVvKkTNOk0X285TI4NG7UE2AvQUFiDpKEW_UeNs8EnY_6U_ZRX1hS2zi8rqc9HtESaY-rXnhXjQ7wpWFL74I2z5781t1oFaWbdnu_Qr8IomqTFKG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4975" y="1066800"/>
            <a:ext cx="4899025" cy="4467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883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sz="quarter" idx="10"/>
          </p:nvPr>
        </p:nvSpPr>
        <p:spPr/>
        <p:txBody>
          <a:bodyPr/>
          <a:lstStyle/>
          <a:p>
            <a:r>
              <a:rPr lang="en-US" altLang="ko-KR" dirty="0" smtClean="0"/>
              <a:t>firebase </a:t>
            </a:r>
            <a:r>
              <a:rPr lang="ko-KR" altLang="en-US" dirty="0" smtClean="0"/>
              <a:t>프로그램</a:t>
            </a:r>
            <a:endParaRPr lang="en-US" altLang="ko-KR" dirty="0" smtClean="0"/>
          </a:p>
          <a:p>
            <a:pPr lvl="1"/>
            <a:r>
              <a:rPr lang="ko-KR" altLang="en-US" dirty="0" smtClean="0"/>
              <a:t>데이터 저장과 인출</a:t>
            </a:r>
            <a:endParaRPr lang="en-US" altLang="ko-KR" dirty="0" smtClean="0"/>
          </a:p>
          <a:p>
            <a:pPr lvl="1"/>
            <a:r>
              <a:rPr lang="en-US" altLang="ko-KR" dirty="0"/>
              <a:t>put(), get() </a:t>
            </a:r>
            <a:r>
              <a:rPr lang="ko-KR" altLang="en-US" dirty="0"/>
              <a:t>함수를 사용할 때 전체 경로에서 </a:t>
            </a:r>
            <a:r>
              <a:rPr lang="en-US" altLang="ko-KR" dirty="0" smtClean="0"/>
              <a:t/>
            </a:r>
            <a:br>
              <a:rPr lang="en-US" altLang="ko-KR" dirty="0" smtClean="0"/>
            </a:br>
            <a:r>
              <a:rPr lang="ko-KR" altLang="en-US" dirty="0" smtClean="0"/>
              <a:t>마지막 </a:t>
            </a:r>
            <a:r>
              <a:rPr lang="ko-KR" altLang="en-US" dirty="0"/>
              <a:t>위치 </a:t>
            </a:r>
            <a:r>
              <a:rPr lang="en-US" altLang="ko-KR" dirty="0"/>
              <a:t>'room1'</a:t>
            </a:r>
            <a:r>
              <a:rPr lang="ko-KR" altLang="en-US" dirty="0"/>
              <a:t>을 제외한 나머지 </a:t>
            </a:r>
            <a:r>
              <a:rPr lang="ko-KR" altLang="en-US" dirty="0" smtClean="0"/>
              <a:t>경로는</a:t>
            </a:r>
            <a:r>
              <a:rPr lang="en-US" altLang="ko-KR" dirty="0" smtClean="0"/>
              <a:t/>
            </a:r>
            <a:br>
              <a:rPr lang="en-US" altLang="ko-KR" dirty="0" smtClean="0"/>
            </a:br>
            <a:r>
              <a:rPr lang="ko-KR" altLang="en-US" dirty="0" smtClean="0"/>
              <a:t>모두 </a:t>
            </a:r>
            <a:r>
              <a:rPr lang="ko-KR" altLang="en-US" dirty="0"/>
              <a:t>첫 인수에서 지정한다</a:t>
            </a:r>
            <a:r>
              <a:rPr lang="en-US" altLang="ko-KR" dirty="0"/>
              <a:t>.</a:t>
            </a:r>
            <a:endParaRPr lang="ko-KR" altLang="en-US" dirty="0"/>
          </a:p>
        </p:txBody>
      </p:sp>
      <p:sp>
        <p:nvSpPr>
          <p:cNvPr id="3" name="제목 2"/>
          <p:cNvSpPr>
            <a:spLocks noGrp="1"/>
          </p:cNvSpPr>
          <p:nvPr>
            <p:ph type="title"/>
          </p:nvPr>
        </p:nvSpPr>
        <p:spPr>
          <a:xfrm>
            <a:off x="227013" y="82550"/>
            <a:ext cx="8773960" cy="576263"/>
          </a:xfrm>
        </p:spPr>
        <p:txBody>
          <a:bodyPr/>
          <a:lstStyle/>
          <a:p>
            <a:r>
              <a:rPr lang="en-US" altLang="ko-KR" dirty="0"/>
              <a:t>firebase </a:t>
            </a:r>
            <a:r>
              <a:rPr lang="ko-KR" altLang="en-US" dirty="0"/>
              <a:t>데이터베이스를 이용한 데이터 저장과 인출</a:t>
            </a:r>
          </a:p>
        </p:txBody>
      </p:sp>
      <p:sp>
        <p:nvSpPr>
          <p:cNvPr id="4" name="TextBox 3"/>
          <p:cNvSpPr txBox="1"/>
          <p:nvPr/>
        </p:nvSpPr>
        <p:spPr>
          <a:xfrm>
            <a:off x="606357" y="3429000"/>
            <a:ext cx="8305800" cy="2554545"/>
          </a:xfrm>
          <a:prstGeom prst="rect">
            <a:avLst/>
          </a:prstGeom>
          <a:noFill/>
        </p:spPr>
        <p:txBody>
          <a:bodyPr wrap="square" rtlCol="0">
            <a:spAutoFit/>
          </a:bodyPr>
          <a:lstStyle/>
          <a:p>
            <a:r>
              <a:rPr lang="en-US" altLang="ko-KR" dirty="0">
                <a:solidFill>
                  <a:srgbClr val="002060"/>
                </a:solidFill>
              </a:rPr>
              <a:t>from firebase import firebase</a:t>
            </a:r>
          </a:p>
          <a:p>
            <a:r>
              <a:rPr lang="en-US" altLang="ko-KR" dirty="0">
                <a:solidFill>
                  <a:srgbClr val="002060"/>
                </a:solidFill>
              </a:rPr>
              <a:t>firebase = </a:t>
            </a:r>
            <a:r>
              <a:rPr lang="en-US" altLang="ko-KR" dirty="0" err="1" smtClean="0">
                <a:solidFill>
                  <a:srgbClr val="002060"/>
                </a:solidFill>
              </a:rPr>
              <a:t>firebase.FirebaseApplication</a:t>
            </a:r>
            <a:endParaRPr lang="en-US" altLang="ko-KR" dirty="0" smtClean="0">
              <a:solidFill>
                <a:srgbClr val="002060"/>
              </a:solidFill>
            </a:endParaRPr>
          </a:p>
          <a:p>
            <a:r>
              <a:rPr lang="en-US" altLang="ko-KR" dirty="0">
                <a:solidFill>
                  <a:srgbClr val="002060"/>
                </a:solidFill>
              </a:rPr>
              <a:t> </a:t>
            </a:r>
            <a:r>
              <a:rPr lang="en-US" altLang="ko-KR" dirty="0" smtClean="0">
                <a:solidFill>
                  <a:srgbClr val="002060"/>
                </a:solidFill>
              </a:rPr>
              <a:t>   (</a:t>
            </a:r>
            <a:r>
              <a:rPr lang="en-US" altLang="ko-KR" dirty="0">
                <a:solidFill>
                  <a:srgbClr val="002060"/>
                </a:solidFill>
              </a:rPr>
              <a:t>'https://yk-fb-db.firebaseio.com', None</a:t>
            </a:r>
            <a:r>
              <a:rPr lang="en-US" altLang="ko-KR" dirty="0" smtClean="0">
                <a:solidFill>
                  <a:srgbClr val="002060"/>
                </a:solidFill>
              </a:rPr>
              <a:t>) #</a:t>
            </a:r>
            <a:r>
              <a:rPr lang="ko-KR" altLang="en-US" dirty="0">
                <a:solidFill>
                  <a:srgbClr val="002060"/>
                </a:solidFill>
              </a:rPr>
              <a:t>사용자 </a:t>
            </a:r>
            <a:r>
              <a:rPr lang="en-US" altLang="ko-KR" dirty="0" err="1">
                <a:solidFill>
                  <a:srgbClr val="002060"/>
                </a:solidFill>
              </a:rPr>
              <a:t>db</a:t>
            </a:r>
            <a:r>
              <a:rPr lang="en-US" altLang="ko-KR" dirty="0">
                <a:solidFill>
                  <a:srgbClr val="002060"/>
                </a:solidFill>
              </a:rPr>
              <a:t> </a:t>
            </a:r>
            <a:r>
              <a:rPr lang="ko-KR" altLang="en-US" dirty="0">
                <a:solidFill>
                  <a:srgbClr val="002060"/>
                </a:solidFill>
              </a:rPr>
              <a:t>주소</a:t>
            </a:r>
          </a:p>
          <a:p>
            <a:r>
              <a:rPr lang="en-US" altLang="ko-KR" dirty="0" smtClean="0">
                <a:solidFill>
                  <a:srgbClr val="002060"/>
                </a:solidFill>
              </a:rPr>
              <a:t>result </a:t>
            </a:r>
            <a:r>
              <a:rPr lang="en-US" altLang="ko-KR" dirty="0">
                <a:solidFill>
                  <a:srgbClr val="002060"/>
                </a:solidFill>
              </a:rPr>
              <a:t>= </a:t>
            </a:r>
            <a:r>
              <a:rPr lang="en-US" altLang="ko-KR" dirty="0" err="1">
                <a:solidFill>
                  <a:srgbClr val="002060"/>
                </a:solidFill>
              </a:rPr>
              <a:t>firebase.put</a:t>
            </a:r>
            <a:r>
              <a:rPr lang="en-US" altLang="ko-KR" dirty="0">
                <a:solidFill>
                  <a:srgbClr val="002060"/>
                </a:solidFill>
              </a:rPr>
              <a:t>('sensor/humidity', 'room1', '62.1%') #put(path, key, value)</a:t>
            </a:r>
          </a:p>
          <a:p>
            <a:r>
              <a:rPr lang="en-US" altLang="ko-KR" dirty="0">
                <a:solidFill>
                  <a:srgbClr val="002060"/>
                </a:solidFill>
              </a:rPr>
              <a:t>print(result)</a:t>
            </a:r>
          </a:p>
          <a:p>
            <a:r>
              <a:rPr lang="en-US" altLang="ko-KR" dirty="0" smtClean="0">
                <a:solidFill>
                  <a:srgbClr val="002060"/>
                </a:solidFill>
              </a:rPr>
              <a:t>result </a:t>
            </a:r>
            <a:r>
              <a:rPr lang="en-US" altLang="ko-KR" dirty="0">
                <a:solidFill>
                  <a:srgbClr val="002060"/>
                </a:solidFill>
              </a:rPr>
              <a:t>= </a:t>
            </a:r>
            <a:r>
              <a:rPr lang="en-US" altLang="ko-KR" dirty="0" err="1">
                <a:solidFill>
                  <a:srgbClr val="002060"/>
                </a:solidFill>
              </a:rPr>
              <a:t>firebase.get</a:t>
            </a:r>
            <a:r>
              <a:rPr lang="en-US" altLang="ko-KR" dirty="0">
                <a:solidFill>
                  <a:srgbClr val="002060"/>
                </a:solidFill>
              </a:rPr>
              <a:t>("/</a:t>
            </a:r>
            <a:r>
              <a:rPr lang="en-US" altLang="ko-KR" dirty="0" err="1">
                <a:solidFill>
                  <a:srgbClr val="002060"/>
                </a:solidFill>
              </a:rPr>
              <a:t>sensor</a:t>
            </a:r>
            <a:r>
              <a:rPr lang="en-US" altLang="ko-KR" dirty="0" err="1" smtClean="0">
                <a:solidFill>
                  <a:srgbClr val="002060"/>
                </a:solidFill>
              </a:rPr>
              <a:t>","temp</a:t>
            </a:r>
            <a:r>
              <a:rPr lang="en-US" altLang="ko-KR" dirty="0" smtClean="0">
                <a:solidFill>
                  <a:srgbClr val="002060"/>
                </a:solidFill>
              </a:rPr>
              <a:t>") </a:t>
            </a:r>
            <a:r>
              <a:rPr lang="en-US" altLang="ko-KR" dirty="0">
                <a:solidFill>
                  <a:srgbClr val="002060"/>
                </a:solidFill>
              </a:rPr>
              <a:t>#get(path, key)</a:t>
            </a:r>
          </a:p>
          <a:p>
            <a:r>
              <a:rPr lang="en-US" altLang="ko-KR" dirty="0">
                <a:solidFill>
                  <a:srgbClr val="002060"/>
                </a:solidFill>
              </a:rPr>
              <a:t>print(result</a:t>
            </a:r>
            <a:r>
              <a:rPr lang="en-US" altLang="ko-KR" dirty="0" smtClean="0">
                <a:solidFill>
                  <a:srgbClr val="002060"/>
                </a:solidFill>
              </a:rPr>
              <a:t>)</a:t>
            </a:r>
            <a:endParaRPr lang="en-US" altLang="ko-KR" dirty="0">
              <a:solidFill>
                <a:srgbClr val="002060"/>
              </a:solidFill>
            </a:endParaRPr>
          </a:p>
        </p:txBody>
      </p:sp>
      <p:pic>
        <p:nvPicPr>
          <p:cNvPr id="5" name="그림 4"/>
          <p:cNvPicPr>
            <a:picLocks noChangeAspect="1"/>
          </p:cNvPicPr>
          <p:nvPr/>
        </p:nvPicPr>
        <p:blipFill>
          <a:blip r:embed="rId2"/>
          <a:stretch>
            <a:fillRect/>
          </a:stretch>
        </p:blipFill>
        <p:spPr>
          <a:xfrm>
            <a:off x="6572402" y="910741"/>
            <a:ext cx="2428571" cy="2752381"/>
          </a:xfrm>
          <a:prstGeom prst="rect">
            <a:avLst/>
          </a:prstGeom>
        </p:spPr>
      </p:pic>
    </p:spTree>
    <p:extLst>
      <p:ext uri="{BB962C8B-B14F-4D97-AF65-F5344CB8AC3E}">
        <p14:creationId xmlns:p14="http://schemas.microsoft.com/office/powerpoint/2010/main" val="4095574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sz="quarter" idx="10"/>
          </p:nvPr>
        </p:nvSpPr>
        <p:spPr/>
        <p:txBody>
          <a:bodyPr/>
          <a:lstStyle/>
          <a:p>
            <a:r>
              <a:rPr lang="en-US" altLang="ko-KR" dirty="0" smtClean="0"/>
              <a:t>firebase requests</a:t>
            </a:r>
          </a:p>
          <a:p>
            <a:pPr lvl="1"/>
            <a:r>
              <a:rPr lang="en-US" altLang="ko-KR" dirty="0" err="1"/>
              <a:t>firebase.post</a:t>
            </a:r>
            <a:r>
              <a:rPr lang="en-US" altLang="ko-KR" dirty="0"/>
              <a:t>(path, </a:t>
            </a:r>
            <a:r>
              <a:rPr lang="en-US" altLang="ko-KR" dirty="0" err="1"/>
              <a:t>JSON_data</a:t>
            </a:r>
            <a:r>
              <a:rPr lang="en-US" altLang="ko-KR" dirty="0"/>
              <a:t>) #</a:t>
            </a:r>
            <a:r>
              <a:rPr lang="ko-KR" altLang="en-US" dirty="0"/>
              <a:t>새로운 </a:t>
            </a:r>
            <a:r>
              <a:rPr lang="en-US" altLang="ko-KR" dirty="0"/>
              <a:t>id(key)</a:t>
            </a:r>
            <a:r>
              <a:rPr lang="ko-KR" altLang="en-US" dirty="0"/>
              <a:t>를 생성하고 데이터를 저장한다</a:t>
            </a:r>
            <a:r>
              <a:rPr lang="en-US" altLang="ko-KR" dirty="0"/>
              <a:t>. </a:t>
            </a:r>
            <a:r>
              <a:rPr lang="ko-KR" altLang="en-US" dirty="0"/>
              <a:t>호출하는 회수만큼 데이터가 저장된다</a:t>
            </a:r>
            <a:r>
              <a:rPr lang="en-US" altLang="ko-KR" dirty="0"/>
              <a:t>.</a:t>
            </a:r>
            <a:endParaRPr lang="ko-KR" altLang="en-US" dirty="0"/>
          </a:p>
          <a:p>
            <a:pPr lvl="2"/>
            <a:r>
              <a:rPr lang="en-US" altLang="ko-KR" dirty="0"/>
              <a:t>ex) </a:t>
            </a:r>
            <a:r>
              <a:rPr lang="en-US" altLang="ko-KR" dirty="0" err="1"/>
              <a:t>firebase.post</a:t>
            </a:r>
            <a:r>
              <a:rPr lang="en-US" altLang="ko-KR" dirty="0"/>
              <a:t>(‘/sample/data’, {“name”: “John”, “</a:t>
            </a:r>
            <a:r>
              <a:rPr lang="en-US" altLang="ko-KR" dirty="0" err="1"/>
              <a:t>addr</a:t>
            </a:r>
            <a:r>
              <a:rPr lang="en-US" altLang="ko-KR" dirty="0"/>
              <a:t>”: “Seoul”, “age”: 30})</a:t>
            </a:r>
          </a:p>
          <a:p>
            <a:pPr lvl="1"/>
            <a:r>
              <a:rPr lang="en-US" altLang="ko-KR" dirty="0" err="1" smtClean="0"/>
              <a:t>firebase.put</a:t>
            </a:r>
            <a:r>
              <a:rPr lang="en-US" altLang="ko-KR" dirty="0" smtClean="0"/>
              <a:t>(path</a:t>
            </a:r>
            <a:r>
              <a:rPr lang="en-US" altLang="ko-KR" dirty="0"/>
              <a:t>, key, value) #</a:t>
            </a:r>
            <a:r>
              <a:rPr lang="ko-KR" altLang="en-US" dirty="0"/>
              <a:t>데이터를 새로 저장하거나 기존 데이터를 업데이트한다</a:t>
            </a:r>
          </a:p>
          <a:p>
            <a:pPr lvl="2"/>
            <a:r>
              <a:rPr lang="en-US" altLang="ko-KR" dirty="0"/>
              <a:t>ex) </a:t>
            </a:r>
            <a:r>
              <a:rPr lang="en-US" altLang="ko-KR" dirty="0" err="1"/>
              <a:t>firebase.put</a:t>
            </a:r>
            <a:r>
              <a:rPr lang="en-US" altLang="ko-KR" dirty="0"/>
              <a:t>(‘sample/data’, ‘name’, ‘John’)</a:t>
            </a:r>
          </a:p>
          <a:p>
            <a:pPr lvl="1"/>
            <a:r>
              <a:rPr lang="en-US" altLang="ko-KR" dirty="0" err="1" smtClean="0"/>
              <a:t>firebase.get</a:t>
            </a:r>
            <a:r>
              <a:rPr lang="en-US" altLang="ko-KR" dirty="0" smtClean="0"/>
              <a:t>(path</a:t>
            </a:r>
            <a:r>
              <a:rPr lang="en-US" altLang="ko-KR" dirty="0"/>
              <a:t>, key) #</a:t>
            </a:r>
            <a:r>
              <a:rPr lang="ko-KR" altLang="en-US" dirty="0"/>
              <a:t>데이터를 읽어온다</a:t>
            </a:r>
          </a:p>
          <a:p>
            <a:pPr lvl="2"/>
            <a:r>
              <a:rPr lang="en-US" altLang="ko-KR" dirty="0"/>
              <a:t>ex) </a:t>
            </a:r>
            <a:r>
              <a:rPr lang="en-US" altLang="ko-KR" dirty="0" err="1"/>
              <a:t>firebase.get</a:t>
            </a:r>
            <a:r>
              <a:rPr lang="en-US" altLang="ko-KR" dirty="0"/>
              <a:t>(‘sample/data’, ‘name’)</a:t>
            </a:r>
          </a:p>
          <a:p>
            <a:pPr lvl="1"/>
            <a:r>
              <a:rPr lang="en-US" altLang="ko-KR" dirty="0" err="1" smtClean="0"/>
              <a:t>firebase.delete</a:t>
            </a:r>
            <a:r>
              <a:rPr lang="en-US" altLang="ko-KR" dirty="0" smtClean="0"/>
              <a:t>(path</a:t>
            </a:r>
            <a:r>
              <a:rPr lang="en-US" altLang="ko-KR" dirty="0"/>
              <a:t>, key) #</a:t>
            </a:r>
            <a:r>
              <a:rPr lang="ko-KR" altLang="en-US" dirty="0"/>
              <a:t>데이터를 제거한다</a:t>
            </a:r>
          </a:p>
          <a:p>
            <a:pPr lvl="2"/>
            <a:r>
              <a:rPr lang="en-US" altLang="ko-KR" dirty="0"/>
              <a:t>ex) </a:t>
            </a:r>
            <a:r>
              <a:rPr lang="en-US" altLang="ko-KR" dirty="0" err="1"/>
              <a:t>firebase.delete</a:t>
            </a:r>
            <a:r>
              <a:rPr lang="en-US" altLang="ko-KR" dirty="0"/>
              <a:t>(‘sample/data’, ‘</a:t>
            </a:r>
            <a:r>
              <a:rPr lang="en-US" altLang="ko-KR" dirty="0" err="1"/>
              <a:t>addr</a:t>
            </a:r>
            <a:r>
              <a:rPr lang="en-US" altLang="ko-KR" dirty="0" smtClean="0"/>
              <a:t>’)</a:t>
            </a:r>
            <a:endParaRPr lang="en-US" altLang="ko-KR" dirty="0"/>
          </a:p>
        </p:txBody>
      </p:sp>
      <p:sp>
        <p:nvSpPr>
          <p:cNvPr id="3" name="제목 2"/>
          <p:cNvSpPr>
            <a:spLocks noGrp="1"/>
          </p:cNvSpPr>
          <p:nvPr>
            <p:ph type="title"/>
          </p:nvPr>
        </p:nvSpPr>
        <p:spPr>
          <a:xfrm>
            <a:off x="227013" y="82550"/>
            <a:ext cx="8840787" cy="576263"/>
          </a:xfrm>
        </p:spPr>
        <p:txBody>
          <a:bodyPr/>
          <a:lstStyle/>
          <a:p>
            <a:r>
              <a:rPr lang="en-US" altLang="ko-KR" dirty="0"/>
              <a:t>firebase </a:t>
            </a:r>
            <a:r>
              <a:rPr lang="ko-KR" altLang="en-US" dirty="0"/>
              <a:t>데이터베이스를 이용한 데이터 저장과 인출</a:t>
            </a:r>
          </a:p>
        </p:txBody>
      </p:sp>
    </p:spTree>
    <p:extLst>
      <p:ext uri="{BB962C8B-B14F-4D97-AF65-F5344CB8AC3E}">
        <p14:creationId xmlns:p14="http://schemas.microsoft.com/office/powerpoint/2010/main" val="3520362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sz="quarter" idx="10"/>
          </p:nvPr>
        </p:nvSpPr>
        <p:spPr/>
        <p:txBody>
          <a:bodyPr/>
          <a:lstStyle/>
          <a:p>
            <a:r>
              <a:rPr lang="en-US" altLang="ko-KR" dirty="0" smtClean="0"/>
              <a:t>firebase </a:t>
            </a:r>
            <a:r>
              <a:rPr lang="ko-KR" altLang="en-US" dirty="0" smtClean="0"/>
              <a:t>예제 프로그램</a:t>
            </a:r>
            <a:endParaRPr lang="en-US" altLang="ko-KR" dirty="0" smtClean="0"/>
          </a:p>
          <a:p>
            <a:pPr lvl="1"/>
            <a:r>
              <a:rPr lang="ko-KR" altLang="en-US" dirty="0" smtClean="0"/>
              <a:t>데이터 갱신</a:t>
            </a:r>
            <a:r>
              <a:rPr lang="en-US" altLang="ko-KR" dirty="0" smtClean="0"/>
              <a:t>, </a:t>
            </a:r>
            <a:r>
              <a:rPr lang="ko-KR" altLang="en-US" dirty="0" smtClean="0"/>
              <a:t>저장</a:t>
            </a:r>
            <a:r>
              <a:rPr lang="en-US" altLang="ko-KR" dirty="0" smtClean="0"/>
              <a:t>, </a:t>
            </a:r>
            <a:r>
              <a:rPr lang="ko-KR" altLang="en-US" dirty="0" smtClean="0"/>
              <a:t>인출</a:t>
            </a:r>
            <a:endParaRPr lang="ko-KR" altLang="en-US" dirty="0"/>
          </a:p>
        </p:txBody>
      </p:sp>
      <p:sp>
        <p:nvSpPr>
          <p:cNvPr id="3" name="제목 2"/>
          <p:cNvSpPr>
            <a:spLocks noGrp="1"/>
          </p:cNvSpPr>
          <p:nvPr>
            <p:ph type="title"/>
          </p:nvPr>
        </p:nvSpPr>
        <p:spPr>
          <a:xfrm>
            <a:off x="227013" y="82550"/>
            <a:ext cx="8811863" cy="576263"/>
          </a:xfrm>
        </p:spPr>
        <p:txBody>
          <a:bodyPr/>
          <a:lstStyle/>
          <a:p>
            <a:r>
              <a:rPr lang="en-US" altLang="ko-KR" dirty="0"/>
              <a:t>firebase </a:t>
            </a:r>
            <a:r>
              <a:rPr lang="ko-KR" altLang="en-US" dirty="0"/>
              <a:t>데이터베이스를 이용한 데이터 저장과 인출</a:t>
            </a:r>
          </a:p>
        </p:txBody>
      </p:sp>
      <p:pic>
        <p:nvPicPr>
          <p:cNvPr id="4" name="그림 3"/>
          <p:cNvPicPr>
            <a:picLocks noChangeAspect="1"/>
          </p:cNvPicPr>
          <p:nvPr/>
        </p:nvPicPr>
        <p:blipFill>
          <a:blip r:embed="rId3"/>
          <a:stretch>
            <a:fillRect/>
          </a:stretch>
        </p:blipFill>
        <p:spPr>
          <a:xfrm>
            <a:off x="6248400" y="1918865"/>
            <a:ext cx="2790476" cy="4314286"/>
          </a:xfrm>
          <a:prstGeom prst="rect">
            <a:avLst/>
          </a:prstGeom>
        </p:spPr>
      </p:pic>
      <p:sp>
        <p:nvSpPr>
          <p:cNvPr id="5" name="TextBox 4"/>
          <p:cNvSpPr txBox="1"/>
          <p:nvPr/>
        </p:nvSpPr>
        <p:spPr>
          <a:xfrm>
            <a:off x="772209" y="1801142"/>
            <a:ext cx="5476191" cy="4401205"/>
          </a:xfrm>
          <a:prstGeom prst="rect">
            <a:avLst/>
          </a:prstGeom>
          <a:noFill/>
        </p:spPr>
        <p:txBody>
          <a:bodyPr wrap="square" rtlCol="0">
            <a:spAutoFit/>
          </a:bodyPr>
          <a:lstStyle/>
          <a:p>
            <a:r>
              <a:rPr lang="en-US" altLang="ko-KR" dirty="0">
                <a:solidFill>
                  <a:srgbClr val="002060"/>
                </a:solidFill>
                <a:latin typeface="+mn-ea"/>
                <a:ea typeface="+mn-ea"/>
              </a:rPr>
              <a:t>from firebase import firebase</a:t>
            </a:r>
          </a:p>
          <a:p>
            <a:r>
              <a:rPr lang="en-US" altLang="ko-KR" dirty="0">
                <a:solidFill>
                  <a:srgbClr val="002060"/>
                </a:solidFill>
                <a:latin typeface="+mn-ea"/>
                <a:ea typeface="+mn-ea"/>
              </a:rPr>
              <a:t>firebase = </a:t>
            </a:r>
            <a:r>
              <a:rPr lang="en-US" altLang="ko-KR" dirty="0" err="1">
                <a:solidFill>
                  <a:srgbClr val="002060"/>
                </a:solidFill>
                <a:latin typeface="+mn-ea"/>
                <a:ea typeface="+mn-ea"/>
              </a:rPr>
              <a:t>firebase.FirebaseApplication</a:t>
            </a:r>
            <a:r>
              <a:rPr lang="en-US" altLang="ko-KR" dirty="0">
                <a:solidFill>
                  <a:srgbClr val="002060"/>
                </a:solidFill>
                <a:latin typeface="+mn-ea"/>
                <a:ea typeface="+mn-ea"/>
              </a:rPr>
              <a:t>('https://yk-fb-db.firebaseio.com', None)</a:t>
            </a:r>
          </a:p>
          <a:p>
            <a:endParaRPr lang="en-US" altLang="ko-KR" dirty="0">
              <a:solidFill>
                <a:srgbClr val="002060"/>
              </a:solidFill>
              <a:latin typeface="+mn-ea"/>
              <a:ea typeface="+mn-ea"/>
            </a:endParaRPr>
          </a:p>
          <a:p>
            <a:r>
              <a:rPr lang="en-US" altLang="ko-KR" dirty="0">
                <a:solidFill>
                  <a:srgbClr val="002060"/>
                </a:solidFill>
                <a:latin typeface="+mn-ea"/>
                <a:ea typeface="+mn-ea"/>
              </a:rPr>
              <a:t>result = </a:t>
            </a:r>
            <a:r>
              <a:rPr lang="en-US" altLang="ko-KR" dirty="0" err="1">
                <a:solidFill>
                  <a:srgbClr val="002060"/>
                </a:solidFill>
                <a:latin typeface="+mn-ea"/>
                <a:ea typeface="+mn-ea"/>
              </a:rPr>
              <a:t>firebase.put</a:t>
            </a:r>
            <a:r>
              <a:rPr lang="en-US" altLang="ko-KR" dirty="0">
                <a:solidFill>
                  <a:srgbClr val="002060"/>
                </a:solidFill>
                <a:latin typeface="+mn-ea"/>
                <a:ea typeface="+mn-ea"/>
              </a:rPr>
              <a:t>("sensor/values", "room", {"humidity":"62.1%", "temperature": </a:t>
            </a:r>
            <a:r>
              <a:rPr lang="en-US" altLang="ko-KR" dirty="0" smtClean="0">
                <a:solidFill>
                  <a:srgbClr val="002060"/>
                </a:solidFill>
                <a:latin typeface="+mn-ea"/>
                <a:ea typeface="+mn-ea"/>
              </a:rPr>
              <a:t>"25C"})</a:t>
            </a:r>
            <a:endParaRPr lang="en-US" altLang="ko-KR" dirty="0">
              <a:solidFill>
                <a:srgbClr val="002060"/>
              </a:solidFill>
              <a:latin typeface="+mn-ea"/>
              <a:ea typeface="+mn-ea"/>
            </a:endParaRPr>
          </a:p>
          <a:p>
            <a:r>
              <a:rPr lang="en-US" altLang="ko-KR" dirty="0" err="1">
                <a:solidFill>
                  <a:srgbClr val="002060"/>
                </a:solidFill>
                <a:latin typeface="+mn-ea"/>
                <a:ea typeface="+mn-ea"/>
              </a:rPr>
              <a:t>firebase.post</a:t>
            </a:r>
            <a:r>
              <a:rPr lang="en-US" altLang="ko-KR" dirty="0">
                <a:solidFill>
                  <a:srgbClr val="002060"/>
                </a:solidFill>
                <a:latin typeface="+mn-ea"/>
                <a:ea typeface="+mn-ea"/>
              </a:rPr>
              <a:t>("sample/data", {"room1": 25.1, "room2": 22.1})</a:t>
            </a:r>
          </a:p>
          <a:p>
            <a:r>
              <a:rPr lang="en-US" altLang="ko-KR" dirty="0">
                <a:solidFill>
                  <a:srgbClr val="002060"/>
                </a:solidFill>
                <a:latin typeface="+mn-ea"/>
                <a:ea typeface="+mn-ea"/>
              </a:rPr>
              <a:t>result = </a:t>
            </a:r>
            <a:r>
              <a:rPr lang="en-US" altLang="ko-KR" dirty="0" err="1">
                <a:solidFill>
                  <a:srgbClr val="002060"/>
                </a:solidFill>
                <a:latin typeface="+mn-ea"/>
                <a:ea typeface="+mn-ea"/>
              </a:rPr>
              <a:t>firebase.get</a:t>
            </a:r>
            <a:r>
              <a:rPr lang="en-US" altLang="ko-KR" dirty="0">
                <a:solidFill>
                  <a:srgbClr val="002060"/>
                </a:solidFill>
                <a:latin typeface="+mn-ea"/>
                <a:ea typeface="+mn-ea"/>
              </a:rPr>
              <a:t>("/sensor/</a:t>
            </a:r>
            <a:r>
              <a:rPr lang="en-US" altLang="ko-KR" dirty="0" err="1">
                <a:solidFill>
                  <a:srgbClr val="002060"/>
                </a:solidFill>
                <a:latin typeface="+mn-ea"/>
                <a:ea typeface="+mn-ea"/>
              </a:rPr>
              <a:t>values","room</a:t>
            </a:r>
            <a:r>
              <a:rPr lang="en-US" altLang="ko-KR" dirty="0">
                <a:solidFill>
                  <a:srgbClr val="002060"/>
                </a:solidFill>
                <a:latin typeface="+mn-ea"/>
                <a:ea typeface="+mn-ea"/>
              </a:rPr>
              <a:t>")</a:t>
            </a:r>
          </a:p>
          <a:p>
            <a:r>
              <a:rPr lang="en-US" altLang="ko-KR" dirty="0">
                <a:solidFill>
                  <a:srgbClr val="002060"/>
                </a:solidFill>
                <a:latin typeface="+mn-ea"/>
                <a:ea typeface="+mn-ea"/>
              </a:rPr>
              <a:t>print(result)</a:t>
            </a:r>
          </a:p>
          <a:p>
            <a:r>
              <a:rPr lang="en-US" altLang="ko-KR" dirty="0">
                <a:solidFill>
                  <a:srgbClr val="002060"/>
                </a:solidFill>
                <a:latin typeface="+mn-ea"/>
                <a:ea typeface="+mn-ea"/>
              </a:rPr>
              <a:t>result = </a:t>
            </a:r>
            <a:r>
              <a:rPr lang="en-US" altLang="ko-KR" dirty="0" err="1">
                <a:solidFill>
                  <a:srgbClr val="002060"/>
                </a:solidFill>
                <a:latin typeface="+mn-ea"/>
                <a:ea typeface="+mn-ea"/>
              </a:rPr>
              <a:t>firebase.get</a:t>
            </a:r>
            <a:r>
              <a:rPr lang="en-US" altLang="ko-KR" dirty="0">
                <a:solidFill>
                  <a:srgbClr val="002060"/>
                </a:solidFill>
                <a:latin typeface="+mn-ea"/>
                <a:ea typeface="+mn-ea"/>
              </a:rPr>
              <a:t>("/sensor/</a:t>
            </a:r>
            <a:r>
              <a:rPr lang="en-US" altLang="ko-KR" dirty="0" err="1">
                <a:solidFill>
                  <a:srgbClr val="002060"/>
                </a:solidFill>
                <a:latin typeface="+mn-ea"/>
                <a:ea typeface="+mn-ea"/>
              </a:rPr>
              <a:t>humidity","room</a:t>
            </a:r>
            <a:r>
              <a:rPr lang="en-US" altLang="ko-KR" dirty="0">
                <a:solidFill>
                  <a:srgbClr val="002060"/>
                </a:solidFill>
                <a:latin typeface="+mn-ea"/>
                <a:ea typeface="+mn-ea"/>
              </a:rPr>
              <a:t>")</a:t>
            </a:r>
          </a:p>
          <a:p>
            <a:r>
              <a:rPr lang="en-US" altLang="ko-KR" dirty="0">
                <a:solidFill>
                  <a:srgbClr val="002060"/>
                </a:solidFill>
                <a:latin typeface="+mn-ea"/>
                <a:ea typeface="+mn-ea"/>
              </a:rPr>
              <a:t>print(result)</a:t>
            </a:r>
            <a:endParaRPr lang="ko-KR" altLang="en-US" dirty="0" smtClean="0">
              <a:solidFill>
                <a:srgbClr val="002060"/>
              </a:solidFill>
              <a:latin typeface="+mn-ea"/>
              <a:ea typeface="+mn-ea"/>
            </a:endParaRPr>
          </a:p>
        </p:txBody>
      </p:sp>
      <p:graphicFrame>
        <p:nvGraphicFramePr>
          <p:cNvPr id="6" name="개체 5"/>
          <p:cNvGraphicFramePr>
            <a:graphicFrameLocks noChangeAspect="1"/>
          </p:cNvGraphicFramePr>
          <p:nvPr>
            <p:extLst>
              <p:ext uri="{D42A27DB-BD31-4B8C-83A1-F6EECF244321}">
                <p14:modId xmlns:p14="http://schemas.microsoft.com/office/powerpoint/2010/main" val="1503396708"/>
              </p:ext>
            </p:extLst>
          </p:nvPr>
        </p:nvGraphicFramePr>
        <p:xfrm>
          <a:off x="7942263" y="910992"/>
          <a:ext cx="973137" cy="514350"/>
        </p:xfrm>
        <a:graphic>
          <a:graphicData uri="http://schemas.openxmlformats.org/presentationml/2006/ole">
            <mc:AlternateContent xmlns:mc="http://schemas.openxmlformats.org/markup-compatibility/2006">
              <mc:Choice xmlns:v="urn:schemas-microsoft-com:vml" Requires="v">
                <p:oleObj spid="_x0000_s16386" name="포장기 셸 개체" showAsIcon="1" r:id="rId4" imgW="973440" imgH="514800" progId="Package">
                  <p:embed/>
                </p:oleObj>
              </mc:Choice>
              <mc:Fallback>
                <p:oleObj name="포장기 셸 개체" showAsIcon="1" r:id="rId4" imgW="973440" imgH="514800" progId="Package">
                  <p:embed/>
                  <p:pic>
                    <p:nvPicPr>
                      <p:cNvPr id="0" name=""/>
                      <p:cNvPicPr/>
                      <p:nvPr/>
                    </p:nvPicPr>
                    <p:blipFill>
                      <a:blip r:embed="rId5"/>
                      <a:stretch>
                        <a:fillRect/>
                      </a:stretch>
                    </p:blipFill>
                    <p:spPr>
                      <a:xfrm>
                        <a:off x="7942263" y="910992"/>
                        <a:ext cx="973137" cy="514350"/>
                      </a:xfrm>
                      <a:prstGeom prst="rect">
                        <a:avLst/>
                      </a:prstGeom>
                    </p:spPr>
                  </p:pic>
                </p:oleObj>
              </mc:Fallback>
            </mc:AlternateContent>
          </a:graphicData>
        </a:graphic>
      </p:graphicFrame>
      <p:graphicFrame>
        <p:nvGraphicFramePr>
          <p:cNvPr id="7" name="개체 6"/>
          <p:cNvGraphicFramePr>
            <a:graphicFrameLocks noChangeAspect="1"/>
          </p:cNvGraphicFramePr>
          <p:nvPr>
            <p:extLst>
              <p:ext uri="{D42A27DB-BD31-4B8C-83A1-F6EECF244321}">
                <p14:modId xmlns:p14="http://schemas.microsoft.com/office/powerpoint/2010/main" val="1520315903"/>
              </p:ext>
            </p:extLst>
          </p:nvPr>
        </p:nvGraphicFramePr>
        <p:xfrm>
          <a:off x="6988176" y="910992"/>
          <a:ext cx="954087" cy="514350"/>
        </p:xfrm>
        <a:graphic>
          <a:graphicData uri="http://schemas.openxmlformats.org/presentationml/2006/ole">
            <mc:AlternateContent xmlns:mc="http://schemas.openxmlformats.org/markup-compatibility/2006">
              <mc:Choice xmlns:v="urn:schemas-microsoft-com:vml" Requires="v">
                <p:oleObj spid="_x0000_s16387" name="포장기 셸 개체" showAsIcon="1" r:id="rId6" imgW="954360" imgH="514800" progId="Package">
                  <p:embed/>
                </p:oleObj>
              </mc:Choice>
              <mc:Fallback>
                <p:oleObj name="포장기 셸 개체" showAsIcon="1" r:id="rId6" imgW="954360" imgH="514800" progId="Package">
                  <p:embed/>
                  <p:pic>
                    <p:nvPicPr>
                      <p:cNvPr id="0" name=""/>
                      <p:cNvPicPr/>
                      <p:nvPr/>
                    </p:nvPicPr>
                    <p:blipFill>
                      <a:blip r:embed="rId7"/>
                      <a:stretch>
                        <a:fillRect/>
                      </a:stretch>
                    </p:blipFill>
                    <p:spPr>
                      <a:xfrm>
                        <a:off x="6988176" y="910992"/>
                        <a:ext cx="954087" cy="514350"/>
                      </a:xfrm>
                      <a:prstGeom prst="rect">
                        <a:avLst/>
                      </a:prstGeom>
                    </p:spPr>
                  </p:pic>
                </p:oleObj>
              </mc:Fallback>
            </mc:AlternateContent>
          </a:graphicData>
        </a:graphic>
      </p:graphicFrame>
      <p:sp>
        <p:nvSpPr>
          <p:cNvPr id="8" name="TextBox 7"/>
          <p:cNvSpPr txBox="1"/>
          <p:nvPr/>
        </p:nvSpPr>
        <p:spPr>
          <a:xfrm>
            <a:off x="838200" y="6350874"/>
            <a:ext cx="7542129" cy="338554"/>
          </a:xfrm>
          <a:prstGeom prst="rect">
            <a:avLst/>
          </a:prstGeom>
          <a:noFill/>
        </p:spPr>
        <p:txBody>
          <a:bodyPr wrap="none" rtlCol="0">
            <a:spAutoFit/>
          </a:bodyPr>
          <a:lstStyle/>
          <a:p>
            <a:pPr marL="285750" indent="-285750">
              <a:buFont typeface="Wingdings" panose="05000000000000000000" pitchFamily="2" charset="2"/>
              <a:buChar char="v"/>
            </a:pPr>
            <a:r>
              <a:rPr lang="ko-KR" altLang="en-US" sz="1600" dirty="0" err="1" smtClean="0">
                <a:solidFill>
                  <a:srgbClr val="C00000"/>
                </a:solidFill>
                <a:latin typeface="+mn-ea"/>
                <a:ea typeface="+mn-ea"/>
              </a:rPr>
              <a:t>라즈베리</a:t>
            </a:r>
            <a:r>
              <a:rPr lang="ko-KR" altLang="en-US" sz="1600" dirty="0" smtClean="0">
                <a:solidFill>
                  <a:srgbClr val="C00000"/>
                </a:solidFill>
                <a:latin typeface="+mn-ea"/>
                <a:ea typeface="+mn-ea"/>
              </a:rPr>
              <a:t> 파이에서 </a:t>
            </a:r>
            <a:r>
              <a:rPr lang="en-US" altLang="ko-KR" sz="1600" dirty="0" smtClean="0">
                <a:solidFill>
                  <a:srgbClr val="C00000"/>
                </a:solidFill>
                <a:latin typeface="+mn-ea"/>
                <a:ea typeface="+mn-ea"/>
              </a:rPr>
              <a:t>firebase-ex2.py</a:t>
            </a:r>
            <a:r>
              <a:rPr lang="ko-KR" altLang="en-US" sz="1600" dirty="0" smtClean="0">
                <a:solidFill>
                  <a:srgbClr val="C00000"/>
                </a:solidFill>
                <a:latin typeface="+mn-ea"/>
                <a:ea typeface="+mn-ea"/>
              </a:rPr>
              <a:t>를 실행하고</a:t>
            </a:r>
            <a:r>
              <a:rPr lang="en-US" altLang="ko-KR" sz="1600" dirty="0" smtClean="0">
                <a:solidFill>
                  <a:srgbClr val="C00000"/>
                </a:solidFill>
                <a:latin typeface="+mn-ea"/>
                <a:ea typeface="+mn-ea"/>
              </a:rPr>
              <a:t>, PC</a:t>
            </a:r>
            <a:r>
              <a:rPr lang="ko-KR" altLang="en-US" sz="1600" dirty="0" smtClean="0">
                <a:solidFill>
                  <a:srgbClr val="C00000"/>
                </a:solidFill>
                <a:latin typeface="+mn-ea"/>
                <a:ea typeface="+mn-ea"/>
              </a:rPr>
              <a:t>에서 </a:t>
            </a:r>
            <a:r>
              <a:rPr lang="en-US" altLang="ko-KR" sz="1600" dirty="0" smtClean="0">
                <a:solidFill>
                  <a:srgbClr val="C00000"/>
                </a:solidFill>
                <a:latin typeface="+mn-ea"/>
                <a:ea typeface="+mn-ea"/>
              </a:rPr>
              <a:t>forebase</a:t>
            </a:r>
            <a:r>
              <a:rPr lang="en-US" altLang="ko-KR" sz="1600" dirty="0" smtClean="0">
                <a:solidFill>
                  <a:srgbClr val="C00000"/>
                </a:solidFill>
                <a:latin typeface="+mn-ea"/>
                <a:ea typeface="+mn-ea"/>
              </a:rPr>
              <a:t>_get.py </a:t>
            </a:r>
            <a:r>
              <a:rPr lang="ko-KR" altLang="en-US" sz="1600" dirty="0" smtClean="0">
                <a:solidFill>
                  <a:srgbClr val="C00000"/>
                </a:solidFill>
                <a:latin typeface="+mn-ea"/>
                <a:ea typeface="+mn-ea"/>
              </a:rPr>
              <a:t>실행</a:t>
            </a:r>
            <a:endParaRPr lang="ko-KR" altLang="en-US" sz="1600" dirty="0" smtClean="0">
              <a:solidFill>
                <a:srgbClr val="C00000"/>
              </a:solidFill>
              <a:latin typeface="+mn-ea"/>
              <a:ea typeface="+mn-ea"/>
            </a:endParaRPr>
          </a:p>
        </p:txBody>
      </p:sp>
    </p:spTree>
    <p:extLst>
      <p:ext uri="{BB962C8B-B14F-4D97-AF65-F5344CB8AC3E}">
        <p14:creationId xmlns:p14="http://schemas.microsoft.com/office/powerpoint/2010/main" val="2520649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sz="quarter" idx="10"/>
          </p:nvPr>
        </p:nvSpPr>
        <p:spPr/>
        <p:txBody>
          <a:bodyPr/>
          <a:lstStyle/>
          <a:p>
            <a:r>
              <a:rPr lang="ko-KR" altLang="en-US" dirty="0" err="1" smtClean="0"/>
              <a:t>웹서버를</a:t>
            </a:r>
            <a:r>
              <a:rPr lang="ko-KR" altLang="en-US" dirty="0" smtClean="0"/>
              <a:t> 구현할 때 웹 프레임워크를 사용하면 보다 간단하고 편리하게 구성할 수 있다</a:t>
            </a:r>
            <a:r>
              <a:rPr lang="en-US" altLang="ko-KR" dirty="0" smtClean="0"/>
              <a:t>.</a:t>
            </a:r>
          </a:p>
          <a:p>
            <a:r>
              <a:rPr lang="ko-KR" altLang="en-US" dirty="0" smtClean="0"/>
              <a:t>웹 프레임워크</a:t>
            </a:r>
            <a:endParaRPr lang="en-US" altLang="ko-KR" dirty="0" smtClean="0"/>
          </a:p>
          <a:p>
            <a:pPr lvl="1"/>
            <a:r>
              <a:rPr lang="ko-KR" altLang="en-US" dirty="0" smtClean="0"/>
              <a:t>웹 </a:t>
            </a:r>
            <a:r>
              <a:rPr lang="ko-KR" altLang="en-US" dirty="0"/>
              <a:t>프레임워크는 웹 애플리케이션 개발자가 프로토콜</a:t>
            </a:r>
            <a:r>
              <a:rPr lang="en-US" altLang="ko-KR" dirty="0"/>
              <a:t>(protocol), </a:t>
            </a:r>
            <a:r>
              <a:rPr lang="ko-KR" altLang="en-US" dirty="0" err="1"/>
              <a:t>쓰레드</a:t>
            </a:r>
            <a:r>
              <a:rPr lang="en-US" altLang="ko-KR" dirty="0"/>
              <a:t>(thread) </a:t>
            </a:r>
            <a:r>
              <a:rPr lang="ko-KR" altLang="en-US" dirty="0"/>
              <a:t>관리 등과 같은 </a:t>
            </a:r>
            <a:r>
              <a:rPr lang="ko-KR" altLang="en-US" dirty="0" err="1"/>
              <a:t>로우레벨</a:t>
            </a:r>
            <a:r>
              <a:rPr lang="en-US" altLang="ko-KR" dirty="0"/>
              <a:t>(low-level) </a:t>
            </a:r>
            <a:r>
              <a:rPr lang="ko-KR" altLang="en-US" dirty="0"/>
              <a:t>세부사항에 대해서 </a:t>
            </a:r>
            <a:r>
              <a:rPr lang="ko-KR" altLang="en-US" dirty="0" err="1"/>
              <a:t>신경쓰지않고</a:t>
            </a:r>
            <a:r>
              <a:rPr lang="ko-KR" altLang="en-US" dirty="0"/>
              <a:t> 애플리케이션을 만들 수 있게 해주는 라이브러리와 모듈의 </a:t>
            </a:r>
            <a:r>
              <a:rPr lang="ko-KR" altLang="en-US" dirty="0" smtClean="0"/>
              <a:t>모음</a:t>
            </a:r>
            <a:endParaRPr lang="en-US" altLang="ko-KR" dirty="0" smtClean="0"/>
          </a:p>
          <a:p>
            <a:pPr lvl="1"/>
            <a:r>
              <a:rPr lang="en-US" altLang="ko-KR" dirty="0" smtClean="0"/>
              <a:t>Flask, </a:t>
            </a:r>
            <a:r>
              <a:rPr lang="en-US" altLang="ko-KR" dirty="0" err="1" smtClean="0"/>
              <a:t>django</a:t>
            </a:r>
            <a:endParaRPr lang="en-US" altLang="ko-KR" dirty="0" smtClean="0"/>
          </a:p>
          <a:p>
            <a:pPr lvl="1"/>
            <a:r>
              <a:rPr lang="en-US" altLang="ko-KR" dirty="0" smtClean="0"/>
              <a:t>Flask </a:t>
            </a:r>
            <a:r>
              <a:rPr lang="ko-KR" altLang="en-US" dirty="0" smtClean="0"/>
              <a:t>소개</a:t>
            </a:r>
            <a:r>
              <a:rPr lang="en-US" altLang="ko-KR" dirty="0" smtClean="0"/>
              <a:t>: </a:t>
            </a:r>
            <a:r>
              <a:rPr lang="en-US" altLang="ko-KR" dirty="0">
                <a:hlinkClick r:id="rId2"/>
              </a:rPr>
              <a:t>https://mooneegee.blogspot.com/2017/10/python-flask.html</a:t>
            </a:r>
            <a:endParaRPr lang="ko-KR" altLang="en-US" dirty="0"/>
          </a:p>
        </p:txBody>
      </p:sp>
      <p:sp>
        <p:nvSpPr>
          <p:cNvPr id="3" name="제목 2"/>
          <p:cNvSpPr>
            <a:spLocks noGrp="1"/>
          </p:cNvSpPr>
          <p:nvPr>
            <p:ph type="title"/>
          </p:nvPr>
        </p:nvSpPr>
        <p:spPr/>
        <p:txBody>
          <a:bodyPr/>
          <a:lstStyle/>
          <a:p>
            <a:r>
              <a:rPr lang="ko-KR" altLang="en-US" dirty="0" smtClean="0"/>
              <a:t>웹 애플리케이션 프레임워크</a:t>
            </a:r>
            <a:r>
              <a:rPr lang="en-US" altLang="ko-KR" dirty="0" smtClean="0"/>
              <a:t>-Flask, </a:t>
            </a:r>
            <a:r>
              <a:rPr lang="en-US" altLang="ko-KR" dirty="0" err="1" smtClean="0"/>
              <a:t>django</a:t>
            </a:r>
            <a:endParaRPr lang="ko-KR" altLang="en-US" dirty="0"/>
          </a:p>
        </p:txBody>
      </p:sp>
    </p:spTree>
    <p:extLst>
      <p:ext uri="{BB962C8B-B14F-4D97-AF65-F5344CB8AC3E}">
        <p14:creationId xmlns:p14="http://schemas.microsoft.com/office/powerpoint/2010/main" val="1957987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sz="quarter" idx="10"/>
          </p:nvPr>
        </p:nvSpPr>
        <p:spPr/>
        <p:txBody>
          <a:bodyPr/>
          <a:lstStyle/>
          <a:p>
            <a:r>
              <a:rPr lang="en-US" altLang="ko-KR" dirty="0" smtClean="0"/>
              <a:t>HTTP</a:t>
            </a:r>
            <a:r>
              <a:rPr lang="ko-KR" altLang="en-US" dirty="0" smtClean="0"/>
              <a:t>는 서버와 클라이언트 사이의 응용 프로토콜이다</a:t>
            </a:r>
            <a:endParaRPr lang="en-US" altLang="ko-KR" dirty="0" smtClean="0"/>
          </a:p>
          <a:p>
            <a:r>
              <a:rPr lang="ko-KR" altLang="en-US" dirty="0" smtClean="0"/>
              <a:t>클라이언트가 서버에게 정보를 요청</a:t>
            </a:r>
            <a:r>
              <a:rPr lang="en-US" altLang="ko-KR" dirty="0" smtClean="0"/>
              <a:t>(HTTP request)</a:t>
            </a:r>
            <a:r>
              <a:rPr lang="ko-KR" altLang="en-US" dirty="0" smtClean="0"/>
              <a:t>하면 서버는 응답</a:t>
            </a:r>
            <a:r>
              <a:rPr lang="en-US" altLang="ko-KR" dirty="0" smtClean="0"/>
              <a:t>(HTTP Response)</a:t>
            </a:r>
            <a:r>
              <a:rPr lang="ko-KR" altLang="en-US" dirty="0" smtClean="0"/>
              <a:t>을 전송하는 구조</a:t>
            </a:r>
            <a:endParaRPr lang="en-US" altLang="ko-KR" dirty="0" smtClean="0"/>
          </a:p>
          <a:p>
            <a:r>
              <a:rPr lang="ko-KR" altLang="en-US" dirty="0" smtClean="0"/>
              <a:t>요청은 </a:t>
            </a:r>
            <a:r>
              <a:rPr lang="en-US" altLang="ko-KR" dirty="0" smtClean="0"/>
              <a:t>URL(Uniform Resource Locator)</a:t>
            </a:r>
            <a:r>
              <a:rPr lang="ko-KR" altLang="en-US" dirty="0" smtClean="0"/>
              <a:t>로 구성되어 서버에게 전달된다</a:t>
            </a:r>
            <a:endParaRPr lang="en-US" altLang="ko-KR" dirty="0" smtClean="0"/>
          </a:p>
          <a:p>
            <a:r>
              <a:rPr lang="ko-KR" altLang="en-US" dirty="0" smtClean="0"/>
              <a:t>서버는 </a:t>
            </a:r>
            <a:r>
              <a:rPr lang="en-US" altLang="ko-KR" dirty="0" smtClean="0"/>
              <a:t>URL</a:t>
            </a:r>
            <a:r>
              <a:rPr lang="ko-KR" altLang="en-US" dirty="0" smtClean="0"/>
              <a:t>을 분해하여 요청을 처리한다</a:t>
            </a:r>
            <a:endParaRPr lang="ko-KR" altLang="en-US" dirty="0"/>
          </a:p>
        </p:txBody>
      </p:sp>
      <p:sp>
        <p:nvSpPr>
          <p:cNvPr id="3" name="제목 2"/>
          <p:cNvSpPr>
            <a:spLocks noGrp="1"/>
          </p:cNvSpPr>
          <p:nvPr>
            <p:ph type="title"/>
          </p:nvPr>
        </p:nvSpPr>
        <p:spPr/>
        <p:txBody>
          <a:bodyPr/>
          <a:lstStyle/>
          <a:p>
            <a:r>
              <a:rPr lang="en-US" altLang="ko-KR" dirty="0" smtClean="0"/>
              <a:t>HTTP</a:t>
            </a:r>
            <a:r>
              <a:rPr lang="ko-KR" altLang="en-US" dirty="0" smtClean="0"/>
              <a:t>를 이용한 </a:t>
            </a:r>
            <a:r>
              <a:rPr lang="ko-KR" altLang="en-US" dirty="0" err="1" smtClean="0"/>
              <a:t>사물인터넷</a:t>
            </a:r>
            <a:endParaRPr lang="ko-KR" altLang="en-US" dirty="0"/>
          </a:p>
        </p:txBody>
      </p:sp>
      <p:pic>
        <p:nvPicPr>
          <p:cNvPr id="3074" name="Picture 2" descr="Image result for htt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058" y="4132218"/>
            <a:ext cx="4072942" cy="25146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http g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6007" y="3744583"/>
            <a:ext cx="3495386" cy="255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334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23495" y="4267200"/>
            <a:ext cx="7620000" cy="838200"/>
          </a:xfrm>
        </p:spPr>
        <p:txBody>
          <a:bodyPr/>
          <a:lstStyle/>
          <a:p>
            <a:pPr marL="0">
              <a:defRPr/>
            </a:pPr>
            <a:r>
              <a:rPr lang="en-US" altLang="ko-KR" sz="3200" dirty="0" err="1"/>
              <a:t>urllib.parse</a:t>
            </a:r>
            <a:r>
              <a:rPr lang="en-US" altLang="ko-KR" sz="3200" dirty="0"/>
              <a:t> </a:t>
            </a:r>
            <a:r>
              <a:rPr lang="ko-KR" altLang="en-US" sz="3200" dirty="0"/>
              <a:t>모듈을 사용한 </a:t>
            </a:r>
            <a:r>
              <a:rPr lang="en-US" altLang="ko-KR" sz="3200" dirty="0" smtClean="0"/>
              <a:t>URL </a:t>
            </a:r>
            <a:r>
              <a:rPr lang="ko-KR" altLang="en-US" sz="3200" dirty="0" smtClean="0"/>
              <a:t>처리</a:t>
            </a:r>
            <a:endParaRPr lang="en-US" altLang="ko-KR" sz="3200" dirty="0"/>
          </a:p>
        </p:txBody>
      </p:sp>
    </p:spTree>
    <p:extLst>
      <p:ext uri="{BB962C8B-B14F-4D97-AF65-F5344CB8AC3E}">
        <p14:creationId xmlns:p14="http://schemas.microsoft.com/office/powerpoint/2010/main" val="1201365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sz="quarter" idx="10"/>
          </p:nvPr>
        </p:nvSpPr>
        <p:spPr/>
        <p:txBody>
          <a:bodyPr/>
          <a:lstStyle/>
          <a:p>
            <a:r>
              <a:rPr lang="en-US" altLang="ko-KR" dirty="0" smtClean="0"/>
              <a:t>URL </a:t>
            </a:r>
            <a:r>
              <a:rPr lang="ko-KR" altLang="en-US" dirty="0" smtClean="0"/>
              <a:t>문자열 구성</a:t>
            </a:r>
            <a:endParaRPr lang="en-US" altLang="ko-KR" dirty="0"/>
          </a:p>
          <a:p>
            <a:pPr lvl="1">
              <a:lnSpc>
                <a:spcPct val="100000"/>
              </a:lnSpc>
            </a:pPr>
            <a:r>
              <a:rPr lang="ko-KR" altLang="en-US" dirty="0"/>
              <a:t>인터넷에서 </a:t>
            </a:r>
            <a:r>
              <a:rPr lang="en-US" altLang="ko-KR" dirty="0"/>
              <a:t>Web Client</a:t>
            </a:r>
            <a:r>
              <a:rPr lang="ko-KR" altLang="en-US" dirty="0"/>
              <a:t>가 서버에 자원을 요청할 때 </a:t>
            </a:r>
            <a:r>
              <a:rPr lang="ko-KR" altLang="en-US" dirty="0" smtClean="0"/>
              <a:t>사용</a:t>
            </a:r>
            <a:endParaRPr lang="en-US" altLang="ko-KR" dirty="0" smtClean="0"/>
          </a:p>
          <a:p>
            <a:pPr lvl="1">
              <a:lnSpc>
                <a:spcPct val="100000"/>
              </a:lnSpc>
            </a:pPr>
            <a:r>
              <a:rPr lang="en-US" altLang="ko-KR" dirty="0" err="1">
                <a:solidFill>
                  <a:srgbClr val="002060"/>
                </a:solidFill>
                <a:latin typeface="Arial Narrow" panose="020B0606020202030204" pitchFamily="34" charset="0"/>
                <a:ea typeface="HY얕은샘물M" panose="02030600000101010101" pitchFamily="18" charset="-127"/>
              </a:rPr>
              <a:t>url</a:t>
            </a:r>
            <a:r>
              <a:rPr lang="en-US" altLang="ko-KR" dirty="0">
                <a:solidFill>
                  <a:srgbClr val="002060"/>
                </a:solidFill>
                <a:latin typeface="Arial Narrow" panose="020B0606020202030204" pitchFamily="34" charset="0"/>
                <a:ea typeface="HY얕은샘물M" panose="02030600000101010101" pitchFamily="18" charset="-127"/>
              </a:rPr>
              <a:t> = "</a:t>
            </a:r>
            <a:r>
              <a:rPr lang="en-US" altLang="ko-KR" dirty="0">
                <a:solidFill>
                  <a:srgbClr val="FF0000"/>
                </a:solidFill>
                <a:latin typeface="Arial Narrow" panose="020B0606020202030204" pitchFamily="34" charset="0"/>
                <a:ea typeface="HY얕은샘물M" panose="02030600000101010101" pitchFamily="18" charset="-127"/>
              </a:rPr>
              <a:t>http</a:t>
            </a:r>
            <a:r>
              <a:rPr lang="en-US" altLang="ko-KR" dirty="0">
                <a:solidFill>
                  <a:srgbClr val="002060"/>
                </a:solidFill>
                <a:latin typeface="Arial Narrow" panose="020B0606020202030204" pitchFamily="34" charset="0"/>
                <a:ea typeface="HY얕은샘물M" panose="02030600000101010101" pitchFamily="18" charset="-127"/>
              </a:rPr>
              <a:t>://</a:t>
            </a:r>
            <a:r>
              <a:rPr lang="en-US" altLang="ko-KR" dirty="0" smtClean="0">
                <a:solidFill>
                  <a:srgbClr val="00B050"/>
                </a:solidFill>
                <a:latin typeface="Arial Narrow" panose="020B0606020202030204" pitchFamily="34" charset="0"/>
                <a:ea typeface="HY얕은샘물M" panose="02030600000101010101" pitchFamily="18" charset="-127"/>
              </a:rPr>
              <a:t>location</a:t>
            </a:r>
            <a:r>
              <a:rPr lang="en-US" altLang="ko-KR" dirty="0" smtClean="0">
                <a:solidFill>
                  <a:srgbClr val="0070C0"/>
                </a:solidFill>
                <a:latin typeface="Arial Narrow" panose="020B0606020202030204" pitchFamily="34" charset="0"/>
                <a:ea typeface="HY얕은샘물M" panose="02030600000101010101" pitchFamily="18" charset="-127"/>
              </a:rPr>
              <a:t>/path;parameter</a:t>
            </a:r>
            <a:r>
              <a:rPr lang="en-US" altLang="ko-KR" dirty="0" smtClean="0">
                <a:solidFill>
                  <a:srgbClr val="C00000"/>
                </a:solidFill>
                <a:latin typeface="Arial Narrow" panose="020B0606020202030204" pitchFamily="34" charset="0"/>
                <a:ea typeface="HY얕은샘물M" panose="02030600000101010101" pitchFamily="18" charset="-127"/>
              </a:rPr>
              <a:t>?query=argument</a:t>
            </a:r>
            <a:r>
              <a:rPr lang="en-US" altLang="ko-KR" dirty="0" smtClean="0">
                <a:solidFill>
                  <a:srgbClr val="002060"/>
                </a:solidFill>
                <a:latin typeface="Arial Narrow" panose="020B0606020202030204" pitchFamily="34" charset="0"/>
                <a:ea typeface="HY얕은샘물M" panose="02030600000101010101" pitchFamily="18" charset="-127"/>
              </a:rPr>
              <a:t>#frag"</a:t>
            </a:r>
            <a:endParaRPr lang="en-US" altLang="ko-KR" dirty="0"/>
          </a:p>
          <a:p>
            <a:r>
              <a:rPr lang="ko-KR" altLang="en-US" dirty="0" smtClean="0"/>
              <a:t>서버에서 </a:t>
            </a:r>
            <a:r>
              <a:rPr lang="en-US" altLang="ko-KR" dirty="0" smtClean="0"/>
              <a:t>URL </a:t>
            </a:r>
            <a:r>
              <a:rPr lang="ko-KR" altLang="en-US" dirty="0" smtClean="0"/>
              <a:t>분해하기</a:t>
            </a:r>
            <a:endParaRPr lang="en-US" altLang="ko-KR" dirty="0"/>
          </a:p>
          <a:p>
            <a:pPr lvl="1">
              <a:lnSpc>
                <a:spcPct val="100000"/>
              </a:lnSpc>
            </a:pPr>
            <a:r>
              <a:rPr lang="en-US" altLang="ko-KR" dirty="0" err="1" smtClean="0"/>
              <a:t>urllib.parse.urlparse</a:t>
            </a:r>
            <a:r>
              <a:rPr lang="en-US" altLang="ko-KR" dirty="0" smtClean="0"/>
              <a:t>() </a:t>
            </a:r>
            <a:r>
              <a:rPr lang="ko-KR" altLang="en-US" dirty="0" smtClean="0"/>
              <a:t>함수는 </a:t>
            </a:r>
            <a:r>
              <a:rPr lang="en-US" altLang="ko-KR" dirty="0" err="1" smtClean="0"/>
              <a:t>url</a:t>
            </a:r>
            <a:r>
              <a:rPr lang="ko-KR" altLang="en-US" dirty="0" smtClean="0"/>
              <a:t>을 분해하여 </a:t>
            </a:r>
            <a:r>
              <a:rPr lang="en-US" altLang="ko-KR" dirty="0" smtClean="0"/>
              <a:t>6</a:t>
            </a:r>
            <a:r>
              <a:rPr lang="ko-KR" altLang="en-US" dirty="0" smtClean="0"/>
              <a:t>개의 요소를 갖는 </a:t>
            </a:r>
            <a:r>
              <a:rPr lang="en-US" altLang="ko-KR" dirty="0" err="1" smtClean="0"/>
              <a:t>ParseResult</a:t>
            </a:r>
            <a:r>
              <a:rPr lang="en-US" altLang="ko-KR" dirty="0" smtClean="0"/>
              <a:t> </a:t>
            </a:r>
            <a:r>
              <a:rPr lang="ko-KR" altLang="en-US" dirty="0" smtClean="0"/>
              <a:t>객체를 반환한다</a:t>
            </a:r>
            <a:endParaRPr lang="en-US" altLang="ko-KR" dirty="0" smtClean="0"/>
          </a:p>
        </p:txBody>
      </p:sp>
      <p:sp>
        <p:nvSpPr>
          <p:cNvPr id="3" name="제목 2"/>
          <p:cNvSpPr>
            <a:spLocks noGrp="1"/>
          </p:cNvSpPr>
          <p:nvPr>
            <p:ph type="title"/>
          </p:nvPr>
        </p:nvSpPr>
        <p:spPr/>
        <p:txBody>
          <a:bodyPr/>
          <a:lstStyle/>
          <a:p>
            <a:r>
              <a:rPr lang="en-US" altLang="ko-KR" dirty="0" err="1" smtClean="0"/>
              <a:t>urllib.parse</a:t>
            </a:r>
            <a:r>
              <a:rPr lang="en-US" altLang="ko-KR" dirty="0" smtClean="0"/>
              <a:t> </a:t>
            </a:r>
            <a:r>
              <a:rPr lang="ko-KR" altLang="en-US" dirty="0" smtClean="0"/>
              <a:t>모듈</a:t>
            </a:r>
            <a:endParaRPr lang="ko-KR" altLang="en-US" dirty="0"/>
          </a:p>
        </p:txBody>
      </p:sp>
      <p:sp>
        <p:nvSpPr>
          <p:cNvPr id="4" name="TextBox 3"/>
          <p:cNvSpPr txBox="1"/>
          <p:nvPr/>
        </p:nvSpPr>
        <p:spPr>
          <a:xfrm>
            <a:off x="914400" y="3733800"/>
            <a:ext cx="5673348" cy="1323439"/>
          </a:xfrm>
          <a:prstGeom prst="rect">
            <a:avLst/>
          </a:prstGeom>
          <a:noFill/>
        </p:spPr>
        <p:txBody>
          <a:bodyPr wrap="none" rtlCol="0">
            <a:spAutoFit/>
          </a:bodyPr>
          <a:lstStyle/>
          <a:p>
            <a:r>
              <a:rPr lang="en-US" altLang="ko-KR" dirty="0" smtClean="0">
                <a:solidFill>
                  <a:srgbClr val="002060"/>
                </a:solidFill>
                <a:latin typeface="Arial Narrow" panose="020B0606020202030204" pitchFamily="34" charset="0"/>
                <a:ea typeface="HY얕은샘물M" panose="02030600000101010101" pitchFamily="18" charset="-127"/>
              </a:rPr>
              <a:t>from </a:t>
            </a:r>
            <a:r>
              <a:rPr lang="en-US" altLang="ko-KR" dirty="0" err="1" smtClean="0">
                <a:solidFill>
                  <a:srgbClr val="002060"/>
                </a:solidFill>
                <a:latin typeface="Arial Narrow" panose="020B0606020202030204" pitchFamily="34" charset="0"/>
                <a:ea typeface="HY얕은샘물M" panose="02030600000101010101" pitchFamily="18" charset="-127"/>
              </a:rPr>
              <a:t>urllib</a:t>
            </a:r>
            <a:r>
              <a:rPr lang="en-US" altLang="ko-KR" dirty="0" smtClean="0">
                <a:solidFill>
                  <a:srgbClr val="002060"/>
                </a:solidFill>
                <a:latin typeface="Arial Narrow" panose="020B0606020202030204" pitchFamily="34" charset="0"/>
                <a:ea typeface="HY얕은샘물M" panose="02030600000101010101" pitchFamily="18" charset="-127"/>
              </a:rPr>
              <a:t> import parse</a:t>
            </a:r>
          </a:p>
          <a:p>
            <a:r>
              <a:rPr lang="en-US" altLang="ko-KR" dirty="0" err="1" smtClean="0">
                <a:solidFill>
                  <a:srgbClr val="002060"/>
                </a:solidFill>
                <a:latin typeface="Arial Narrow" panose="020B0606020202030204" pitchFamily="34" charset="0"/>
                <a:ea typeface="HY얕은샘물M" panose="02030600000101010101" pitchFamily="18" charset="-127"/>
              </a:rPr>
              <a:t>url</a:t>
            </a:r>
            <a:r>
              <a:rPr lang="en-US" altLang="ko-KR" dirty="0" smtClean="0">
                <a:solidFill>
                  <a:srgbClr val="002060"/>
                </a:solidFill>
                <a:latin typeface="Arial Narrow" panose="020B0606020202030204" pitchFamily="34" charset="0"/>
                <a:ea typeface="HY얕은샘물M" panose="02030600000101010101" pitchFamily="18" charset="-127"/>
              </a:rPr>
              <a:t> = "http://location/path;parameter?query=argument#frag"</a:t>
            </a:r>
          </a:p>
          <a:p>
            <a:r>
              <a:rPr lang="en-US" altLang="ko-KR" dirty="0" err="1" smtClean="0">
                <a:solidFill>
                  <a:srgbClr val="002060"/>
                </a:solidFill>
                <a:latin typeface="Arial Narrow" panose="020B0606020202030204" pitchFamily="34" charset="0"/>
                <a:ea typeface="HY얕은샘물M" panose="02030600000101010101" pitchFamily="18" charset="-127"/>
              </a:rPr>
              <a:t>p_url</a:t>
            </a:r>
            <a:r>
              <a:rPr lang="en-US" altLang="ko-KR" dirty="0" smtClean="0">
                <a:solidFill>
                  <a:srgbClr val="002060"/>
                </a:solidFill>
                <a:latin typeface="Arial Narrow" panose="020B0606020202030204" pitchFamily="34" charset="0"/>
                <a:ea typeface="HY얕은샘물M" panose="02030600000101010101" pitchFamily="18" charset="-127"/>
              </a:rPr>
              <a:t> = </a:t>
            </a:r>
            <a:r>
              <a:rPr lang="en-US" altLang="ko-KR" dirty="0" err="1" smtClean="0">
                <a:solidFill>
                  <a:srgbClr val="002060"/>
                </a:solidFill>
                <a:latin typeface="Arial Narrow" panose="020B0606020202030204" pitchFamily="34" charset="0"/>
                <a:ea typeface="HY얕은샘물M" panose="02030600000101010101" pitchFamily="18" charset="-127"/>
              </a:rPr>
              <a:t>parse.urlparse</a:t>
            </a:r>
            <a:r>
              <a:rPr lang="en-US" altLang="ko-KR" dirty="0" smtClean="0">
                <a:solidFill>
                  <a:srgbClr val="002060"/>
                </a:solidFill>
                <a:latin typeface="Arial Narrow" panose="020B0606020202030204" pitchFamily="34" charset="0"/>
                <a:ea typeface="HY얕은샘물M" panose="02030600000101010101" pitchFamily="18" charset="-127"/>
              </a:rPr>
              <a:t>(</a:t>
            </a:r>
            <a:r>
              <a:rPr lang="en-US" altLang="ko-KR" dirty="0" err="1" smtClean="0">
                <a:solidFill>
                  <a:srgbClr val="002060"/>
                </a:solidFill>
                <a:latin typeface="Arial Narrow" panose="020B0606020202030204" pitchFamily="34" charset="0"/>
                <a:ea typeface="HY얕은샘물M" panose="02030600000101010101" pitchFamily="18" charset="-127"/>
              </a:rPr>
              <a:t>url</a:t>
            </a:r>
            <a:r>
              <a:rPr lang="en-US" altLang="ko-KR" dirty="0" smtClean="0">
                <a:solidFill>
                  <a:srgbClr val="002060"/>
                </a:solidFill>
                <a:latin typeface="Arial Narrow" panose="020B0606020202030204" pitchFamily="34" charset="0"/>
                <a:ea typeface="HY얕은샘물M" panose="02030600000101010101" pitchFamily="18" charset="-127"/>
              </a:rPr>
              <a:t>)</a:t>
            </a:r>
          </a:p>
          <a:p>
            <a:r>
              <a:rPr lang="en-US" altLang="ko-KR" dirty="0" smtClean="0">
                <a:solidFill>
                  <a:srgbClr val="002060"/>
                </a:solidFill>
                <a:latin typeface="Arial Narrow" panose="020B0606020202030204" pitchFamily="34" charset="0"/>
                <a:ea typeface="HY얕은샘물M" panose="02030600000101010101" pitchFamily="18" charset="-127"/>
              </a:rPr>
              <a:t>print(</a:t>
            </a:r>
            <a:r>
              <a:rPr lang="en-US" altLang="ko-KR" dirty="0" err="1" smtClean="0">
                <a:solidFill>
                  <a:srgbClr val="002060"/>
                </a:solidFill>
                <a:latin typeface="Arial Narrow" panose="020B0606020202030204" pitchFamily="34" charset="0"/>
                <a:ea typeface="HY얕은샘물M" panose="02030600000101010101" pitchFamily="18" charset="-127"/>
              </a:rPr>
              <a:t>p_url</a:t>
            </a:r>
            <a:r>
              <a:rPr lang="en-US" altLang="ko-KR" dirty="0" smtClean="0">
                <a:solidFill>
                  <a:srgbClr val="002060"/>
                </a:solidFill>
                <a:latin typeface="Arial Narrow" panose="020B0606020202030204" pitchFamily="34" charset="0"/>
                <a:ea typeface="HY얕은샘물M" panose="02030600000101010101" pitchFamily="18" charset="-127"/>
              </a:rPr>
              <a:t>)</a:t>
            </a:r>
            <a:endParaRPr lang="ko-KR" altLang="en-US" dirty="0" smtClean="0">
              <a:solidFill>
                <a:srgbClr val="002060"/>
              </a:solidFill>
              <a:latin typeface="Arial Narrow" panose="020B0606020202030204" pitchFamily="34" charset="0"/>
              <a:ea typeface="HY얕은샘물M" panose="02030600000101010101" pitchFamily="18" charset="-127"/>
            </a:endParaRPr>
          </a:p>
        </p:txBody>
      </p:sp>
      <p:sp>
        <p:nvSpPr>
          <p:cNvPr id="5" name="TextBox 4"/>
          <p:cNvSpPr txBox="1"/>
          <p:nvPr/>
        </p:nvSpPr>
        <p:spPr>
          <a:xfrm>
            <a:off x="914400" y="5284859"/>
            <a:ext cx="7467600" cy="1015663"/>
          </a:xfrm>
          <a:prstGeom prst="rect">
            <a:avLst/>
          </a:prstGeom>
          <a:noFill/>
        </p:spPr>
        <p:txBody>
          <a:bodyPr wrap="square" rtlCol="0">
            <a:spAutoFit/>
          </a:bodyPr>
          <a:lstStyle/>
          <a:p>
            <a:r>
              <a:rPr lang="ko-KR" altLang="en-US" dirty="0">
                <a:solidFill>
                  <a:srgbClr val="002060"/>
                </a:solidFill>
                <a:latin typeface="Arial Narrow" panose="020B0606020202030204" pitchFamily="34" charset="0"/>
                <a:ea typeface="HY얕은샘물M" panose="02030600000101010101" pitchFamily="18" charset="-127"/>
              </a:rPr>
              <a:t>실행결과</a:t>
            </a:r>
            <a:endParaRPr lang="en-US" altLang="ko-KR" dirty="0">
              <a:solidFill>
                <a:srgbClr val="002060"/>
              </a:solidFill>
              <a:latin typeface="Arial Narrow" panose="020B0606020202030204" pitchFamily="34" charset="0"/>
              <a:ea typeface="HY얕은샘물M" panose="02030600000101010101" pitchFamily="18" charset="-127"/>
            </a:endParaRPr>
          </a:p>
          <a:p>
            <a:r>
              <a:rPr lang="en-US" altLang="ko-KR" dirty="0" err="1">
                <a:solidFill>
                  <a:srgbClr val="002060"/>
                </a:solidFill>
                <a:latin typeface="Arial Narrow" panose="020B0606020202030204" pitchFamily="34" charset="0"/>
                <a:ea typeface="HY얕은샘물M" panose="02030600000101010101" pitchFamily="18" charset="-127"/>
              </a:rPr>
              <a:t>ParseResult</a:t>
            </a:r>
            <a:r>
              <a:rPr lang="en-US" altLang="ko-KR" dirty="0">
                <a:solidFill>
                  <a:srgbClr val="002060"/>
                </a:solidFill>
                <a:latin typeface="Arial Narrow" panose="020B0606020202030204" pitchFamily="34" charset="0"/>
                <a:ea typeface="HY얕은샘물M" panose="02030600000101010101" pitchFamily="18" charset="-127"/>
              </a:rPr>
              <a:t>(scheme='http', </a:t>
            </a:r>
            <a:r>
              <a:rPr lang="en-US" altLang="ko-KR" dirty="0" err="1">
                <a:solidFill>
                  <a:srgbClr val="002060"/>
                </a:solidFill>
                <a:latin typeface="Arial Narrow" panose="020B0606020202030204" pitchFamily="34" charset="0"/>
                <a:ea typeface="HY얕은샘물M" panose="02030600000101010101" pitchFamily="18" charset="-127"/>
              </a:rPr>
              <a:t>netloc</a:t>
            </a:r>
            <a:r>
              <a:rPr lang="en-US" altLang="ko-KR" dirty="0">
                <a:solidFill>
                  <a:srgbClr val="002060"/>
                </a:solidFill>
                <a:latin typeface="Arial Narrow" panose="020B0606020202030204" pitchFamily="34" charset="0"/>
                <a:ea typeface="HY얕은샘물M" panose="02030600000101010101" pitchFamily="18" charset="-127"/>
              </a:rPr>
              <a:t>='location', path='/path', </a:t>
            </a:r>
            <a:r>
              <a:rPr lang="en-US" altLang="ko-KR" dirty="0" err="1">
                <a:solidFill>
                  <a:srgbClr val="002060"/>
                </a:solidFill>
                <a:latin typeface="Arial Narrow" panose="020B0606020202030204" pitchFamily="34" charset="0"/>
                <a:ea typeface="HY얕은샘물M" panose="02030600000101010101" pitchFamily="18" charset="-127"/>
              </a:rPr>
              <a:t>params</a:t>
            </a:r>
            <a:r>
              <a:rPr lang="en-US" altLang="ko-KR" dirty="0">
                <a:solidFill>
                  <a:srgbClr val="002060"/>
                </a:solidFill>
                <a:latin typeface="Arial Narrow" panose="020B0606020202030204" pitchFamily="34" charset="0"/>
                <a:ea typeface="HY얕은샘물M" panose="02030600000101010101" pitchFamily="18" charset="-127"/>
              </a:rPr>
              <a:t>='parameter', query='query=argument', fragment='frag')</a:t>
            </a:r>
            <a:endParaRPr lang="ko-KR" altLang="en-US" dirty="0">
              <a:solidFill>
                <a:srgbClr val="002060"/>
              </a:solidFill>
              <a:latin typeface="Arial Narrow" panose="020B0606020202030204" pitchFamily="34" charset="0"/>
              <a:ea typeface="HY얕은샘물M" panose="02030600000101010101" pitchFamily="18" charset="-127"/>
            </a:endParaRPr>
          </a:p>
        </p:txBody>
      </p:sp>
      <p:graphicFrame>
        <p:nvGraphicFramePr>
          <p:cNvPr id="6" name="개체 5"/>
          <p:cNvGraphicFramePr>
            <a:graphicFrameLocks noChangeAspect="1"/>
          </p:cNvGraphicFramePr>
          <p:nvPr>
            <p:extLst>
              <p:ext uri="{D42A27DB-BD31-4B8C-83A1-F6EECF244321}">
                <p14:modId xmlns:p14="http://schemas.microsoft.com/office/powerpoint/2010/main" val="1412419466"/>
              </p:ext>
            </p:extLst>
          </p:nvPr>
        </p:nvGraphicFramePr>
        <p:xfrm>
          <a:off x="7439314" y="4604577"/>
          <a:ext cx="1479550" cy="514350"/>
        </p:xfrm>
        <a:graphic>
          <a:graphicData uri="http://schemas.openxmlformats.org/presentationml/2006/ole">
            <mc:AlternateContent xmlns:mc="http://schemas.openxmlformats.org/markup-compatibility/2006">
              <mc:Choice xmlns:v="urn:schemas-microsoft-com:vml" Requires="v">
                <p:oleObj spid="_x0000_s1169" name="포장기 셸 개체" showAsIcon="1" r:id="rId4" imgW="1479240" imgH="514800" progId="Package">
                  <p:embed/>
                </p:oleObj>
              </mc:Choice>
              <mc:Fallback>
                <p:oleObj name="포장기 셸 개체" showAsIcon="1" r:id="rId4" imgW="1479240" imgH="514800" progId="Package">
                  <p:embed/>
                  <p:pic>
                    <p:nvPicPr>
                      <p:cNvPr id="0" name=""/>
                      <p:cNvPicPr/>
                      <p:nvPr/>
                    </p:nvPicPr>
                    <p:blipFill>
                      <a:blip r:embed="rId5"/>
                      <a:stretch>
                        <a:fillRect/>
                      </a:stretch>
                    </p:blipFill>
                    <p:spPr>
                      <a:xfrm>
                        <a:off x="7439314" y="4604577"/>
                        <a:ext cx="1479550" cy="514350"/>
                      </a:xfrm>
                      <a:prstGeom prst="rect">
                        <a:avLst/>
                      </a:prstGeom>
                    </p:spPr>
                  </p:pic>
                </p:oleObj>
              </mc:Fallback>
            </mc:AlternateContent>
          </a:graphicData>
        </a:graphic>
      </p:graphicFrame>
    </p:spTree>
    <p:extLst>
      <p:ext uri="{BB962C8B-B14F-4D97-AF65-F5344CB8AC3E}">
        <p14:creationId xmlns:p14="http://schemas.microsoft.com/office/powerpoint/2010/main" val="2687304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sz="quarter" idx="10"/>
          </p:nvPr>
        </p:nvSpPr>
        <p:spPr/>
        <p:txBody>
          <a:bodyPr/>
          <a:lstStyle/>
          <a:p>
            <a:r>
              <a:rPr lang="en-US" altLang="ko-KR" dirty="0" err="1" smtClean="0"/>
              <a:t>ParseResult</a:t>
            </a:r>
            <a:r>
              <a:rPr lang="en-US" altLang="ko-KR" dirty="0" smtClean="0"/>
              <a:t> </a:t>
            </a:r>
            <a:r>
              <a:rPr lang="ko-KR" altLang="en-US" dirty="0" smtClean="0"/>
              <a:t>객체</a:t>
            </a:r>
            <a:endParaRPr lang="en-US" altLang="ko-KR" dirty="0" smtClean="0"/>
          </a:p>
          <a:p>
            <a:pPr lvl="1">
              <a:lnSpc>
                <a:spcPct val="100000"/>
              </a:lnSpc>
            </a:pPr>
            <a:r>
              <a:rPr lang="en-US" altLang="ko-KR" dirty="0" smtClean="0"/>
              <a:t>Tuple</a:t>
            </a:r>
            <a:r>
              <a:rPr lang="ko-KR" altLang="en-US" dirty="0" smtClean="0"/>
              <a:t>의 </a:t>
            </a:r>
            <a:r>
              <a:rPr lang="en-US" altLang="ko-KR" dirty="0" smtClean="0"/>
              <a:t>subclass</a:t>
            </a:r>
            <a:r>
              <a:rPr lang="ko-KR" altLang="en-US" dirty="0" smtClean="0"/>
              <a:t>인 </a:t>
            </a:r>
            <a:r>
              <a:rPr lang="en-US" altLang="ko-KR" dirty="0" err="1" smtClean="0"/>
              <a:t>namedtuple</a:t>
            </a:r>
            <a:r>
              <a:rPr lang="en-US" altLang="ko-KR" dirty="0" smtClean="0"/>
              <a:t> </a:t>
            </a:r>
            <a:r>
              <a:rPr lang="ko-KR" altLang="en-US" dirty="0" smtClean="0"/>
              <a:t>객체</a:t>
            </a:r>
            <a:endParaRPr lang="en-US" altLang="ko-KR" dirty="0" smtClean="0"/>
          </a:p>
          <a:p>
            <a:pPr lvl="1"/>
            <a:r>
              <a:rPr lang="en-US" altLang="ko-KR" dirty="0" err="1" smtClean="0"/>
              <a:t>ParseResult</a:t>
            </a:r>
            <a:r>
              <a:rPr lang="ko-KR" altLang="en-US" dirty="0" smtClean="0"/>
              <a:t> 요소</a:t>
            </a:r>
            <a:endParaRPr lang="ko-KR" altLang="en-US" dirty="0"/>
          </a:p>
        </p:txBody>
      </p:sp>
      <p:sp>
        <p:nvSpPr>
          <p:cNvPr id="3" name="제목 2"/>
          <p:cNvSpPr>
            <a:spLocks noGrp="1"/>
          </p:cNvSpPr>
          <p:nvPr>
            <p:ph type="title"/>
          </p:nvPr>
        </p:nvSpPr>
        <p:spPr/>
        <p:txBody>
          <a:bodyPr/>
          <a:lstStyle/>
          <a:p>
            <a:r>
              <a:rPr lang="en-US" altLang="ko-KR" dirty="0" smtClean="0"/>
              <a:t>URL </a:t>
            </a:r>
            <a:r>
              <a:rPr lang="ko-KR" altLang="en-US" dirty="0" smtClean="0"/>
              <a:t>분해</a:t>
            </a:r>
            <a:endParaRPr lang="ko-KR" altLang="en-US" dirty="0"/>
          </a:p>
        </p:txBody>
      </p:sp>
      <p:sp>
        <p:nvSpPr>
          <p:cNvPr id="4" name="TextBox 3"/>
          <p:cNvSpPr txBox="1"/>
          <p:nvPr/>
        </p:nvSpPr>
        <p:spPr>
          <a:xfrm>
            <a:off x="762000" y="2362200"/>
            <a:ext cx="5673348" cy="4401205"/>
          </a:xfrm>
          <a:prstGeom prst="rect">
            <a:avLst/>
          </a:prstGeom>
          <a:noFill/>
        </p:spPr>
        <p:txBody>
          <a:bodyPr wrap="none" rtlCol="0">
            <a:spAutoFit/>
          </a:bodyPr>
          <a:lstStyle/>
          <a:p>
            <a:r>
              <a:rPr lang="en-US" altLang="ko-KR" dirty="0" smtClean="0">
                <a:solidFill>
                  <a:srgbClr val="002060"/>
                </a:solidFill>
                <a:latin typeface="Arial Narrow" panose="020B0606020202030204" pitchFamily="34" charset="0"/>
                <a:ea typeface="HY얕은샘물M" panose="02030600000101010101" pitchFamily="18" charset="-127"/>
              </a:rPr>
              <a:t>from </a:t>
            </a:r>
            <a:r>
              <a:rPr lang="en-US" altLang="ko-KR" dirty="0" err="1" smtClean="0">
                <a:solidFill>
                  <a:srgbClr val="002060"/>
                </a:solidFill>
                <a:latin typeface="Arial Narrow" panose="020B0606020202030204" pitchFamily="34" charset="0"/>
                <a:ea typeface="HY얕은샘물M" panose="02030600000101010101" pitchFamily="18" charset="-127"/>
              </a:rPr>
              <a:t>urllib</a:t>
            </a:r>
            <a:r>
              <a:rPr lang="en-US" altLang="ko-KR" dirty="0" smtClean="0">
                <a:solidFill>
                  <a:srgbClr val="002060"/>
                </a:solidFill>
                <a:latin typeface="Arial Narrow" panose="020B0606020202030204" pitchFamily="34" charset="0"/>
                <a:ea typeface="HY얕은샘물M" panose="02030600000101010101" pitchFamily="18" charset="-127"/>
              </a:rPr>
              <a:t> import parse</a:t>
            </a:r>
          </a:p>
          <a:p>
            <a:r>
              <a:rPr lang="en-US" altLang="ko-KR" dirty="0" err="1" smtClean="0">
                <a:solidFill>
                  <a:srgbClr val="002060"/>
                </a:solidFill>
                <a:latin typeface="Arial Narrow" panose="020B0606020202030204" pitchFamily="34" charset="0"/>
                <a:ea typeface="HY얕은샘물M" panose="02030600000101010101" pitchFamily="18" charset="-127"/>
              </a:rPr>
              <a:t>url</a:t>
            </a:r>
            <a:r>
              <a:rPr lang="en-US" altLang="ko-KR" dirty="0" smtClean="0">
                <a:solidFill>
                  <a:srgbClr val="002060"/>
                </a:solidFill>
                <a:latin typeface="Arial Narrow" panose="020B0606020202030204" pitchFamily="34" charset="0"/>
                <a:ea typeface="HY얕은샘물M" panose="02030600000101010101" pitchFamily="18" charset="-127"/>
              </a:rPr>
              <a:t> = "http://location/path;parameter?query=argument#frag"</a:t>
            </a:r>
          </a:p>
          <a:p>
            <a:r>
              <a:rPr lang="en-US" altLang="ko-KR" dirty="0" err="1" smtClean="0">
                <a:solidFill>
                  <a:srgbClr val="002060"/>
                </a:solidFill>
                <a:latin typeface="Arial Narrow" panose="020B0606020202030204" pitchFamily="34" charset="0"/>
                <a:ea typeface="HY얕은샘물M" panose="02030600000101010101" pitchFamily="18" charset="-127"/>
              </a:rPr>
              <a:t>p_url</a:t>
            </a:r>
            <a:r>
              <a:rPr lang="en-US" altLang="ko-KR" dirty="0" smtClean="0">
                <a:solidFill>
                  <a:srgbClr val="002060"/>
                </a:solidFill>
                <a:latin typeface="Arial Narrow" panose="020B0606020202030204" pitchFamily="34" charset="0"/>
                <a:ea typeface="HY얕은샘물M" panose="02030600000101010101" pitchFamily="18" charset="-127"/>
              </a:rPr>
              <a:t> = </a:t>
            </a:r>
            <a:r>
              <a:rPr lang="en-US" altLang="ko-KR" dirty="0" err="1" smtClean="0">
                <a:solidFill>
                  <a:srgbClr val="002060"/>
                </a:solidFill>
                <a:latin typeface="Arial Narrow" panose="020B0606020202030204" pitchFamily="34" charset="0"/>
                <a:ea typeface="HY얕은샘물M" panose="02030600000101010101" pitchFamily="18" charset="-127"/>
              </a:rPr>
              <a:t>parse.urlparse</a:t>
            </a:r>
            <a:r>
              <a:rPr lang="en-US" altLang="ko-KR" dirty="0" smtClean="0">
                <a:solidFill>
                  <a:srgbClr val="002060"/>
                </a:solidFill>
                <a:latin typeface="Arial Narrow" panose="020B0606020202030204" pitchFamily="34" charset="0"/>
                <a:ea typeface="HY얕은샘물M" panose="02030600000101010101" pitchFamily="18" charset="-127"/>
              </a:rPr>
              <a:t>(</a:t>
            </a:r>
            <a:r>
              <a:rPr lang="en-US" altLang="ko-KR" dirty="0" err="1" smtClean="0">
                <a:solidFill>
                  <a:srgbClr val="002060"/>
                </a:solidFill>
                <a:latin typeface="Arial Narrow" panose="020B0606020202030204" pitchFamily="34" charset="0"/>
                <a:ea typeface="HY얕은샘물M" panose="02030600000101010101" pitchFamily="18" charset="-127"/>
              </a:rPr>
              <a:t>url</a:t>
            </a:r>
            <a:r>
              <a:rPr lang="en-US" altLang="ko-KR" dirty="0" smtClean="0">
                <a:solidFill>
                  <a:srgbClr val="002060"/>
                </a:solidFill>
                <a:latin typeface="Arial Narrow" panose="020B0606020202030204" pitchFamily="34" charset="0"/>
                <a:ea typeface="HY얕은샘물M" panose="02030600000101010101" pitchFamily="18" charset="-127"/>
              </a:rPr>
              <a:t>)</a:t>
            </a:r>
          </a:p>
          <a:p>
            <a:endParaRPr lang="en-US" altLang="ko-KR" dirty="0" smtClean="0">
              <a:solidFill>
                <a:srgbClr val="002060"/>
              </a:solidFill>
              <a:latin typeface="Arial Narrow" panose="020B0606020202030204" pitchFamily="34" charset="0"/>
              <a:ea typeface="HY얕은샘물M" panose="02030600000101010101" pitchFamily="18" charset="-127"/>
            </a:endParaRPr>
          </a:p>
          <a:p>
            <a:r>
              <a:rPr lang="en-US" altLang="ko-KR" dirty="0">
                <a:solidFill>
                  <a:srgbClr val="002060"/>
                </a:solidFill>
                <a:latin typeface="Arial Narrow" panose="020B0606020202030204" pitchFamily="34" charset="0"/>
                <a:ea typeface="HY얕은샘물M" panose="02030600000101010101" pitchFamily="18" charset="-127"/>
              </a:rPr>
              <a:t>print('scheme :', </a:t>
            </a:r>
            <a:r>
              <a:rPr lang="en-US" altLang="ko-KR" dirty="0" err="1" smtClean="0">
                <a:solidFill>
                  <a:srgbClr val="002060"/>
                </a:solidFill>
                <a:latin typeface="Arial Narrow" panose="020B0606020202030204" pitchFamily="34" charset="0"/>
                <a:ea typeface="HY얕은샘물M" panose="02030600000101010101" pitchFamily="18" charset="-127"/>
              </a:rPr>
              <a:t>p_url.scheme</a:t>
            </a:r>
            <a:r>
              <a:rPr lang="en-US" altLang="ko-KR" dirty="0">
                <a:solidFill>
                  <a:srgbClr val="002060"/>
                </a:solidFill>
                <a:latin typeface="Arial Narrow" panose="020B0606020202030204" pitchFamily="34" charset="0"/>
                <a:ea typeface="HY얕은샘물M" panose="02030600000101010101" pitchFamily="18" charset="-127"/>
              </a:rPr>
              <a:t>)</a:t>
            </a:r>
          </a:p>
          <a:p>
            <a:r>
              <a:rPr lang="en-US" altLang="ko-KR" dirty="0">
                <a:solidFill>
                  <a:srgbClr val="002060"/>
                </a:solidFill>
                <a:latin typeface="Arial Narrow" panose="020B0606020202030204" pitchFamily="34" charset="0"/>
                <a:ea typeface="HY얕은샘물M" panose="02030600000101010101" pitchFamily="18" charset="-127"/>
              </a:rPr>
              <a:t>print('</a:t>
            </a:r>
            <a:r>
              <a:rPr lang="en-US" altLang="ko-KR" dirty="0" err="1">
                <a:solidFill>
                  <a:srgbClr val="002060"/>
                </a:solidFill>
                <a:latin typeface="Arial Narrow" panose="020B0606020202030204" pitchFamily="34" charset="0"/>
                <a:ea typeface="HY얕은샘물M" panose="02030600000101010101" pitchFamily="18" charset="-127"/>
              </a:rPr>
              <a:t>netloc</a:t>
            </a:r>
            <a:r>
              <a:rPr lang="en-US" altLang="ko-KR" dirty="0">
                <a:solidFill>
                  <a:srgbClr val="002060"/>
                </a:solidFill>
                <a:latin typeface="Arial Narrow" panose="020B0606020202030204" pitchFamily="34" charset="0"/>
                <a:ea typeface="HY얕은샘물M" panose="02030600000101010101" pitchFamily="18" charset="-127"/>
              </a:rPr>
              <a:t> :', </a:t>
            </a:r>
            <a:r>
              <a:rPr lang="en-US" altLang="ko-KR" dirty="0" err="1" smtClean="0">
                <a:solidFill>
                  <a:srgbClr val="002060"/>
                </a:solidFill>
                <a:latin typeface="Arial Narrow" panose="020B0606020202030204" pitchFamily="34" charset="0"/>
                <a:ea typeface="HY얕은샘물M" panose="02030600000101010101" pitchFamily="18" charset="-127"/>
              </a:rPr>
              <a:t>p_url.netloc</a:t>
            </a:r>
            <a:r>
              <a:rPr lang="en-US" altLang="ko-KR" dirty="0">
                <a:solidFill>
                  <a:srgbClr val="002060"/>
                </a:solidFill>
                <a:latin typeface="Arial Narrow" panose="020B0606020202030204" pitchFamily="34" charset="0"/>
                <a:ea typeface="HY얕은샘물M" panose="02030600000101010101" pitchFamily="18" charset="-127"/>
              </a:rPr>
              <a:t>)</a:t>
            </a:r>
          </a:p>
          <a:p>
            <a:r>
              <a:rPr lang="en-US" altLang="ko-KR" dirty="0">
                <a:solidFill>
                  <a:srgbClr val="002060"/>
                </a:solidFill>
                <a:latin typeface="Arial Narrow" panose="020B0606020202030204" pitchFamily="34" charset="0"/>
                <a:ea typeface="HY얕은샘물M" panose="02030600000101010101" pitchFamily="18" charset="-127"/>
              </a:rPr>
              <a:t>print('path :', </a:t>
            </a:r>
            <a:r>
              <a:rPr lang="en-US" altLang="ko-KR" dirty="0" err="1" smtClean="0">
                <a:solidFill>
                  <a:srgbClr val="002060"/>
                </a:solidFill>
                <a:latin typeface="Arial Narrow" panose="020B0606020202030204" pitchFamily="34" charset="0"/>
                <a:ea typeface="HY얕은샘물M" panose="02030600000101010101" pitchFamily="18" charset="-127"/>
              </a:rPr>
              <a:t>p_url.path</a:t>
            </a:r>
            <a:r>
              <a:rPr lang="en-US" altLang="ko-KR" dirty="0">
                <a:solidFill>
                  <a:srgbClr val="002060"/>
                </a:solidFill>
                <a:latin typeface="Arial Narrow" panose="020B0606020202030204" pitchFamily="34" charset="0"/>
                <a:ea typeface="HY얕은샘물M" panose="02030600000101010101" pitchFamily="18" charset="-127"/>
              </a:rPr>
              <a:t>)</a:t>
            </a:r>
          </a:p>
          <a:p>
            <a:r>
              <a:rPr lang="en-US" altLang="ko-KR" dirty="0">
                <a:solidFill>
                  <a:srgbClr val="002060"/>
                </a:solidFill>
                <a:latin typeface="Arial Narrow" panose="020B0606020202030204" pitchFamily="34" charset="0"/>
                <a:ea typeface="HY얕은샘물M" panose="02030600000101010101" pitchFamily="18" charset="-127"/>
              </a:rPr>
              <a:t>print('</a:t>
            </a:r>
            <a:r>
              <a:rPr lang="en-US" altLang="ko-KR" dirty="0" err="1">
                <a:solidFill>
                  <a:srgbClr val="002060"/>
                </a:solidFill>
                <a:latin typeface="Arial Narrow" panose="020B0606020202030204" pitchFamily="34" charset="0"/>
                <a:ea typeface="HY얕은샘물M" panose="02030600000101010101" pitchFamily="18" charset="-127"/>
              </a:rPr>
              <a:t>params</a:t>
            </a:r>
            <a:r>
              <a:rPr lang="en-US" altLang="ko-KR" dirty="0">
                <a:solidFill>
                  <a:srgbClr val="002060"/>
                </a:solidFill>
                <a:latin typeface="Arial Narrow" panose="020B0606020202030204" pitchFamily="34" charset="0"/>
                <a:ea typeface="HY얕은샘물M" panose="02030600000101010101" pitchFamily="18" charset="-127"/>
              </a:rPr>
              <a:t> :', </a:t>
            </a:r>
            <a:r>
              <a:rPr lang="en-US" altLang="ko-KR" dirty="0" err="1" smtClean="0">
                <a:solidFill>
                  <a:srgbClr val="002060"/>
                </a:solidFill>
                <a:latin typeface="Arial Narrow" panose="020B0606020202030204" pitchFamily="34" charset="0"/>
                <a:ea typeface="HY얕은샘물M" panose="02030600000101010101" pitchFamily="18" charset="-127"/>
              </a:rPr>
              <a:t>p_url.params</a:t>
            </a:r>
            <a:r>
              <a:rPr lang="en-US" altLang="ko-KR" dirty="0">
                <a:solidFill>
                  <a:srgbClr val="002060"/>
                </a:solidFill>
                <a:latin typeface="Arial Narrow" panose="020B0606020202030204" pitchFamily="34" charset="0"/>
                <a:ea typeface="HY얕은샘물M" panose="02030600000101010101" pitchFamily="18" charset="-127"/>
              </a:rPr>
              <a:t>)</a:t>
            </a:r>
          </a:p>
          <a:p>
            <a:r>
              <a:rPr lang="en-US" altLang="ko-KR" dirty="0">
                <a:solidFill>
                  <a:srgbClr val="002060"/>
                </a:solidFill>
                <a:latin typeface="Arial Narrow" panose="020B0606020202030204" pitchFamily="34" charset="0"/>
                <a:ea typeface="HY얕은샘물M" panose="02030600000101010101" pitchFamily="18" charset="-127"/>
              </a:rPr>
              <a:t>print('query :', </a:t>
            </a:r>
            <a:r>
              <a:rPr lang="en-US" altLang="ko-KR" dirty="0" err="1" smtClean="0">
                <a:solidFill>
                  <a:srgbClr val="002060"/>
                </a:solidFill>
                <a:latin typeface="Arial Narrow" panose="020B0606020202030204" pitchFamily="34" charset="0"/>
                <a:ea typeface="HY얕은샘물M" panose="02030600000101010101" pitchFamily="18" charset="-127"/>
              </a:rPr>
              <a:t>p_url.query</a:t>
            </a:r>
            <a:r>
              <a:rPr lang="en-US" altLang="ko-KR" dirty="0">
                <a:solidFill>
                  <a:srgbClr val="002060"/>
                </a:solidFill>
                <a:latin typeface="Arial Narrow" panose="020B0606020202030204" pitchFamily="34" charset="0"/>
                <a:ea typeface="HY얕은샘물M" panose="02030600000101010101" pitchFamily="18" charset="-127"/>
              </a:rPr>
              <a:t>)</a:t>
            </a:r>
          </a:p>
          <a:p>
            <a:r>
              <a:rPr lang="en-US" altLang="ko-KR" dirty="0">
                <a:solidFill>
                  <a:srgbClr val="002060"/>
                </a:solidFill>
                <a:latin typeface="Arial Narrow" panose="020B0606020202030204" pitchFamily="34" charset="0"/>
                <a:ea typeface="HY얕은샘물M" panose="02030600000101010101" pitchFamily="18" charset="-127"/>
              </a:rPr>
              <a:t>print('fragment:', </a:t>
            </a:r>
            <a:r>
              <a:rPr lang="en-US" altLang="ko-KR" dirty="0" err="1" smtClean="0">
                <a:solidFill>
                  <a:srgbClr val="002060"/>
                </a:solidFill>
                <a:latin typeface="Arial Narrow" panose="020B0606020202030204" pitchFamily="34" charset="0"/>
                <a:ea typeface="HY얕은샘물M" panose="02030600000101010101" pitchFamily="18" charset="-127"/>
              </a:rPr>
              <a:t>p_url.fragment</a:t>
            </a:r>
            <a:r>
              <a:rPr lang="en-US" altLang="ko-KR" dirty="0">
                <a:solidFill>
                  <a:srgbClr val="002060"/>
                </a:solidFill>
                <a:latin typeface="Arial Narrow" panose="020B0606020202030204" pitchFamily="34" charset="0"/>
                <a:ea typeface="HY얕은샘물M" panose="02030600000101010101" pitchFamily="18" charset="-127"/>
              </a:rPr>
              <a:t>)</a:t>
            </a:r>
          </a:p>
          <a:p>
            <a:r>
              <a:rPr lang="en-US" altLang="ko-KR" dirty="0">
                <a:solidFill>
                  <a:srgbClr val="002060"/>
                </a:solidFill>
                <a:latin typeface="Arial Narrow" panose="020B0606020202030204" pitchFamily="34" charset="0"/>
                <a:ea typeface="HY얕은샘물M" panose="02030600000101010101" pitchFamily="18" charset="-127"/>
              </a:rPr>
              <a:t>print('username:', </a:t>
            </a:r>
            <a:r>
              <a:rPr lang="en-US" altLang="ko-KR" dirty="0" err="1" smtClean="0">
                <a:solidFill>
                  <a:srgbClr val="002060"/>
                </a:solidFill>
                <a:latin typeface="Arial Narrow" panose="020B0606020202030204" pitchFamily="34" charset="0"/>
                <a:ea typeface="HY얕은샘물M" panose="02030600000101010101" pitchFamily="18" charset="-127"/>
              </a:rPr>
              <a:t>p_url.username</a:t>
            </a:r>
            <a:r>
              <a:rPr lang="en-US" altLang="ko-KR" dirty="0">
                <a:solidFill>
                  <a:srgbClr val="002060"/>
                </a:solidFill>
                <a:latin typeface="Arial Narrow" panose="020B0606020202030204" pitchFamily="34" charset="0"/>
                <a:ea typeface="HY얕은샘물M" panose="02030600000101010101" pitchFamily="18" charset="-127"/>
              </a:rPr>
              <a:t>)</a:t>
            </a:r>
          </a:p>
          <a:p>
            <a:r>
              <a:rPr lang="en-US" altLang="ko-KR" dirty="0">
                <a:solidFill>
                  <a:srgbClr val="002060"/>
                </a:solidFill>
                <a:latin typeface="Arial Narrow" panose="020B0606020202030204" pitchFamily="34" charset="0"/>
                <a:ea typeface="HY얕은샘물M" panose="02030600000101010101" pitchFamily="18" charset="-127"/>
              </a:rPr>
              <a:t>print('password:', </a:t>
            </a:r>
            <a:r>
              <a:rPr lang="en-US" altLang="ko-KR" dirty="0" err="1" smtClean="0">
                <a:solidFill>
                  <a:srgbClr val="002060"/>
                </a:solidFill>
                <a:latin typeface="Arial Narrow" panose="020B0606020202030204" pitchFamily="34" charset="0"/>
                <a:ea typeface="HY얕은샘물M" panose="02030600000101010101" pitchFamily="18" charset="-127"/>
              </a:rPr>
              <a:t>p_url.password</a:t>
            </a:r>
            <a:r>
              <a:rPr lang="en-US" altLang="ko-KR" dirty="0">
                <a:solidFill>
                  <a:srgbClr val="002060"/>
                </a:solidFill>
                <a:latin typeface="Arial Narrow" panose="020B0606020202030204" pitchFamily="34" charset="0"/>
                <a:ea typeface="HY얕은샘물M" panose="02030600000101010101" pitchFamily="18" charset="-127"/>
              </a:rPr>
              <a:t>)</a:t>
            </a:r>
          </a:p>
          <a:p>
            <a:r>
              <a:rPr lang="en-US" altLang="ko-KR" dirty="0">
                <a:solidFill>
                  <a:srgbClr val="002060"/>
                </a:solidFill>
                <a:latin typeface="Arial Narrow" panose="020B0606020202030204" pitchFamily="34" charset="0"/>
                <a:ea typeface="HY얕은샘물M" panose="02030600000101010101" pitchFamily="18" charset="-127"/>
              </a:rPr>
              <a:t>print('hostname:', </a:t>
            </a:r>
            <a:r>
              <a:rPr lang="en-US" altLang="ko-KR" dirty="0" err="1" smtClean="0">
                <a:solidFill>
                  <a:srgbClr val="002060"/>
                </a:solidFill>
                <a:latin typeface="Arial Narrow" panose="020B0606020202030204" pitchFamily="34" charset="0"/>
                <a:ea typeface="HY얕은샘물M" panose="02030600000101010101" pitchFamily="18" charset="-127"/>
              </a:rPr>
              <a:t>p_url.hostname</a:t>
            </a:r>
            <a:r>
              <a:rPr lang="en-US" altLang="ko-KR" dirty="0">
                <a:solidFill>
                  <a:srgbClr val="002060"/>
                </a:solidFill>
                <a:latin typeface="Arial Narrow" panose="020B0606020202030204" pitchFamily="34" charset="0"/>
                <a:ea typeface="HY얕은샘물M" panose="02030600000101010101" pitchFamily="18" charset="-127"/>
              </a:rPr>
              <a:t>)</a:t>
            </a:r>
          </a:p>
          <a:p>
            <a:r>
              <a:rPr lang="en-US" altLang="ko-KR" dirty="0">
                <a:solidFill>
                  <a:srgbClr val="002060"/>
                </a:solidFill>
                <a:latin typeface="Arial Narrow" panose="020B0606020202030204" pitchFamily="34" charset="0"/>
                <a:ea typeface="HY얕은샘물M" panose="02030600000101010101" pitchFamily="18" charset="-127"/>
              </a:rPr>
              <a:t>print('port :', </a:t>
            </a:r>
            <a:r>
              <a:rPr lang="en-US" altLang="ko-KR" dirty="0" err="1" smtClean="0">
                <a:solidFill>
                  <a:srgbClr val="002060"/>
                </a:solidFill>
                <a:latin typeface="Arial Narrow" panose="020B0606020202030204" pitchFamily="34" charset="0"/>
                <a:ea typeface="HY얕은샘물M" panose="02030600000101010101" pitchFamily="18" charset="-127"/>
              </a:rPr>
              <a:t>p_url.port</a:t>
            </a:r>
            <a:r>
              <a:rPr lang="en-US" altLang="ko-KR" dirty="0">
                <a:solidFill>
                  <a:srgbClr val="002060"/>
                </a:solidFill>
                <a:latin typeface="Arial Narrow" panose="020B0606020202030204" pitchFamily="34" charset="0"/>
                <a:ea typeface="HY얕은샘물M" panose="02030600000101010101" pitchFamily="18" charset="-127"/>
              </a:rPr>
              <a:t>)</a:t>
            </a:r>
            <a:endParaRPr lang="ko-KR" altLang="en-US" dirty="0">
              <a:solidFill>
                <a:srgbClr val="002060"/>
              </a:solidFill>
              <a:latin typeface="Arial Narrow" panose="020B0606020202030204" pitchFamily="34" charset="0"/>
              <a:ea typeface="HY얕은샘물M" panose="02030600000101010101" pitchFamily="18" charset="-127"/>
            </a:endParaRPr>
          </a:p>
        </p:txBody>
      </p:sp>
      <p:graphicFrame>
        <p:nvGraphicFramePr>
          <p:cNvPr id="5" name="개체 4"/>
          <p:cNvGraphicFramePr>
            <a:graphicFrameLocks noChangeAspect="1"/>
          </p:cNvGraphicFramePr>
          <p:nvPr>
            <p:extLst>
              <p:ext uri="{D42A27DB-BD31-4B8C-83A1-F6EECF244321}">
                <p14:modId xmlns:p14="http://schemas.microsoft.com/office/powerpoint/2010/main" val="2487818457"/>
              </p:ext>
            </p:extLst>
          </p:nvPr>
        </p:nvGraphicFramePr>
        <p:xfrm>
          <a:off x="7408863" y="5776913"/>
          <a:ext cx="1535112" cy="542925"/>
        </p:xfrm>
        <a:graphic>
          <a:graphicData uri="http://schemas.openxmlformats.org/presentationml/2006/ole">
            <mc:AlternateContent xmlns:mc="http://schemas.openxmlformats.org/markup-compatibility/2006">
              <mc:Choice xmlns:v="urn:schemas-microsoft-com:vml" Requires="v">
                <p:oleObj spid="_x0000_s4234" name="포장기 셸 개체" showAsIcon="1" r:id="rId4" imgW="1535400" imgH="542160" progId="Package">
                  <p:embed/>
                </p:oleObj>
              </mc:Choice>
              <mc:Fallback>
                <p:oleObj name="포장기 셸 개체" showAsIcon="1" r:id="rId4" imgW="1535400" imgH="542160" progId="Package">
                  <p:embed/>
                  <p:pic>
                    <p:nvPicPr>
                      <p:cNvPr id="6" name="개체 5"/>
                      <p:cNvPicPr/>
                      <p:nvPr/>
                    </p:nvPicPr>
                    <p:blipFill>
                      <a:blip r:embed="rId5"/>
                      <a:stretch>
                        <a:fillRect/>
                      </a:stretch>
                    </p:blipFill>
                    <p:spPr>
                      <a:xfrm>
                        <a:off x="7408863" y="5776913"/>
                        <a:ext cx="1535112" cy="542925"/>
                      </a:xfrm>
                      <a:prstGeom prst="rect">
                        <a:avLst/>
                      </a:prstGeom>
                    </p:spPr>
                  </p:pic>
                </p:oleObj>
              </mc:Fallback>
            </mc:AlternateContent>
          </a:graphicData>
        </a:graphic>
      </p:graphicFrame>
    </p:spTree>
    <p:extLst>
      <p:ext uri="{BB962C8B-B14F-4D97-AF65-F5344CB8AC3E}">
        <p14:creationId xmlns:p14="http://schemas.microsoft.com/office/powerpoint/2010/main" val="3503766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sz="quarter" idx="10"/>
          </p:nvPr>
        </p:nvSpPr>
        <p:spPr/>
        <p:txBody>
          <a:bodyPr/>
          <a:lstStyle/>
          <a:p>
            <a:r>
              <a:rPr lang="en-US" altLang="ko-KR" dirty="0" smtClean="0"/>
              <a:t>URL </a:t>
            </a:r>
            <a:r>
              <a:rPr lang="ko-KR" altLang="en-US" dirty="0" smtClean="0"/>
              <a:t>요소</a:t>
            </a:r>
            <a:r>
              <a:rPr lang="en-US" altLang="ko-KR" dirty="0" smtClean="0"/>
              <a:t>(</a:t>
            </a:r>
            <a:r>
              <a:rPr lang="ko-KR" altLang="en-US" dirty="0" smtClean="0"/>
              <a:t>주로 </a:t>
            </a:r>
            <a:r>
              <a:rPr lang="en-US" altLang="ko-KR" dirty="0" smtClean="0"/>
              <a:t>4</a:t>
            </a:r>
            <a:r>
              <a:rPr lang="ko-KR" altLang="en-US" dirty="0" smtClean="0"/>
              <a:t>가지 사용</a:t>
            </a:r>
            <a:r>
              <a:rPr lang="en-US" altLang="ko-KR" dirty="0" smtClean="0"/>
              <a:t>)</a:t>
            </a:r>
          </a:p>
          <a:p>
            <a:pPr lvl="1"/>
            <a:r>
              <a:rPr lang="en-US" altLang="ko-KR" dirty="0" err="1">
                <a:solidFill>
                  <a:srgbClr val="002060"/>
                </a:solidFill>
                <a:latin typeface="Arial Narrow" panose="020B0606020202030204" pitchFamily="34" charset="0"/>
                <a:ea typeface="HY얕은샘물M" panose="02030600000101010101" pitchFamily="18" charset="-127"/>
              </a:rPr>
              <a:t>url</a:t>
            </a:r>
            <a:r>
              <a:rPr lang="en-US" altLang="ko-KR" dirty="0">
                <a:solidFill>
                  <a:srgbClr val="002060"/>
                </a:solidFill>
                <a:latin typeface="Arial Narrow" panose="020B0606020202030204" pitchFamily="34" charset="0"/>
                <a:ea typeface="HY얕은샘물M" panose="02030600000101010101" pitchFamily="18" charset="-127"/>
              </a:rPr>
              <a:t> = "</a:t>
            </a:r>
            <a:r>
              <a:rPr lang="en-US" altLang="ko-KR" dirty="0">
                <a:solidFill>
                  <a:srgbClr val="FF0000"/>
                </a:solidFill>
                <a:latin typeface="Arial Narrow" panose="020B0606020202030204" pitchFamily="34" charset="0"/>
                <a:ea typeface="HY얕은샘물M" panose="02030600000101010101" pitchFamily="18" charset="-127"/>
              </a:rPr>
              <a:t>http</a:t>
            </a:r>
            <a:r>
              <a:rPr lang="en-US" altLang="ko-KR" dirty="0">
                <a:solidFill>
                  <a:srgbClr val="002060"/>
                </a:solidFill>
                <a:latin typeface="Arial Narrow" panose="020B0606020202030204" pitchFamily="34" charset="0"/>
                <a:ea typeface="HY얕은샘물M" panose="02030600000101010101" pitchFamily="18" charset="-127"/>
              </a:rPr>
              <a:t>://</a:t>
            </a:r>
            <a:r>
              <a:rPr lang="en-US" altLang="ko-KR" dirty="0" smtClean="0">
                <a:solidFill>
                  <a:srgbClr val="00B050"/>
                </a:solidFill>
                <a:latin typeface="Arial Narrow" panose="020B0606020202030204" pitchFamily="34" charset="0"/>
                <a:ea typeface="HY얕은샘물M" panose="02030600000101010101" pitchFamily="18" charset="-127"/>
              </a:rPr>
              <a:t>location</a:t>
            </a:r>
            <a:r>
              <a:rPr lang="en-US" altLang="ko-KR" dirty="0" smtClean="0">
                <a:solidFill>
                  <a:srgbClr val="0070C0"/>
                </a:solidFill>
                <a:latin typeface="Arial Narrow" panose="020B0606020202030204" pitchFamily="34" charset="0"/>
                <a:ea typeface="HY얕은샘물M" panose="02030600000101010101" pitchFamily="18" charset="-127"/>
              </a:rPr>
              <a:t>/path;parameter</a:t>
            </a:r>
            <a:r>
              <a:rPr lang="en-US" altLang="ko-KR" dirty="0" smtClean="0">
                <a:solidFill>
                  <a:srgbClr val="C00000"/>
                </a:solidFill>
                <a:latin typeface="Arial Narrow" panose="020B0606020202030204" pitchFamily="34" charset="0"/>
                <a:ea typeface="HY얕은샘물M" panose="02030600000101010101" pitchFamily="18" charset="-127"/>
              </a:rPr>
              <a:t>?query=argument</a:t>
            </a:r>
            <a:r>
              <a:rPr lang="en-US" altLang="ko-KR" dirty="0" smtClean="0">
                <a:solidFill>
                  <a:srgbClr val="002060"/>
                </a:solidFill>
                <a:latin typeface="Arial Narrow" panose="020B0606020202030204" pitchFamily="34" charset="0"/>
                <a:ea typeface="HY얕은샘물M" panose="02030600000101010101" pitchFamily="18" charset="-127"/>
              </a:rPr>
              <a:t>#frag</a:t>
            </a:r>
            <a:r>
              <a:rPr lang="en-US" altLang="ko-KR" dirty="0">
                <a:solidFill>
                  <a:srgbClr val="002060"/>
                </a:solidFill>
                <a:latin typeface="Arial Narrow" panose="020B0606020202030204" pitchFamily="34" charset="0"/>
                <a:ea typeface="HY얕은샘물M" panose="02030600000101010101" pitchFamily="18" charset="-127"/>
              </a:rPr>
              <a:t>"</a:t>
            </a:r>
            <a:endParaRPr lang="en-US" altLang="ko-KR" dirty="0"/>
          </a:p>
          <a:p>
            <a:pPr lvl="1">
              <a:lnSpc>
                <a:spcPct val="100000"/>
              </a:lnSpc>
            </a:pPr>
            <a:r>
              <a:rPr lang="en-US" altLang="ko-KR" dirty="0" smtClean="0">
                <a:solidFill>
                  <a:srgbClr val="FF0000"/>
                </a:solidFill>
              </a:rPr>
              <a:t>scheme</a:t>
            </a:r>
            <a:r>
              <a:rPr lang="en-US" altLang="ko-KR" dirty="0" smtClean="0"/>
              <a:t>: </a:t>
            </a:r>
            <a:r>
              <a:rPr lang="ko-KR" altLang="en-US" dirty="0" smtClean="0"/>
              <a:t>자원에 접근하기 위해 사용되는 프로토콜</a:t>
            </a:r>
            <a:endParaRPr lang="en-US" altLang="ko-KR" dirty="0" smtClean="0"/>
          </a:p>
          <a:p>
            <a:pPr lvl="1">
              <a:lnSpc>
                <a:spcPct val="100000"/>
              </a:lnSpc>
            </a:pPr>
            <a:r>
              <a:rPr lang="en-US" altLang="ko-KR" dirty="0" err="1">
                <a:solidFill>
                  <a:srgbClr val="00B050"/>
                </a:solidFill>
                <a:latin typeface="Arial Narrow" panose="020B0606020202030204" pitchFamily="34" charset="0"/>
                <a:ea typeface="HY얕은샘물M" panose="02030600000101010101" pitchFamily="18" charset="-127"/>
              </a:rPr>
              <a:t>netloc</a:t>
            </a:r>
            <a:r>
              <a:rPr lang="en-US" altLang="ko-KR" dirty="0" smtClean="0"/>
              <a:t>: </a:t>
            </a:r>
            <a:r>
              <a:rPr lang="ko-KR" altLang="en-US" dirty="0" smtClean="0"/>
              <a:t>서버의 도메인 네임</a:t>
            </a:r>
            <a:endParaRPr lang="en-US" altLang="ko-KR" dirty="0" smtClean="0"/>
          </a:p>
          <a:p>
            <a:pPr lvl="1">
              <a:lnSpc>
                <a:spcPct val="100000"/>
              </a:lnSpc>
            </a:pPr>
            <a:r>
              <a:rPr lang="en-US" altLang="ko-KR" dirty="0">
                <a:solidFill>
                  <a:srgbClr val="0070C0"/>
                </a:solidFill>
                <a:latin typeface="Arial Narrow" panose="020B0606020202030204" pitchFamily="34" charset="0"/>
                <a:ea typeface="HY얕은샘물M" panose="02030600000101010101" pitchFamily="18" charset="-127"/>
              </a:rPr>
              <a:t>path</a:t>
            </a:r>
            <a:r>
              <a:rPr lang="en-US" altLang="ko-KR" dirty="0" smtClean="0"/>
              <a:t>: Web Client</a:t>
            </a:r>
            <a:r>
              <a:rPr lang="ko-KR" altLang="en-US" dirty="0" smtClean="0"/>
              <a:t>가 접근하려는 서버 내의 자원</a:t>
            </a:r>
            <a:r>
              <a:rPr lang="en-US" altLang="ko-KR" dirty="0" smtClean="0"/>
              <a:t>(Resource) </a:t>
            </a:r>
            <a:r>
              <a:rPr lang="ko-KR" altLang="en-US" dirty="0" smtClean="0"/>
              <a:t>경로</a:t>
            </a:r>
            <a:endParaRPr lang="en-US" altLang="ko-KR" dirty="0" smtClean="0"/>
          </a:p>
          <a:p>
            <a:pPr lvl="1">
              <a:lnSpc>
                <a:spcPct val="100000"/>
              </a:lnSpc>
            </a:pPr>
            <a:r>
              <a:rPr lang="en-US" altLang="ko-KR" dirty="0" err="1">
                <a:solidFill>
                  <a:srgbClr val="0070C0"/>
                </a:solidFill>
                <a:latin typeface="Arial Narrow" panose="020B0606020202030204" pitchFamily="34" charset="0"/>
                <a:ea typeface="HY얕은샘물M" panose="02030600000101010101" pitchFamily="18" charset="-127"/>
              </a:rPr>
              <a:t>params</a:t>
            </a:r>
            <a:r>
              <a:rPr lang="en-US" altLang="ko-KR" dirty="0" smtClean="0">
                <a:solidFill>
                  <a:schemeClr val="bg1">
                    <a:lumMod val="65000"/>
                  </a:schemeClr>
                </a:solidFill>
              </a:rPr>
              <a:t>: path parameter(;</a:t>
            </a:r>
            <a:r>
              <a:rPr lang="ko-KR" altLang="en-US" dirty="0" smtClean="0">
                <a:solidFill>
                  <a:schemeClr val="bg1">
                    <a:lumMod val="65000"/>
                  </a:schemeClr>
                </a:solidFill>
              </a:rPr>
              <a:t>로 분리</a:t>
            </a:r>
            <a:r>
              <a:rPr lang="en-US" altLang="ko-KR" dirty="0" smtClean="0">
                <a:solidFill>
                  <a:schemeClr val="bg1">
                    <a:lumMod val="65000"/>
                  </a:schemeClr>
                </a:solidFill>
              </a:rPr>
              <a:t>)</a:t>
            </a:r>
          </a:p>
          <a:p>
            <a:pPr lvl="1">
              <a:lnSpc>
                <a:spcPct val="100000"/>
              </a:lnSpc>
            </a:pPr>
            <a:r>
              <a:rPr lang="en-US" altLang="ko-KR" dirty="0">
                <a:solidFill>
                  <a:srgbClr val="C00000"/>
                </a:solidFill>
                <a:latin typeface="Arial Narrow" panose="020B0606020202030204" pitchFamily="34" charset="0"/>
                <a:ea typeface="HY얕은샘물M" panose="02030600000101010101" pitchFamily="18" charset="-127"/>
              </a:rPr>
              <a:t>query</a:t>
            </a:r>
            <a:r>
              <a:rPr lang="en-US" altLang="ko-KR" dirty="0" smtClean="0"/>
              <a:t>: </a:t>
            </a:r>
            <a:r>
              <a:rPr lang="ko-KR" altLang="en-US" dirty="0" smtClean="0"/>
              <a:t>자원을 처리하거나 검색하기 위한 정보 문자열</a:t>
            </a:r>
            <a:r>
              <a:rPr lang="en-US" altLang="ko-KR" dirty="0" smtClean="0"/>
              <a:t>(</a:t>
            </a:r>
            <a:r>
              <a:rPr lang="en-US" altLang="ko-KR" dirty="0" smtClean="0">
                <a:solidFill>
                  <a:srgbClr val="FF0000"/>
                </a:solidFill>
              </a:rPr>
              <a:t>?</a:t>
            </a:r>
            <a:r>
              <a:rPr lang="en-US" altLang="ko-KR" dirty="0" smtClean="0"/>
              <a:t>name1=value1</a:t>
            </a:r>
            <a:r>
              <a:rPr lang="en-US" altLang="ko-KR" dirty="0" smtClean="0">
                <a:solidFill>
                  <a:srgbClr val="FF0000"/>
                </a:solidFill>
              </a:rPr>
              <a:t>&amp;</a:t>
            </a:r>
            <a:r>
              <a:rPr lang="en-US" altLang="ko-KR" dirty="0" smtClean="0"/>
              <a:t>name2=value2)</a:t>
            </a:r>
          </a:p>
          <a:p>
            <a:pPr lvl="1">
              <a:lnSpc>
                <a:spcPct val="100000"/>
              </a:lnSpc>
            </a:pPr>
            <a:r>
              <a:rPr lang="en-US" altLang="ko-KR" dirty="0">
                <a:solidFill>
                  <a:srgbClr val="002060"/>
                </a:solidFill>
                <a:latin typeface="Arial Narrow" panose="020B0606020202030204" pitchFamily="34" charset="0"/>
                <a:ea typeface="HY얕은샘물M" panose="02030600000101010101" pitchFamily="18" charset="-127"/>
              </a:rPr>
              <a:t>fragment</a:t>
            </a:r>
            <a:r>
              <a:rPr lang="en-US" altLang="ko-KR" dirty="0" smtClean="0">
                <a:solidFill>
                  <a:schemeClr val="bg1">
                    <a:lumMod val="65000"/>
                  </a:schemeClr>
                </a:solidFill>
              </a:rPr>
              <a:t>: Web Page </a:t>
            </a:r>
            <a:r>
              <a:rPr lang="ko-KR" altLang="en-US" dirty="0" smtClean="0">
                <a:solidFill>
                  <a:schemeClr val="bg1">
                    <a:lumMod val="65000"/>
                  </a:schemeClr>
                </a:solidFill>
              </a:rPr>
              <a:t>내부 </a:t>
            </a:r>
            <a:r>
              <a:rPr lang="en-US" altLang="ko-KR" dirty="0" smtClean="0">
                <a:solidFill>
                  <a:schemeClr val="bg1">
                    <a:lumMod val="65000"/>
                  </a:schemeClr>
                </a:solidFill>
              </a:rPr>
              <a:t>section </a:t>
            </a:r>
            <a:r>
              <a:rPr lang="ko-KR" altLang="en-US" dirty="0" err="1" smtClean="0">
                <a:solidFill>
                  <a:schemeClr val="bg1">
                    <a:lumMod val="65000"/>
                  </a:schemeClr>
                </a:solidFill>
              </a:rPr>
              <a:t>식별자</a:t>
            </a:r>
            <a:endParaRPr lang="ko-KR" altLang="en-US" dirty="0">
              <a:solidFill>
                <a:schemeClr val="bg1">
                  <a:lumMod val="65000"/>
                </a:schemeClr>
              </a:solidFill>
            </a:endParaRPr>
          </a:p>
        </p:txBody>
      </p:sp>
      <p:sp>
        <p:nvSpPr>
          <p:cNvPr id="3" name="제목 2"/>
          <p:cNvSpPr>
            <a:spLocks noGrp="1"/>
          </p:cNvSpPr>
          <p:nvPr>
            <p:ph type="title"/>
          </p:nvPr>
        </p:nvSpPr>
        <p:spPr/>
        <p:txBody>
          <a:bodyPr/>
          <a:lstStyle/>
          <a:p>
            <a:r>
              <a:rPr lang="en-US" altLang="ko-KR" dirty="0" smtClean="0"/>
              <a:t>URL </a:t>
            </a:r>
            <a:r>
              <a:rPr lang="ko-KR" altLang="en-US" dirty="0" smtClean="0"/>
              <a:t>분해</a:t>
            </a:r>
            <a:endParaRPr lang="ko-KR" altLang="en-US" dirty="0"/>
          </a:p>
        </p:txBody>
      </p:sp>
    </p:spTree>
    <p:extLst>
      <p:ext uri="{BB962C8B-B14F-4D97-AF65-F5344CB8AC3E}">
        <p14:creationId xmlns:p14="http://schemas.microsoft.com/office/powerpoint/2010/main" val="1153651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533400" y="4267200"/>
            <a:ext cx="8610600" cy="1066799"/>
          </a:xfrm>
        </p:spPr>
        <p:txBody>
          <a:bodyPr/>
          <a:lstStyle/>
          <a:p>
            <a:r>
              <a:rPr lang="en-US" altLang="ko-KR" sz="3200" dirty="0" smtClean="0"/>
              <a:t>requests </a:t>
            </a:r>
            <a:r>
              <a:rPr lang="ko-KR" altLang="en-US" sz="3200" dirty="0" smtClean="0"/>
              <a:t>모듈을 이용한 자원 요청</a:t>
            </a:r>
            <a:r>
              <a:rPr lang="en-US" altLang="ko-KR" sz="3200" dirty="0" smtClean="0"/>
              <a:t>/</a:t>
            </a:r>
            <a:r>
              <a:rPr lang="ko-KR" altLang="en-US" sz="3200" dirty="0" smtClean="0"/>
              <a:t>생성하기</a:t>
            </a:r>
            <a:endParaRPr lang="ko-KR" altLang="en-US" sz="3200" dirty="0"/>
          </a:p>
        </p:txBody>
      </p:sp>
    </p:spTree>
    <p:extLst>
      <p:ext uri="{BB962C8B-B14F-4D97-AF65-F5344CB8AC3E}">
        <p14:creationId xmlns:p14="http://schemas.microsoft.com/office/powerpoint/2010/main" val="1959326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sz="quarter" idx="10"/>
          </p:nvPr>
        </p:nvSpPr>
        <p:spPr/>
        <p:txBody>
          <a:bodyPr/>
          <a:lstStyle/>
          <a:p>
            <a:r>
              <a:rPr lang="en-US" altLang="ko-KR" dirty="0"/>
              <a:t>requests module</a:t>
            </a:r>
            <a:r>
              <a:rPr lang="ko-KR" altLang="en-US" dirty="0"/>
              <a:t>을 이용하면 </a:t>
            </a:r>
            <a:r>
              <a:rPr lang="en-US" altLang="ko-KR" dirty="0"/>
              <a:t>HTTP request</a:t>
            </a:r>
            <a:r>
              <a:rPr lang="ko-KR" altLang="en-US" dirty="0"/>
              <a:t>를 간단히 보낼 수 있다</a:t>
            </a:r>
            <a:r>
              <a:rPr lang="en-US" altLang="ko-KR" dirty="0"/>
              <a:t>. requests </a:t>
            </a:r>
            <a:r>
              <a:rPr lang="ko-KR" altLang="en-US" dirty="0"/>
              <a:t>모듈은 별도로 설치해야 한다</a:t>
            </a:r>
            <a:r>
              <a:rPr lang="en-US" altLang="ko-KR" dirty="0" smtClean="0"/>
              <a:t>.</a:t>
            </a:r>
          </a:p>
          <a:p>
            <a:r>
              <a:rPr lang="en-US" altLang="ko-KR" dirty="0" smtClean="0"/>
              <a:t>HTTP requests types</a:t>
            </a:r>
          </a:p>
          <a:p>
            <a:pPr lvl="1"/>
            <a:r>
              <a:rPr lang="en-US" altLang="ko-KR" dirty="0" smtClean="0"/>
              <a:t>GET</a:t>
            </a:r>
            <a:r>
              <a:rPr lang="en-US" altLang="ko-KR" dirty="0"/>
              <a:t>, PUT, POST, </a:t>
            </a:r>
            <a:r>
              <a:rPr lang="en-US" altLang="ko-KR" dirty="0" smtClean="0"/>
              <a:t>DELETE, HEAD, OPTIONS</a:t>
            </a:r>
          </a:p>
          <a:p>
            <a:r>
              <a:rPr lang="en-US" altLang="ko-KR" dirty="0" smtClean="0"/>
              <a:t>GET requests</a:t>
            </a:r>
          </a:p>
          <a:p>
            <a:endParaRPr lang="en-US" altLang="ko-KR" dirty="0" smtClean="0"/>
          </a:p>
          <a:p>
            <a:endParaRPr lang="en-US" altLang="ko-KR" dirty="0"/>
          </a:p>
          <a:p>
            <a:endParaRPr lang="en-US" altLang="ko-KR" dirty="0" smtClean="0"/>
          </a:p>
          <a:p>
            <a:r>
              <a:rPr lang="en-US" altLang="ko-KR" dirty="0" smtClean="0"/>
              <a:t>PUT requests</a:t>
            </a:r>
          </a:p>
          <a:p>
            <a:pPr lvl="1"/>
            <a:r>
              <a:rPr lang="ko-KR" altLang="en-US" dirty="0" smtClean="0"/>
              <a:t>자원을 갱신하거나 생성</a:t>
            </a:r>
            <a:endParaRPr lang="ko-KR" altLang="en-US" dirty="0"/>
          </a:p>
        </p:txBody>
      </p:sp>
      <p:sp>
        <p:nvSpPr>
          <p:cNvPr id="3" name="제목 2"/>
          <p:cNvSpPr>
            <a:spLocks noGrp="1"/>
          </p:cNvSpPr>
          <p:nvPr>
            <p:ph type="title"/>
          </p:nvPr>
        </p:nvSpPr>
        <p:spPr/>
        <p:txBody>
          <a:bodyPr/>
          <a:lstStyle/>
          <a:p>
            <a:r>
              <a:rPr lang="en-US" altLang="ko-KR" dirty="0" smtClean="0"/>
              <a:t>requests </a:t>
            </a:r>
            <a:r>
              <a:rPr lang="ko-KR" altLang="en-US" dirty="0" smtClean="0"/>
              <a:t>모듈을 사용한 </a:t>
            </a:r>
            <a:r>
              <a:rPr lang="en-US" altLang="ko-KR" dirty="0" smtClean="0"/>
              <a:t>HTTP </a:t>
            </a:r>
            <a:r>
              <a:rPr lang="ko-KR" altLang="en-US" dirty="0" smtClean="0"/>
              <a:t>요청</a:t>
            </a:r>
            <a:endParaRPr lang="ko-KR" altLang="en-US" dirty="0"/>
          </a:p>
        </p:txBody>
      </p:sp>
      <p:sp>
        <p:nvSpPr>
          <p:cNvPr id="4" name="TextBox 3"/>
          <p:cNvSpPr txBox="1"/>
          <p:nvPr/>
        </p:nvSpPr>
        <p:spPr>
          <a:xfrm>
            <a:off x="609600" y="3281486"/>
            <a:ext cx="5519716" cy="1015663"/>
          </a:xfrm>
          <a:prstGeom prst="rect">
            <a:avLst/>
          </a:prstGeom>
          <a:noFill/>
        </p:spPr>
        <p:txBody>
          <a:bodyPr wrap="none" rtlCol="0">
            <a:spAutoFit/>
          </a:bodyPr>
          <a:lstStyle/>
          <a:p>
            <a:r>
              <a:rPr lang="en-US" altLang="ko-KR" dirty="0" smtClean="0">
                <a:solidFill>
                  <a:srgbClr val="002060"/>
                </a:solidFill>
                <a:latin typeface="+mn-ea"/>
                <a:ea typeface="+mn-ea"/>
              </a:rPr>
              <a:t>import requests</a:t>
            </a:r>
          </a:p>
          <a:p>
            <a:r>
              <a:rPr lang="en-US" altLang="ko-KR" dirty="0" err="1">
                <a:solidFill>
                  <a:srgbClr val="002060"/>
                </a:solidFill>
                <a:latin typeface="+mn-ea"/>
                <a:ea typeface="+mn-ea"/>
              </a:rPr>
              <a:t>resp</a:t>
            </a:r>
            <a:r>
              <a:rPr lang="en-US" altLang="ko-KR" dirty="0">
                <a:solidFill>
                  <a:srgbClr val="002060"/>
                </a:solidFill>
                <a:latin typeface="+mn-ea"/>
                <a:ea typeface="+mn-ea"/>
              </a:rPr>
              <a:t> = </a:t>
            </a:r>
            <a:r>
              <a:rPr lang="en-US" altLang="ko-KR" dirty="0" err="1">
                <a:solidFill>
                  <a:srgbClr val="FF0000"/>
                </a:solidFill>
                <a:latin typeface="+mn-ea"/>
                <a:ea typeface="+mn-ea"/>
              </a:rPr>
              <a:t>requests.get</a:t>
            </a:r>
            <a:r>
              <a:rPr lang="en-US" altLang="ko-KR" dirty="0" smtClean="0">
                <a:solidFill>
                  <a:srgbClr val="002060"/>
                </a:solidFill>
                <a:latin typeface="+mn-ea"/>
                <a:ea typeface="+mn-ea"/>
              </a:rPr>
              <a:t>("https</a:t>
            </a:r>
            <a:r>
              <a:rPr lang="en-US" altLang="ko-KR" dirty="0">
                <a:solidFill>
                  <a:srgbClr val="002060"/>
                </a:solidFill>
                <a:latin typeface="+mn-ea"/>
              </a:rPr>
              <a:t> ://</a:t>
            </a:r>
            <a:r>
              <a:rPr lang="en-US" altLang="ko-KR" dirty="0" smtClean="0">
                <a:solidFill>
                  <a:srgbClr val="002060"/>
                </a:solidFill>
                <a:latin typeface="+mn-ea"/>
              </a:rPr>
              <a:t>httpbin.org/get</a:t>
            </a:r>
            <a:r>
              <a:rPr lang="en-US" altLang="ko-KR" dirty="0" smtClean="0">
                <a:solidFill>
                  <a:srgbClr val="002060"/>
                </a:solidFill>
                <a:latin typeface="+mn-ea"/>
                <a:ea typeface="+mn-ea"/>
              </a:rPr>
              <a:t>")</a:t>
            </a:r>
            <a:endParaRPr lang="en-US" altLang="ko-KR" dirty="0">
              <a:solidFill>
                <a:srgbClr val="002060"/>
              </a:solidFill>
              <a:latin typeface="+mn-ea"/>
              <a:ea typeface="+mn-ea"/>
            </a:endParaRPr>
          </a:p>
          <a:p>
            <a:r>
              <a:rPr lang="en-US" altLang="ko-KR" dirty="0" smtClean="0">
                <a:solidFill>
                  <a:srgbClr val="002060"/>
                </a:solidFill>
                <a:latin typeface="+mn-ea"/>
                <a:ea typeface="+mn-ea"/>
              </a:rPr>
              <a:t>print(</a:t>
            </a:r>
            <a:r>
              <a:rPr lang="en-US" altLang="ko-KR" dirty="0" err="1" smtClean="0">
                <a:solidFill>
                  <a:srgbClr val="002060"/>
                </a:solidFill>
                <a:latin typeface="+mn-ea"/>
                <a:ea typeface="+mn-ea"/>
              </a:rPr>
              <a:t>resp.text</a:t>
            </a:r>
            <a:r>
              <a:rPr lang="en-US" altLang="ko-KR" dirty="0" smtClean="0">
                <a:solidFill>
                  <a:srgbClr val="002060"/>
                </a:solidFill>
                <a:latin typeface="+mn-ea"/>
                <a:ea typeface="+mn-ea"/>
              </a:rPr>
              <a:t>)</a:t>
            </a:r>
            <a:endParaRPr lang="en-US" altLang="ko-KR" dirty="0">
              <a:solidFill>
                <a:srgbClr val="002060"/>
              </a:solidFill>
              <a:latin typeface="+mn-ea"/>
              <a:ea typeface="+mn-ea"/>
            </a:endParaRPr>
          </a:p>
        </p:txBody>
      </p:sp>
      <p:sp>
        <p:nvSpPr>
          <p:cNvPr id="5" name="TextBox 4"/>
          <p:cNvSpPr txBox="1"/>
          <p:nvPr/>
        </p:nvSpPr>
        <p:spPr>
          <a:xfrm>
            <a:off x="582706" y="5323378"/>
            <a:ext cx="8332694" cy="923330"/>
          </a:xfrm>
          <a:prstGeom prst="rect">
            <a:avLst/>
          </a:prstGeom>
          <a:noFill/>
        </p:spPr>
        <p:txBody>
          <a:bodyPr wrap="square" rtlCol="0">
            <a:spAutoFit/>
          </a:bodyPr>
          <a:lstStyle/>
          <a:p>
            <a:r>
              <a:rPr lang="en-US" altLang="ko-KR" sz="1800" dirty="0" smtClean="0">
                <a:solidFill>
                  <a:srgbClr val="002060"/>
                </a:solidFill>
                <a:latin typeface="+mn-ea"/>
                <a:ea typeface="+mn-ea"/>
              </a:rPr>
              <a:t>import requests</a:t>
            </a:r>
          </a:p>
          <a:p>
            <a:r>
              <a:rPr lang="en-US" altLang="ko-KR" sz="1800" dirty="0" err="1">
                <a:solidFill>
                  <a:srgbClr val="002060"/>
                </a:solidFill>
                <a:latin typeface="+mn-ea"/>
                <a:ea typeface="+mn-ea"/>
              </a:rPr>
              <a:t>resp</a:t>
            </a:r>
            <a:r>
              <a:rPr lang="en-US" altLang="ko-KR" sz="1800" dirty="0">
                <a:solidFill>
                  <a:srgbClr val="002060"/>
                </a:solidFill>
                <a:latin typeface="+mn-ea"/>
                <a:ea typeface="+mn-ea"/>
              </a:rPr>
              <a:t> = </a:t>
            </a:r>
            <a:r>
              <a:rPr lang="en-US" altLang="ko-KR" sz="1800" dirty="0" err="1">
                <a:solidFill>
                  <a:srgbClr val="FF0000"/>
                </a:solidFill>
                <a:latin typeface="+mn-ea"/>
                <a:ea typeface="+mn-ea"/>
              </a:rPr>
              <a:t>requests.put</a:t>
            </a:r>
            <a:r>
              <a:rPr lang="en-US" altLang="ko-KR" sz="1800" dirty="0" smtClean="0">
                <a:solidFill>
                  <a:srgbClr val="002060"/>
                </a:solidFill>
                <a:latin typeface="+mn-ea"/>
                <a:ea typeface="+mn-ea"/>
              </a:rPr>
              <a:t>('https://httpbin.org/put', data </a:t>
            </a:r>
            <a:r>
              <a:rPr lang="en-US" altLang="ko-KR" sz="1800" dirty="0">
                <a:solidFill>
                  <a:srgbClr val="002060"/>
                </a:solidFill>
                <a:latin typeface="+mn-ea"/>
                <a:ea typeface="+mn-ea"/>
              </a:rPr>
              <a:t>= {'key': 'value</a:t>
            </a:r>
            <a:r>
              <a:rPr lang="en-US" altLang="ko-KR" sz="1800" dirty="0" smtClean="0">
                <a:solidFill>
                  <a:srgbClr val="002060"/>
                </a:solidFill>
                <a:latin typeface="+mn-ea"/>
                <a:ea typeface="+mn-ea"/>
              </a:rPr>
              <a:t>'})</a:t>
            </a:r>
          </a:p>
          <a:p>
            <a:r>
              <a:rPr lang="en-US" altLang="ko-KR" sz="1800" dirty="0" smtClean="0">
                <a:solidFill>
                  <a:srgbClr val="002060"/>
                </a:solidFill>
                <a:latin typeface="+mn-ea"/>
                <a:ea typeface="+mn-ea"/>
              </a:rPr>
              <a:t>print(</a:t>
            </a:r>
            <a:r>
              <a:rPr lang="en-US" altLang="ko-KR" sz="1800" dirty="0" err="1" smtClean="0">
                <a:solidFill>
                  <a:srgbClr val="002060"/>
                </a:solidFill>
                <a:latin typeface="+mn-ea"/>
                <a:ea typeface="+mn-ea"/>
              </a:rPr>
              <a:t>resp.text</a:t>
            </a:r>
            <a:r>
              <a:rPr lang="en-US" altLang="ko-KR" sz="1800" dirty="0" smtClean="0">
                <a:solidFill>
                  <a:srgbClr val="002060"/>
                </a:solidFill>
                <a:latin typeface="+mn-ea"/>
                <a:ea typeface="+mn-ea"/>
              </a:rPr>
              <a:t>)</a:t>
            </a:r>
            <a:endParaRPr lang="en-US" altLang="ko-KR" sz="1800" dirty="0">
              <a:solidFill>
                <a:srgbClr val="002060"/>
              </a:solidFill>
              <a:latin typeface="+mn-ea"/>
              <a:ea typeface="+mn-ea"/>
            </a:endParaRPr>
          </a:p>
        </p:txBody>
      </p:sp>
    </p:spTree>
    <p:extLst>
      <p:ext uri="{BB962C8B-B14F-4D97-AF65-F5344CB8AC3E}">
        <p14:creationId xmlns:p14="http://schemas.microsoft.com/office/powerpoint/2010/main" val="1651304981"/>
      </p:ext>
    </p:extLst>
  </p:cSld>
  <p:clrMapOvr>
    <a:masterClrMapping/>
  </p:clrMapOvr>
</p:sld>
</file>

<file path=ppt/theme/theme1.xml><?xml version="1.0" encoding="utf-8"?>
<a:theme xmlns:a="http://schemas.openxmlformats.org/drawingml/2006/main" name="2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F0000"/>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solidFill>
              <a:srgbClr val="002060"/>
            </a:solidFill>
            <a:latin typeface="+mn-ea"/>
            <a:ea typeface="+mn-ea"/>
          </a:defRPr>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21002</TotalTime>
  <Words>2110</Words>
  <Application>Microsoft Office PowerPoint</Application>
  <PresentationFormat>화면 슬라이드 쇼(4:3)</PresentationFormat>
  <Paragraphs>337</Paragraphs>
  <Slides>30</Slides>
  <Notes>16</Notes>
  <HiddenSlides>0</HiddenSlides>
  <MMClips>0</MMClips>
  <ScaleCrop>false</ScaleCrop>
  <HeadingPairs>
    <vt:vector size="8" baseType="variant">
      <vt:variant>
        <vt:lpstr>사용한 글꼴</vt:lpstr>
      </vt:variant>
      <vt:variant>
        <vt:i4>10</vt:i4>
      </vt:variant>
      <vt:variant>
        <vt:lpstr>테마</vt:lpstr>
      </vt:variant>
      <vt:variant>
        <vt:i4>1</vt:i4>
      </vt:variant>
      <vt:variant>
        <vt:lpstr>포함된 OLE 서버</vt:lpstr>
      </vt:variant>
      <vt:variant>
        <vt:i4>2</vt:i4>
      </vt:variant>
      <vt:variant>
        <vt:lpstr>슬라이드 제목</vt:lpstr>
      </vt:variant>
      <vt:variant>
        <vt:i4>30</vt:i4>
      </vt:variant>
    </vt:vector>
  </HeadingPairs>
  <TitlesOfParts>
    <vt:vector size="43" baseType="lpstr">
      <vt:lpstr>굴림</vt:lpstr>
      <vt:lpstr>Verdana</vt:lpstr>
      <vt:lpstr>돋움</vt:lpstr>
      <vt:lpstr>맑은 고딕</vt:lpstr>
      <vt:lpstr>Wingdings</vt:lpstr>
      <vt:lpstr>Arial</vt:lpstr>
      <vt:lpstr>HY얕은샘물M</vt:lpstr>
      <vt:lpstr>Arial Narrow</vt:lpstr>
      <vt:lpstr>HY견고딕</vt:lpstr>
      <vt:lpstr>HY헤드라인M</vt:lpstr>
      <vt:lpstr>2_디자인 사용자 지정</vt:lpstr>
      <vt:lpstr>포장기 셸 개체</vt:lpstr>
      <vt:lpstr>패키지</vt:lpstr>
      <vt:lpstr>5. HTTP를 이용한 사물인터넷</vt:lpstr>
      <vt:lpstr>PowerPoint 프레젠테이션</vt:lpstr>
      <vt:lpstr>HTTP를 이용한 사물인터넷</vt:lpstr>
      <vt:lpstr>urllib.parse 모듈을 사용한 URL 처리</vt:lpstr>
      <vt:lpstr>urllib.parse 모듈</vt:lpstr>
      <vt:lpstr>URL 분해</vt:lpstr>
      <vt:lpstr>URL 분해</vt:lpstr>
      <vt:lpstr>requests 모듈을 이용한 자원 요청/생성하기</vt:lpstr>
      <vt:lpstr>requests 모듈을 사용한 HTTP 요청</vt:lpstr>
      <vt:lpstr>requests 모듈을 사용한 HTTP 요청</vt:lpstr>
      <vt:lpstr>requests URL에 파라미터 추가하기</vt:lpstr>
      <vt:lpstr>requests의 응답</vt:lpstr>
      <vt:lpstr>requests의 응답</vt:lpstr>
      <vt:lpstr>http.server 모듈을 사용한 HTTP 서버 구현</vt:lpstr>
      <vt:lpstr>HTTP Server</vt:lpstr>
      <vt:lpstr>HTTP Server</vt:lpstr>
      <vt:lpstr>HTTP GET Server</vt:lpstr>
      <vt:lpstr>HTTP GET Server 예제(1)</vt:lpstr>
      <vt:lpstr>HTTP GET Server 예제(1)</vt:lpstr>
      <vt:lpstr>HTTP POST Server</vt:lpstr>
      <vt:lpstr>HTTP GET Server를 사용하여 라즈베리파이 제어하기</vt:lpstr>
      <vt:lpstr>HTTP GET Server를 사용하여 라즈베리파이 제어하기</vt:lpstr>
      <vt:lpstr>firebase 데이터베이스 활용</vt:lpstr>
      <vt:lpstr>firebase 데이터베이스를 이용한 데이터 저장과 인출</vt:lpstr>
      <vt:lpstr>firebase 데이터베이스를 이용한 데이터 저장과 인출</vt:lpstr>
      <vt:lpstr>firebase 데이터베이스를 이용한 데이터 저장과 인출</vt:lpstr>
      <vt:lpstr>firebase 데이터베이스를 이용한 데이터 저장과 인출</vt:lpstr>
      <vt:lpstr>firebase 데이터베이스를 이용한 데이터 저장과 인출</vt:lpstr>
      <vt:lpstr>웹 애플리케이션 프레임워크-Flask, django</vt:lpstr>
      <vt:lpstr>PowerPoint 프레젠테이션</vt:lpstr>
    </vt:vector>
  </TitlesOfParts>
  <Company>GuildDesign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2009년 상반기 사업계획</dc:title>
  <dc:creator>교재출판사업부 교재개발1팀</dc:creator>
  <cp:lastModifiedBy>Suh Yeolkyu</cp:lastModifiedBy>
  <cp:revision>3062</cp:revision>
  <dcterms:created xsi:type="dcterms:W3CDTF">2004-07-21T02:43:03Z</dcterms:created>
  <dcterms:modified xsi:type="dcterms:W3CDTF">2019-07-26T14:09:39Z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_SA">
    <vt:lpwstr>D:\강의원고\자동화통신_강의원고\10. 오류를 어떻게 다뤄야 할까 - 예외처리.pptx</vt:lpwstr>
  </property>
</Properties>
</file>