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tags/tag8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tags/tag16.xml" ContentType="application/vnd.openxmlformats-officedocument.presentationml.tag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ags/tag17.xml" ContentType="application/vnd.openxmlformats-officedocument.presentationml.tags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ags/tag24.xml" ContentType="application/vnd.openxmlformats-officedocument.presentationml.tags+xml"/>
  <Override PartName="/ppt/slideLayouts/slideLayout99.xml" ContentType="application/vnd.openxmlformats-officedocument.presentationml.slideLayout+xml"/>
  <Override PartName="/ppt/tags/tag13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tags/tag20.xml" ContentType="application/vnd.openxmlformats-officedocument.presentationml.tags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ags/tag18.xml" ContentType="application/vnd.openxmlformats-officedocument.presentationml.tags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tags/tag14.xml" ContentType="application/vnd.openxmlformats-officedocument.presentationml.tags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ags/tag10.xml" ContentType="application/vnd.openxmlformats-officedocument.presentationml.tags+xml"/>
  <Override PartName="/ppt/slideLayouts/slideLayout149.xml" ContentType="application/vnd.openxmlformats-officedocument.presentationml.slideLayout+xml"/>
  <Override PartName="/ppt/tags/tag21.xml" ContentType="application/vnd.openxmlformats-officedocument.presentationml.tags+xml"/>
  <Override PartName="/ppt/slideLayouts/slideLayout1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7.xml" ContentType="application/vnd.openxmlformats-officedocument.presentationml.tags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tags/tag15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ags/tag22.xml" ContentType="application/vnd.openxmlformats-officedocument.presentationml.tags+xml"/>
  <Override PartName="/ppt/slideLayouts/slideLayout1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ags/tag11.xml" ContentType="application/vnd.openxmlformats-officedocument.presentationml.tags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ags/tag9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  <p:sldMasterId id="2147483661" r:id="rId2"/>
    <p:sldMasterId id="2147484570" r:id="rId3"/>
    <p:sldMasterId id="2147484583" r:id="rId4"/>
    <p:sldMasterId id="2147484594" r:id="rId5"/>
    <p:sldMasterId id="2147484607" r:id="rId6"/>
    <p:sldMasterId id="2147484620" r:id="rId7"/>
    <p:sldMasterId id="2147484633" r:id="rId8"/>
    <p:sldMasterId id="2147484646" r:id="rId9"/>
    <p:sldMasterId id="2147484659" r:id="rId10"/>
    <p:sldMasterId id="2147484672" r:id="rId11"/>
    <p:sldMasterId id="2147484696" r:id="rId12"/>
    <p:sldMasterId id="2147484709" r:id="rId13"/>
    <p:sldMasterId id="2147484722" r:id="rId14"/>
    <p:sldMasterId id="2147484735" r:id="rId15"/>
    <p:sldMasterId id="2147484748" r:id="rId16"/>
  </p:sldMasterIdLst>
  <p:notesMasterIdLst>
    <p:notesMasterId r:id="rId19"/>
  </p:notesMasterIdLst>
  <p:handoutMasterIdLst>
    <p:handoutMasterId r:id="rId20"/>
  </p:handoutMasterIdLst>
  <p:sldIdLst>
    <p:sldId id="910" r:id="rId17"/>
    <p:sldId id="917" r:id="rId18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FF99"/>
    <a:srgbClr val="F03B02"/>
    <a:srgbClr val="FF6600"/>
    <a:srgbClr val="009900"/>
    <a:srgbClr val="1F81C3"/>
    <a:srgbClr val="669900"/>
    <a:srgbClr val="4F4F4F"/>
    <a:srgbClr val="5EB1BA"/>
    <a:srgbClr val="666666"/>
    <a:srgbClr val="1D9C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9123" autoAdjust="0"/>
  </p:normalViewPr>
  <p:slideViewPr>
    <p:cSldViewPr snapToObjects="1">
      <p:cViewPr>
        <p:scale>
          <a:sx n="112" d="100"/>
          <a:sy n="112" d="100"/>
        </p:scale>
        <p:origin x="360" y="798"/>
      </p:cViewPr>
      <p:guideLst>
        <p:guide orient="horz" pos="799"/>
        <p:guide orient="horz" pos="1525"/>
        <p:guide pos="3846"/>
        <p:guide pos="535"/>
        <p:guide pos="4254"/>
      </p:guideLst>
    </p:cSldViewPr>
  </p:slideViewPr>
  <p:outlineViewPr>
    <p:cViewPr>
      <p:scale>
        <a:sx n="33" d="100"/>
        <a:sy n="33" d="100"/>
      </p:scale>
      <p:origin x="0" y="50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964" cy="4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1" tIns="45926" rIns="91851" bIns="4592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1646" y="0"/>
            <a:ext cx="2899657" cy="4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1" tIns="45926" rIns="91851" bIns="4592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9DA662-7A48-44EF-869B-94DF71A3406E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1880"/>
            <a:ext cx="2975964" cy="4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1" tIns="45926" rIns="91851" bIns="45926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1646" y="9451880"/>
            <a:ext cx="2899657" cy="4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1" tIns="45926" rIns="91851" bIns="4592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444832-479E-4165-8487-9A4159E9C9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047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A4331AC-8D03-4CC6-9B7D-E606AC5ECD73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1146"/>
            <a:ext cx="5446396" cy="4473422"/>
          </a:xfrm>
          <a:prstGeom prst="rect">
            <a:avLst/>
          </a:prstGeom>
        </p:spPr>
        <p:txBody>
          <a:bodyPr vert="horz" lIns="91851" tIns="45926" rIns="91851" bIns="45926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693"/>
            <a:ext cx="2950529" cy="49704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spcBef>
                <a:spcPct val="5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DC5A8BA-F4CB-41D1-8FF2-00BC961D9D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A9EAC3D-7E49-45B7-B203-B587F5732C6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0E9789A-C486-4D48-8497-DEA2CEB2C19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3F0BEBB-9FCD-46E2-B16B-61A9D05F954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C1BE431-B7F5-41BF-A889-F0227EDD9CFD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6B5A0D3-EFD4-409C-99EA-1BF377379FF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560346-F865-438F-8495-4B2A87B44C6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D7EE76-5872-414B-924A-498184FE5D4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7D7C268-3FEB-4C05-9DA5-3E76AED7798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4369A6A-94EE-469C-A418-8275F44B7EB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6634B2-F69C-44D8-B315-71180B2474E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D894B8D-0728-4169-9CD5-FA85DA2D3D01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A93DEF7-9ADF-4FB1-B331-664BCBDACB89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F87FF8-B664-48E7-A7B4-9C35B5155FC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E369FA-2651-4114-BF6C-935429EAE2C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99BC14-B3E0-45BB-A9EC-24323FE59DF5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7B668AF-D7AF-47CC-8C77-DF7A9C8D3C3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5DEF04B-44C5-45CD-9048-3B68CE66A9A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112B7D7-2577-4A2F-BA70-200B18D09FF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63DF343-847B-47A3-8092-91F852793A2D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F0CFCC-ACD2-4079-A4E9-B024D3CC658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A9EAC3D-7E49-45B7-B203-B587F5732C63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0E9789A-C486-4D48-8497-DEA2CEB2C1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3F0BEBB-9FCD-46E2-B16B-61A9D05F9544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C1BE431-B7F5-41BF-A889-F0227EDD9C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6B5A0D3-EFD4-409C-99EA-1BF377379FFF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560346-F865-438F-8495-4B2A87B44C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D7EE76-5872-414B-924A-498184FE5D4B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7D7C268-3FEB-4C05-9DA5-3E76AED779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4369A6A-94EE-469C-A418-8275F44B7EBF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6634B2-F69C-44D8-B315-71180B2474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D894B8D-0728-4169-9CD5-FA85DA2D3D01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A93DEF7-9ADF-4FB1-B331-664BCBDACB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F87FF8-B664-48E7-A7B4-9C35B5155FCB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E369FA-2651-4114-BF6C-935429EAE2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99BC14-B3E0-45BB-A9EC-24323FE59DF5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7B668AF-D7AF-47CC-8C77-DF7A9C8D3C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5DEF04B-44C5-45CD-9048-3B68CE66A9A4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112B7D7-2577-4A2F-BA70-200B18D09F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63DF343-847B-47A3-8092-91F852793A2D}" type="datetimeFigureOut">
              <a:rPr lang="ko-KR" altLang="en-US"/>
              <a:pPr>
                <a:defRPr/>
              </a:pPr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F0CFCC-ACD2-4079-A4E9-B024D3CC65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A9EAC3D-7E49-45B7-B203-B587F5732C6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0E9789A-C486-4D48-8497-DEA2CEB2C19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3F0BEBB-9FCD-46E2-B16B-61A9D05F954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C1BE431-B7F5-41BF-A889-F0227EDD9CFD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6B5A0D3-EFD4-409C-99EA-1BF377379FF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560346-F865-438F-8495-4B2A87B44C6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D7EE76-5872-414B-924A-498184FE5D4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7D7C268-3FEB-4C05-9DA5-3E76AED7798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4369A6A-94EE-469C-A418-8275F44B7EB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6634B2-F69C-44D8-B315-71180B2474E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D894B8D-0728-4169-9CD5-FA85DA2D3D01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A93DEF7-9ADF-4FB1-B331-664BCBDACB89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F87FF8-B664-48E7-A7B4-9C35B5155FC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E369FA-2651-4114-BF6C-935429EAE2C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99BC14-B3E0-45BB-A9EC-24323FE59DF5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7B668AF-D7AF-47CC-8C77-DF7A9C8D3C3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5DEF04B-44C5-45CD-9048-3B68CE66A9A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112B7D7-2577-4A2F-BA70-200B18D09FF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63DF343-847B-47A3-8092-91F852793A2D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2015-06-11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5000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F0CFCC-ACD2-4079-A4E9-B024D3CC658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3" name="Text Box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Drop-Down Arrow Box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ags" Target="../tags/tag14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ags" Target="../tags/tag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tags" Target="../tags/tag16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ags" Target="../tags/tag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18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tags" Target="../tags/tag1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20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tags" Target="../tags/tag1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tags" Target="../tags/tag22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tags" Target="../tags/tag2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tags" Target="../tags/tag24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ags" Target="../tags/tag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ags" Target="../tags/tag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kumimoji="1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kumimoji="1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3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6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299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주문리스트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무통장입금관리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취소신청목록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58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송장입력목록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배송중목록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배송완료목록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58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구매확정목록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정산예정목록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정산완료목록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반품관리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반품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교환신청목록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환불신청목록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62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69" r:id="rId10"/>
    <p:sldLayoutId id="2147484670" r:id="rId11"/>
    <p:sldLayoutId id="21474846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7274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/>
        </p:nvGraphicFramePr>
        <p:xfrm>
          <a:off x="173850" y="754075"/>
          <a:ext cx="1260000" cy="367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방문자 분석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방문자 분석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방문자 분석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매출통계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매출통계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매출통계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분기별 매출통계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상품분석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 분석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매출순위분석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주문통계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일별 주문통계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월별 주문통계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상품별 주문통계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입점사통계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4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271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그룹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생성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상품리뷰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입점신청관리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입점신청관리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endParaRPr lang="ko-KR" altLang="en-US" sz="7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11" r:id="rId2"/>
    <p:sldLayoutId id="2147484712" r:id="rId3"/>
    <p:sldLayoutId id="2147484713" r:id="rId4"/>
    <p:sldLayoutId id="2147484714" r:id="rId5"/>
    <p:sldLayoutId id="2147484715" r:id="rId6"/>
    <p:sldLayoutId id="2147484716" r:id="rId7"/>
    <p:sldLayoutId id="2147484717" r:id="rId8"/>
    <p:sldLayoutId id="2147484718" r:id="rId9"/>
    <p:sldLayoutId id="2147484719" r:id="rId10"/>
    <p:sldLayoutId id="2147484720" r:id="rId11"/>
    <p:sldLayoutId id="214748472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6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 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배너관리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25" r:id="rId3"/>
    <p:sldLayoutId id="2147484726" r:id="rId4"/>
    <p:sldLayoutId id="2147484727" r:id="rId5"/>
    <p:sldLayoutId id="2147484728" r:id="rId6"/>
    <p:sldLayoutId id="2147484729" r:id="rId7"/>
    <p:sldLayoutId id="2147484730" r:id="rId8"/>
    <p:sldLayoutId id="2147484731" r:id="rId9"/>
    <p:sldLayoutId id="2147484732" r:id="rId10"/>
    <p:sldLayoutId id="2147484733" r:id="rId11"/>
    <p:sldLayoutId id="214748473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6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  <p:sldLayoutId id="2147484747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6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mtClean="0">
                  <a:solidFill>
                    <a:srgbClr val="000000">
                      <a:lumMod val="85000"/>
                      <a:lumOff val="1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dirty="0">
                <a:solidFill>
                  <a:srgbClr val="000000">
                    <a:lumMod val="85000"/>
                    <a:lumOff val="1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  <p:sldLayoutId id="214748476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6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585" r:id="rId2"/>
    <p:sldLayoutId id="2147484586" r:id="rId3"/>
    <p:sldLayoutId id="2147484587" r:id="rId4"/>
    <p:sldLayoutId id="2147484588" r:id="rId5"/>
    <p:sldLayoutId id="2147484589" r:id="rId6"/>
    <p:sldLayoutId id="2147484590" r:id="rId7"/>
    <p:sldLayoutId id="2147484591" r:id="rId8"/>
    <p:sldLayoutId id="2147484592" r:id="rId9"/>
    <p:sldLayoutId id="2147484593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 bwMode="auto">
          <a:xfrm>
            <a:off x="1069803" y="1068293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069803" y="1377370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075038" y="1393248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212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그룹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 생성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상품리뷰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306808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056"/>
                <a:gridCol w="720080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63090"/>
          <a:ext cx="1288800" cy="29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00"/>
              </a:tblGrid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쇼핑몰기본정보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정책 및 약관관리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lang="en-US" altLang="ko-KR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정책설정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배송설정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포인트설정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환율설정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환율설정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배송효율관리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배송요울관리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배송국가관리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관리자관리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관리자리스트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삭제리스트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변경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  <p:sldLayoutId id="214748463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306808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056"/>
                <a:gridCol w="720080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63090"/>
          <a:ext cx="1288800" cy="197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800"/>
              </a:tblGrid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상품목록관리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상품신규등록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품절상품관리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상품대량등록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카테고리관리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기타관리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상세정보 항목관리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반품안내 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 bwMode="auto">
          <a:xfrm>
            <a:off x="164325" y="718338"/>
            <a:ext cx="76689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164325" y="744143"/>
            <a:ext cx="1260000" cy="5960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164325" y="167595"/>
            <a:ext cx="7668994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300" b="1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   SNT SHOP </a:t>
            </a:r>
            <a:r>
              <a:rPr lang="en-US" altLang="ko-KR" sz="1300" smtClean="0">
                <a:solidFill>
                  <a:srgbClr val="FFFFFF"/>
                </a:solidFill>
                <a:latin typeface="Calibri Light" pitchFamily="34" charset="0"/>
                <a:ea typeface="Arial Unicode MS" pitchFamily="50" charset="-127"/>
                <a:cs typeface="Arial Unicode MS" pitchFamily="50" charset="-127"/>
              </a:rPr>
              <a:t>ADMIN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164325" y="476672"/>
            <a:ext cx="7668994" cy="25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altLang="ko-KR" sz="1300" smtClean="0">
              <a:solidFill>
                <a:srgbClr val="FFFFFF"/>
              </a:solidFill>
              <a:latin typeface="Calibri Light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 userDrawn="1"/>
        </p:nvGraphicFramePr>
        <p:xfrm>
          <a:off x="169560" y="492550"/>
          <a:ext cx="701568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09"/>
                <a:gridCol w="779927"/>
                <a:gridCol w="648072"/>
                <a:gridCol w="720080"/>
                <a:gridCol w="792088"/>
                <a:gridCol w="720080"/>
                <a:gridCol w="792088"/>
                <a:gridCol w="657425"/>
                <a:gridCol w="638720"/>
              </a:tblGrid>
              <a:tr h="252000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돋움" pitchFamily="50" charset="-127"/>
                          <a:ea typeface="돋움" pitchFamily="50" charset="-127"/>
                        </a:rPr>
                        <a:t>13:55:16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기본설정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통계관리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64325" y="152492"/>
            <a:ext cx="9576000" cy="65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24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3" name="Group 9"/>
          <p:cNvGraphicFramePr>
            <a:graphicFrameLocks noGrp="1"/>
          </p:cNvGraphicFramePr>
          <p:nvPr userDrawn="1"/>
        </p:nvGraphicFramePr>
        <p:xfrm>
          <a:off x="7833319" y="149812"/>
          <a:ext cx="1907006" cy="594738"/>
        </p:xfrm>
        <a:graphic>
          <a:graphicData uri="http://schemas.openxmlformats.org/drawingml/2006/table">
            <a:tbl>
              <a:tblPr/>
              <a:tblGrid>
                <a:gridCol w="660118"/>
                <a:gridCol w="1246888"/>
              </a:tblGrid>
              <a:tr h="298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9393596" y="-59020"/>
            <a:ext cx="354882" cy="2330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fld id="{081689C4-4495-405C-B3AF-01251ADC94A8}" type="slidenum">
              <a:rPr lang="en-US" altLang="ko-KR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7833319" y="718338"/>
            <a:ext cx="1898399" cy="5968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178207" y="752816"/>
          <a:ext cx="1260000" cy="279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227912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회원목록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회원탈퇴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삭제내역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회원추가등록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058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관리</a:t>
                      </a:r>
                      <a:endParaRPr lang="ko-KR" altLang="en-US" sz="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생일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기념일 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포인트관리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포인트관리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메일</a:t>
                      </a:r>
                      <a:r>
                        <a:rPr kumimoji="0" lang="en-US" altLang="ko-KR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/SMS</a:t>
                      </a:r>
                      <a:r>
                        <a:rPr kumimoji="0" lang="ko-KR" altLang="en-US" sz="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메일발송관리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자동메일발송관리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algn="l">
                        <a:spcBef>
                          <a:spcPct val="500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발송관리</a:t>
                      </a:r>
                      <a:endParaRPr lang="ko-KR" alt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7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자동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발송관리</a:t>
                      </a:r>
                    </a:p>
                  </a:txBody>
                  <a:tcPr marL="72000" marR="72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" name="그룹 256"/>
          <p:cNvGrpSpPr/>
          <p:nvPr userDrawn="1"/>
        </p:nvGrpSpPr>
        <p:grpSpPr>
          <a:xfrm>
            <a:off x="6897216" y="249890"/>
            <a:ext cx="840902" cy="180000"/>
            <a:chOff x="8525773" y="4782910"/>
            <a:chExt cx="840902" cy="180000"/>
          </a:xfrm>
        </p:grpSpPr>
        <p:sp>
          <p:nvSpPr>
            <p:cNvPr id="13" name="Text Box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25773" y="4782910"/>
              <a:ext cx="840902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  <a:endPara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Drop-Down Arrow Box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203514" y="4820208"/>
              <a:ext cx="144462" cy="1190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▼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  <p:sldLayoutId id="214748465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73"/>
          <p:cNvSpPr txBox="1">
            <a:spLocks noChangeArrowheads="1"/>
          </p:cNvSpPr>
          <p:nvPr/>
        </p:nvSpPr>
        <p:spPr bwMode="auto">
          <a:xfrm>
            <a:off x="8548459" y="198688"/>
            <a:ext cx="1138985" cy="216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pPr algn="ctr">
              <a:lnSpc>
                <a:spcPct val="130000"/>
              </a:lnSpc>
            </a:pPr>
            <a:r>
              <a:rPr kumimoji="0" lang="ko-KR" altLang="en-US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입점업체 등급</a:t>
            </a:r>
            <a:r>
              <a:rPr kumimoji="0" lang="en-US" altLang="ko-KR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심사</a:t>
            </a:r>
            <a:endParaRPr kumimoji="0" lang="en-US" altLang="ko-KR" sz="9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204"/>
          <p:cNvSpPr>
            <a:spLocks noChangeArrowheads="1"/>
          </p:cNvSpPr>
          <p:nvPr/>
        </p:nvSpPr>
        <p:spPr bwMode="auto">
          <a:xfrm>
            <a:off x="4381054" y="482562"/>
            <a:ext cx="684000" cy="270000"/>
          </a:xfrm>
          <a:prstGeom prst="roundRect">
            <a:avLst>
              <a:gd name="adj" fmla="val 0"/>
            </a:avLst>
          </a:prstGeom>
          <a:solidFill>
            <a:srgbClr val="F03B02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입점관리</a:t>
            </a:r>
            <a:endParaRPr lang="ko-KR" altLang="en-US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173"/>
          <p:cNvSpPr txBox="1">
            <a:spLocks noChangeArrowheads="1"/>
          </p:cNvSpPr>
          <p:nvPr/>
        </p:nvSpPr>
        <p:spPr bwMode="auto">
          <a:xfrm>
            <a:off x="1594692" y="1100539"/>
            <a:ext cx="1670050" cy="16715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kumimoji="0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웅진홀딩스 </a:t>
            </a:r>
            <a:r>
              <a:rPr kumimoji="0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00472" y="992116"/>
            <a:ext cx="1224136" cy="172222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595945" y="1302849"/>
          <a:ext cx="5005260" cy="22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37"/>
                <a:gridCol w="814903"/>
                <a:gridCol w="1172408"/>
                <a:gridCol w="993656"/>
                <a:gridCol w="99365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심사 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86"/>
          <p:cNvGraphicFramePr>
            <a:graphicFrameLocks noGrp="1"/>
          </p:cNvGraphicFramePr>
          <p:nvPr/>
        </p:nvGraphicFramePr>
        <p:xfrm>
          <a:off x="7905327" y="761126"/>
          <a:ext cx="1798717" cy="1444606"/>
        </p:xfrm>
        <a:graphic>
          <a:graphicData uri="http://schemas.openxmlformats.org/drawingml/2006/table">
            <a:tbl>
              <a:tblPr/>
              <a:tblGrid>
                <a:gridCol w="153197"/>
                <a:gridCol w="1645520"/>
              </a:tblGrid>
              <a:tr h="1826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860" marR="83860" marT="43550" marB="4355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8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입점업체 등급정보</a:t>
                      </a:r>
                      <a:endParaRPr kumimoji="0" lang="en-US" altLang="ko-KR" sz="800" b="1" smtClean="0">
                        <a:solidFill>
                          <a:srgbClr val="F03B0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입점신청서</a:t>
                      </a:r>
                      <a:r>
                        <a:rPr kumimoji="0"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등록시</a:t>
                      </a:r>
                      <a:r>
                        <a:rPr kumimoji="0" lang="en-US" altLang="ko-KR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작성한 내용 노출</a:t>
                      </a:r>
                      <a:endParaRPr kumimoji="0" lang="en-US" altLang="ko-KR" sz="700" b="0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0"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기본정보 노출</a:t>
                      </a:r>
                      <a:r>
                        <a:rPr kumimoji="0" lang="en-US" altLang="ko-KR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필수정보</a:t>
                      </a:r>
                      <a:r>
                        <a:rPr kumimoji="0" lang="en-US" altLang="ko-KR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세부정보 노출</a:t>
                      </a:r>
                      <a:r>
                        <a:rPr kumimoji="0" lang="en-US" altLang="ko-KR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경우만 노출</a:t>
                      </a:r>
                      <a:r>
                        <a:rPr kumimoji="0" lang="en-US" altLang="ko-KR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 노출</a:t>
                      </a:r>
                      <a:r>
                        <a:rPr kumimoji="0" lang="en-US" altLang="ko-KR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700" b="0" baseline="0" smtClean="0">
                          <a:solidFill>
                            <a:srgbClr val="F03B0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입력한 경우만 노출</a:t>
                      </a:r>
                      <a:r>
                        <a:rPr kumimoji="0" lang="en-US" altLang="ko-KR" sz="700" b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입점업체 상품 노출 여부를 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03B0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417723" y="1730451"/>
            <a:ext cx="144000" cy="144000"/>
          </a:xfrm>
          <a:prstGeom prst="rect">
            <a:avLst/>
          </a:prstGeom>
          <a:solidFill>
            <a:srgbClr val="F03B0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595944" y="1920909"/>
          <a:ext cx="6165368" cy="643995"/>
        </p:xfrm>
        <a:graphic>
          <a:graphicData uri="http://schemas.openxmlformats.org/drawingml/2006/table">
            <a:tbl>
              <a:tblPr/>
              <a:tblGrid>
                <a:gridCol w="1105098"/>
                <a:gridCol w="5060270"/>
              </a:tblGrid>
              <a:tr h="2146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신용등급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골드 등급        ○       실버등급         ○        일반등급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판매등급</a:t>
                      </a: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최우수            ○       우수              ○       일반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현장확인</a:t>
                      </a:r>
                      <a:endParaRPr kumimoji="0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확인               ○  미확인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884694" y="1949507"/>
            <a:ext cx="175342" cy="369934"/>
            <a:chOff x="2884694" y="1925321"/>
            <a:chExt cx="175342" cy="36993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925321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2151255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8144" y="2372911"/>
            <a:ext cx="160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직사각형 58"/>
          <p:cNvSpPr/>
          <p:nvPr/>
        </p:nvSpPr>
        <p:spPr>
          <a:xfrm>
            <a:off x="1569050" y="1730451"/>
            <a:ext cx="4968000" cy="184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fontAlgn="ctr">
              <a:buFont typeface="Arial" pitchFamily="34" charset="0"/>
              <a:buChar char="•"/>
            </a:pPr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업체 등급 심사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569050" y="6620339"/>
            <a:ext cx="4968000" cy="184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fontAlgn="ctr">
              <a:buFont typeface="Arial" pitchFamily="34" charset="0"/>
              <a:buChar char="•"/>
            </a:pPr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상품 노출 심사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1577907" y="6804951"/>
          <a:ext cx="6183405" cy="206248"/>
        </p:xfrm>
        <a:graphic>
          <a:graphicData uri="http://schemas.openxmlformats.org/drawingml/2006/table">
            <a:tbl>
              <a:tblPr/>
              <a:tblGrid>
                <a:gridCol w="1132274"/>
                <a:gridCol w="5051131"/>
              </a:tblGrid>
              <a:tr h="20624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상품노출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○ 승인노출     ● 바로노출</a:t>
                      </a: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1417723" y="6621523"/>
            <a:ext cx="144000" cy="144000"/>
          </a:xfrm>
          <a:prstGeom prst="rect">
            <a:avLst/>
          </a:prstGeom>
          <a:solidFill>
            <a:srgbClr val="F03B0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 Box 173"/>
          <p:cNvSpPr txBox="1">
            <a:spLocks noChangeArrowheads="1"/>
          </p:cNvSpPr>
          <p:nvPr/>
        </p:nvSpPr>
        <p:spPr bwMode="auto">
          <a:xfrm>
            <a:off x="1595944" y="811658"/>
            <a:ext cx="1670050" cy="16715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kumimoji="0" lang="ko-KR" altLang="en-US" sz="900" b="1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t>입점업체관리 상세 </a:t>
            </a:r>
            <a:endParaRPr kumimoji="0" lang="en-US" altLang="ko-KR" sz="900" b="1" dirty="0" smtClean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 descr="information-balloon_yellow.png"/>
          <p:cNvPicPr>
            <a:picLocks noChangeAspect="1"/>
          </p:cNvPicPr>
          <p:nvPr/>
        </p:nvPicPr>
        <p:blipFill>
          <a:blip r:embed="rId5" cstate="print"/>
          <a:srcRect b="18263"/>
          <a:stretch>
            <a:fillRect/>
          </a:stretch>
        </p:blipFill>
        <p:spPr>
          <a:xfrm>
            <a:off x="2572089" y="814181"/>
            <a:ext cx="217691" cy="177935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3870200" y="1949507"/>
            <a:ext cx="175342" cy="369934"/>
            <a:chOff x="2884694" y="1925321"/>
            <a:chExt cx="175342" cy="369934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925321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2151255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8" name="그룹 77"/>
          <p:cNvGrpSpPr/>
          <p:nvPr/>
        </p:nvGrpSpPr>
        <p:grpSpPr>
          <a:xfrm>
            <a:off x="4824510" y="1949507"/>
            <a:ext cx="175342" cy="369934"/>
            <a:chOff x="2884694" y="1925321"/>
            <a:chExt cx="175342" cy="369934"/>
          </a:xfrm>
        </p:grpSpPr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925321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2151255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2" name="직선 연결선 81"/>
          <p:cNvCxnSpPr/>
          <p:nvPr/>
        </p:nvCxnSpPr>
        <p:spPr bwMode="auto">
          <a:xfrm>
            <a:off x="6601206" y="1529673"/>
            <a:ext cx="1160106" cy="0"/>
          </a:xfrm>
          <a:prstGeom prst="line">
            <a:avLst/>
          </a:prstGeom>
          <a:solidFill>
            <a:srgbClr val="FFFF99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1595944" y="7453023"/>
            <a:ext cx="6120000" cy="2964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04"/>
          <p:cNvSpPr>
            <a:spLocks noChangeArrowheads="1"/>
          </p:cNvSpPr>
          <p:nvPr/>
        </p:nvSpPr>
        <p:spPr bwMode="auto">
          <a:xfrm>
            <a:off x="4711486" y="7508871"/>
            <a:ext cx="720000" cy="180975"/>
          </a:xfrm>
          <a:prstGeom prst="roundRect">
            <a:avLst>
              <a:gd name="adj" fmla="val 0"/>
            </a:avLst>
          </a:prstGeom>
          <a:solidFill>
            <a:srgbClr val="B5330B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7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ko-KR" altLang="en-US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204"/>
          <p:cNvSpPr>
            <a:spLocks noChangeArrowheads="1"/>
          </p:cNvSpPr>
          <p:nvPr/>
        </p:nvSpPr>
        <p:spPr bwMode="auto">
          <a:xfrm>
            <a:off x="3956582" y="7508871"/>
            <a:ext cx="720000" cy="180975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7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1424608" y="7381015"/>
            <a:ext cx="6445095" cy="0"/>
          </a:xfrm>
          <a:prstGeom prst="line">
            <a:avLst/>
          </a:prstGeom>
          <a:solidFill>
            <a:srgbClr val="FFFF99"/>
          </a:solidFill>
          <a:ln w="6350" cap="flat" cmpd="sng" algn="ctr">
            <a:solidFill>
              <a:srgbClr val="B5330B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5" name="Text Box 173"/>
          <p:cNvSpPr txBox="1">
            <a:spLocks noChangeArrowheads="1"/>
          </p:cNvSpPr>
          <p:nvPr/>
        </p:nvSpPr>
        <p:spPr bwMode="auto">
          <a:xfrm>
            <a:off x="7978966" y="6237312"/>
            <a:ext cx="1708478" cy="21602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pPr>
              <a:lnSpc>
                <a:spcPct val="130000"/>
              </a:lnSpc>
            </a:pPr>
            <a:r>
              <a:rPr kumimoji="0" lang="ko-KR" altLang="en-US" sz="900" b="1" smtClean="0">
                <a:solidFill>
                  <a:srgbClr val="B5330B"/>
                </a:solidFill>
                <a:latin typeface="맑은 고딕" pitchFamily="50" charset="-127"/>
                <a:ea typeface="맑은 고딕" pitchFamily="50" charset="-127"/>
              </a:rPr>
              <a:t>틀 고정</a:t>
            </a:r>
            <a:r>
              <a:rPr kumimoji="0" lang="en-US" altLang="ko-KR" sz="900" b="1" smtClean="0">
                <a:solidFill>
                  <a:srgbClr val="B5330B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1" smtClean="0">
                <a:solidFill>
                  <a:srgbClr val="B5330B"/>
                </a:solidFill>
                <a:latin typeface="맑은 고딕" pitchFamily="50" charset="-127"/>
                <a:ea typeface="맑은 고딕" pitchFamily="50" charset="-127"/>
              </a:rPr>
              <a:t>항상 고정</a:t>
            </a:r>
            <a:r>
              <a:rPr kumimoji="0" lang="en-US" altLang="ko-KR" sz="900" b="1" smtClean="0">
                <a:solidFill>
                  <a:srgbClr val="B5330B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63" name="아래쪽 화살표 62"/>
          <p:cNvSpPr/>
          <p:nvPr/>
        </p:nvSpPr>
        <p:spPr bwMode="auto">
          <a:xfrm>
            <a:off x="3870200" y="2780928"/>
            <a:ext cx="1441814" cy="504056"/>
          </a:xfrm>
          <a:prstGeom prst="downArrow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73"/>
          <p:cNvSpPr txBox="1">
            <a:spLocks noChangeArrowheads="1"/>
          </p:cNvSpPr>
          <p:nvPr/>
        </p:nvSpPr>
        <p:spPr bwMode="auto">
          <a:xfrm>
            <a:off x="8548459" y="198688"/>
            <a:ext cx="1138985" cy="2160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pPr algn="ctr">
              <a:lnSpc>
                <a:spcPct val="130000"/>
              </a:lnSpc>
            </a:pPr>
            <a:r>
              <a:rPr kumimoji="0" lang="ko-KR" altLang="en-US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입점업체 등급</a:t>
            </a:r>
            <a:r>
              <a:rPr kumimoji="0" lang="en-US" altLang="ko-KR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심사</a:t>
            </a:r>
            <a:endParaRPr kumimoji="0" lang="en-US" altLang="ko-KR" sz="900" b="1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204"/>
          <p:cNvSpPr>
            <a:spLocks noChangeArrowheads="1"/>
          </p:cNvSpPr>
          <p:nvPr/>
        </p:nvSpPr>
        <p:spPr bwMode="auto">
          <a:xfrm>
            <a:off x="4381054" y="482562"/>
            <a:ext cx="684000" cy="270000"/>
          </a:xfrm>
          <a:prstGeom prst="roundRect">
            <a:avLst>
              <a:gd name="adj" fmla="val 0"/>
            </a:avLst>
          </a:prstGeom>
          <a:solidFill>
            <a:srgbClr val="F03B02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  <a:defRPr/>
            </a:pPr>
            <a:r>
              <a:rPr lang="ko-KR" altLang="en-US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입점관리</a:t>
            </a:r>
            <a:endParaRPr lang="ko-KR" altLang="en-US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 Box 173"/>
          <p:cNvSpPr txBox="1">
            <a:spLocks noChangeArrowheads="1"/>
          </p:cNvSpPr>
          <p:nvPr/>
        </p:nvSpPr>
        <p:spPr bwMode="auto">
          <a:xfrm>
            <a:off x="1594692" y="980728"/>
            <a:ext cx="1670050" cy="16715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kumimoji="0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kumimoji="0"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웅진홀딩스 </a:t>
            </a:r>
            <a:r>
              <a:rPr kumimoji="0" lang="en-US" altLang="ko-KR" sz="9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00472" y="992116"/>
            <a:ext cx="1224136" cy="172222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ko-KR" altLang="en-US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595945" y="1183038"/>
          <a:ext cx="5005260" cy="22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37"/>
                <a:gridCol w="814903"/>
                <a:gridCol w="1172408"/>
                <a:gridCol w="993656"/>
                <a:gridCol w="99365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심사 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거래</a:t>
                      </a:r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관리자정보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86"/>
          <p:cNvGraphicFramePr>
            <a:graphicFrameLocks noGrp="1"/>
          </p:cNvGraphicFramePr>
          <p:nvPr/>
        </p:nvGraphicFramePr>
        <p:xfrm>
          <a:off x="7905327" y="761126"/>
          <a:ext cx="1798717" cy="1444606"/>
        </p:xfrm>
        <a:graphic>
          <a:graphicData uri="http://schemas.openxmlformats.org/drawingml/2006/table">
            <a:tbl>
              <a:tblPr/>
              <a:tblGrid>
                <a:gridCol w="153197"/>
                <a:gridCol w="1645520"/>
              </a:tblGrid>
              <a:tr h="1826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860" marR="83860" marT="43550" marB="4355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8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03B0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28800" marB="288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417723" y="1556792"/>
            <a:ext cx="144000" cy="144000"/>
          </a:xfrm>
          <a:prstGeom prst="rect">
            <a:avLst/>
          </a:prstGeom>
          <a:solidFill>
            <a:srgbClr val="F03B0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595944" y="1747251"/>
          <a:ext cx="6165368" cy="398532"/>
        </p:xfrm>
        <a:graphic>
          <a:graphicData uri="http://schemas.openxmlformats.org/drawingml/2006/table">
            <a:tbl>
              <a:tblPr/>
              <a:tblGrid>
                <a:gridCol w="1105098"/>
                <a:gridCol w="5060270"/>
              </a:tblGrid>
              <a:tr h="1328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신용등급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골드 등급        ○       실버등급         ○        일반등급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8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판매등급</a:t>
                      </a: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최우수            ○       우수              ○       일반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8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 </a:t>
                      </a: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03B0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현장확인</a:t>
                      </a:r>
                      <a:endParaRPr kumimoji="0" lang="en-US" altLang="ko-KR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○        확인               ○  미확인</a:t>
                      </a:r>
                      <a:endParaRPr kumimoji="0" lang="en-US" altLang="ko-KR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18000" marT="2830" marB="36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72"/>
          <p:cNvGrpSpPr/>
          <p:nvPr/>
        </p:nvGrpSpPr>
        <p:grpSpPr>
          <a:xfrm>
            <a:off x="2884694" y="1700808"/>
            <a:ext cx="175342" cy="284984"/>
            <a:chOff x="2884694" y="1850281"/>
            <a:chExt cx="175342" cy="28498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850281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1991265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8144" y="1988840"/>
            <a:ext cx="160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직사각형 58"/>
          <p:cNvSpPr/>
          <p:nvPr/>
        </p:nvSpPr>
        <p:spPr>
          <a:xfrm>
            <a:off x="1569050" y="1556792"/>
            <a:ext cx="4968000" cy="184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fontAlgn="ctr">
              <a:buFont typeface="Arial" pitchFamily="34" charset="0"/>
              <a:buChar char="•"/>
            </a:pPr>
            <a:r>
              <a:rPr lang="ko-KR" altLang="en-US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업체 등급 심사</a:t>
            </a:r>
          </a:p>
        </p:txBody>
      </p:sp>
      <p:sp>
        <p:nvSpPr>
          <p:cNvPr id="71" name="Text Box 173"/>
          <p:cNvSpPr txBox="1">
            <a:spLocks noChangeArrowheads="1"/>
          </p:cNvSpPr>
          <p:nvPr/>
        </p:nvSpPr>
        <p:spPr bwMode="auto">
          <a:xfrm>
            <a:off x="1595944" y="811658"/>
            <a:ext cx="1670050" cy="16715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kumimoji="0" lang="ko-KR" altLang="en-US" sz="900" b="1" smtClean="0">
                <a:solidFill>
                  <a:srgbClr val="0D0D0D"/>
                </a:solidFill>
                <a:latin typeface="맑은 고딕" pitchFamily="50" charset="-127"/>
                <a:ea typeface="맑은 고딕" pitchFamily="50" charset="-127"/>
              </a:rPr>
              <a:t>입점업체관리 상세 </a:t>
            </a:r>
            <a:endParaRPr kumimoji="0" lang="en-US" altLang="ko-KR" sz="900" b="1" dirty="0" smtClean="0">
              <a:solidFill>
                <a:srgbClr val="0D0D0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 descr="information-balloon_yellow.png"/>
          <p:cNvPicPr>
            <a:picLocks noChangeAspect="1"/>
          </p:cNvPicPr>
          <p:nvPr/>
        </p:nvPicPr>
        <p:blipFill>
          <a:blip r:embed="rId5" cstate="print"/>
          <a:srcRect b="18263"/>
          <a:stretch>
            <a:fillRect/>
          </a:stretch>
        </p:blipFill>
        <p:spPr>
          <a:xfrm>
            <a:off x="2572089" y="814181"/>
            <a:ext cx="217691" cy="177935"/>
          </a:xfrm>
          <a:prstGeom prst="rect">
            <a:avLst/>
          </a:prstGeom>
        </p:spPr>
      </p:pic>
      <p:grpSp>
        <p:nvGrpSpPr>
          <p:cNvPr id="3" name="그룹 73"/>
          <p:cNvGrpSpPr/>
          <p:nvPr/>
        </p:nvGrpSpPr>
        <p:grpSpPr>
          <a:xfrm>
            <a:off x="3870200" y="1768544"/>
            <a:ext cx="175342" cy="292288"/>
            <a:chOff x="2884694" y="1918017"/>
            <a:chExt cx="175342" cy="292288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918017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2066305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77"/>
          <p:cNvGrpSpPr/>
          <p:nvPr/>
        </p:nvGrpSpPr>
        <p:grpSpPr>
          <a:xfrm>
            <a:off x="4824510" y="1741980"/>
            <a:ext cx="175342" cy="293731"/>
            <a:chOff x="2884694" y="1891453"/>
            <a:chExt cx="175342" cy="293731"/>
          </a:xfrm>
        </p:grpSpPr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5720" y="1891453"/>
              <a:ext cx="174316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4694" y="2041184"/>
              <a:ext cx="144000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2" name="직선 연결선 81"/>
          <p:cNvCxnSpPr/>
          <p:nvPr/>
        </p:nvCxnSpPr>
        <p:spPr bwMode="auto">
          <a:xfrm>
            <a:off x="6601206" y="1409862"/>
            <a:ext cx="1160106" cy="0"/>
          </a:xfrm>
          <a:prstGeom prst="line">
            <a:avLst/>
          </a:prstGeom>
          <a:solidFill>
            <a:srgbClr val="FFFF99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595945" y="2204864"/>
          <a:ext cx="6038304" cy="2276547"/>
        </p:xfrm>
        <a:graphic>
          <a:graphicData uri="http://schemas.openxmlformats.org/drawingml/2006/table">
            <a:tbl>
              <a:tblPr/>
              <a:tblGrid>
                <a:gridCol w="1342338"/>
                <a:gridCol w="360628"/>
                <a:gridCol w="1078025"/>
                <a:gridCol w="1440160"/>
                <a:gridCol w="360040"/>
                <a:gridCol w="1457113"/>
              </a:tblGrid>
              <a:tr h="17365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1). </a:t>
                      </a:r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신용등급 평가기준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*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등급기준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골드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90~100 /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실버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70~90 / 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일반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점이하 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점 기준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4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평가항목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가중치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등급구분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평가기준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배점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기준</a:t>
                      </a:r>
                      <a:r>
                        <a:rPr lang="en-US" altLang="ko-KR" sz="7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7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배점 결과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</a:tr>
              <a:tr h="1260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기본 등록정보 기입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등록정보 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작성란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95%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등록정보 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작성란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80~95%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등록정보 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작성란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등록 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상품등록개수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상품등록개수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21~50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상품등록개수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이하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업체 실사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실사평가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Offline checklist 90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실사평가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Offline checklist 70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실사평가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&amp;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미등록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Offline checklist 70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미만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81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인증 정보 기재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(Maximum 10)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인증서 등록 건당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개당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가산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6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정보 허위기입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적발 시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총</a:t>
                      </a:r>
                      <a:r>
                        <a:rPr lang="en-US" altLang="ko-KR" sz="10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00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ko-KR" altLang="en-US" sz="1000" b="1" i="0" u="none" strike="noStrike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503182" y="2679170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85 %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31315" y="2679170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40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503182" y="3048349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45 </a:t>
            </a: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개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7031315" y="3048349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503182" y="3420881"/>
            <a:ext cx="468000" cy="144000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중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7031315" y="3420881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10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503182" y="3742614"/>
            <a:ext cx="468000" cy="144000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</a:t>
            </a: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개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7031315" y="3742614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8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503182" y="4005080"/>
            <a:ext cx="468000" cy="144000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031315" y="4005080"/>
            <a:ext cx="468000" cy="144000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569050" y="4509120"/>
          <a:ext cx="6038304" cy="2160901"/>
        </p:xfrm>
        <a:graphic>
          <a:graphicData uri="http://schemas.openxmlformats.org/drawingml/2006/table">
            <a:tbl>
              <a:tblPr/>
              <a:tblGrid>
                <a:gridCol w="1342338"/>
                <a:gridCol w="360628"/>
                <a:gridCol w="1104920"/>
                <a:gridCol w="1440160"/>
                <a:gridCol w="360040"/>
                <a:gridCol w="1430218"/>
              </a:tblGrid>
              <a:tr h="2276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2)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판매등급 평가기준</a:t>
                      </a: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*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등급기준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상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90~100 /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중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70~90 /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하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점이하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총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점 기준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평가항목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가중치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등급구분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평가기준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배점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C"/>
                    </a:solidFill>
                  </a:tcPr>
                </a:tc>
              </a:tr>
              <a:tr h="1267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 등록 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상품등록수 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상품등록수 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21~50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상품등록수 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 이하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판매금액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판매금액 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 이상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판매금액 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500~1000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판매금액 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만원 이하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입점사 신용등급 반영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신용평가점수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x 0.2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고객 상품평</a:t>
                      </a:r>
                      <a:b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추후 적용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고객평가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4.5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이상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~ 5.0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#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사이트 개설 후 약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년간 모니터링 후 반영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고객평가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4.0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이상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~ 4.5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미만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고객평가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상품평 별점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(1~5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개 기준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고객평가 </a:t>
                      </a:r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하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4.0</a:t>
                      </a:r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미만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6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상품정보 허위기입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적발 시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상품당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-40</a:t>
                      </a:r>
                      <a:b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허위기입 적발 시 입점사 신용등급 하락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-40</a:t>
                      </a: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684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총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00</a:t>
                      </a:r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7516" marR="7516" marT="75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7761312" y="5733256"/>
          <a:ext cx="2071279" cy="588645"/>
        </p:xfrm>
        <a:graphic>
          <a:graphicData uri="http://schemas.openxmlformats.org/drawingml/2006/table">
            <a:tbl>
              <a:tblPr/>
              <a:tblGrid>
                <a:gridCol w="2071279"/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# </a:t>
                      </a: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초기 </a:t>
                      </a:r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Open</a:t>
                      </a: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시 </a:t>
                      </a:r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판매등급 </a:t>
                      </a:r>
                      <a:r>
                        <a:rPr lang="ko-KR" altLang="en-US" sz="700" b="1" i="0" u="none" strike="noStrike" smtClean="0">
                          <a:solidFill>
                            <a:srgbClr val="FF0000"/>
                          </a:solidFill>
                          <a:latin typeface="맑은 고딕"/>
                        </a:rPr>
                        <a:t>평가 방법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고객상품평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점을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제외한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만점을 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기준으로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하고 배수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(10/7)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곱하여 </a:t>
                      </a:r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반영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905327" y="2823170"/>
            <a:ext cx="178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신용등급평가 기준은 점수만 계산</a:t>
            </a:r>
            <a:endParaRPr lang="en-US" altLang="ko-KR" b="1" smtClean="0">
              <a:solidFill>
                <a:srgbClr val="FF0000"/>
              </a:solidFill>
            </a:endParaRPr>
          </a:p>
          <a:p>
            <a:endParaRPr lang="en-US" altLang="ko-KR" b="1" smtClean="0">
              <a:solidFill>
                <a:srgbClr val="FF0000"/>
              </a:solidFill>
            </a:endParaRPr>
          </a:p>
          <a:p>
            <a:r>
              <a:rPr lang="ko-KR" altLang="en-US" b="1" smtClean="0">
                <a:solidFill>
                  <a:srgbClr val="FF0000"/>
                </a:solidFill>
              </a:rPr>
              <a:t>판매등급 평가는 자동 반영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45173</TotalTime>
  <Words>464</Words>
  <Application>Microsoft Office PowerPoint</Application>
  <PresentationFormat>A4 용지(210x297mm)</PresentationFormat>
  <Paragraphs>189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16</vt:i4>
      </vt:variant>
      <vt:variant>
        <vt:lpstr>슬라이드 제목</vt:lpstr>
      </vt:variant>
      <vt:variant>
        <vt:i4>2</vt:i4>
      </vt:variant>
    </vt:vector>
  </HeadingPairs>
  <TitlesOfParts>
    <vt:vector size="18" baseType="lpstr">
      <vt:lpstr>1_기본 디자인</vt:lpstr>
      <vt:lpstr>디자인 사용자 지정</vt:lpstr>
      <vt:lpstr>2_기본 디자인</vt:lpstr>
      <vt:lpstr>1_디자인 사용자 지정</vt:lpstr>
      <vt:lpstr>3_기본 디자인</vt:lpstr>
      <vt:lpstr>4_기본 디자인</vt:lpstr>
      <vt:lpstr>5_기본 디자인</vt:lpstr>
      <vt:lpstr>6_기본 디자인</vt:lpstr>
      <vt:lpstr>7_기본 디자인</vt:lpstr>
      <vt:lpstr>8_기본 디자인</vt:lpstr>
      <vt:lpstr>2_디자인 사용자 지정</vt:lpstr>
      <vt:lpstr>10_기본 디자인</vt:lpstr>
      <vt:lpstr>11_기본 디자인</vt:lpstr>
      <vt:lpstr>12_기본 디자인</vt:lpstr>
      <vt:lpstr>9_기본 디자인</vt:lpstr>
      <vt:lpstr>13_기본 디자인</vt:lpstr>
      <vt:lpstr>슬라이드 1</vt:lpstr>
      <vt:lpstr>슬라이드 2</vt:lpstr>
    </vt:vector>
  </TitlesOfParts>
  <Company>ExTra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전하철</dc:creator>
  <cp:lastModifiedBy>wjh</cp:lastModifiedBy>
  <cp:revision>3543</cp:revision>
  <dcterms:created xsi:type="dcterms:W3CDTF">2005-10-17T06:33:26Z</dcterms:created>
  <dcterms:modified xsi:type="dcterms:W3CDTF">2015-06-11T01:50:01Z</dcterms:modified>
</cp:coreProperties>
</file>