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4" r:id="rId2"/>
  </p:sldMasterIdLst>
  <p:sldIdLst>
    <p:sldId id="257" r:id="rId3"/>
    <p:sldId id="258" r:id="rId4"/>
    <p:sldId id="259" r:id="rId5"/>
    <p:sldId id="262" r:id="rId6"/>
    <p:sldId id="263" r:id="rId7"/>
    <p:sldId id="264" r:id="rId8"/>
    <p:sldId id="266" r:id="rId9"/>
    <p:sldId id="267" r:id="rId10"/>
    <p:sldId id="269" r:id="rId11"/>
    <p:sldId id="270" r:id="rId12"/>
    <p:sldId id="272" r:id="rId13"/>
    <p:sldId id="273" r:id="rId14"/>
    <p:sldId id="274" r:id="rId15"/>
    <p:sldId id="275" r:id="rId16"/>
    <p:sldId id="276" r:id="rId17"/>
    <p:sldId id="277" r:id="rId18"/>
    <p:sldId id="271" r:id="rId19"/>
    <p:sldId id="278" r:id="rId20"/>
    <p:sldId id="279" r:id="rId21"/>
    <p:sldId id="281" r:id="rId22"/>
    <p:sldId id="280" r:id="rId23"/>
    <p:sldId id="282" r:id="rId24"/>
    <p:sldId id="283" r:id="rId25"/>
    <p:sldId id="284" r:id="rId26"/>
    <p:sldId id="285" r:id="rId27"/>
    <p:sldId id="286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9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4075-4A95-424B-A4DF-B54467306C0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2015-08-26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43214-98D3-482D-9ED6-A830EC2678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53205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8"/>
          <p:cNvGrpSpPr/>
          <p:nvPr userDrawn="1"/>
        </p:nvGrpSpPr>
        <p:grpSpPr>
          <a:xfrm>
            <a:off x="84666" y="6415618"/>
            <a:ext cx="7871710" cy="404813"/>
            <a:chOff x="84666" y="6415618"/>
            <a:chExt cx="7871710" cy="404813"/>
          </a:xfrm>
        </p:grpSpPr>
        <p:sp>
          <p:nvSpPr>
            <p:cNvPr id="42" name="Rectangle 15"/>
            <p:cNvSpPr>
              <a:spLocks noChangeArrowheads="1"/>
            </p:cNvSpPr>
            <p:nvPr userDrawn="1"/>
          </p:nvSpPr>
          <p:spPr bwMode="auto">
            <a:xfrm>
              <a:off x="1226402" y="6415618"/>
              <a:ext cx="6729974" cy="404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ko-KR" sz="700" b="1" i="1" kern="1000" spc="-50" dirty="0">
                  <a:solidFill>
                    <a:prstClr val="white">
                      <a:lumMod val="50000"/>
                    </a:prst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CONFIDENTIAL AGREEMENT :</a:t>
              </a:r>
              <a:r>
                <a:rPr kumimoji="1" lang="en-US" altLang="ko-KR" sz="700" i="1" kern="1000" spc="-50" dirty="0">
                  <a:solidFill>
                    <a:prstClr val="white">
                      <a:lumMod val="50000"/>
                    </a:prst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This document contains proprietary information that is strictly confidential. No part of this document may be photocopied,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ko-KR" sz="700" i="1" kern="1000" spc="-50" dirty="0">
                  <a:solidFill>
                    <a:prstClr val="white">
                      <a:lumMod val="50000"/>
                    </a:prst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reproduced or disclosed to any person outside of your organization without consent of DYNE SOZE. By accepting or reading this document,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ko-KR" sz="700" i="1" kern="1000" spc="-50" dirty="0">
                  <a:solidFill>
                    <a:prstClr val="white">
                      <a:lumMod val="50000"/>
                    </a:prst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you affirm that you will abide by these expectations. All rights are reserved to DYNE SOZE.</a:t>
              </a:r>
            </a:p>
          </p:txBody>
        </p:sp>
        <p:sp>
          <p:nvSpPr>
            <p:cNvPr id="43" name="직사각형 42"/>
            <p:cNvSpPr/>
            <p:nvPr userDrawn="1"/>
          </p:nvSpPr>
          <p:spPr>
            <a:xfrm>
              <a:off x="84666" y="6418313"/>
              <a:ext cx="11240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ko-KR" sz="800" dirty="0">
                  <a:solidFill>
                    <a:prstClr val="white">
                      <a:lumMod val="50000"/>
                    </a:prst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SNT-PR1500000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ko-KR" sz="800" dirty="0">
                  <a:solidFill>
                    <a:prstClr val="white">
                      <a:lumMod val="50000"/>
                    </a:prst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2015.00.00, </a:t>
              </a:r>
              <a:r>
                <a:rPr kumimoji="1" lang="en-US" altLang="ko-KR" sz="800" dirty="0" err="1">
                  <a:solidFill>
                    <a:prstClr val="white">
                      <a:lumMod val="50000"/>
                    </a:prst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jmchoi</a:t>
              </a:r>
              <a:endParaRPr kumimoji="1" lang="en-US" altLang="ko-KR" sz="800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44" name="TextBox 43"/>
          <p:cNvSpPr txBox="1"/>
          <p:nvPr userDrawn="1"/>
        </p:nvSpPr>
        <p:spPr>
          <a:xfrm>
            <a:off x="8616559" y="6235073"/>
            <a:ext cx="466794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74D5E737-9AE1-4564-B34B-58F16E09CC18}" type="slidenum">
              <a:rPr kumimoji="1" lang="en-US" altLang="ko-KR" sz="80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ko-KR" sz="800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/58</a:t>
            </a:r>
            <a:endParaRPr kumimoji="1" lang="ko-KR" altLang="en-US" sz="800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직사각형 44"/>
          <p:cNvSpPr/>
          <p:nvPr userDrawn="1"/>
        </p:nvSpPr>
        <p:spPr bwMode="auto">
          <a:xfrm>
            <a:off x="8066991" y="104360"/>
            <a:ext cx="82586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800" dirty="0">
                <a:solidFill>
                  <a:prstClr val="black">
                    <a:lumMod val="50000"/>
                    <a:lumOff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Grade: </a:t>
            </a:r>
            <a:r>
              <a:rPr kumimoji="1" lang="ko-KR" altLang="en-US" sz="800">
                <a:solidFill>
                  <a:prstClr val="black">
                    <a:lumMod val="50000"/>
                    <a:lumOff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대외비</a:t>
            </a:r>
            <a:endParaRPr kumimoji="1" lang="en-US" altLang="ko-KR" sz="800" dirty="0">
              <a:solidFill>
                <a:prstClr val="black">
                  <a:lumMod val="50000"/>
                  <a:lumOff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0" name="직선 연결선 5"/>
          <p:cNvCxnSpPr/>
          <p:nvPr userDrawn="1"/>
        </p:nvCxnSpPr>
        <p:spPr>
          <a:xfrm>
            <a:off x="365125" y="3435350"/>
            <a:ext cx="8405813" cy="0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25" y="212082"/>
            <a:ext cx="1300833" cy="40239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6489547"/>
            <a:ext cx="984577" cy="14896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08085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B590-1C9A-4603-90EE-C29FE594E362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2015-08-26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B4CFD-EFB8-4AC4-ADE9-33A9B13207D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4075-4A95-424B-A4DF-B54467306C0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2015-08-26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43214-98D3-482D-9ED6-A830EC2678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53205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8"/>
          <p:cNvGrpSpPr/>
          <p:nvPr userDrawn="1"/>
        </p:nvGrpSpPr>
        <p:grpSpPr>
          <a:xfrm>
            <a:off x="84666" y="6415618"/>
            <a:ext cx="7871710" cy="404813"/>
            <a:chOff x="84666" y="6415618"/>
            <a:chExt cx="7871710" cy="404813"/>
          </a:xfrm>
        </p:grpSpPr>
        <p:sp>
          <p:nvSpPr>
            <p:cNvPr id="42" name="Rectangle 15"/>
            <p:cNvSpPr>
              <a:spLocks noChangeArrowheads="1"/>
            </p:cNvSpPr>
            <p:nvPr userDrawn="1"/>
          </p:nvSpPr>
          <p:spPr bwMode="auto">
            <a:xfrm>
              <a:off x="1226402" y="6415618"/>
              <a:ext cx="6729974" cy="404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ko-KR" sz="700" b="1" i="1" kern="1000" spc="-50" dirty="0">
                  <a:solidFill>
                    <a:prstClr val="white">
                      <a:lumMod val="50000"/>
                    </a:prst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CONFIDENTIAL AGREEMENT :</a:t>
              </a:r>
              <a:r>
                <a:rPr kumimoji="1" lang="en-US" altLang="ko-KR" sz="700" i="1" kern="1000" spc="-50" dirty="0">
                  <a:solidFill>
                    <a:prstClr val="white">
                      <a:lumMod val="50000"/>
                    </a:prst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This document contains proprietary information that is strictly confidential. No part of this document may be photocopied,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ko-KR" sz="700" i="1" kern="1000" spc="-50" dirty="0">
                  <a:solidFill>
                    <a:prstClr val="white">
                      <a:lumMod val="50000"/>
                    </a:prst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reproduced or disclosed to any person outside of your organization without consent of DYNE SOZE. By accepting or reading this document,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ko-KR" sz="700" i="1" kern="1000" spc="-50" dirty="0">
                  <a:solidFill>
                    <a:prstClr val="white">
                      <a:lumMod val="50000"/>
                    </a:prst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you affirm that you will abide by these expectations. All rights are reserved to DYNE SOZE.</a:t>
              </a:r>
            </a:p>
          </p:txBody>
        </p:sp>
        <p:sp>
          <p:nvSpPr>
            <p:cNvPr id="43" name="직사각형 42"/>
            <p:cNvSpPr/>
            <p:nvPr userDrawn="1"/>
          </p:nvSpPr>
          <p:spPr>
            <a:xfrm>
              <a:off x="84666" y="6418313"/>
              <a:ext cx="18473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altLang="ko-KR" sz="800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44" name="TextBox 43"/>
          <p:cNvSpPr txBox="1"/>
          <p:nvPr userDrawn="1"/>
        </p:nvSpPr>
        <p:spPr>
          <a:xfrm>
            <a:off x="8480303" y="6235073"/>
            <a:ext cx="603050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74D5E737-9AE1-4564-B34B-58F16E09CC18}" type="slidenum">
              <a:rPr kumimoji="1" lang="en-US" altLang="ko-KR" sz="80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ko-KR" sz="80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/30</a:t>
            </a:r>
            <a:endParaRPr kumimoji="1" lang="ko-KR" altLang="en-US" sz="800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직사각형 44"/>
          <p:cNvSpPr/>
          <p:nvPr userDrawn="1"/>
        </p:nvSpPr>
        <p:spPr bwMode="auto">
          <a:xfrm>
            <a:off x="7786466" y="104360"/>
            <a:ext cx="11063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800" dirty="0">
                <a:solidFill>
                  <a:prstClr val="black">
                    <a:lumMod val="50000"/>
                    <a:lumOff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Grade</a:t>
            </a:r>
            <a:r>
              <a:rPr kumimoji="1" lang="en-US" altLang="ko-KR" sz="800">
                <a:solidFill>
                  <a:prstClr val="black">
                    <a:lumMod val="50000"/>
                    <a:lumOff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kumimoji="1" lang="ko-KR" altLang="en-US" sz="800">
                <a:solidFill>
                  <a:prstClr val="black">
                    <a:lumMod val="50000"/>
                    <a:lumOff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대외비</a:t>
            </a:r>
            <a:endParaRPr kumimoji="1" lang="en-US" altLang="ko-KR" sz="800">
              <a:solidFill>
                <a:prstClr val="black">
                  <a:lumMod val="50000"/>
                  <a:lumOff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800">
                <a:solidFill>
                  <a:prstClr val="black">
                    <a:lumMod val="50000"/>
                    <a:lumOff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2015-08-05, </a:t>
            </a:r>
            <a:r>
              <a:rPr kumimoji="1" lang="ko-KR" altLang="en-US" sz="800">
                <a:solidFill>
                  <a:prstClr val="black">
                    <a:lumMod val="50000"/>
                    <a:lumOff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홍윤지</a:t>
            </a:r>
            <a:endParaRPr kumimoji="1" lang="en-US" altLang="ko-KR" sz="800" dirty="0">
              <a:solidFill>
                <a:prstClr val="black">
                  <a:lumMod val="50000"/>
                  <a:lumOff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0" name="직선 연결선 5"/>
          <p:cNvCxnSpPr/>
          <p:nvPr userDrawn="1"/>
        </p:nvCxnSpPr>
        <p:spPr>
          <a:xfrm>
            <a:off x="365125" y="3435350"/>
            <a:ext cx="8405813" cy="0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25" y="212082"/>
            <a:ext cx="1300833" cy="40239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6489547"/>
            <a:ext cx="984577" cy="14896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08085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D814075-4A95-424B-A4DF-B54467306C07}" type="datetimeFigureOut">
              <a:rPr kumimoji="1" lang="ko-KR" altLang="en-US" smtClean="0">
                <a:solidFill>
                  <a:prstClr val="black">
                    <a:tint val="75000"/>
                  </a:prstClr>
                </a:solidFill>
                <a:latin typeface="굴림" charset="-127"/>
                <a:ea typeface="굴림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2015-08-26</a:t>
            </a:fld>
            <a:endParaRPr kumimoji="1" lang="ko-KR" altLang="en-US">
              <a:solidFill>
                <a:prstClr val="black">
                  <a:tint val="75000"/>
                </a:prstClr>
              </a:solidFill>
              <a:latin typeface="굴림" charset="-127"/>
              <a:ea typeface="굴림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prstClr val="black">
                  <a:tint val="75000"/>
                </a:prstClr>
              </a:solidFill>
              <a:latin typeface="굴림" charset="-127"/>
              <a:ea typeface="굴림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5C43214-98D3-482D-9ED6-A830EC267888}" type="slidenum">
              <a:rPr kumimoji="1" lang="ko-KR" altLang="en-US" smtClean="0">
                <a:solidFill>
                  <a:prstClr val="black">
                    <a:tint val="75000"/>
                  </a:prstClr>
                </a:solidFill>
                <a:latin typeface="굴림" charset="-127"/>
                <a:ea typeface="굴림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>
              <a:solidFill>
                <a:prstClr val="black">
                  <a:tint val="75000"/>
                </a:prstClr>
              </a:solidFill>
              <a:latin typeface="굴림" charset="-127"/>
              <a:ea typeface="굴림" charset="-127"/>
            </a:endParaRPr>
          </a:p>
        </p:txBody>
      </p:sp>
      <p:sp>
        <p:nvSpPr>
          <p:cNvPr id="39" name="직사각형 38"/>
          <p:cNvSpPr/>
          <p:nvPr userDrawn="1"/>
        </p:nvSpPr>
        <p:spPr bwMode="auto">
          <a:xfrm>
            <a:off x="8066991" y="104360"/>
            <a:ext cx="82586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800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Grade: </a:t>
            </a:r>
            <a:r>
              <a:rPr kumimoji="1" lang="ko-KR" altLang="en-US" sz="800">
                <a:solidFill>
                  <a:prstClr val="black">
                    <a:lumMod val="65000"/>
                    <a:lumOff val="3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대외비</a:t>
            </a:r>
            <a:endParaRPr kumimoji="1" lang="en-US" altLang="ko-KR" sz="800" dirty="0">
              <a:solidFill>
                <a:prstClr val="black">
                  <a:lumMod val="65000"/>
                  <a:lumOff val="3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0" name="직선 연결선 5"/>
          <p:cNvCxnSpPr/>
          <p:nvPr userDrawn="1"/>
        </p:nvCxnSpPr>
        <p:spPr>
          <a:xfrm>
            <a:off x="365125" y="742950"/>
            <a:ext cx="8405813" cy="0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25" y="212082"/>
            <a:ext cx="1300833" cy="402391"/>
          </a:xfrm>
          <a:prstGeom prst="rect">
            <a:avLst/>
          </a:prstGeom>
        </p:spPr>
      </p:pic>
      <p:sp>
        <p:nvSpPr>
          <p:cNvPr id="22" name="Rectangle 15"/>
          <p:cNvSpPr>
            <a:spLocks noChangeArrowheads="1"/>
          </p:cNvSpPr>
          <p:nvPr userDrawn="1"/>
        </p:nvSpPr>
        <p:spPr bwMode="auto">
          <a:xfrm>
            <a:off x="1226402" y="6415618"/>
            <a:ext cx="6729974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700" b="1" i="1" kern="1000" spc="-50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CONFIDENTIAL AGREEMENT :</a:t>
            </a:r>
            <a:r>
              <a:rPr kumimoji="1" lang="en-US" altLang="ko-KR" sz="700" i="1" kern="1000" spc="-50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This document contains proprietary information that is strictly confidential. No part of this document may be photocopied,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700" i="1" kern="1000" spc="-50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reproduced or disclosed to any person outside of your organization without consent of DYNE SOZE. By accepting or reading this document,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700" i="1" kern="1000" spc="-50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you affirm that you will abide by these expectations. All rights are reserved to DYNE SOZE.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8616559" y="6235073"/>
            <a:ext cx="466794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74D5E737-9AE1-4564-B34B-58F16E09CC18}" type="slidenum">
              <a:rPr kumimoji="1" lang="en-US" altLang="ko-KR" sz="80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ko-KR" sz="800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/58</a:t>
            </a:r>
            <a:endParaRPr kumimoji="1" lang="ko-KR" altLang="en-US" sz="800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5" name="그림 24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6489547"/>
            <a:ext cx="984577" cy="14896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5076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D814075-4A95-424B-A4DF-B54467306C07}" type="datetimeFigureOut">
              <a:rPr kumimoji="1" lang="ko-KR" altLang="en-US" smtClean="0">
                <a:solidFill>
                  <a:prstClr val="black">
                    <a:tint val="75000"/>
                  </a:prstClr>
                </a:solidFill>
                <a:latin typeface="굴림" charset="-127"/>
                <a:ea typeface="굴림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2015-08-26</a:t>
            </a:fld>
            <a:endParaRPr kumimoji="1" lang="ko-KR" altLang="en-US">
              <a:solidFill>
                <a:prstClr val="black">
                  <a:tint val="75000"/>
                </a:prstClr>
              </a:solidFill>
              <a:latin typeface="굴림" charset="-127"/>
              <a:ea typeface="굴림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prstClr val="black">
                  <a:tint val="75000"/>
                </a:prstClr>
              </a:solidFill>
              <a:latin typeface="굴림" charset="-127"/>
              <a:ea typeface="굴림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5C43214-98D3-482D-9ED6-A830EC267888}" type="slidenum">
              <a:rPr kumimoji="1" lang="ko-KR" altLang="en-US" smtClean="0">
                <a:solidFill>
                  <a:prstClr val="black">
                    <a:tint val="75000"/>
                  </a:prstClr>
                </a:solidFill>
                <a:latin typeface="굴림" charset="-127"/>
                <a:ea typeface="굴림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>
              <a:solidFill>
                <a:prstClr val="black">
                  <a:tint val="75000"/>
                </a:prstClr>
              </a:solidFill>
              <a:latin typeface="굴림" charset="-127"/>
              <a:ea typeface="굴림" charset="-127"/>
            </a:endParaRPr>
          </a:p>
        </p:txBody>
      </p:sp>
      <p:sp>
        <p:nvSpPr>
          <p:cNvPr id="39" name="직사각형 38"/>
          <p:cNvSpPr/>
          <p:nvPr userDrawn="1"/>
        </p:nvSpPr>
        <p:spPr bwMode="auto">
          <a:xfrm>
            <a:off x="7786466" y="104360"/>
            <a:ext cx="11063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800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Grade</a:t>
            </a:r>
            <a:r>
              <a:rPr kumimoji="1" lang="en-US" altLang="ko-KR" sz="800">
                <a:solidFill>
                  <a:prstClr val="black">
                    <a:lumMod val="65000"/>
                    <a:lumOff val="3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kumimoji="1" lang="ko-KR" altLang="en-US" sz="800">
                <a:solidFill>
                  <a:prstClr val="black">
                    <a:lumMod val="65000"/>
                    <a:lumOff val="3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대외비</a:t>
            </a:r>
            <a:endParaRPr kumimoji="1" lang="en-US" altLang="ko-KR" sz="800">
              <a:solidFill>
                <a:prstClr val="black">
                  <a:lumMod val="65000"/>
                  <a:lumOff val="3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800">
                <a:solidFill>
                  <a:prstClr val="black">
                    <a:lumMod val="65000"/>
                    <a:lumOff val="3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2015-08-05, </a:t>
            </a:r>
            <a:r>
              <a:rPr kumimoji="1" lang="ko-KR" altLang="en-US" sz="800">
                <a:solidFill>
                  <a:prstClr val="black">
                    <a:lumMod val="65000"/>
                    <a:lumOff val="3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홍윤지</a:t>
            </a:r>
            <a:endParaRPr kumimoji="1" lang="en-US" altLang="ko-KR" sz="800" dirty="0">
              <a:solidFill>
                <a:prstClr val="black">
                  <a:lumMod val="65000"/>
                  <a:lumOff val="3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0" name="직선 연결선 5"/>
          <p:cNvCxnSpPr/>
          <p:nvPr userDrawn="1"/>
        </p:nvCxnSpPr>
        <p:spPr>
          <a:xfrm>
            <a:off x="365125" y="742950"/>
            <a:ext cx="8405813" cy="0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25" y="212082"/>
            <a:ext cx="1300833" cy="402391"/>
          </a:xfrm>
          <a:prstGeom prst="rect">
            <a:avLst/>
          </a:prstGeom>
        </p:spPr>
      </p:pic>
      <p:sp>
        <p:nvSpPr>
          <p:cNvPr id="22" name="Rectangle 15"/>
          <p:cNvSpPr>
            <a:spLocks noChangeArrowheads="1"/>
          </p:cNvSpPr>
          <p:nvPr userDrawn="1"/>
        </p:nvSpPr>
        <p:spPr bwMode="auto">
          <a:xfrm>
            <a:off x="1226402" y="6415618"/>
            <a:ext cx="6729974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700" b="1" i="1" kern="1000" spc="-50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CONFIDENTIAL AGREEMENT :</a:t>
            </a:r>
            <a:r>
              <a:rPr kumimoji="1" lang="en-US" altLang="ko-KR" sz="700" i="1" kern="1000" spc="-50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This document contains proprietary information that is strictly confidential. No part of this document may be photocopied,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700" i="1" kern="1000" spc="-50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reproduced or disclosed to any person outside of your organization without consent of DYNE SOZE. By accepting or reading this document,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700" i="1" kern="1000" spc="-50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you affirm that you will abide by these expectations. All rights are reserved to DYNE SOZE.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8480303" y="6235073"/>
            <a:ext cx="603050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74D5E737-9AE1-4564-B34B-58F16E09CC18}" type="slidenum">
              <a:rPr kumimoji="1" lang="en-US" altLang="ko-KR" sz="80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ko-KR" sz="80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/30</a:t>
            </a:r>
            <a:endParaRPr kumimoji="1" lang="ko-KR" altLang="en-US" sz="800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5" name="그림 2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6489547"/>
            <a:ext cx="984577" cy="14896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5076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749877" y="260648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prstClr val="white">
                    <a:lumMod val="50000"/>
                  </a:prstClr>
                </a:solidFill>
                <a:latin typeface="굴림" charset="-127"/>
                <a:ea typeface="굴림" charset="-127"/>
              </a:rPr>
              <a:t>2015-08-17, </a:t>
            </a:r>
            <a:r>
              <a:rPr kumimoji="1" lang="ko-KR" altLang="en-US" sz="800" dirty="0">
                <a:solidFill>
                  <a:prstClr val="white">
                    <a:lumMod val="50000"/>
                  </a:prstClr>
                </a:solidFill>
                <a:latin typeface="굴림" charset="-127"/>
                <a:ea typeface="굴림" charset="-127"/>
              </a:rPr>
              <a:t>이종욱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323528" y="22860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685800">
              <a:lnSpc>
                <a:spcPct val="90000"/>
              </a:lnSpc>
              <a:spcBef>
                <a:spcPct val="0"/>
              </a:spcBef>
            </a:pPr>
            <a:r>
              <a:rPr lang="ko-KR" altLang="en-US" sz="3100" b="1" dirty="0">
                <a:solidFill>
                  <a:prstClr val="black"/>
                </a:solidFill>
              </a:rPr>
              <a:t>기능 수정 필요건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447253"/>
            <a:ext cx="7886700" cy="1325563"/>
          </a:xfrm>
        </p:spPr>
        <p:txBody>
          <a:bodyPr/>
          <a:lstStyle/>
          <a:p>
            <a:r>
              <a:rPr lang="ko-KR" altLang="en-US" dirty="0" smtClean="0"/>
              <a:t>기타 문의사항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ko-KR" altLang="en-US" sz="1400" dirty="0" err="1" smtClean="0"/>
              <a:t>엑심베이</a:t>
            </a:r>
            <a:r>
              <a:rPr lang="ko-KR" altLang="en-US" sz="1400" dirty="0" smtClean="0"/>
              <a:t> 중국 </a:t>
            </a:r>
            <a:r>
              <a:rPr lang="en-US" altLang="ko-KR" sz="1400" dirty="0" smtClean="0"/>
              <a:t>ID?</a:t>
            </a:r>
          </a:p>
          <a:p>
            <a:pPr>
              <a:buFont typeface="+mj-lt"/>
              <a:buAutoNum type="arabicPeriod"/>
            </a:pPr>
            <a:r>
              <a:rPr lang="ko-KR" altLang="en-US" sz="1400" dirty="0" smtClean="0"/>
              <a:t>문자서비스</a:t>
            </a:r>
            <a:r>
              <a:rPr lang="en-US" altLang="ko-KR" sz="1400" dirty="0" smtClean="0"/>
              <a:t>?</a:t>
            </a:r>
          </a:p>
          <a:p>
            <a:pPr>
              <a:buFont typeface="+mj-lt"/>
              <a:buAutoNum type="arabicPeriod"/>
            </a:pPr>
            <a:r>
              <a:rPr lang="ko-KR" altLang="en-US" sz="1400" dirty="0" smtClean="0"/>
              <a:t>상품대량등록 어떻게</a:t>
            </a:r>
            <a:r>
              <a:rPr lang="en-US" altLang="ko-KR" sz="1400" dirty="0" smtClean="0"/>
              <a:t>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5"/>
          <p:cNvSpPr txBox="1">
            <a:spLocks noChangeArrowheads="1"/>
          </p:cNvSpPr>
          <p:nvPr/>
        </p:nvSpPr>
        <p:spPr bwMode="auto">
          <a:xfrm>
            <a:off x="277002" y="935461"/>
            <a:ext cx="75270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20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수정 </a:t>
            </a:r>
            <a:r>
              <a:rPr lang="ko-KR" altLang="en-US" sz="2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요청사항</a:t>
            </a:r>
            <a:r>
              <a:rPr lang="en-US" altLang="ko-KR" sz="2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2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웹</a:t>
            </a:r>
            <a:r>
              <a:rPr lang="en-US" altLang="ko-KR" sz="20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– </a:t>
            </a:r>
            <a:r>
              <a:rPr lang="ko-KR" altLang="en-US" sz="20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상세검색</a:t>
            </a:r>
            <a:r>
              <a:rPr lang="en-US" altLang="ko-KR" sz="20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원산지 오류</a:t>
            </a:r>
            <a:endParaRPr lang="en-US" altLang="ko-KR" sz="20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" name="Text Box 9"/>
          <p:cNvSpPr txBox="1">
            <a:spLocks noChangeArrowheads="1"/>
          </p:cNvSpPr>
          <p:nvPr/>
        </p:nvSpPr>
        <p:spPr bwMode="auto">
          <a:xfrm>
            <a:off x="467544" y="1556792"/>
            <a:ext cx="4536504" cy="706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latinLnBrk="0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ko-KR" sz="1200" kern="0" dirty="0" smtClea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1. </a:t>
            </a:r>
            <a:r>
              <a:rPr lang="ko-KR" altLang="en-US" sz="1200" kern="0" dirty="0" smtClea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식품첨가물 </a:t>
            </a:r>
            <a:r>
              <a:rPr lang="en-US" altLang="ko-KR" sz="1200" kern="0" dirty="0" smtClea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-&gt; </a:t>
            </a:r>
            <a:r>
              <a:rPr lang="ko-KR" altLang="en-US" sz="1200" kern="0" dirty="0" smtClea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상세검색 원산지 </a:t>
            </a:r>
            <a:r>
              <a:rPr lang="en-US" altLang="ko-KR" sz="1200" kern="0" dirty="0" smtClea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‘</a:t>
            </a:r>
            <a:r>
              <a:rPr lang="ko-KR" altLang="en-US" sz="1200" kern="0" dirty="0" smtClea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중국</a:t>
            </a:r>
            <a:r>
              <a:rPr lang="en-US" altLang="ko-KR" sz="1200" kern="0" dirty="0" smtClea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’ </a:t>
            </a:r>
            <a:r>
              <a:rPr lang="ko-KR" altLang="en-US" sz="1200" kern="0" dirty="0" smtClea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선택 시</a:t>
            </a:r>
            <a:r>
              <a:rPr lang="en-US" altLang="ko-KR" sz="1200" kern="0" dirty="0" smtClea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,</a:t>
            </a:r>
          </a:p>
          <a:p>
            <a:pPr marL="342900" indent="-342900" latinLnBrk="0">
              <a:lnSpc>
                <a:spcPct val="150000"/>
              </a:lnSpc>
              <a:spcBef>
                <a:spcPct val="50000"/>
              </a:spcBef>
              <a:defRPr/>
            </a:pPr>
            <a:r>
              <a:rPr lang="ko-KR" altLang="en-US" sz="1200" kern="0" dirty="0" smtClea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독일</a:t>
            </a:r>
            <a:r>
              <a:rPr lang="en-US" altLang="ko-KR" sz="1200" kern="0" dirty="0" smtClea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, </a:t>
            </a:r>
            <a:r>
              <a:rPr lang="ko-KR" altLang="en-US" sz="1200" kern="0" dirty="0" smtClea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미국제품 혼합되어 나옴</a:t>
            </a:r>
            <a:r>
              <a:rPr lang="en-US" altLang="ko-KR" sz="1200" kern="0" dirty="0" smtClea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. </a:t>
            </a:r>
            <a:endParaRPr lang="en-US" altLang="ko-KR" sz="1200" kern="0" dirty="0">
              <a:solidFill>
                <a:sysClr val="windowText" lastClr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2" y="1268760"/>
            <a:ext cx="3462447" cy="3119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모서리가 둥근 직사각형 9"/>
          <p:cNvSpPr/>
          <p:nvPr/>
        </p:nvSpPr>
        <p:spPr>
          <a:xfrm>
            <a:off x="5220072" y="1340768"/>
            <a:ext cx="3384376" cy="3096344"/>
          </a:xfrm>
          <a:prstGeom prst="roundRect">
            <a:avLst>
              <a:gd name="adj" fmla="val 3952"/>
            </a:avLst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2" name="꺾인 연결선 11"/>
          <p:cNvCxnSpPr/>
          <p:nvPr/>
        </p:nvCxnSpPr>
        <p:spPr>
          <a:xfrm rot="10800000" flipV="1">
            <a:off x="7020272" y="4437112"/>
            <a:ext cx="720080" cy="288032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3995936" y="5445224"/>
            <a:ext cx="40324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latinLnBrk="0">
              <a:lnSpc>
                <a:spcPct val="150000"/>
              </a:lnSpc>
              <a:spcBef>
                <a:spcPct val="50000"/>
              </a:spcBef>
              <a:defRPr/>
            </a:pPr>
            <a:r>
              <a:rPr lang="ko-KR" altLang="en-US" sz="1200" kern="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원산지 </a:t>
            </a:r>
            <a:r>
              <a:rPr lang="en-US" altLang="ko-KR" sz="1200" kern="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‘</a:t>
            </a:r>
            <a:r>
              <a:rPr lang="ko-KR" altLang="en-US" sz="1200" kern="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중국</a:t>
            </a:r>
            <a:r>
              <a:rPr lang="en-US" altLang="ko-KR" sz="1200" kern="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’</a:t>
            </a:r>
            <a:r>
              <a:rPr lang="ko-KR" altLang="en-US" sz="1200" kern="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으로 검색 시 독일</a:t>
            </a:r>
            <a:r>
              <a:rPr lang="en-US" altLang="ko-KR" sz="1200" kern="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, </a:t>
            </a:r>
            <a:r>
              <a:rPr lang="ko-KR" altLang="en-US" sz="1200" kern="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중국</a:t>
            </a:r>
            <a:r>
              <a:rPr lang="en-US" altLang="ko-KR" sz="1200" kern="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, </a:t>
            </a:r>
            <a:r>
              <a:rPr lang="ko-KR" altLang="en-US" sz="1200" kern="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미국 혼합되어 나옴</a:t>
            </a:r>
            <a:r>
              <a:rPr lang="en-US" altLang="ko-KR" sz="1200" kern="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5599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5"/>
          <p:cNvSpPr txBox="1">
            <a:spLocks noChangeArrowheads="1"/>
          </p:cNvSpPr>
          <p:nvPr/>
        </p:nvSpPr>
        <p:spPr bwMode="auto">
          <a:xfrm>
            <a:off x="277002" y="935461"/>
            <a:ext cx="75270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20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수정 </a:t>
            </a:r>
            <a:r>
              <a:rPr lang="ko-KR" altLang="en-US" sz="2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요청사항</a:t>
            </a:r>
            <a:r>
              <a:rPr lang="en-US" altLang="ko-KR" sz="2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2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웹</a:t>
            </a:r>
            <a:r>
              <a:rPr lang="en-US" altLang="ko-KR" sz="20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– </a:t>
            </a:r>
            <a:r>
              <a:rPr lang="ko-KR" altLang="en-US" sz="20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상세검색</a:t>
            </a:r>
            <a:r>
              <a:rPr lang="en-US" altLang="ko-KR" sz="20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현장확인 오류</a:t>
            </a:r>
            <a:endParaRPr lang="en-US" altLang="ko-KR" sz="20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" name="Text Box 9"/>
          <p:cNvSpPr txBox="1">
            <a:spLocks noChangeArrowheads="1"/>
          </p:cNvSpPr>
          <p:nvPr/>
        </p:nvSpPr>
        <p:spPr bwMode="auto">
          <a:xfrm>
            <a:off x="683568" y="6093296"/>
            <a:ext cx="81369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latinLnBrk="0">
              <a:lnSpc>
                <a:spcPct val="150000"/>
              </a:lnSpc>
              <a:spcBef>
                <a:spcPct val="50000"/>
              </a:spcBef>
              <a:buFont typeface="맑은 고딕" panose="020B0503020000020004" pitchFamily="50" charset="-127"/>
              <a:buChar char="–"/>
              <a:defRPr/>
            </a:pPr>
            <a:r>
              <a:rPr lang="ko-KR" altLang="en-US" sz="1200" kern="0" dirty="0" smtClea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상세검색으로 </a:t>
            </a:r>
            <a:r>
              <a:rPr lang="ko-KR" altLang="en-US" sz="1200" kern="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현장확인 </a:t>
            </a:r>
            <a:r>
              <a:rPr lang="en-US" altLang="ko-KR" sz="1200" kern="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‘</a:t>
            </a:r>
            <a:r>
              <a:rPr lang="ko-KR" altLang="en-US" sz="1200" kern="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확인</a:t>
            </a:r>
            <a:r>
              <a:rPr lang="en-US" altLang="ko-KR" sz="1200" kern="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’</a:t>
            </a:r>
            <a:r>
              <a:rPr lang="ko-KR" altLang="en-US" sz="1200" kern="0" dirty="0" err="1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클릭시</a:t>
            </a:r>
            <a:r>
              <a:rPr lang="ko-KR" altLang="en-US" sz="1200" kern="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 </a:t>
            </a:r>
            <a:r>
              <a:rPr lang="ko-KR" altLang="en-US" sz="1200" kern="0" dirty="0" smtClea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결</a:t>
            </a:r>
            <a:r>
              <a:rPr lang="ko-KR" altLang="en-US" sz="1200" kern="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과</a:t>
            </a:r>
            <a:r>
              <a:rPr lang="ko-KR" altLang="en-US" sz="1200" kern="0" dirty="0" smtClea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 </a:t>
            </a:r>
            <a:r>
              <a:rPr lang="en-US" altLang="ko-KR" sz="1200" kern="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‘0’ </a:t>
            </a:r>
            <a:r>
              <a:rPr lang="ko-KR" altLang="en-US" sz="1200" kern="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개 확인</a:t>
            </a:r>
            <a:r>
              <a:rPr lang="en-US" altLang="ko-KR" sz="1200" kern="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. </a:t>
            </a:r>
            <a:r>
              <a:rPr lang="ko-KR" altLang="en-US" sz="1200" kern="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실제 현장확인 제품 </a:t>
            </a:r>
            <a:r>
              <a:rPr lang="ko-KR" altLang="en-US" sz="1200" kern="0" dirty="0" smtClea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다수 </a:t>
            </a:r>
            <a:endParaRPr lang="en-US" altLang="ko-KR" sz="1200" kern="0" dirty="0">
              <a:solidFill>
                <a:sysClr val="windowText" lastClr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475656" y="2086248"/>
            <a:ext cx="1080120" cy="216024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484784"/>
            <a:ext cx="4785392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모서리가 둥근 직사각형 9"/>
          <p:cNvSpPr/>
          <p:nvPr/>
        </p:nvSpPr>
        <p:spPr>
          <a:xfrm>
            <a:off x="3347864" y="3789040"/>
            <a:ext cx="576064" cy="216024"/>
          </a:xfrm>
          <a:prstGeom prst="roundRect">
            <a:avLst>
              <a:gd name="adj" fmla="val 3952"/>
            </a:avLst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8104" y="3284984"/>
            <a:ext cx="2592370" cy="1542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7" y="4913086"/>
            <a:ext cx="4032447" cy="1282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5599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5"/>
          <p:cNvSpPr txBox="1">
            <a:spLocks noChangeArrowheads="1"/>
          </p:cNvSpPr>
          <p:nvPr/>
        </p:nvSpPr>
        <p:spPr bwMode="auto">
          <a:xfrm>
            <a:off x="277002" y="935461"/>
            <a:ext cx="75270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20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수정 </a:t>
            </a:r>
            <a:r>
              <a:rPr lang="ko-KR" altLang="en-US" sz="2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요청사항</a:t>
            </a:r>
            <a:r>
              <a:rPr lang="en-US" altLang="ko-KR" sz="2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2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웹</a:t>
            </a:r>
            <a:r>
              <a:rPr lang="en-US" altLang="ko-KR" sz="2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</p:txBody>
      </p:sp>
      <p:sp>
        <p:nvSpPr>
          <p:cNvPr id="25" name="Text Box 9"/>
          <p:cNvSpPr txBox="1">
            <a:spLocks noChangeArrowheads="1"/>
          </p:cNvSpPr>
          <p:nvPr/>
        </p:nvSpPr>
        <p:spPr bwMode="auto">
          <a:xfrm>
            <a:off x="683568" y="5013176"/>
            <a:ext cx="81369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latinLnBrk="0">
              <a:lnSpc>
                <a:spcPct val="150000"/>
              </a:lnSpc>
              <a:spcBef>
                <a:spcPct val="50000"/>
              </a:spcBef>
              <a:buFont typeface="맑은 고딕" panose="020B0503020000020004" pitchFamily="50" charset="-127"/>
              <a:buChar char="–"/>
              <a:defRPr/>
            </a:pPr>
            <a:r>
              <a:rPr lang="ko-KR" altLang="en-US" sz="1200" kern="0" dirty="0" smtClea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상세검색으로 </a:t>
            </a:r>
            <a:r>
              <a:rPr lang="en-US" altLang="ko-KR" sz="1200" kern="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2</a:t>
            </a:r>
            <a:r>
              <a:rPr lang="ko-KR" altLang="en-US" sz="1200" kern="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개의 검색결과 확인 했는데</a:t>
            </a:r>
            <a:r>
              <a:rPr lang="en-US" altLang="ko-KR" sz="1200" kern="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, </a:t>
            </a:r>
            <a:r>
              <a:rPr lang="ko-KR" altLang="en-US" sz="1200" kern="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제품이 </a:t>
            </a:r>
            <a:r>
              <a:rPr lang="ko-KR" altLang="en-US" sz="1200" kern="0" dirty="0" err="1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안나옴</a:t>
            </a:r>
            <a:r>
              <a:rPr lang="en-US" altLang="ko-KR" sz="1200" kern="0" dirty="0" smtClea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.</a:t>
            </a:r>
            <a:endParaRPr lang="en-US" altLang="ko-KR" sz="1200" kern="0" dirty="0">
              <a:solidFill>
                <a:sysClr val="windowText" lastClr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475656" y="2086248"/>
            <a:ext cx="1080120" cy="216024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347864" y="3861048"/>
            <a:ext cx="576064" cy="216024"/>
          </a:xfrm>
          <a:prstGeom prst="roundRect">
            <a:avLst>
              <a:gd name="adj" fmla="val 3952"/>
            </a:avLst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3413" y="1647825"/>
            <a:ext cx="6326981" cy="2861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5599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5"/>
          <p:cNvSpPr txBox="1">
            <a:spLocks noChangeArrowheads="1"/>
          </p:cNvSpPr>
          <p:nvPr/>
        </p:nvSpPr>
        <p:spPr bwMode="auto">
          <a:xfrm>
            <a:off x="277002" y="935461"/>
            <a:ext cx="75270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20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카테고리 공유</a:t>
            </a:r>
            <a:endParaRPr lang="en-US" altLang="ko-KR" sz="20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" name="Text Box 9"/>
          <p:cNvSpPr txBox="1">
            <a:spLocks noChangeArrowheads="1"/>
          </p:cNvSpPr>
          <p:nvPr/>
        </p:nvSpPr>
        <p:spPr bwMode="auto">
          <a:xfrm>
            <a:off x="467544" y="3429000"/>
            <a:ext cx="8136904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latinLnBrk="0">
              <a:lnSpc>
                <a:spcPct val="150000"/>
              </a:lnSpc>
              <a:spcBef>
                <a:spcPct val="50000"/>
              </a:spcBef>
              <a:buFont typeface="맑은 고딕" panose="020B0503020000020004" pitchFamily="50" charset="-127"/>
              <a:buChar char="–"/>
              <a:defRPr/>
            </a:pPr>
            <a:r>
              <a:rPr lang="ko-KR" altLang="en-US" sz="1200" kern="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현재 문제점</a:t>
            </a:r>
            <a:r>
              <a:rPr lang="en-US" altLang="ko-KR" sz="1200" kern="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: </a:t>
            </a:r>
            <a:r>
              <a:rPr lang="ko-KR" altLang="en-US" sz="1200" kern="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총 합산 시 </a:t>
            </a:r>
            <a:r>
              <a:rPr lang="en-US" altLang="ko-KR" sz="1200" kern="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46</a:t>
            </a:r>
            <a:r>
              <a:rPr lang="ko-KR" altLang="en-US" sz="1200" kern="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개 제품보유</a:t>
            </a:r>
            <a:r>
              <a:rPr lang="en-US" altLang="ko-KR" sz="1200" kern="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, </a:t>
            </a:r>
            <a:r>
              <a:rPr lang="ko-KR" altLang="en-US" sz="1200" kern="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글씨는 </a:t>
            </a:r>
            <a:r>
              <a:rPr lang="en-US" altLang="ko-KR" sz="1200" kern="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45</a:t>
            </a:r>
            <a:r>
              <a:rPr lang="ko-KR" altLang="en-US" sz="1200" kern="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개의 제품을 </a:t>
            </a:r>
            <a:r>
              <a:rPr lang="ko-KR" altLang="en-US" sz="1200" kern="0" dirty="0" err="1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보유하고있습니다</a:t>
            </a:r>
            <a:r>
              <a:rPr lang="en-US" altLang="ko-KR" sz="1200" kern="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.</a:t>
            </a:r>
          </a:p>
          <a:p>
            <a:pPr marL="342900" indent="-342900" latinLnBrk="0">
              <a:lnSpc>
                <a:spcPct val="150000"/>
              </a:lnSpc>
              <a:spcBef>
                <a:spcPct val="50000"/>
              </a:spcBef>
              <a:buFont typeface="맑은 고딕" panose="020B0503020000020004" pitchFamily="50" charset="-127"/>
              <a:buChar char="–"/>
              <a:defRPr/>
            </a:pPr>
            <a:r>
              <a:rPr lang="ko-KR" altLang="en-US" sz="1200" kern="0" dirty="0" err="1" smtClea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대카테고리</a:t>
            </a:r>
            <a:r>
              <a:rPr lang="ko-KR" altLang="en-US" sz="1200" kern="0" dirty="0" smtClea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 공유불가 </a:t>
            </a:r>
            <a:r>
              <a:rPr lang="en-US" altLang="ko-KR" sz="1200" kern="0" dirty="0" smtClea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/ </a:t>
            </a:r>
            <a:r>
              <a:rPr lang="ko-KR" altLang="en-US" sz="1200" kern="0" dirty="0" err="1" smtClea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소카테고리만</a:t>
            </a:r>
            <a:r>
              <a:rPr lang="ko-KR" altLang="en-US" sz="1200" kern="0" dirty="0" smtClea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 </a:t>
            </a:r>
            <a:r>
              <a:rPr lang="ko-KR" altLang="en-US" sz="1200" kern="0" dirty="0" err="1" smtClea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공유가능하게</a:t>
            </a:r>
            <a:endParaRPr lang="en-US" altLang="ko-KR" sz="1200" kern="0" dirty="0">
              <a:solidFill>
                <a:sysClr val="windowText" lastClr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475656" y="2086248"/>
            <a:ext cx="1080120" cy="216024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412776"/>
            <a:ext cx="8604448" cy="1819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5599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5"/>
          <p:cNvSpPr txBox="1">
            <a:spLocks noChangeArrowheads="1"/>
          </p:cNvSpPr>
          <p:nvPr/>
        </p:nvSpPr>
        <p:spPr bwMode="auto">
          <a:xfrm>
            <a:off x="277002" y="935461"/>
            <a:ext cx="75270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20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수정 요청사항</a:t>
            </a:r>
            <a:r>
              <a:rPr lang="en-US" altLang="ko-KR" sz="20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2000" dirty="0" err="1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모바일</a:t>
            </a:r>
            <a:r>
              <a:rPr lang="en-US" altLang="ko-KR" sz="20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</p:txBody>
      </p:sp>
      <p:sp>
        <p:nvSpPr>
          <p:cNvPr id="25" name="Text Box 9"/>
          <p:cNvSpPr txBox="1">
            <a:spLocks noChangeArrowheads="1"/>
          </p:cNvSpPr>
          <p:nvPr/>
        </p:nvSpPr>
        <p:spPr bwMode="auto">
          <a:xfrm>
            <a:off x="683568" y="5733256"/>
            <a:ext cx="81369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맑은 고딕" panose="020B0503020000020004" pitchFamily="50" charset="-127"/>
              <a:buChar char="–"/>
              <a:tabLst/>
              <a:defRPr/>
            </a:pPr>
            <a:r>
              <a:rPr lang="ko-KR" altLang="en-US" sz="1200" kern="0" dirty="0" smtClea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현재 문제점</a:t>
            </a:r>
            <a:r>
              <a:rPr lang="en-US" altLang="ko-KR" sz="1200" kern="0" dirty="0" smtClea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: </a:t>
            </a:r>
            <a:r>
              <a:rPr lang="ko-KR" altLang="en-US" sz="1200" kern="0" dirty="0" smtClea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핸드폰에 식품첨가물 개수</a:t>
            </a:r>
            <a:r>
              <a:rPr lang="en-US" altLang="ko-KR" sz="1200" kern="0" dirty="0" smtClea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: 35</a:t>
            </a:r>
            <a:r>
              <a:rPr lang="ko-KR" altLang="en-US" sz="1200" kern="0" dirty="0" smtClea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건으로 표시됨</a:t>
            </a:r>
            <a:r>
              <a:rPr lang="en-US" altLang="ko-KR" sz="1200" kern="0" dirty="0" smtClea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, </a:t>
            </a:r>
            <a:r>
              <a:rPr lang="ko-KR" altLang="en-US" sz="1200" kern="0" dirty="0" smtClea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실제</a:t>
            </a:r>
            <a:r>
              <a:rPr lang="en-US" altLang="ko-KR" sz="1200" kern="0" dirty="0" smtClea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 </a:t>
            </a:r>
            <a:r>
              <a:rPr lang="ko-KR" altLang="en-US" sz="1200" kern="0" dirty="0" smtClea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개수는 </a:t>
            </a:r>
            <a:r>
              <a:rPr lang="en-US" altLang="ko-KR" sz="1200" kern="0" dirty="0" smtClea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37</a:t>
            </a:r>
            <a:r>
              <a:rPr lang="ko-KR" altLang="en-US" sz="1200" kern="0" dirty="0" smtClea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건</a:t>
            </a:r>
            <a:r>
              <a:rPr lang="en-US" altLang="ko-KR" sz="1200" kern="0" dirty="0" smtClea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(</a:t>
            </a:r>
            <a:r>
              <a:rPr lang="ko-KR" altLang="en-US" sz="1200" kern="0" dirty="0" err="1" smtClea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웹상</a:t>
            </a:r>
            <a:r>
              <a:rPr lang="ko-KR" altLang="en-US" sz="1200" kern="0" dirty="0" smtClea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 </a:t>
            </a:r>
            <a:r>
              <a:rPr lang="en-US" altLang="ko-KR" sz="1200" kern="0" dirty="0" smtClea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37</a:t>
            </a:r>
            <a:r>
              <a:rPr lang="ko-KR" altLang="en-US" sz="1200" kern="0" dirty="0" smtClea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건</a:t>
            </a:r>
            <a:r>
              <a:rPr lang="en-US" altLang="ko-KR" sz="1200" kern="0" dirty="0" smtClea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).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412776"/>
            <a:ext cx="2555529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5599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5"/>
          <p:cNvSpPr txBox="1">
            <a:spLocks noChangeArrowheads="1"/>
          </p:cNvSpPr>
          <p:nvPr/>
        </p:nvSpPr>
        <p:spPr bwMode="auto">
          <a:xfrm>
            <a:off x="277002" y="935461"/>
            <a:ext cx="75270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20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결제오류</a:t>
            </a:r>
            <a:endParaRPr lang="en-US" altLang="ko-KR" sz="2000" dirty="0" smtClean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" name="Text Box 9"/>
          <p:cNvSpPr txBox="1">
            <a:spLocks noChangeArrowheads="1"/>
          </p:cNvSpPr>
          <p:nvPr/>
        </p:nvSpPr>
        <p:spPr bwMode="auto">
          <a:xfrm>
            <a:off x="251520" y="1628800"/>
            <a:ext cx="8136904" cy="221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 kern="0" dirty="0" smtClea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1. </a:t>
            </a:r>
            <a:r>
              <a:rPr lang="ko-KR" altLang="en-US" sz="1200" kern="0" dirty="0" smtClea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크롬 </a:t>
            </a:r>
            <a:r>
              <a:rPr lang="en-US" altLang="ko-KR" sz="1200" kern="0" dirty="0" smtClea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: </a:t>
            </a:r>
            <a:r>
              <a:rPr lang="ko-KR" altLang="en-US" sz="1200" kern="0" dirty="0" smtClea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가상계좌</a:t>
            </a:r>
            <a:r>
              <a:rPr lang="en-US" altLang="ko-KR" sz="1200" kern="0" dirty="0" smtClea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(</a:t>
            </a:r>
            <a:r>
              <a:rPr lang="ko-KR" altLang="en-US" sz="1200" kern="0" dirty="0" err="1" smtClea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에스크로</a:t>
            </a:r>
            <a:r>
              <a:rPr lang="en-US" altLang="ko-KR" sz="1200" kern="0" dirty="0" smtClea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) </a:t>
            </a:r>
            <a:r>
              <a:rPr lang="ko-KR" altLang="en-US" sz="1200" kern="0" dirty="0" smtClea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결제불가</a:t>
            </a:r>
            <a:endParaRPr lang="en-US" altLang="ko-KR" sz="1200" kern="0" dirty="0" smtClean="0">
              <a:solidFill>
                <a:sysClr val="windowText" lastClr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  <a:p>
            <a:pPr marL="342900" marR="0" lvl="0" indent="-342900" defTabSz="914400" eaLnBrk="1" fontAlgn="auto" latinLnBrk="0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 kern="0" dirty="0" smtClea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2. </a:t>
            </a:r>
            <a:r>
              <a:rPr lang="ko-KR" altLang="en-US" sz="1200" kern="0" dirty="0" smtClea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무통장입금 항목 안보임</a:t>
            </a:r>
            <a:endParaRPr lang="en-US" altLang="ko-KR" sz="1200" kern="0" dirty="0" smtClean="0">
              <a:solidFill>
                <a:sysClr val="windowText" lastClr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  <a:p>
            <a:pPr marL="342900" marR="0" lvl="0" indent="-342900" defTabSz="914400" eaLnBrk="1" fontAlgn="auto" latinLnBrk="0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200" kern="0" dirty="0">
              <a:solidFill>
                <a:sysClr val="windowText" lastClr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  <a:p>
            <a:pPr marL="342900" marR="0" lvl="0" indent="-342900" defTabSz="914400" eaLnBrk="1" fontAlgn="auto" latinLnBrk="0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200" kern="0" dirty="0" smtClean="0">
              <a:solidFill>
                <a:sysClr val="windowText" lastClr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  <a:p>
            <a:pPr marL="342900" marR="0" lvl="0" indent="-342900" defTabSz="914400" eaLnBrk="1" fontAlgn="auto" latinLnBrk="0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200" kern="0" dirty="0">
              <a:solidFill>
                <a:sysClr val="windowText" lastClr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  <a:p>
            <a:pPr marL="342900" marR="0" lvl="0" indent="-342900" defTabSz="914400" eaLnBrk="1" fontAlgn="auto" latinLnBrk="0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 kern="0" dirty="0" smtClea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3. </a:t>
            </a:r>
            <a:r>
              <a:rPr lang="ko-KR" altLang="en-US" sz="1200" kern="0" dirty="0" smtClea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결제방법 </a:t>
            </a:r>
            <a:r>
              <a:rPr lang="en-US" altLang="ko-KR" sz="1200" kern="0" dirty="0" smtClea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- </a:t>
            </a:r>
            <a:r>
              <a:rPr lang="ko-KR" altLang="en-US" sz="1200" kern="0" dirty="0" smtClea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가상계좌  설정했으나 신용카드로 나옴</a:t>
            </a:r>
            <a:r>
              <a:rPr lang="en-US" altLang="ko-KR" sz="1200" kern="0" dirty="0" smtClea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(8/18)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b="22574"/>
          <a:stretch>
            <a:fillRect/>
          </a:stretch>
        </p:blipFill>
        <p:spPr bwMode="auto">
          <a:xfrm>
            <a:off x="179512" y="2420888"/>
            <a:ext cx="6372200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3933056"/>
            <a:ext cx="4097089" cy="2606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5599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5"/>
          <p:cNvSpPr txBox="1">
            <a:spLocks noChangeArrowheads="1"/>
          </p:cNvSpPr>
          <p:nvPr/>
        </p:nvSpPr>
        <p:spPr bwMode="auto">
          <a:xfrm>
            <a:off x="277002" y="935461"/>
            <a:ext cx="7527063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000" dirty="0" err="1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입점사</a:t>
            </a:r>
            <a:r>
              <a:rPr kumimoji="1" lang="ko-KR" altLang="en-US" sz="2000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관리자 </a:t>
            </a:r>
            <a:r>
              <a:rPr kumimoji="1" lang="en-US" altLang="ko-KR" sz="2000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-&gt; </a:t>
            </a:r>
            <a:r>
              <a:rPr kumimoji="1" lang="ko-KR" altLang="en-US" sz="2000" dirty="0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관리자 아이디등록</a:t>
            </a:r>
            <a:endParaRPr kumimoji="1" lang="en-US" altLang="ko-KR" sz="2000" dirty="0">
              <a:solidFill>
                <a:prstClr val="black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아이디 중복확인 오류 </a:t>
            </a:r>
            <a:r>
              <a:rPr kumimoji="1" lang="en-US" altLang="ko-KR" sz="1400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1) </a:t>
            </a:r>
            <a:r>
              <a:rPr kumimoji="1" lang="ko-KR" altLang="en-US" sz="1400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사용가능아이디 팝업 </a:t>
            </a:r>
            <a:r>
              <a:rPr kumimoji="1" lang="en-US" altLang="ko-KR" sz="1400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=&gt; </a:t>
            </a:r>
            <a:r>
              <a:rPr kumimoji="1" lang="ko-KR" altLang="en-US" sz="1400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등록 시 중복아이디 존재</a:t>
            </a:r>
            <a:endParaRPr kumimoji="1" lang="en-US" altLang="ko-KR" sz="1400" dirty="0">
              <a:solidFill>
                <a:prstClr val="black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3429000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dirty="0">
                <a:solidFill>
                  <a:prstClr val="black"/>
                </a:solidFill>
                <a:latin typeface="굴림" charset="-127"/>
                <a:ea typeface="굴림" charset="-127"/>
              </a:rPr>
              <a:t>상품코드 입력란 비활성화 필요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080096"/>
            <a:ext cx="9144000" cy="5164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4653136"/>
            <a:ext cx="344805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5599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smtClean="0"/>
              <a:t>사용자 </a:t>
            </a:r>
            <a:r>
              <a:rPr lang="en-US" altLang="ko-KR" sz="1800" dirty="0" smtClean="0"/>
              <a:t>ID </a:t>
            </a:r>
            <a:r>
              <a:rPr lang="ko-KR" altLang="en-US" sz="1800" dirty="0" smtClean="0"/>
              <a:t>로그인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후 </a:t>
            </a:r>
            <a:r>
              <a:rPr lang="ko-KR" altLang="en-US" sz="1800" dirty="0" err="1" smtClean="0"/>
              <a:t>입점신청</a:t>
            </a:r>
            <a:r>
              <a:rPr lang="ko-KR" altLang="en-US" sz="1800" dirty="0" smtClean="0"/>
              <a:t> 시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관리자 아이디로 자동 등록됨</a:t>
            </a:r>
            <a:r>
              <a:rPr lang="en-US" altLang="ko-KR" sz="1800" dirty="0" smtClean="0"/>
              <a:t>. </a:t>
            </a:r>
          </a:p>
          <a:p>
            <a:pPr>
              <a:buNone/>
            </a:pPr>
            <a:r>
              <a:rPr lang="en-US" altLang="ko-KR" sz="1800" dirty="0" smtClean="0"/>
              <a:t>   -&gt; </a:t>
            </a:r>
            <a:r>
              <a:rPr lang="ko-KR" altLang="en-US" sz="1800" dirty="0" smtClean="0"/>
              <a:t>그러나 실제로 관리자로 </a:t>
            </a:r>
            <a:r>
              <a:rPr lang="ko-KR" altLang="en-US" sz="1800" dirty="0" err="1" smtClean="0"/>
              <a:t>로그인은</a:t>
            </a:r>
            <a:r>
              <a:rPr lang="ko-KR" altLang="en-US" sz="1800" dirty="0" smtClean="0"/>
              <a:t> 안됨</a:t>
            </a:r>
            <a:r>
              <a:rPr lang="en-US" altLang="ko-KR" sz="1800" dirty="0" smtClean="0"/>
              <a:t>.(</a:t>
            </a:r>
            <a:r>
              <a:rPr lang="ko-KR" altLang="en-US" sz="1800" dirty="0" smtClean="0"/>
              <a:t>사용불가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 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B4CFD-EFB8-4AC4-ADE9-33A9B13207D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277002" y="935461"/>
            <a:ext cx="75270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000" dirty="0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관리자 </a:t>
            </a:r>
            <a:r>
              <a:rPr kumimoji="1" lang="en-US" altLang="ko-KR" sz="2000" dirty="0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ID / </a:t>
            </a:r>
            <a:r>
              <a:rPr kumimoji="1" lang="ko-KR" altLang="en-US" sz="2000" dirty="0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사용자 </a:t>
            </a:r>
            <a:r>
              <a:rPr kumimoji="1" lang="en-US" altLang="ko-KR" sz="2000" dirty="0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ID </a:t>
            </a:r>
            <a:r>
              <a:rPr kumimoji="1" lang="ko-KR" altLang="en-US" sz="2000" dirty="0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연동건</a:t>
            </a:r>
            <a:endParaRPr kumimoji="1" lang="en-US" altLang="ko-KR" sz="1400" dirty="0">
              <a:solidFill>
                <a:prstClr val="black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smtClean="0"/>
              <a:t>원화 </a:t>
            </a:r>
            <a:r>
              <a:rPr lang="en-US" altLang="ko-KR" sz="1800" dirty="0" smtClean="0"/>
              <a:t>/ </a:t>
            </a:r>
            <a:r>
              <a:rPr lang="ko-KR" altLang="en-US" sz="1800" dirty="0" smtClean="0"/>
              <a:t>달러 </a:t>
            </a:r>
            <a:r>
              <a:rPr lang="ko-KR" altLang="en-US" sz="1800" dirty="0" err="1" smtClean="0"/>
              <a:t>계산안됨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-&gt; </a:t>
            </a:r>
            <a:r>
              <a:rPr lang="ko-KR" altLang="en-US" sz="1800" dirty="0" smtClean="0"/>
              <a:t>오직 숫자 순으로만 나열됨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B4CFD-EFB8-4AC4-ADE9-33A9B13207D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277002" y="935461"/>
            <a:ext cx="75270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dirty="0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상품목록 </a:t>
            </a:r>
            <a:r>
              <a:rPr kumimoji="1" lang="en-US" altLang="ko-KR" dirty="0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_ </a:t>
            </a:r>
            <a:r>
              <a:rPr kumimoji="1" lang="ko-KR" altLang="en-US" dirty="0" err="1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판매가격순</a:t>
            </a:r>
            <a:r>
              <a:rPr kumimoji="1" lang="ko-KR" altLang="en-US" dirty="0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kumimoji="1" lang="ko-KR" altLang="en-US" dirty="0" err="1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정렬시</a:t>
            </a:r>
            <a:r>
              <a:rPr kumimoji="1" lang="en-US" altLang="ko-KR" dirty="0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  <a:endParaRPr kumimoji="1" lang="en-US" altLang="ko-KR" dirty="0">
              <a:solidFill>
                <a:prstClr val="black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6084168" y="4149080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mtClean="0"/>
              <a:t>다인내부협의필요</a:t>
            </a:r>
            <a:endParaRPr lang="ko-KR" altLang="en-US" sz="10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0" y="764704"/>
            <a:ext cx="3310136" cy="506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2000" dirty="0" smtClean="0">
                <a:solidFill>
                  <a:prstClr val="black"/>
                </a:solidFill>
                <a:latin typeface="나눔고딕 ExtraBold" pitchFamily="50" charset="-127"/>
                <a:ea typeface="나눔고딕 ExtraBold" pitchFamily="50" charset="-127"/>
              </a:rPr>
              <a:t>웹</a:t>
            </a:r>
            <a:r>
              <a:rPr kumimoji="1" lang="en-US" altLang="ko-KR" sz="2000" dirty="0" smtClean="0">
                <a:solidFill>
                  <a:prstClr val="black"/>
                </a:solidFill>
                <a:latin typeface="나눔고딕 ExtraBold" pitchFamily="50" charset="-127"/>
                <a:ea typeface="나눔고딕 ExtraBold" pitchFamily="50" charset="-127"/>
              </a:rPr>
              <a:t>(</a:t>
            </a:r>
            <a:r>
              <a:rPr kumimoji="1" lang="ko-KR" altLang="en-US" sz="2000" dirty="0" smtClean="0">
                <a:solidFill>
                  <a:prstClr val="black"/>
                </a:solidFill>
                <a:latin typeface="나눔고딕 ExtraBold" pitchFamily="50" charset="-127"/>
                <a:ea typeface="나눔고딕 ExtraBold" pitchFamily="50" charset="-127"/>
              </a:rPr>
              <a:t>영문</a:t>
            </a:r>
            <a:r>
              <a:rPr kumimoji="1" lang="en-US" altLang="ko-KR" sz="2000" dirty="0" smtClean="0">
                <a:solidFill>
                  <a:prstClr val="black"/>
                </a:solidFill>
                <a:latin typeface="나눔고딕 ExtraBold" pitchFamily="50" charset="-127"/>
                <a:ea typeface="나눔고딕 ExtraBold" pitchFamily="50" charset="-127"/>
              </a:rPr>
              <a:t>) : </a:t>
            </a:r>
            <a:r>
              <a:rPr kumimoji="1" lang="ko-KR" altLang="en-US" sz="2000" dirty="0" err="1">
                <a:solidFill>
                  <a:prstClr val="black"/>
                </a:solidFill>
                <a:latin typeface="나눔고딕 ExtraBold" pitchFamily="50" charset="-127"/>
                <a:ea typeface="나눔고딕 ExtraBold" pitchFamily="50" charset="-127"/>
              </a:rPr>
              <a:t>배송비</a:t>
            </a:r>
            <a:r>
              <a:rPr kumimoji="1" lang="ko-KR" altLang="en-US" sz="2000" dirty="0">
                <a:solidFill>
                  <a:prstClr val="black"/>
                </a:solidFill>
                <a:latin typeface="나눔고딕 ExtraBold" pitchFamily="50" charset="-127"/>
                <a:ea typeface="나눔고딕 ExtraBold" pitchFamily="50" charset="-127"/>
              </a:rPr>
              <a:t> 표시오류</a:t>
            </a:r>
          </a:p>
        </p:txBody>
      </p:sp>
      <p:grpSp>
        <p:nvGrpSpPr>
          <p:cNvPr id="2" name="그룹 13"/>
          <p:cNvGrpSpPr/>
          <p:nvPr/>
        </p:nvGrpSpPr>
        <p:grpSpPr>
          <a:xfrm>
            <a:off x="179512" y="1340768"/>
            <a:ext cx="8640959" cy="4968551"/>
            <a:chOff x="179512" y="908720"/>
            <a:chExt cx="9751430" cy="5547854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9512" y="908720"/>
              <a:ext cx="5617244" cy="4798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모서리가 둥근 직사각형 4"/>
            <p:cNvSpPr/>
            <p:nvPr/>
          </p:nvSpPr>
          <p:spPr>
            <a:xfrm>
              <a:off x="4139952" y="5085184"/>
              <a:ext cx="1647800" cy="567680"/>
            </a:xfrm>
            <a:prstGeom prst="roundRect">
              <a:avLst/>
            </a:pr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72786" y="4797152"/>
              <a:ext cx="24714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400" b="1" dirty="0">
                  <a:solidFill>
                    <a:prstClr val="black"/>
                  </a:solidFill>
                  <a:latin typeface="나눔고딕" pitchFamily="50" charset="-127"/>
                  <a:ea typeface="나눔고딕" pitchFamily="50" charset="-127"/>
                </a:rPr>
                <a:t>3. </a:t>
              </a:r>
              <a:r>
                <a:rPr kumimoji="1" lang="ko-KR" altLang="en-US" sz="1400" b="1" dirty="0">
                  <a:solidFill>
                    <a:prstClr val="black"/>
                  </a:solidFill>
                  <a:latin typeface="나눔고딕" pitchFamily="50" charset="-127"/>
                  <a:ea typeface="나눔고딕" pitchFamily="50" charset="-127"/>
                </a:rPr>
                <a:t>칸에 글자 맞춤 필요</a:t>
              </a:r>
              <a:endParaRPr kumimoji="1" lang="en-US" altLang="ko-KR" sz="1400" b="1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251520" y="1340768"/>
              <a:ext cx="5472608" cy="720080"/>
            </a:xfrm>
            <a:prstGeom prst="roundRect">
              <a:avLst/>
            </a:pr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267744" y="3482902"/>
              <a:ext cx="1080120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11760" y="3140968"/>
              <a:ext cx="12961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 dirty="0" err="1">
                  <a:solidFill>
                    <a:prstClr val="black"/>
                  </a:solidFill>
                  <a:latin typeface="나눔고딕" pitchFamily="50" charset="-127"/>
                  <a:ea typeface="나눔고딕" pitchFamily="50" charset="-127"/>
                </a:rPr>
                <a:t>배송비</a:t>
              </a:r>
              <a:r>
                <a:rPr kumimoji="1" lang="en-US" altLang="ko-KR" sz="1400" b="1" dirty="0">
                  <a:solidFill>
                    <a:prstClr val="black"/>
                  </a:solidFill>
                  <a:latin typeface="나눔고딕" pitchFamily="50" charset="-127"/>
                  <a:ea typeface="나눔고딕" pitchFamily="50" charset="-127"/>
                </a:rPr>
                <a:t>??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1520" y="4153495"/>
              <a:ext cx="5760640" cy="584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400" b="1" dirty="0">
                  <a:solidFill>
                    <a:prstClr val="black"/>
                  </a:solidFill>
                  <a:latin typeface="나눔고딕" pitchFamily="50" charset="-127"/>
                  <a:ea typeface="나눔고딕" pitchFamily="50" charset="-127"/>
                </a:rPr>
                <a:t>2. </a:t>
              </a:r>
              <a:r>
                <a:rPr kumimoji="1" lang="ko-KR" altLang="en-US" sz="1400" b="1" dirty="0">
                  <a:solidFill>
                    <a:prstClr val="black"/>
                  </a:solidFill>
                  <a:latin typeface="나눔고딕" pitchFamily="50" charset="-127"/>
                  <a:ea typeface="나눔고딕" pitchFamily="50" charset="-127"/>
                </a:rPr>
                <a:t>아래에 </a:t>
              </a:r>
              <a:r>
                <a:rPr kumimoji="1" lang="en-US" altLang="ko-KR" sz="1400" b="1" dirty="0">
                  <a:solidFill>
                    <a:prstClr val="black"/>
                  </a:solidFill>
                  <a:latin typeface="나눔고딕" pitchFamily="50" charset="-127"/>
                  <a:ea typeface="나눔고딕" pitchFamily="50" charset="-127"/>
                </a:rPr>
                <a:t>wish list? wish list</a:t>
              </a:r>
              <a:r>
                <a:rPr kumimoji="1" lang="ko-KR" altLang="en-US" sz="1400" b="1" dirty="0">
                  <a:solidFill>
                    <a:prstClr val="black"/>
                  </a:solidFill>
                  <a:latin typeface="나눔고딕" pitchFamily="50" charset="-127"/>
                  <a:ea typeface="나눔고딕" pitchFamily="50" charset="-127"/>
                </a:rPr>
                <a:t>를 없애거나 제목에 </a:t>
              </a:r>
              <a:r>
                <a:rPr kumimoji="1" lang="en-US" altLang="ko-KR" sz="1400" b="1" dirty="0">
                  <a:solidFill>
                    <a:prstClr val="black"/>
                  </a:solidFill>
                  <a:latin typeface="나눔고딕" pitchFamily="50" charset="-127"/>
                  <a:ea typeface="나눔고딕" pitchFamily="50" charset="-127"/>
                </a:rPr>
                <a:t>“wish list” </a:t>
              </a:r>
              <a:endParaRPr kumimoji="1" lang="en-US" altLang="ko-KR" sz="14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 dirty="0" smtClean="0">
                  <a:solidFill>
                    <a:prstClr val="black"/>
                  </a:solidFill>
                  <a:latin typeface="나눔고딕" pitchFamily="50" charset="-127"/>
                  <a:ea typeface="나눔고딕" pitchFamily="50" charset="-127"/>
                </a:rPr>
                <a:t>붙여야 </a:t>
              </a:r>
              <a:r>
                <a:rPr kumimoji="1" lang="ko-KR" altLang="en-US" sz="1400" b="1" dirty="0">
                  <a:solidFill>
                    <a:prstClr val="black"/>
                  </a:solidFill>
                  <a:latin typeface="나눔고딕" pitchFamily="50" charset="-127"/>
                  <a:ea typeface="나눔고딕" pitchFamily="50" charset="-127"/>
                </a:rPr>
                <a:t>함</a:t>
              </a:r>
              <a:r>
                <a:rPr kumimoji="1" lang="en-US" altLang="ko-KR" sz="1400" b="1" dirty="0">
                  <a:solidFill>
                    <a:prstClr val="black"/>
                  </a:solidFill>
                  <a:latin typeface="나눔고딕" pitchFamily="50" charset="-127"/>
                  <a:ea typeface="나눔고딕" pitchFamily="50" charset="-127"/>
                </a:rPr>
                <a:t>.</a:t>
              </a:r>
            </a:p>
          </p:txBody>
        </p:sp>
        <p:grpSp>
          <p:nvGrpSpPr>
            <p:cNvPr id="3" name="그룹 16"/>
            <p:cNvGrpSpPr/>
            <p:nvPr/>
          </p:nvGrpSpPr>
          <p:grpSpPr>
            <a:xfrm>
              <a:off x="5724129" y="4437112"/>
              <a:ext cx="4206813" cy="2019462"/>
              <a:chOff x="5796138" y="4149081"/>
              <a:chExt cx="5256830" cy="2523518"/>
            </a:xfrm>
          </p:grpSpPr>
          <p:pic>
            <p:nvPicPr>
              <p:cNvPr id="13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96138" y="4149081"/>
                <a:ext cx="5256830" cy="25235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" name="모서리가 둥근 직사각형 14"/>
              <p:cNvSpPr/>
              <p:nvPr/>
            </p:nvSpPr>
            <p:spPr>
              <a:xfrm>
                <a:off x="7884368" y="6021288"/>
                <a:ext cx="1512168" cy="567680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>
                  <a:solidFill>
                    <a:prstClr val="white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556792"/>
            <a:ext cx="7886700" cy="4351338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첨부파일 등록 </a:t>
            </a:r>
            <a:r>
              <a:rPr lang="en-US" altLang="ko-KR" sz="1800" dirty="0" smtClean="0"/>
              <a:t>-&gt; </a:t>
            </a:r>
            <a:r>
              <a:rPr lang="ko-KR" altLang="en-US" sz="1800" dirty="0" smtClean="0"/>
              <a:t>사용자 화면에 노출되는 부분 없음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어떻게 확인</a:t>
            </a:r>
            <a:r>
              <a:rPr lang="en-US" altLang="ko-KR" sz="1800" dirty="0" smtClean="0"/>
              <a:t>??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B4CFD-EFB8-4AC4-ADE9-33A9B13207D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277002" y="935461"/>
            <a:ext cx="75270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dirty="0" err="1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입점사</a:t>
            </a:r>
            <a:r>
              <a:rPr kumimoji="1" lang="ko-KR" altLang="en-US" dirty="0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관리자 </a:t>
            </a:r>
            <a:r>
              <a:rPr kumimoji="1" lang="en-US" altLang="ko-KR" dirty="0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 </a:t>
            </a:r>
            <a:r>
              <a:rPr kumimoji="1" lang="ko-KR" altLang="en-US" dirty="0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상품등록 </a:t>
            </a:r>
            <a:endParaRPr kumimoji="1" lang="en-US" altLang="ko-KR" dirty="0">
              <a:solidFill>
                <a:prstClr val="black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2348880"/>
            <a:ext cx="9036496" cy="1281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아이템 삭제불가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556792"/>
            <a:ext cx="8229600" cy="364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11560" y="5445224"/>
            <a:ext cx="3618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dirty="0">
                <a:solidFill>
                  <a:prstClr val="black"/>
                </a:solidFill>
                <a:latin typeface="굴림" charset="-127"/>
                <a:ea typeface="굴림" charset="-127"/>
              </a:rPr>
              <a:t>주문상품 삭제불가</a:t>
            </a:r>
            <a:r>
              <a:rPr kumimoji="1" lang="en-US" altLang="ko-KR" dirty="0">
                <a:solidFill>
                  <a:prstClr val="black"/>
                </a:solidFill>
                <a:latin typeface="굴림" charset="-127"/>
                <a:ea typeface="굴림" charset="-127"/>
              </a:rPr>
              <a:t>. </a:t>
            </a:r>
            <a:r>
              <a:rPr kumimoji="1" lang="ko-KR" altLang="en-US" dirty="0">
                <a:solidFill>
                  <a:prstClr val="black"/>
                </a:solidFill>
                <a:latin typeface="굴림" charset="-127"/>
                <a:ea typeface="굴림" charset="-127"/>
              </a:rPr>
              <a:t>어떻게 관리</a:t>
            </a:r>
            <a:r>
              <a:rPr kumimoji="1" lang="en-US" altLang="ko-KR" dirty="0" smtClean="0">
                <a:solidFill>
                  <a:prstClr val="black"/>
                </a:solidFill>
                <a:latin typeface="굴림" charset="-127"/>
                <a:ea typeface="굴림" charset="-127"/>
              </a:rPr>
              <a:t>?</a:t>
            </a:r>
            <a:endParaRPr kumimoji="1" lang="en-US" altLang="ko-KR" dirty="0">
              <a:solidFill>
                <a:prstClr val="black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67544" y="836712"/>
            <a:ext cx="3744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smtClean="0">
                <a:latin typeface="나눔고딕 ExtraBold" pitchFamily="50" charset="-127"/>
                <a:ea typeface="나눔고딕 ExtraBold" pitchFamily="50" charset="-127"/>
              </a:rPr>
              <a:t>4. </a:t>
            </a:r>
            <a:r>
              <a:rPr lang="ko-KR" altLang="en-US" sz="2000" smtClean="0">
                <a:latin typeface="나눔고딕 ExtraBold" pitchFamily="50" charset="-127"/>
                <a:ea typeface="나눔고딕 ExtraBold" pitchFamily="50" charset="-127"/>
              </a:rPr>
              <a:t>제품 등록 </a:t>
            </a:r>
            <a:r>
              <a:rPr lang="en-US" altLang="ko-KR" sz="2000" smtClean="0">
                <a:latin typeface="나눔고딕 ExtraBold" pitchFamily="50" charset="-127"/>
                <a:ea typeface="나눔고딕 ExtraBold" pitchFamily="50" charset="-127"/>
              </a:rPr>
              <a:t>: </a:t>
            </a:r>
            <a:r>
              <a:rPr lang="ko-KR" altLang="en-US" sz="2000" smtClean="0">
                <a:latin typeface="나눔고딕 ExtraBold" pitchFamily="50" charset="-127"/>
                <a:ea typeface="나눔고딕 ExtraBold" pitchFamily="50" charset="-127"/>
              </a:rPr>
              <a:t>상품 이미지</a:t>
            </a:r>
            <a:endParaRPr lang="en-US" altLang="ko-KR" sz="110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3925505"/>
            <a:ext cx="81369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1000" smtClean="0">
                <a:latin typeface="나눔고딕" pitchFamily="50" charset="-127"/>
                <a:ea typeface="나눔고딕" pitchFamily="50" charset="-127"/>
              </a:rPr>
              <a:t>현재</a:t>
            </a:r>
            <a:r>
              <a:rPr lang="en-US" altLang="ko-KR" sz="100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00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000" smtClean="0">
                <a:latin typeface="나눔고딕" pitchFamily="50" charset="-127"/>
                <a:ea typeface="나눔고딕" pitchFamily="50" charset="-127"/>
              </a:rPr>
              <a:t>가로사이즈 </a:t>
            </a:r>
            <a:r>
              <a:rPr lang="en-US" altLang="ko-KR" sz="1000" smtClean="0">
                <a:latin typeface="나눔고딕" pitchFamily="50" charset="-127"/>
                <a:ea typeface="나눔고딕" pitchFamily="50" charset="-127"/>
              </a:rPr>
              <a:t>245cm, </a:t>
            </a:r>
            <a:r>
              <a:rPr lang="ko-KR" altLang="en-US" sz="1000" smtClean="0">
                <a:latin typeface="나눔고딕" pitchFamily="50" charset="-127"/>
                <a:ea typeface="나눔고딕" pitchFamily="50" charset="-127"/>
              </a:rPr>
              <a:t>세로사이즈</a:t>
            </a:r>
            <a:r>
              <a:rPr lang="en-US" altLang="ko-KR" sz="1000" smtClean="0">
                <a:latin typeface="나눔고딕" pitchFamily="50" charset="-127"/>
                <a:ea typeface="나눔고딕" pitchFamily="50" charset="-127"/>
              </a:rPr>
              <a:t> 187px</a:t>
            </a:r>
            <a:r>
              <a:rPr lang="ko-KR" altLang="en-US" sz="1000" smtClean="0">
                <a:latin typeface="나눔고딕" pitchFamily="50" charset="-127"/>
                <a:ea typeface="나눔고딕" pitchFamily="50" charset="-127"/>
              </a:rPr>
              <a:t>로 작성됨</a:t>
            </a:r>
            <a:r>
              <a:rPr lang="en-US" altLang="ko-KR" sz="100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1000" smtClean="0">
                <a:latin typeface="나눔고딕" pitchFamily="50" charset="-127"/>
                <a:ea typeface="나눔고딕" pitchFamily="50" charset="-127"/>
              </a:rPr>
              <a:t>문제점 </a:t>
            </a:r>
            <a:r>
              <a:rPr lang="en-US" altLang="ko-KR" sz="100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000" smtClean="0">
                <a:latin typeface="나눔고딕" pitchFamily="50" charset="-127"/>
                <a:ea typeface="나눔고딕" pitchFamily="50" charset="-127"/>
              </a:rPr>
              <a:t>사진사이즈가 </a:t>
            </a:r>
            <a:r>
              <a:rPr lang="en-US" altLang="ko-KR" sz="1000" smtClean="0">
                <a:latin typeface="나눔고딕" pitchFamily="50" charset="-127"/>
                <a:ea typeface="나눔고딕" pitchFamily="50" charset="-127"/>
              </a:rPr>
              <a:t>245*187 </a:t>
            </a:r>
            <a:r>
              <a:rPr lang="ko-KR" altLang="en-US" sz="1000" smtClean="0">
                <a:latin typeface="나눔고딕" pitchFamily="50" charset="-127"/>
                <a:ea typeface="나눔고딕" pitchFamily="50" charset="-127"/>
              </a:rPr>
              <a:t>밖에 등록이 되지 않는다고 생각 가능</a:t>
            </a:r>
            <a:r>
              <a:rPr lang="en-US" altLang="ko-KR" sz="1000" smtClean="0"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1000" smtClean="0">
                <a:latin typeface="나눔고딕" pitchFamily="50" charset="-127"/>
                <a:ea typeface="나눔고딕" pitchFamily="50" charset="-127"/>
              </a:rPr>
              <a:t>개선 요청 </a:t>
            </a:r>
            <a:r>
              <a:rPr lang="en-US" altLang="ko-KR" sz="100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000" smtClean="0">
                <a:latin typeface="나눔고딕" pitchFamily="50" charset="-127"/>
                <a:ea typeface="나눔고딕" pitchFamily="50" charset="-127"/>
              </a:rPr>
              <a:t>상품이미지는 가로 </a:t>
            </a:r>
            <a:r>
              <a:rPr lang="en-US" altLang="ko-KR" sz="1000" smtClean="0">
                <a:latin typeface="나눔고딕" pitchFamily="50" charset="-127"/>
                <a:ea typeface="나눔고딕" pitchFamily="50" charset="-127"/>
              </a:rPr>
              <a:t>245cm, </a:t>
            </a:r>
            <a:r>
              <a:rPr lang="ko-KR" altLang="en-US" sz="1000" smtClean="0">
                <a:latin typeface="나눔고딕" pitchFamily="50" charset="-127"/>
                <a:ea typeface="나눔고딕" pitchFamily="50" charset="-127"/>
              </a:rPr>
              <a:t>세로</a:t>
            </a:r>
            <a:r>
              <a:rPr lang="en-US" altLang="ko-KR" sz="1000" smtClean="0">
                <a:latin typeface="나눔고딕" pitchFamily="50" charset="-127"/>
                <a:ea typeface="나눔고딕" pitchFamily="50" charset="-127"/>
              </a:rPr>
              <a:t> 187cm </a:t>
            </a:r>
            <a:r>
              <a:rPr lang="ko-KR" altLang="en-US" sz="1000" smtClean="0">
                <a:latin typeface="나눔고딕" pitchFamily="50" charset="-127"/>
                <a:ea typeface="나눔고딕" pitchFamily="50" charset="-127"/>
              </a:rPr>
              <a:t>가 가장 적합합니다</a:t>
            </a:r>
            <a:r>
              <a:rPr lang="en-US" altLang="ko-KR" sz="1000" smtClean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000" smtClean="0">
                <a:latin typeface="나눔고딕" pitchFamily="50" charset="-127"/>
                <a:ea typeface="나눔고딕" pitchFamily="50" charset="-127"/>
              </a:rPr>
              <a:t>라는 형식의 설명으로 변경 하면 좋을 것 같습니다</a:t>
            </a:r>
            <a:r>
              <a:rPr lang="en-US" altLang="ko-KR" sz="1000" smtClean="0">
                <a:latin typeface="나눔고딕" pitchFamily="50" charset="-127"/>
                <a:ea typeface="나눔고딕" pitchFamily="50" charset="-127"/>
              </a:rPr>
              <a:t>. </a:t>
            </a:r>
            <a:endParaRPr lang="ko-KR" altLang="en-US" sz="100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3" y="1947292"/>
            <a:ext cx="7572375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67544" y="836712"/>
            <a:ext cx="3744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smtClean="0">
                <a:latin typeface="나눔고딕 ExtraBold" pitchFamily="50" charset="-127"/>
                <a:ea typeface="나눔고딕 ExtraBold" pitchFamily="50" charset="-127"/>
              </a:rPr>
              <a:t>6. </a:t>
            </a:r>
            <a:r>
              <a:rPr lang="ko-KR" altLang="en-US" sz="2000" smtClean="0">
                <a:latin typeface="나눔고딕 ExtraBold" pitchFamily="50" charset="-127"/>
                <a:ea typeface="나눔고딕 ExtraBold" pitchFamily="50" charset="-127"/>
              </a:rPr>
              <a:t>제품 등록 </a:t>
            </a:r>
            <a:r>
              <a:rPr lang="en-US" altLang="ko-KR" sz="2000" smtClean="0">
                <a:latin typeface="나눔고딕 ExtraBold" pitchFamily="50" charset="-127"/>
                <a:ea typeface="나눔고딕 ExtraBold" pitchFamily="50" charset="-127"/>
              </a:rPr>
              <a:t>: </a:t>
            </a:r>
            <a:r>
              <a:rPr lang="ko-KR" altLang="en-US" sz="2000" smtClean="0">
                <a:latin typeface="나눔고딕 ExtraBold" pitchFamily="50" charset="-127"/>
                <a:ea typeface="나눔고딕 ExtraBold" pitchFamily="50" charset="-127"/>
              </a:rPr>
              <a:t>모바일 상품설명</a:t>
            </a:r>
            <a:endParaRPr lang="en-US" altLang="ko-KR" sz="110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4645585"/>
            <a:ext cx="813690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오타수정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리사징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-&gt;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리사이징</a:t>
            </a:r>
            <a:endParaRPr lang="ko-KR" altLang="en-US" sz="1000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 b="23474"/>
          <a:stretch>
            <a:fillRect/>
          </a:stretch>
        </p:blipFill>
        <p:spPr bwMode="auto">
          <a:xfrm>
            <a:off x="671513" y="1528763"/>
            <a:ext cx="7800975" cy="2908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67544" y="836712"/>
            <a:ext cx="3744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smtClean="0">
                <a:latin typeface="나눔고딕 ExtraBold" pitchFamily="50" charset="-127"/>
                <a:ea typeface="나눔고딕 ExtraBold" pitchFamily="50" charset="-127"/>
              </a:rPr>
              <a:t># </a:t>
            </a:r>
            <a:r>
              <a:rPr lang="ko-KR" altLang="en-US" sz="2000" smtClean="0">
                <a:latin typeface="나눔고딕 ExtraBold" pitchFamily="50" charset="-127"/>
                <a:ea typeface="나눔고딕 ExtraBold" pitchFamily="50" charset="-127"/>
              </a:rPr>
              <a:t>별첨 </a:t>
            </a:r>
            <a:r>
              <a:rPr lang="en-US" altLang="ko-KR" sz="2000" smtClean="0">
                <a:latin typeface="나눔고딕 ExtraBold" pitchFamily="50" charset="-127"/>
                <a:ea typeface="나눔고딕 ExtraBold" pitchFamily="50" charset="-127"/>
              </a:rPr>
              <a:t>:</a:t>
            </a:r>
            <a:endParaRPr lang="en-US" altLang="ko-KR" sz="110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4809346"/>
            <a:ext cx="8136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문제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가장 최신 등록 상품이 기본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fingbook.com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화면에서 가장 마지막 상품으로 나타남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200000"/>
              </a:lnSpc>
            </a:pP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-&gt;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우선순위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9999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제품 중 최신등록 제품이 위로 떠야 되는데 가장 아래에 뜹니다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3" y="2228850"/>
            <a:ext cx="7572375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84784"/>
            <a:ext cx="8799613" cy="4766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직선 화살표 연결선 3"/>
          <p:cNvCxnSpPr>
            <a:stCxn id="8" idx="1"/>
          </p:cNvCxnSpPr>
          <p:nvPr/>
        </p:nvCxnSpPr>
        <p:spPr>
          <a:xfrm flipH="1" flipV="1">
            <a:off x="5940152" y="3861048"/>
            <a:ext cx="864096" cy="120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04248" y="3573016"/>
            <a:ext cx="307167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크롬실행 </a:t>
            </a:r>
            <a:r>
              <a:rPr lang="ko-KR" altLang="en-US" sz="1100" dirty="0" err="1" smtClean="0"/>
              <a:t>첫화면</a:t>
            </a:r>
            <a:endParaRPr lang="en-US" altLang="ko-KR" sz="1100" dirty="0" smtClean="0"/>
          </a:p>
          <a:p>
            <a:r>
              <a:rPr lang="en-US" altLang="ko-KR" sz="1100" dirty="0" smtClean="0"/>
              <a:t>-&gt; </a:t>
            </a:r>
            <a:r>
              <a:rPr lang="en-US" altLang="ko-KR" sz="1100" dirty="0" err="1" smtClean="0"/>
              <a:t>fingbook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제목이 </a:t>
            </a:r>
            <a:r>
              <a:rPr lang="ko-KR" altLang="en-US" sz="1100" dirty="0" err="1" smtClean="0"/>
              <a:t>이음샵으로</a:t>
            </a:r>
            <a:r>
              <a:rPr lang="ko-KR" altLang="en-US" sz="1100" dirty="0" smtClean="0"/>
              <a:t> 되어있음</a:t>
            </a:r>
            <a:endParaRPr lang="en-US" altLang="ko-KR" sz="1100" dirty="0" smtClean="0"/>
          </a:p>
          <a:p>
            <a:r>
              <a:rPr lang="ko-KR" altLang="en-US" sz="1100" dirty="0" smtClean="0"/>
              <a:t>마우스 대고 있을 때 뜨는 설명도 </a:t>
            </a:r>
            <a:r>
              <a:rPr lang="ko-KR" altLang="en-US" sz="1100" dirty="0" err="1" smtClean="0"/>
              <a:t>이음샵</a:t>
            </a:r>
            <a:r>
              <a:rPr lang="ko-KR" altLang="en-US" sz="1100" dirty="0" smtClean="0"/>
              <a:t> 설명</a:t>
            </a:r>
            <a:endParaRPr lang="ko-KR" altLang="en-US" sz="1100" dirty="0"/>
          </a:p>
        </p:txBody>
      </p:sp>
      <p:sp>
        <p:nvSpPr>
          <p:cNvPr id="9" name="타원 8"/>
          <p:cNvSpPr/>
          <p:nvPr/>
        </p:nvSpPr>
        <p:spPr>
          <a:xfrm>
            <a:off x="5148064" y="3212976"/>
            <a:ext cx="1224136" cy="10801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44798"/>
            <a:ext cx="8604448" cy="4248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타원 2"/>
          <p:cNvSpPr/>
          <p:nvPr/>
        </p:nvSpPr>
        <p:spPr>
          <a:xfrm>
            <a:off x="3203848" y="4221062"/>
            <a:ext cx="1296144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51520" y="1124744"/>
            <a:ext cx="8335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옵션선택 오류</a:t>
            </a:r>
            <a:r>
              <a:rPr lang="en-US" altLang="ko-KR" dirty="0" smtClean="0"/>
              <a:t>(</a:t>
            </a:r>
            <a:r>
              <a:rPr lang="ko-KR" altLang="en-US" dirty="0" smtClean="0"/>
              <a:t>웹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모두해당</a:t>
            </a:r>
            <a:r>
              <a:rPr lang="en-US" altLang="ko-KR" dirty="0" smtClean="0"/>
              <a:t>) -&gt; </a:t>
            </a:r>
            <a:r>
              <a:rPr lang="ko-KR" altLang="en-US" dirty="0" smtClean="0"/>
              <a:t>옵션선택 후 구매하기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다시 뒤로</a:t>
            </a:r>
            <a:r>
              <a:rPr lang="en-US" altLang="ko-KR" dirty="0" smtClean="0"/>
              <a:t>-&gt; </a:t>
            </a:r>
          </a:p>
          <a:p>
            <a:r>
              <a:rPr lang="ko-KR" altLang="en-US" dirty="0" smtClean="0"/>
              <a:t>옵션선택이 되어있는데 옵션과 가격이 </a:t>
            </a:r>
            <a:r>
              <a:rPr lang="ko-KR" altLang="en-US" dirty="0" err="1" smtClean="0"/>
              <a:t>안뜸</a:t>
            </a:r>
            <a:r>
              <a:rPr lang="en-US" altLang="ko-KR" sz="1400" dirty="0" smtClean="0"/>
              <a:t>.(</a:t>
            </a:r>
            <a:r>
              <a:rPr lang="ko-KR" altLang="en-US" sz="1400" dirty="0" smtClean="0"/>
              <a:t>어제 정대리님께 </a:t>
            </a:r>
            <a:r>
              <a:rPr lang="ko-KR" altLang="en-US" sz="1400" dirty="0" err="1" smtClean="0"/>
              <a:t>설명드린</a:t>
            </a:r>
            <a:r>
              <a:rPr lang="ko-KR" altLang="en-US" sz="1400" dirty="0" smtClean="0"/>
              <a:t> 내용입니다</a:t>
            </a:r>
            <a:r>
              <a:rPr lang="en-US" altLang="ko-KR" sz="1400" dirty="0" smtClean="0"/>
              <a:t>)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484784"/>
            <a:ext cx="7884368" cy="2042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모서리가 둥근 직사각형 4"/>
          <p:cNvSpPr/>
          <p:nvPr/>
        </p:nvSpPr>
        <p:spPr>
          <a:xfrm>
            <a:off x="6372200" y="1484784"/>
            <a:ext cx="1008112" cy="432048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white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4128" y="3429000"/>
            <a:ext cx="2572320" cy="2116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251520" y="764704"/>
            <a:ext cx="7772400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2400" dirty="0">
                <a:solidFill>
                  <a:prstClr val="black"/>
                </a:solidFill>
                <a:latin typeface="나눔고딕 ExtraBold" pitchFamily="50" charset="-127"/>
                <a:ea typeface="나눔고딕 ExtraBold" pitchFamily="50" charset="-127"/>
              </a:rPr>
              <a:t>판매관리 </a:t>
            </a:r>
            <a:r>
              <a:rPr kumimoji="1" lang="ko-KR" altLang="en-US" sz="2400" dirty="0" err="1">
                <a:solidFill>
                  <a:prstClr val="black"/>
                </a:solidFill>
                <a:latin typeface="나눔고딕 ExtraBold" pitchFamily="50" charset="-127"/>
                <a:ea typeface="나눔고딕 ExtraBold" pitchFamily="50" charset="-127"/>
              </a:rPr>
              <a:t>로그인페이지</a:t>
            </a:r>
            <a:r>
              <a:rPr kumimoji="1" lang="ko-KR" altLang="en-US" sz="2400" dirty="0">
                <a:solidFill>
                  <a:prstClr val="black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kumimoji="1" lang="en-US" altLang="ko-KR" sz="2400" dirty="0">
                <a:solidFill>
                  <a:prstClr val="black"/>
                </a:solidFill>
                <a:latin typeface="나눔고딕 ExtraBold" pitchFamily="50" charset="-127"/>
                <a:ea typeface="나눔고딕 ExtraBold" pitchFamily="50" charset="-127"/>
              </a:rPr>
              <a:t>– </a:t>
            </a:r>
            <a:r>
              <a:rPr kumimoji="1" lang="ko-KR" altLang="en-US" sz="2400" dirty="0" smtClean="0">
                <a:solidFill>
                  <a:prstClr val="black"/>
                </a:solidFill>
                <a:latin typeface="나눔고딕 ExtraBold" pitchFamily="50" charset="-127"/>
                <a:ea typeface="나눔고딕 ExtraBold" pitchFamily="50" charset="-127"/>
              </a:rPr>
              <a:t>영문 번역완료요청</a:t>
            </a:r>
            <a:endParaRPr kumimoji="1" lang="ko-KR" altLang="en-US" sz="2400" dirty="0">
              <a:solidFill>
                <a:prstClr val="black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/>
              <a:t>입점사관리자</a:t>
            </a:r>
            <a:r>
              <a:rPr lang="ko-KR" altLang="en-US" b="1" dirty="0" smtClean="0"/>
              <a:t> 커뮤니티관리</a:t>
            </a:r>
            <a:endParaRPr lang="ko-KR" altLang="en-US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b="46117"/>
          <a:stretch>
            <a:fillRect/>
          </a:stretch>
        </p:blipFill>
        <p:spPr bwMode="auto">
          <a:xfrm>
            <a:off x="179512" y="1412776"/>
            <a:ext cx="5887973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0" y="3573016"/>
            <a:ext cx="92817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1" lang="ko-KR" altLang="en-US" dirty="0" err="1">
                <a:solidFill>
                  <a:prstClr val="black"/>
                </a:solidFill>
                <a:latin typeface="굴림" charset="-127"/>
                <a:ea typeface="굴림" charset="-127"/>
              </a:rPr>
              <a:t>입점사</a:t>
            </a:r>
            <a:r>
              <a:rPr kumimoji="1" lang="ko-KR" altLang="en-US" dirty="0">
                <a:solidFill>
                  <a:prstClr val="black"/>
                </a:solidFill>
                <a:latin typeface="굴림" charset="-127"/>
                <a:ea typeface="굴림" charset="-127"/>
              </a:rPr>
              <a:t> 관리자 </a:t>
            </a:r>
            <a:r>
              <a:rPr kumimoji="1" lang="en-US" altLang="ko-KR" dirty="0">
                <a:solidFill>
                  <a:prstClr val="black"/>
                </a:solidFill>
                <a:latin typeface="굴림" charset="-127"/>
                <a:ea typeface="굴림" charset="-127"/>
              </a:rPr>
              <a:t>-&gt;</a:t>
            </a:r>
            <a:r>
              <a:rPr kumimoji="1" lang="ko-KR" altLang="en-US" dirty="0">
                <a:solidFill>
                  <a:prstClr val="black"/>
                </a:solidFill>
                <a:latin typeface="굴림" charset="-127"/>
                <a:ea typeface="굴림" charset="-127"/>
              </a:rPr>
              <a:t> 커뮤니티 관리 맨 </a:t>
            </a:r>
            <a:r>
              <a:rPr kumimoji="1" lang="ko-KR" altLang="en-US" dirty="0" err="1">
                <a:solidFill>
                  <a:prstClr val="black"/>
                </a:solidFill>
                <a:latin typeface="굴림" charset="-127"/>
                <a:ea typeface="굴림" charset="-127"/>
              </a:rPr>
              <a:t>첫화면</a:t>
            </a:r>
            <a:r>
              <a:rPr kumimoji="1" lang="ko-KR" altLang="en-US" dirty="0">
                <a:solidFill>
                  <a:prstClr val="black"/>
                </a:solidFill>
                <a:latin typeface="굴림" charset="-127"/>
                <a:ea typeface="굴림" charset="-127"/>
              </a:rPr>
              <a:t> </a:t>
            </a:r>
            <a:r>
              <a:rPr kumimoji="1" lang="en-US" altLang="ko-KR" dirty="0">
                <a:solidFill>
                  <a:prstClr val="black"/>
                </a:solidFill>
                <a:latin typeface="굴림" charset="-127"/>
                <a:ea typeface="굴림" charset="-127"/>
              </a:rPr>
              <a:t>: </a:t>
            </a:r>
            <a:r>
              <a:rPr kumimoji="1" lang="ko-KR" altLang="en-US" dirty="0">
                <a:solidFill>
                  <a:prstClr val="black"/>
                </a:solidFill>
                <a:latin typeface="굴림" charset="-127"/>
                <a:ea typeface="굴림" charset="-127"/>
              </a:rPr>
              <a:t>상품 </a:t>
            </a:r>
            <a:r>
              <a:rPr kumimoji="1" lang="en-US" altLang="ko-KR" dirty="0" err="1">
                <a:solidFill>
                  <a:prstClr val="black"/>
                </a:solidFill>
                <a:latin typeface="굴림" charset="-127"/>
                <a:ea typeface="굴림" charset="-127"/>
              </a:rPr>
              <a:t>QnA</a:t>
            </a:r>
            <a:r>
              <a:rPr kumimoji="1" lang="ko-KR" altLang="en-US" dirty="0">
                <a:solidFill>
                  <a:prstClr val="black"/>
                </a:solidFill>
                <a:latin typeface="굴림" charset="-127"/>
                <a:ea typeface="굴림" charset="-127"/>
              </a:rPr>
              <a:t>로 변경필요</a:t>
            </a:r>
            <a:r>
              <a:rPr kumimoji="1" lang="en-US" altLang="ko-KR" dirty="0">
                <a:solidFill>
                  <a:prstClr val="black"/>
                </a:solidFill>
                <a:latin typeface="굴림" charset="-127"/>
                <a:ea typeface="굴림" charset="-127"/>
              </a:rPr>
              <a:t>(</a:t>
            </a:r>
            <a:r>
              <a:rPr kumimoji="1" lang="ko-KR" altLang="en-US" dirty="0">
                <a:solidFill>
                  <a:prstClr val="black"/>
                </a:solidFill>
                <a:latin typeface="굴림" charset="-127"/>
                <a:ea typeface="굴림" charset="-127"/>
              </a:rPr>
              <a:t>현재 </a:t>
            </a:r>
            <a:r>
              <a:rPr kumimoji="1" lang="en-US" altLang="ko-KR" dirty="0">
                <a:solidFill>
                  <a:prstClr val="black"/>
                </a:solidFill>
                <a:latin typeface="굴림" charset="-127"/>
                <a:ea typeface="굴림" charset="-127"/>
              </a:rPr>
              <a:t>1:1 </a:t>
            </a:r>
            <a:r>
              <a:rPr kumimoji="1" lang="ko-KR" altLang="en-US" dirty="0">
                <a:solidFill>
                  <a:prstClr val="black"/>
                </a:solidFill>
                <a:latin typeface="굴림" charset="-127"/>
                <a:ea typeface="굴림" charset="-127"/>
              </a:rPr>
              <a:t>문의</a:t>
            </a:r>
            <a:r>
              <a:rPr kumimoji="1" lang="en-US" altLang="ko-KR" dirty="0">
                <a:solidFill>
                  <a:prstClr val="black"/>
                </a:solidFill>
                <a:latin typeface="굴림" charset="-127"/>
                <a:ea typeface="굴림" charset="-127"/>
              </a:rPr>
              <a:t>)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1" lang="en-US" altLang="ko-KR" dirty="0">
                <a:solidFill>
                  <a:prstClr val="black"/>
                </a:solidFill>
                <a:latin typeface="굴림" charset="-127"/>
                <a:ea typeface="굴림" charset="-127"/>
              </a:rPr>
              <a:t>1:1 </a:t>
            </a:r>
            <a:r>
              <a:rPr kumimoji="1" lang="ko-KR" altLang="en-US" dirty="0">
                <a:solidFill>
                  <a:prstClr val="black"/>
                </a:solidFill>
                <a:latin typeface="굴림" charset="-127"/>
                <a:ea typeface="굴림" charset="-127"/>
              </a:rPr>
              <a:t>문의 </a:t>
            </a:r>
            <a:r>
              <a:rPr kumimoji="1" lang="en-US" altLang="ko-KR" dirty="0" smtClean="0">
                <a:solidFill>
                  <a:prstClr val="black"/>
                </a:solidFill>
                <a:latin typeface="굴림" charset="-127"/>
                <a:ea typeface="굴림" charset="-127"/>
              </a:rPr>
              <a:t>: </a:t>
            </a:r>
            <a:r>
              <a:rPr kumimoji="1" lang="ko-KR" altLang="en-US" dirty="0" smtClean="0">
                <a:solidFill>
                  <a:prstClr val="black"/>
                </a:solidFill>
                <a:latin typeface="굴림" charset="-127"/>
                <a:ea typeface="굴림" charset="-127"/>
              </a:rPr>
              <a:t>기능 </a:t>
            </a:r>
            <a:r>
              <a:rPr kumimoji="1" lang="ko-KR" altLang="en-US" dirty="0">
                <a:solidFill>
                  <a:prstClr val="black"/>
                </a:solidFill>
                <a:latin typeface="굴림" charset="-127"/>
                <a:ea typeface="굴림" charset="-127"/>
              </a:rPr>
              <a:t>없으면 삭제요청</a:t>
            </a:r>
            <a:endParaRPr kumimoji="1" lang="en-US" altLang="ko-KR" dirty="0">
              <a:solidFill>
                <a:prstClr val="black"/>
              </a:solidFill>
              <a:latin typeface="굴림" charset="-127"/>
              <a:ea typeface="굴림" charset="-127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1" lang="ko-KR" altLang="en-US" dirty="0" err="1">
                <a:solidFill>
                  <a:prstClr val="black"/>
                </a:solidFill>
                <a:latin typeface="굴림" charset="-127"/>
                <a:ea typeface="굴림" charset="-127"/>
              </a:rPr>
              <a:t>입점사</a:t>
            </a:r>
            <a:r>
              <a:rPr kumimoji="1" lang="ko-KR" altLang="en-US" dirty="0">
                <a:solidFill>
                  <a:prstClr val="black"/>
                </a:solidFill>
                <a:latin typeface="굴림" charset="-127"/>
                <a:ea typeface="굴림" charset="-127"/>
              </a:rPr>
              <a:t> 문의 활용필요 </a:t>
            </a:r>
            <a:r>
              <a:rPr kumimoji="1" lang="en-US" altLang="ko-KR" dirty="0">
                <a:solidFill>
                  <a:prstClr val="black"/>
                </a:solidFill>
                <a:latin typeface="굴림" charset="-127"/>
                <a:ea typeface="굴림" charset="-127"/>
              </a:rPr>
              <a:t>: </a:t>
            </a:r>
            <a:r>
              <a:rPr kumimoji="1" lang="ko-KR" altLang="en-US" dirty="0" err="1">
                <a:solidFill>
                  <a:prstClr val="black"/>
                </a:solidFill>
                <a:latin typeface="굴림" charset="-127"/>
                <a:ea typeface="굴림" charset="-127"/>
              </a:rPr>
              <a:t>입점사에서</a:t>
            </a:r>
            <a:r>
              <a:rPr kumimoji="1" lang="ko-KR" altLang="en-US" dirty="0">
                <a:solidFill>
                  <a:prstClr val="black"/>
                </a:solidFill>
                <a:latin typeface="굴림" charset="-127"/>
                <a:ea typeface="굴림" charset="-127"/>
              </a:rPr>
              <a:t> 마스터관리자에 문의하는 용도</a:t>
            </a:r>
            <a:endParaRPr kumimoji="1" lang="en-US" altLang="ko-KR" dirty="0">
              <a:solidFill>
                <a:prstClr val="black"/>
              </a:solidFill>
              <a:latin typeface="굴림" charset="-127"/>
              <a:ea typeface="굴림" charset="-127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1" lang="ko-KR" altLang="en-US" dirty="0" err="1">
                <a:solidFill>
                  <a:prstClr val="black"/>
                </a:solidFill>
                <a:latin typeface="굴림" charset="-127"/>
                <a:ea typeface="굴림" charset="-127"/>
              </a:rPr>
              <a:t>입점사</a:t>
            </a:r>
            <a:r>
              <a:rPr kumimoji="1" lang="ko-KR" altLang="en-US" dirty="0">
                <a:solidFill>
                  <a:prstClr val="black"/>
                </a:solidFill>
                <a:latin typeface="굴림" charset="-127"/>
                <a:ea typeface="굴림" charset="-127"/>
              </a:rPr>
              <a:t> 공지사항 활용방법</a:t>
            </a:r>
            <a:r>
              <a:rPr kumimoji="1" lang="en-US" altLang="ko-KR" dirty="0">
                <a:solidFill>
                  <a:prstClr val="black"/>
                </a:solidFill>
                <a:latin typeface="굴림" charset="-127"/>
                <a:ea typeface="굴림" charset="-127"/>
              </a:rPr>
              <a:t>??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1" lang="ko-KR" altLang="en-US" dirty="0" err="1">
                <a:solidFill>
                  <a:prstClr val="black"/>
                </a:solidFill>
                <a:latin typeface="굴림" charset="-127"/>
                <a:ea typeface="굴림" charset="-127"/>
              </a:rPr>
              <a:t>카테고리별로</a:t>
            </a:r>
            <a:r>
              <a:rPr kumimoji="1" lang="ko-KR" altLang="en-US" dirty="0">
                <a:solidFill>
                  <a:prstClr val="black"/>
                </a:solidFill>
                <a:latin typeface="굴림" charset="-127"/>
                <a:ea typeface="굴림" charset="-127"/>
              </a:rPr>
              <a:t> </a:t>
            </a:r>
            <a:r>
              <a:rPr kumimoji="1" lang="ko-KR" altLang="en-US" dirty="0" err="1">
                <a:solidFill>
                  <a:prstClr val="black"/>
                </a:solidFill>
                <a:latin typeface="굴림" charset="-127"/>
                <a:ea typeface="굴림" charset="-127"/>
              </a:rPr>
              <a:t>언어탭</a:t>
            </a:r>
            <a:r>
              <a:rPr kumimoji="1" lang="ko-KR" altLang="en-US" dirty="0">
                <a:solidFill>
                  <a:prstClr val="black"/>
                </a:solidFill>
                <a:latin typeface="굴림" charset="-127"/>
                <a:ea typeface="굴림" charset="-127"/>
              </a:rPr>
              <a:t> 나뉨 </a:t>
            </a:r>
            <a:r>
              <a:rPr kumimoji="1" lang="en-US" altLang="ko-KR" dirty="0">
                <a:solidFill>
                  <a:prstClr val="black"/>
                </a:solidFill>
                <a:latin typeface="굴림" charset="-127"/>
                <a:ea typeface="굴림" charset="-127"/>
              </a:rPr>
              <a:t>-&gt; </a:t>
            </a:r>
            <a:r>
              <a:rPr kumimoji="1" lang="ko-KR" altLang="en-US" dirty="0">
                <a:solidFill>
                  <a:prstClr val="black"/>
                </a:solidFill>
                <a:latin typeface="굴림" charset="-127"/>
                <a:ea typeface="굴림" charset="-127"/>
              </a:rPr>
              <a:t>한</a:t>
            </a:r>
            <a:r>
              <a:rPr kumimoji="1" lang="en-US" altLang="ko-KR" dirty="0">
                <a:solidFill>
                  <a:prstClr val="black"/>
                </a:solidFill>
                <a:latin typeface="굴림" charset="-127"/>
                <a:ea typeface="굴림" charset="-127"/>
              </a:rPr>
              <a:t>, </a:t>
            </a:r>
            <a:r>
              <a:rPr kumimoji="1" lang="ko-KR" altLang="en-US" dirty="0">
                <a:solidFill>
                  <a:prstClr val="black"/>
                </a:solidFill>
                <a:latin typeface="굴림" charset="-127"/>
                <a:ea typeface="굴림" charset="-127"/>
              </a:rPr>
              <a:t>영</a:t>
            </a:r>
            <a:r>
              <a:rPr kumimoji="1" lang="en-US" altLang="ko-KR" dirty="0">
                <a:solidFill>
                  <a:prstClr val="black"/>
                </a:solidFill>
                <a:latin typeface="굴림" charset="-127"/>
                <a:ea typeface="굴림" charset="-127"/>
              </a:rPr>
              <a:t>, </a:t>
            </a:r>
            <a:r>
              <a:rPr kumimoji="1" lang="ko-KR" altLang="en-US" dirty="0">
                <a:solidFill>
                  <a:prstClr val="black"/>
                </a:solidFill>
                <a:latin typeface="굴림" charset="-127"/>
                <a:ea typeface="굴림" charset="-127"/>
              </a:rPr>
              <a:t>중 업체별로 처음에 해당 언어로 </a:t>
            </a:r>
            <a:r>
              <a:rPr kumimoji="1" lang="ko-KR" altLang="en-US" dirty="0" err="1">
                <a:solidFill>
                  <a:prstClr val="black"/>
                </a:solidFill>
                <a:latin typeface="굴림" charset="-127"/>
                <a:ea typeface="굴림" charset="-127"/>
              </a:rPr>
              <a:t>노출되는건지</a:t>
            </a:r>
            <a:r>
              <a:rPr kumimoji="1" lang="en-US" altLang="ko-KR" dirty="0">
                <a:solidFill>
                  <a:prstClr val="black"/>
                </a:solidFill>
                <a:latin typeface="굴림" charset="-127"/>
                <a:ea typeface="굴림" charset="-127"/>
              </a:rPr>
              <a:t>?</a:t>
            </a:r>
            <a:endParaRPr kumimoji="1" lang="ko-KR" altLang="en-US" dirty="0">
              <a:solidFill>
                <a:prstClr val="black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 smtClean="0"/>
              <a:t>입점사관리자</a:t>
            </a:r>
            <a:r>
              <a:rPr lang="ko-KR" altLang="en-US" b="1" dirty="0" smtClean="0"/>
              <a:t> 상품문의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B4CFD-EFB8-4AC4-ADE9-33A9B13207D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3822" y="1600201"/>
            <a:ext cx="5507262" cy="3124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67544" y="4221088"/>
            <a:ext cx="5551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>
                <a:solidFill>
                  <a:prstClr val="black"/>
                </a:solidFill>
                <a:latin typeface="굴림" charset="-127"/>
                <a:ea typeface="굴림" charset="-127"/>
              </a:rPr>
              <a:t>- </a:t>
            </a:r>
            <a:r>
              <a:rPr kumimoji="1" lang="ko-KR" altLang="en-US" dirty="0">
                <a:solidFill>
                  <a:prstClr val="black"/>
                </a:solidFill>
                <a:latin typeface="굴림" charset="-127"/>
                <a:ea typeface="굴림" charset="-127"/>
              </a:rPr>
              <a:t>무슨 상품에 대한 문의인지 </a:t>
            </a:r>
            <a:r>
              <a:rPr kumimoji="1" lang="ko-KR" altLang="en-US" dirty="0" smtClean="0">
                <a:solidFill>
                  <a:prstClr val="black"/>
                </a:solidFill>
                <a:latin typeface="굴림" charset="-127"/>
                <a:ea typeface="굴림" charset="-127"/>
              </a:rPr>
              <a:t>확인불</a:t>
            </a:r>
            <a:r>
              <a:rPr kumimoji="1" lang="ko-KR" altLang="en-US" dirty="0">
                <a:solidFill>
                  <a:prstClr val="black"/>
                </a:solidFill>
                <a:latin typeface="굴림" charset="-127"/>
                <a:ea typeface="굴림" charset="-127"/>
              </a:rPr>
              <a:t>가</a:t>
            </a:r>
            <a:endParaRPr kumimoji="1" lang="en-US" altLang="ko-KR" dirty="0">
              <a:solidFill>
                <a:prstClr val="black"/>
              </a:solidFill>
              <a:latin typeface="굴림" charset="-127"/>
              <a:ea typeface="굴림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>
                <a:solidFill>
                  <a:prstClr val="black"/>
                </a:solidFill>
                <a:latin typeface="굴림" charset="-127"/>
                <a:ea typeface="굴림" charset="-127"/>
              </a:rPr>
              <a:t>- </a:t>
            </a:r>
            <a:r>
              <a:rPr kumimoji="1" lang="ko-KR" altLang="en-US" dirty="0">
                <a:solidFill>
                  <a:prstClr val="black"/>
                </a:solidFill>
                <a:latin typeface="굴림" charset="-127"/>
                <a:ea typeface="굴림" charset="-127"/>
              </a:rPr>
              <a:t>위에 탭 기능</a:t>
            </a:r>
            <a:r>
              <a:rPr kumimoji="1" lang="en-US" altLang="ko-KR" dirty="0">
                <a:solidFill>
                  <a:prstClr val="black"/>
                </a:solidFill>
                <a:latin typeface="굴림" charset="-127"/>
                <a:ea typeface="굴림" charset="-127"/>
              </a:rPr>
              <a:t>?(</a:t>
            </a:r>
            <a:r>
              <a:rPr kumimoji="1" lang="ko-KR" altLang="en-US" dirty="0">
                <a:solidFill>
                  <a:prstClr val="black"/>
                </a:solidFill>
                <a:latin typeface="굴림" charset="-127"/>
                <a:ea typeface="굴림" charset="-127"/>
              </a:rPr>
              <a:t>내용</a:t>
            </a:r>
            <a:r>
              <a:rPr kumimoji="1" lang="en-US" altLang="ko-KR" dirty="0">
                <a:solidFill>
                  <a:prstClr val="black"/>
                </a:solidFill>
                <a:latin typeface="굴림" charset="-127"/>
                <a:ea typeface="굴림" charset="-127"/>
              </a:rPr>
              <a:t>, </a:t>
            </a:r>
            <a:r>
              <a:rPr kumimoji="1" lang="ko-KR" altLang="en-US" dirty="0">
                <a:solidFill>
                  <a:prstClr val="black"/>
                </a:solidFill>
                <a:latin typeface="굴림" charset="-127"/>
                <a:ea typeface="굴림" charset="-127"/>
              </a:rPr>
              <a:t>기본설정</a:t>
            </a:r>
            <a:r>
              <a:rPr kumimoji="1" lang="en-US" altLang="ko-KR" dirty="0">
                <a:solidFill>
                  <a:prstClr val="black"/>
                </a:solidFill>
                <a:latin typeface="굴림" charset="-127"/>
                <a:ea typeface="굴림" charset="-127"/>
              </a:rPr>
              <a:t>, </a:t>
            </a:r>
            <a:r>
              <a:rPr kumimoji="1" lang="ko-KR" altLang="en-US" dirty="0">
                <a:solidFill>
                  <a:prstClr val="black"/>
                </a:solidFill>
                <a:latin typeface="굴림" charset="-127"/>
                <a:ea typeface="굴림" charset="-127"/>
              </a:rPr>
              <a:t>카테고리 설정</a:t>
            </a:r>
            <a:r>
              <a:rPr kumimoji="1" lang="en-US" altLang="ko-KR" dirty="0">
                <a:solidFill>
                  <a:prstClr val="black"/>
                </a:solidFill>
                <a:latin typeface="굴림" charset="-127"/>
                <a:ea typeface="굴림" charset="-127"/>
              </a:rPr>
              <a:t>..</a:t>
            </a:r>
            <a:r>
              <a:rPr kumimoji="1" lang="ko-KR" altLang="en-US" dirty="0">
                <a:solidFill>
                  <a:prstClr val="black"/>
                </a:solidFill>
                <a:latin typeface="굴림" charset="-127"/>
                <a:ea typeface="굴림" charset="-127"/>
              </a:rPr>
              <a:t>등</a:t>
            </a:r>
            <a:r>
              <a:rPr kumimoji="1" lang="en-US" altLang="ko-KR" dirty="0">
                <a:solidFill>
                  <a:prstClr val="black"/>
                </a:solidFill>
                <a:latin typeface="굴림" charset="-127"/>
                <a:ea typeface="굴림" charset="-127"/>
              </a:rPr>
              <a:t>)</a:t>
            </a:r>
            <a:endParaRPr kumimoji="1" lang="ko-KR" altLang="en-US" dirty="0">
              <a:solidFill>
                <a:prstClr val="black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764704"/>
            <a:ext cx="8229600" cy="346050"/>
          </a:xfrm>
        </p:spPr>
        <p:txBody>
          <a:bodyPr>
            <a:noAutofit/>
          </a:bodyPr>
          <a:lstStyle/>
          <a:p>
            <a:r>
              <a:rPr lang="ko-KR" altLang="en-US" sz="2800" b="1" dirty="0" err="1" smtClean="0"/>
              <a:t>입점사관리자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- CRM</a:t>
            </a:r>
            <a:endParaRPr lang="ko-KR" altLang="en-US" sz="28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B4CFD-EFB8-4AC4-ADE9-33A9B13207D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340768"/>
            <a:ext cx="5508104" cy="4005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3838" y="5520368"/>
            <a:ext cx="87046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kumimoji="1" lang="en-US" altLang="ko-KR" sz="1400" b="1" dirty="0" smtClean="0">
                <a:solidFill>
                  <a:prstClr val="black"/>
                </a:solidFill>
                <a:latin typeface="굴림" charset="-127"/>
                <a:ea typeface="굴림" charset="-127"/>
              </a:rPr>
              <a:t>1:1 </a:t>
            </a:r>
            <a:r>
              <a:rPr kumimoji="1" lang="ko-KR" altLang="en-US" sz="1400" b="1" dirty="0" smtClean="0">
                <a:solidFill>
                  <a:prstClr val="black"/>
                </a:solidFill>
                <a:latin typeface="굴림" charset="-127"/>
                <a:ea typeface="굴림" charset="-127"/>
              </a:rPr>
              <a:t>문의</a:t>
            </a:r>
            <a:r>
              <a:rPr kumimoji="1" lang="en-US" altLang="ko-KR" sz="1400" b="1" dirty="0" smtClean="0">
                <a:solidFill>
                  <a:prstClr val="black"/>
                </a:solidFill>
                <a:latin typeface="굴림" charset="-127"/>
                <a:ea typeface="굴림" charset="-127"/>
              </a:rPr>
              <a:t>, </a:t>
            </a:r>
            <a:r>
              <a:rPr kumimoji="1" lang="ko-KR" altLang="en-US" sz="1400" b="1" dirty="0" smtClean="0">
                <a:solidFill>
                  <a:prstClr val="black"/>
                </a:solidFill>
                <a:latin typeface="굴림" charset="-127"/>
                <a:ea typeface="굴림" charset="-127"/>
              </a:rPr>
              <a:t>기본정보</a:t>
            </a:r>
            <a:r>
              <a:rPr kumimoji="1" lang="en-US" altLang="ko-KR" sz="1400" b="1" dirty="0" smtClean="0">
                <a:solidFill>
                  <a:prstClr val="black"/>
                </a:solidFill>
                <a:latin typeface="굴림" charset="-127"/>
                <a:ea typeface="굴림" charset="-127"/>
              </a:rPr>
              <a:t>, </a:t>
            </a:r>
            <a:r>
              <a:rPr kumimoji="1" lang="ko-KR" altLang="en-US" sz="1400" b="1" dirty="0" smtClean="0">
                <a:solidFill>
                  <a:prstClr val="black"/>
                </a:solidFill>
                <a:latin typeface="굴림" charset="-127"/>
                <a:ea typeface="굴림" charset="-127"/>
              </a:rPr>
              <a:t>주문내역 중 해당 </a:t>
            </a:r>
            <a:r>
              <a:rPr kumimoji="1" lang="ko-KR" altLang="en-US" sz="1400" b="1" dirty="0" err="1" smtClean="0">
                <a:solidFill>
                  <a:prstClr val="black"/>
                </a:solidFill>
                <a:latin typeface="굴림" charset="-127"/>
                <a:ea typeface="굴림" charset="-127"/>
              </a:rPr>
              <a:t>입점사와</a:t>
            </a:r>
            <a:r>
              <a:rPr kumimoji="1" lang="ko-KR" altLang="en-US" sz="1400" b="1" dirty="0" smtClean="0">
                <a:solidFill>
                  <a:prstClr val="black"/>
                </a:solidFill>
                <a:latin typeface="굴림" charset="-127"/>
                <a:ea typeface="굴림" charset="-127"/>
              </a:rPr>
              <a:t> 관련 없는 주문 등 일부 정보 확인불가필요</a:t>
            </a:r>
            <a:endParaRPr kumimoji="1" lang="en-US" altLang="ko-KR" sz="1400" b="1" dirty="0" smtClean="0">
              <a:solidFill>
                <a:prstClr val="black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 smtClean="0"/>
              <a:t>상품등록 </a:t>
            </a:r>
            <a:r>
              <a:rPr lang="en-US" altLang="ko-KR" sz="3200" b="1" dirty="0" smtClean="0"/>
              <a:t>– </a:t>
            </a:r>
            <a:r>
              <a:rPr lang="ko-KR" altLang="en-US" sz="3200" b="1" dirty="0" smtClean="0"/>
              <a:t>웹 </a:t>
            </a:r>
            <a:r>
              <a:rPr lang="en-US" altLang="ko-KR" sz="3200" b="1" dirty="0" smtClean="0"/>
              <a:t>/ </a:t>
            </a:r>
            <a:r>
              <a:rPr lang="ko-KR" altLang="en-US" sz="3200" b="1" dirty="0" err="1" smtClean="0"/>
              <a:t>모바일</a:t>
            </a:r>
            <a:r>
              <a:rPr lang="ko-KR" altLang="en-US" sz="3200" b="1" dirty="0" smtClean="0"/>
              <a:t> 안보임 기능 오류</a:t>
            </a:r>
            <a:endParaRPr lang="ko-KR" altLang="en-US" sz="3200" b="1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11560" y="1916832"/>
            <a:ext cx="7344816" cy="1512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defRPr/>
            </a:pPr>
            <a:endParaRPr kumimoji="1" lang="en-US" altLang="ko-KR" sz="1600" dirty="0">
              <a:solidFill>
                <a:prstClr val="black"/>
              </a:solidFill>
              <a:latin typeface="굴림" charset="-127"/>
              <a:ea typeface="굴림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ko-KR" altLang="en-US" sz="1600" b="1" dirty="0">
                <a:solidFill>
                  <a:srgbClr val="FF0000"/>
                </a:solidFill>
                <a:latin typeface="굴림" charset="-127"/>
                <a:ea typeface="굴림" charset="-127"/>
              </a:rPr>
              <a:t>상품출력 </a:t>
            </a:r>
            <a:r>
              <a:rPr kumimoji="1" lang="en-US" altLang="ko-KR" sz="1600" b="1" dirty="0">
                <a:solidFill>
                  <a:srgbClr val="FF0000"/>
                </a:solidFill>
                <a:latin typeface="굴림" charset="-127"/>
                <a:ea typeface="굴림" charset="-127"/>
              </a:rPr>
              <a:t>: </a:t>
            </a:r>
            <a:r>
              <a:rPr kumimoji="1" lang="ko-KR" altLang="en-US" sz="1600" b="1" dirty="0">
                <a:solidFill>
                  <a:srgbClr val="FF0000"/>
                </a:solidFill>
                <a:latin typeface="굴림" charset="-127"/>
                <a:ea typeface="굴림" charset="-127"/>
              </a:rPr>
              <a:t>상품수정에서 </a:t>
            </a:r>
            <a:r>
              <a:rPr kumimoji="1" lang="ko-KR" altLang="en-US" sz="1600" b="1" dirty="0" smtClean="0">
                <a:solidFill>
                  <a:srgbClr val="FF0000"/>
                </a:solidFill>
                <a:latin typeface="굴림" charset="-127"/>
                <a:ea typeface="굴림" charset="-127"/>
              </a:rPr>
              <a:t>웹 </a:t>
            </a:r>
            <a:r>
              <a:rPr kumimoji="1" lang="en-US" altLang="ko-KR" sz="1600" b="1" dirty="0" smtClean="0">
                <a:solidFill>
                  <a:srgbClr val="FF0000"/>
                </a:solidFill>
                <a:latin typeface="굴림" charset="-127"/>
                <a:ea typeface="굴림" charset="-127"/>
              </a:rPr>
              <a:t>/ </a:t>
            </a:r>
            <a:r>
              <a:rPr kumimoji="1" lang="ko-KR" altLang="en-US" sz="1600" b="1" dirty="0" err="1" smtClean="0">
                <a:solidFill>
                  <a:srgbClr val="FF0000"/>
                </a:solidFill>
                <a:latin typeface="굴림" charset="-127"/>
                <a:ea typeface="굴림" charset="-127"/>
              </a:rPr>
              <a:t>모바일</a:t>
            </a:r>
            <a:r>
              <a:rPr kumimoji="1" lang="ko-KR" altLang="en-US" sz="1600" b="1" dirty="0" smtClean="0">
                <a:solidFill>
                  <a:srgbClr val="FF0000"/>
                </a:solidFill>
                <a:latin typeface="굴림" charset="-127"/>
                <a:ea typeface="굴림" charset="-127"/>
              </a:rPr>
              <a:t> 안보임으로 수정이 불가함</a:t>
            </a:r>
            <a:r>
              <a:rPr kumimoji="1" lang="en-US" altLang="ko-KR" sz="1600" b="1" dirty="0" smtClean="0">
                <a:solidFill>
                  <a:srgbClr val="FF0000"/>
                </a:solidFill>
                <a:latin typeface="굴림" charset="-127"/>
                <a:ea typeface="굴림" charset="-127"/>
              </a:rPr>
              <a:t>.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ko-KR" sz="1600" b="1" dirty="0" smtClean="0">
                <a:solidFill>
                  <a:srgbClr val="FF0000"/>
                </a:solidFill>
                <a:latin typeface="굴림" charset="-127"/>
                <a:ea typeface="굴림" charset="-127"/>
              </a:rPr>
              <a:t>(</a:t>
            </a:r>
            <a:r>
              <a:rPr kumimoji="1" lang="ko-KR" altLang="en-US" sz="1600" b="1" dirty="0" smtClean="0">
                <a:solidFill>
                  <a:srgbClr val="FF0000"/>
                </a:solidFill>
                <a:latin typeface="굴림" charset="-127"/>
                <a:ea typeface="굴림" charset="-127"/>
              </a:rPr>
              <a:t>현재 마스터 관리자만 가능</a:t>
            </a:r>
            <a:r>
              <a:rPr kumimoji="1" lang="en-US" altLang="ko-KR" sz="1600" b="1" dirty="0" smtClean="0">
                <a:solidFill>
                  <a:srgbClr val="FF0000"/>
                </a:solidFill>
                <a:latin typeface="굴림" charset="-127"/>
                <a:ea typeface="굴림" charset="-127"/>
              </a:rPr>
              <a:t>. </a:t>
            </a:r>
            <a:r>
              <a:rPr kumimoji="1" lang="ko-KR" altLang="en-US" sz="1600" b="1" dirty="0" err="1" smtClean="0">
                <a:solidFill>
                  <a:srgbClr val="FF0000"/>
                </a:solidFill>
                <a:latin typeface="굴림" charset="-127"/>
                <a:ea typeface="굴림" charset="-127"/>
              </a:rPr>
              <a:t>입점사</a:t>
            </a:r>
            <a:r>
              <a:rPr kumimoji="1" lang="ko-KR" altLang="en-US" sz="1600" b="1" dirty="0" smtClean="0">
                <a:solidFill>
                  <a:srgbClr val="FF0000"/>
                </a:solidFill>
                <a:latin typeface="굴림" charset="-127"/>
                <a:ea typeface="굴림" charset="-127"/>
              </a:rPr>
              <a:t> 관리자는 </a:t>
            </a:r>
            <a:r>
              <a:rPr kumimoji="1" lang="ko-KR" altLang="en-US" sz="1600" b="1" dirty="0" smtClean="0">
                <a:solidFill>
                  <a:srgbClr val="FF0000"/>
                </a:solidFill>
                <a:latin typeface="굴림" charset="-127"/>
                <a:ea typeface="굴림" charset="-127"/>
              </a:rPr>
              <a:t>수정 반영이 안됨</a:t>
            </a:r>
            <a:r>
              <a:rPr kumimoji="1" lang="en-US" altLang="ko-KR" sz="1600" b="1" dirty="0" smtClean="0">
                <a:solidFill>
                  <a:srgbClr val="FF0000"/>
                </a:solidFill>
                <a:latin typeface="굴림" charset="-127"/>
                <a:ea typeface="굴림" charset="-127"/>
              </a:rPr>
              <a:t>)</a:t>
            </a:r>
            <a:endParaRPr kumimoji="1" lang="en-US" altLang="ko-KR" sz="1600" b="1" dirty="0">
              <a:solidFill>
                <a:srgbClr val="FF0000"/>
              </a:solidFill>
              <a:latin typeface="굴림" charset="-127"/>
              <a:ea typeface="굴림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defRPr/>
            </a:pPr>
            <a:endParaRPr kumimoji="1" lang="en-US" altLang="ko-KR" sz="1600" b="1" dirty="0">
              <a:solidFill>
                <a:srgbClr val="FF0000"/>
              </a:solidFill>
              <a:latin typeface="굴림" charset="-127"/>
              <a:ea typeface="굴림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ko-KR" altLang="en-US" sz="1600" dirty="0">
                <a:solidFill>
                  <a:prstClr val="black"/>
                </a:solidFill>
                <a:latin typeface="굴림" charset="-127"/>
                <a:ea typeface="굴림" charset="-127"/>
              </a:rPr>
              <a:t>상품대량등록 </a:t>
            </a:r>
            <a:r>
              <a:rPr kumimoji="1" lang="en-US" altLang="ko-KR" sz="1600" dirty="0">
                <a:solidFill>
                  <a:prstClr val="black"/>
                </a:solidFill>
                <a:latin typeface="굴림" charset="-127"/>
                <a:ea typeface="굴림" charset="-127"/>
              </a:rPr>
              <a:t>: </a:t>
            </a:r>
            <a:r>
              <a:rPr kumimoji="1" lang="ko-KR" altLang="en-US" sz="1600" dirty="0">
                <a:solidFill>
                  <a:prstClr val="black"/>
                </a:solidFill>
                <a:latin typeface="굴림" charset="-127"/>
                <a:ea typeface="굴림" charset="-127"/>
              </a:rPr>
              <a:t>사용법 필요</a:t>
            </a:r>
            <a:endParaRPr kumimoji="1" lang="en-US" altLang="ko-KR" sz="1600" dirty="0">
              <a:solidFill>
                <a:prstClr val="black"/>
              </a:solidFill>
              <a:latin typeface="굴림" charset="-127"/>
              <a:ea typeface="굴림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defRPr/>
            </a:pPr>
            <a:endParaRPr kumimoji="1" lang="en-US" altLang="ko-KR" sz="1600" b="1" dirty="0">
              <a:solidFill>
                <a:srgbClr val="FF0000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199" y="5159598"/>
            <a:ext cx="2133600" cy="365125"/>
          </a:xfrm>
        </p:spPr>
        <p:txBody>
          <a:bodyPr/>
          <a:lstStyle/>
          <a:p>
            <a:fld id="{488B4CFD-EFB8-4AC4-ADE9-33A9B13207D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07504" y="3284984"/>
            <a:ext cx="8892480" cy="2376264"/>
            <a:chOff x="0" y="2664296"/>
            <a:chExt cx="9416670" cy="2564904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2701132"/>
              <a:ext cx="6372199" cy="25280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타원 5"/>
            <p:cNvSpPr/>
            <p:nvPr/>
          </p:nvSpPr>
          <p:spPr>
            <a:xfrm>
              <a:off x="2411759" y="3888432"/>
              <a:ext cx="936104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444207" y="2664296"/>
              <a:ext cx="2972463" cy="25649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cxnSp>
          <p:nvCxnSpPr>
            <p:cNvPr id="8" name="직선 화살표 연결선 7"/>
            <p:cNvCxnSpPr>
              <a:stCxn id="6" idx="6"/>
              <a:endCxn id="7" idx="1"/>
            </p:cNvCxnSpPr>
            <p:nvPr/>
          </p:nvCxnSpPr>
          <p:spPr>
            <a:xfrm flipV="1">
              <a:off x="3347863" y="3946748"/>
              <a:ext cx="3096344" cy="12170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결제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배송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0808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사용자 기능추가 </a:t>
            </a:r>
            <a:r>
              <a:rPr lang="ko-KR" altLang="en-US" sz="1800" dirty="0" smtClean="0"/>
              <a:t>필요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주문현황</a:t>
            </a:r>
            <a:r>
              <a:rPr lang="en-US" altLang="ko-KR" sz="1800" dirty="0" smtClean="0"/>
              <a:t>)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  - </a:t>
            </a:r>
            <a:r>
              <a:rPr lang="ko-KR" altLang="en-US" sz="1800" dirty="0" smtClean="0"/>
              <a:t>구매완료 기능</a:t>
            </a:r>
            <a:r>
              <a:rPr lang="en-US" altLang="ko-KR" sz="1800" dirty="0" smtClean="0"/>
              <a:t>     </a:t>
            </a:r>
          </a:p>
          <a:p>
            <a:pPr>
              <a:buNone/>
            </a:pPr>
            <a:r>
              <a:rPr lang="en-US" altLang="ko-KR" sz="1800" dirty="0" smtClean="0"/>
              <a:t>  - </a:t>
            </a:r>
            <a:r>
              <a:rPr lang="ko-KR" altLang="en-US" sz="1800" dirty="0" smtClean="0"/>
              <a:t>반품 </a:t>
            </a:r>
            <a:r>
              <a:rPr lang="en-US" altLang="ko-KR" sz="1800" dirty="0" smtClean="0"/>
              <a:t>/ </a:t>
            </a:r>
            <a:r>
              <a:rPr lang="ko-KR" altLang="en-US" sz="1800" dirty="0" smtClean="0"/>
              <a:t>교환신청 </a:t>
            </a:r>
            <a:r>
              <a:rPr lang="en-US" altLang="ko-KR" sz="1800" dirty="0" smtClean="0"/>
              <a:t>– </a:t>
            </a:r>
            <a:r>
              <a:rPr lang="ko-KR" altLang="en-US" sz="1800" dirty="0" err="1" smtClean="0"/>
              <a:t>문의글</a:t>
            </a:r>
            <a:r>
              <a:rPr lang="ko-KR" altLang="en-US" sz="1800" dirty="0" smtClean="0"/>
              <a:t> 필요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예시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아래사진</a:t>
            </a:r>
            <a:r>
              <a:rPr lang="en-US" altLang="ko-KR" sz="1800" dirty="0" smtClean="0"/>
              <a:t>)</a:t>
            </a:r>
            <a:endParaRPr lang="en-US" altLang="ko-KR" sz="1800" dirty="0" smtClean="0"/>
          </a:p>
          <a:p>
            <a:r>
              <a:rPr kumimoji="1" lang="ko-KR" altLang="en-US" sz="1800" dirty="0" smtClean="0">
                <a:solidFill>
                  <a:prstClr val="black"/>
                </a:solidFill>
                <a:latin typeface="굴림" charset="-127"/>
                <a:ea typeface="굴림" charset="-127"/>
              </a:rPr>
              <a:t>배송완료 후 </a:t>
            </a:r>
            <a:r>
              <a:rPr kumimoji="1" lang="en-US" altLang="ko-KR" sz="1800" dirty="0" smtClean="0">
                <a:solidFill>
                  <a:prstClr val="black"/>
                </a:solidFill>
                <a:latin typeface="굴림" charset="-127"/>
                <a:ea typeface="굴림" charset="-127"/>
              </a:rPr>
              <a:t>7</a:t>
            </a:r>
            <a:r>
              <a:rPr kumimoji="1" lang="ko-KR" altLang="en-US" sz="1800" dirty="0" smtClean="0">
                <a:solidFill>
                  <a:prstClr val="black"/>
                </a:solidFill>
                <a:latin typeface="굴림" charset="-127"/>
                <a:ea typeface="굴림" charset="-127"/>
              </a:rPr>
              <a:t>일 지나면 저절로 구매완료로 </a:t>
            </a:r>
            <a:r>
              <a:rPr kumimoji="1" lang="ko-KR" altLang="en-US" sz="1800" dirty="0" smtClean="0">
                <a:solidFill>
                  <a:prstClr val="black"/>
                </a:solidFill>
                <a:latin typeface="굴림" charset="-127"/>
                <a:ea typeface="굴림" charset="-127"/>
              </a:rPr>
              <a:t>변경필요</a:t>
            </a:r>
            <a:r>
              <a:rPr kumimoji="1" lang="en-US" altLang="ko-KR" sz="1800" dirty="0" smtClean="0">
                <a:solidFill>
                  <a:prstClr val="black"/>
                </a:solidFill>
                <a:latin typeface="굴림" charset="-127"/>
                <a:ea typeface="굴림" charset="-127"/>
              </a:rPr>
              <a:t>(</a:t>
            </a:r>
            <a:r>
              <a:rPr kumimoji="1" lang="ko-KR" altLang="en-US" sz="1800" dirty="0" smtClean="0">
                <a:solidFill>
                  <a:prstClr val="black"/>
                </a:solidFill>
                <a:latin typeface="굴림" charset="-127"/>
                <a:ea typeface="굴림" charset="-127"/>
              </a:rPr>
              <a:t>현재 안됨</a:t>
            </a:r>
            <a:r>
              <a:rPr kumimoji="1" lang="en-US" altLang="ko-KR" sz="1800" dirty="0" smtClean="0">
                <a:solidFill>
                  <a:prstClr val="black"/>
                </a:solidFill>
                <a:latin typeface="굴림" charset="-127"/>
                <a:ea typeface="굴림" charset="-127"/>
              </a:rPr>
              <a:t>)</a:t>
            </a: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 수정필요건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1400" dirty="0" smtClean="0"/>
              <a:t>1. </a:t>
            </a:r>
            <a:r>
              <a:rPr lang="ko-KR" altLang="en-US" sz="1400" dirty="0" smtClean="0"/>
              <a:t>지역별 </a:t>
            </a:r>
            <a:r>
              <a:rPr lang="ko-KR" altLang="en-US" sz="1400" dirty="0" err="1" smtClean="0"/>
              <a:t>배송비</a:t>
            </a:r>
            <a:r>
              <a:rPr lang="ko-KR" altLang="en-US" sz="1400" dirty="0" smtClean="0"/>
              <a:t> 구분설정기능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제주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도서산간지역</a:t>
            </a:r>
            <a:endParaRPr lang="en-US" altLang="ko-KR" sz="1400" dirty="0" smtClean="0"/>
          </a:p>
          <a:p>
            <a:pPr>
              <a:buNone/>
            </a:pPr>
            <a:r>
              <a:rPr lang="en-US" altLang="ko-KR" sz="1400" dirty="0" smtClean="0"/>
              <a:t>2. FAQ </a:t>
            </a:r>
            <a:r>
              <a:rPr lang="ko-KR" altLang="en-US" sz="1400" dirty="0" smtClean="0"/>
              <a:t>질문 카테고리 구분기능</a:t>
            </a:r>
            <a:endParaRPr lang="en-US" altLang="ko-KR" sz="1400" dirty="0" smtClean="0"/>
          </a:p>
          <a:p>
            <a:pPr>
              <a:buNone/>
            </a:pPr>
            <a:r>
              <a:rPr lang="en-US" altLang="ko-KR" sz="1400" dirty="0" smtClean="0"/>
              <a:t>3. </a:t>
            </a:r>
            <a:r>
              <a:rPr lang="ko-KR" altLang="en-US" sz="1400" dirty="0" smtClean="0"/>
              <a:t>판매등급은 자동 계산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평가여부 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상품등록수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판매금액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실제금액이 </a:t>
            </a:r>
            <a:r>
              <a:rPr lang="ko-KR" altLang="en-US" sz="1400" dirty="0" err="1" smtClean="0"/>
              <a:t>표시되는건지</a:t>
            </a:r>
            <a:r>
              <a:rPr lang="en-US" altLang="ko-KR" sz="1400" dirty="0" smtClean="0"/>
              <a:t>?)  </a:t>
            </a:r>
          </a:p>
          <a:p>
            <a:pPr>
              <a:buNone/>
            </a:pPr>
            <a:r>
              <a:rPr lang="en-US" altLang="ko-KR" sz="1400" dirty="0" smtClean="0"/>
              <a:t>   : </a:t>
            </a:r>
            <a:r>
              <a:rPr lang="ko-KR" altLang="en-US" sz="1400" dirty="0" smtClean="0"/>
              <a:t>매월 업데이트를 위해 점수 자동 계산 필요</a:t>
            </a:r>
            <a:r>
              <a:rPr lang="en-US" altLang="ko-KR" sz="1400" dirty="0" smtClean="0"/>
              <a:t>.</a:t>
            </a:r>
          </a:p>
          <a:p>
            <a:pPr>
              <a:buNone/>
            </a:pPr>
            <a:endParaRPr lang="en-US" altLang="ko-KR" sz="1400" dirty="0" smtClean="0"/>
          </a:p>
          <a:p>
            <a:pPr>
              <a:buNone/>
            </a:pPr>
            <a:endParaRPr lang="en-US" altLang="ko-KR" sz="1400" dirty="0" smtClean="0"/>
          </a:p>
          <a:p>
            <a:pPr>
              <a:buNone/>
            </a:pPr>
            <a:endParaRPr lang="en-US" altLang="ko-KR" sz="1400" dirty="0" smtClean="0"/>
          </a:p>
          <a:p>
            <a:pPr>
              <a:buNone/>
            </a:pPr>
            <a:endParaRPr lang="en-US" altLang="ko-KR" sz="1400" dirty="0" smtClean="0"/>
          </a:p>
          <a:p>
            <a:pPr>
              <a:buNone/>
            </a:pPr>
            <a:endParaRPr lang="en-US" altLang="ko-KR" sz="1400" dirty="0" smtClean="0"/>
          </a:p>
          <a:p>
            <a:pPr>
              <a:buNone/>
            </a:pPr>
            <a:endParaRPr lang="en-US" altLang="ko-KR" sz="1400" dirty="0" smtClean="0"/>
          </a:p>
          <a:p>
            <a:pPr>
              <a:buNone/>
            </a:pPr>
            <a:endParaRPr lang="en-US" altLang="ko-KR" sz="1400" dirty="0" smtClean="0"/>
          </a:p>
          <a:p>
            <a:pPr>
              <a:buNone/>
            </a:pPr>
            <a:endParaRPr lang="en-US" altLang="ko-KR" sz="1400" dirty="0" smtClean="0"/>
          </a:p>
          <a:p>
            <a:pPr>
              <a:buNone/>
            </a:pPr>
            <a:r>
              <a:rPr lang="en-US" altLang="ko-KR" sz="1400" dirty="0" smtClean="0"/>
              <a:t>3. </a:t>
            </a:r>
            <a:r>
              <a:rPr lang="ko-KR" altLang="en-US" sz="1400" dirty="0" smtClean="0"/>
              <a:t>무통장입금 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입금기한을 아래에 추가필요</a:t>
            </a:r>
            <a:endParaRPr lang="en-US" altLang="ko-KR" sz="1400" dirty="0" smtClean="0"/>
          </a:p>
          <a:p>
            <a:pPr>
              <a:buNone/>
            </a:pPr>
            <a:endParaRPr lang="en-US" altLang="ko-KR" sz="14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212976"/>
            <a:ext cx="7285037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656</Words>
  <Application>Microsoft Office PowerPoint</Application>
  <PresentationFormat>화면 슬라이드 쇼(4:3)</PresentationFormat>
  <Paragraphs>101</Paragraphs>
  <Slides>26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26</vt:i4>
      </vt:variant>
    </vt:vector>
  </HeadingPairs>
  <TitlesOfParts>
    <vt:vector size="28" baseType="lpstr">
      <vt:lpstr>1_Office 테마</vt:lpstr>
      <vt:lpstr>2_Office 테마</vt:lpstr>
      <vt:lpstr>슬라이드 1</vt:lpstr>
      <vt:lpstr>슬라이드 2</vt:lpstr>
      <vt:lpstr>슬라이드 3</vt:lpstr>
      <vt:lpstr>입점사관리자 커뮤니티관리</vt:lpstr>
      <vt:lpstr>입점사관리자 상품문의</vt:lpstr>
      <vt:lpstr>입점사관리자 - CRM</vt:lpstr>
      <vt:lpstr>상품등록 – 웹 / 모바일 안보임 기능 오류</vt:lpstr>
      <vt:lpstr>결제/배송</vt:lpstr>
      <vt:lpstr>기타 수정필요건</vt:lpstr>
      <vt:lpstr>기타 문의사항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아이템 삭제불가</vt:lpstr>
      <vt:lpstr>슬라이드 22</vt:lpstr>
      <vt:lpstr>슬라이드 23</vt:lpstr>
      <vt:lpstr>슬라이드 24</vt:lpstr>
      <vt:lpstr>슬라이드 25</vt:lpstr>
      <vt:lpstr>슬라이드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USER31</dc:creator>
  <cp:lastModifiedBy>USER31</cp:lastModifiedBy>
  <cp:revision>9</cp:revision>
  <dcterms:created xsi:type="dcterms:W3CDTF">2015-08-18T08:32:06Z</dcterms:created>
  <dcterms:modified xsi:type="dcterms:W3CDTF">2015-08-26T02:41:31Z</dcterms:modified>
</cp:coreProperties>
</file>