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6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8240"/>
    <a:srgbClr val="966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53" y="41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3FF01-953F-44B4-9BF5-626D418D8047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2FEAD-AA68-45E1-8BC4-999E5A544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0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2FEAD-AA68-45E1-8BC4-999E5A5443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9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0064-0F0F-488F-A3B6-777DCB94237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56B9-5C27-4FB9-84ED-E1422C8A1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0064-0F0F-488F-A3B6-777DCB94237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56B9-5C27-4FB9-84ED-E1422C8A1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20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0064-0F0F-488F-A3B6-777DCB94237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56B9-5C27-4FB9-84ED-E1422C8A1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3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0064-0F0F-488F-A3B6-777DCB94237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56B9-5C27-4FB9-84ED-E1422C8A1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8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0064-0F0F-488F-A3B6-777DCB94237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56B9-5C27-4FB9-84ED-E1422C8A1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9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0064-0F0F-488F-A3B6-777DCB94237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56B9-5C27-4FB9-84ED-E1422C8A1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0064-0F0F-488F-A3B6-777DCB94237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56B9-5C27-4FB9-84ED-E1422C8A1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38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0064-0F0F-488F-A3B6-777DCB94237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56B9-5C27-4FB9-84ED-E1422C8A1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8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0064-0F0F-488F-A3B6-777DCB94237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56B9-5C27-4FB9-84ED-E1422C8A1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0064-0F0F-488F-A3B6-777DCB94237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56B9-5C27-4FB9-84ED-E1422C8A1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5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0064-0F0F-488F-A3B6-777DCB94237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56B9-5C27-4FB9-84ED-E1422C8A1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3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40064-0F0F-488F-A3B6-777DCB942370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56B9-5C27-4FB9-84ED-E1422C8A1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1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573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9144000" cy="695739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850" y="4149080"/>
            <a:ext cx="568617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sz="6600" dirty="0">
                <a:solidFill>
                  <a:schemeClr val="bg1"/>
                </a:solidFill>
                <a:latin typeface="+mj-ea"/>
                <a:ea typeface="+mj-ea"/>
              </a:rPr>
              <a:t>주차 수업</a:t>
            </a:r>
            <a:endParaRPr lang="en-US" altLang="ko-KR" sz="6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6600" dirty="0">
                <a:solidFill>
                  <a:schemeClr val="bg1"/>
                </a:solidFill>
                <a:latin typeface="+mj-ea"/>
                <a:ea typeface="+mj-ea"/>
              </a:rPr>
              <a:t>HTML/CSS/JS</a:t>
            </a:r>
          </a:p>
        </p:txBody>
      </p:sp>
      <p:sp>
        <p:nvSpPr>
          <p:cNvPr id="8" name="직사각형 7"/>
          <p:cNvSpPr/>
          <p:nvPr/>
        </p:nvSpPr>
        <p:spPr>
          <a:xfrm flipV="1">
            <a:off x="384850" y="6381328"/>
            <a:ext cx="8507630" cy="82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0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46856" y="260648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HTML</a:t>
            </a:r>
            <a:r>
              <a:rPr lang="ko-KR" altLang="en-US" dirty="0"/>
              <a:t>은 프로그래밍 언어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7544" y="26064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F9BDFAC-E72C-4A18-8511-326AF5CEF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40905"/>
            <a:ext cx="5760640" cy="49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6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왜 이 </a:t>
            </a:r>
            <a:r>
              <a:rPr lang="en-US" altLang="ko-KR" dirty="0"/>
              <a:t>3</a:t>
            </a:r>
            <a:r>
              <a:rPr lang="ko-KR" altLang="en-US" dirty="0"/>
              <a:t>가지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67544" y="260648"/>
            <a:ext cx="64087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07904" y="2497677"/>
            <a:ext cx="230425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구조화 하는 것을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꾸미는 역할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마크업 언어가 실제로 화면에 출력되는 모양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2497677"/>
            <a:ext cx="230425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웹페이지에 보이는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영상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문단 같은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것들을 정의해서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구조화 하는 역할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639333" y="2497677"/>
            <a:ext cx="230425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콘텐츠를 바꾸고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움직이는 등 페이지를 동적으로 활성화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시켜주는 역할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89477A-F08B-46EC-B494-7A07A24B415C}"/>
              </a:ext>
            </a:extLst>
          </p:cNvPr>
          <p:cNvSpPr/>
          <p:nvPr/>
        </p:nvSpPr>
        <p:spPr>
          <a:xfrm>
            <a:off x="748886" y="1315734"/>
            <a:ext cx="2304256" cy="540000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HTML</a:t>
            </a:r>
            <a:endParaRPr lang="ko-KR" altLang="en-US" sz="2800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DE9690-4D30-4D6D-9AA1-D638875474E5}"/>
              </a:ext>
            </a:extLst>
          </p:cNvPr>
          <p:cNvSpPr/>
          <p:nvPr/>
        </p:nvSpPr>
        <p:spPr>
          <a:xfrm>
            <a:off x="3703865" y="1273100"/>
            <a:ext cx="2304256" cy="540000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CSS</a:t>
            </a:r>
            <a:endParaRPr lang="ko-KR" altLang="en-US" sz="2800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E6F62C-B586-4449-AAEE-09B05CA795FC}"/>
              </a:ext>
            </a:extLst>
          </p:cNvPr>
          <p:cNvSpPr/>
          <p:nvPr/>
        </p:nvSpPr>
        <p:spPr>
          <a:xfrm>
            <a:off x="6639333" y="1268760"/>
            <a:ext cx="2304256" cy="540000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JS</a:t>
            </a:r>
            <a:endParaRPr lang="ko-KR" altLang="en-US" sz="2800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9F90E-275B-4E58-8E3C-9E031F832C65}"/>
              </a:ext>
            </a:extLst>
          </p:cNvPr>
          <p:cNvSpPr/>
          <p:nvPr/>
        </p:nvSpPr>
        <p:spPr>
          <a:xfrm>
            <a:off x="755576" y="1747782"/>
            <a:ext cx="2304256" cy="540000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Hypertext  Markup Language </a:t>
            </a:r>
            <a:endParaRPr lang="ko-KR" altLang="en-US" sz="1400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493CF7-AB02-45CE-B966-FB876CBDCDED}"/>
              </a:ext>
            </a:extLst>
          </p:cNvPr>
          <p:cNvSpPr/>
          <p:nvPr/>
        </p:nvSpPr>
        <p:spPr>
          <a:xfrm>
            <a:off x="3710555" y="1705148"/>
            <a:ext cx="2304256" cy="540000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Cascading Style Sheets</a:t>
            </a:r>
            <a:endParaRPr lang="ko-KR" altLang="en-US" sz="1400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2AE2DB-07C9-4C87-9DF7-E3C90A8404CF}"/>
              </a:ext>
            </a:extLst>
          </p:cNvPr>
          <p:cNvSpPr/>
          <p:nvPr/>
        </p:nvSpPr>
        <p:spPr>
          <a:xfrm>
            <a:off x="6646023" y="1700808"/>
            <a:ext cx="2304256" cy="540000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JavaScript</a:t>
            </a:r>
            <a:endParaRPr lang="ko-KR" altLang="en-US" sz="1400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44C843-3C21-44B1-86AF-4ED4A102A842}"/>
              </a:ext>
            </a:extLst>
          </p:cNvPr>
          <p:cNvSpPr/>
          <p:nvPr/>
        </p:nvSpPr>
        <p:spPr>
          <a:xfrm>
            <a:off x="755575" y="5805264"/>
            <a:ext cx="8188013" cy="648072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기능을 확장하고 페이지를 지속적으로 유지보수 하기 위해서</a:t>
            </a:r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, 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생산성을 위해서 복잡해 보이는 구조를 가져간다</a:t>
            </a:r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!</a:t>
            </a:r>
            <a:endParaRPr lang="ko-KR" altLang="en-US" sz="2800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59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67544" y="260648"/>
            <a:ext cx="64087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F53F73-B86D-42FF-B9C8-3CB1E56E3305}"/>
              </a:ext>
            </a:extLst>
          </p:cNvPr>
          <p:cNvSpPr/>
          <p:nvPr/>
        </p:nvSpPr>
        <p:spPr>
          <a:xfrm>
            <a:off x="971600" y="3574607"/>
            <a:ext cx="2304256" cy="198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 </a:t>
            </a:r>
            <a:r>
              <a:rPr lang="ko-KR" altLang="en-US" dirty="0">
                <a:solidFill>
                  <a:schemeClr val="tx1"/>
                </a:solidFill>
              </a:rPr>
              <a:t>문서의 정보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807F04-226A-4560-A5CE-617925DFDA5C}"/>
              </a:ext>
            </a:extLst>
          </p:cNvPr>
          <p:cNvSpPr/>
          <p:nvPr/>
        </p:nvSpPr>
        <p:spPr>
          <a:xfrm>
            <a:off x="5586802" y="3573016"/>
            <a:ext cx="2304256" cy="1981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화면에 실질적으로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출력될 구조들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0DA3BF-62D7-4B0A-BFC5-F7796EDB592A}"/>
              </a:ext>
            </a:extLst>
          </p:cNvPr>
          <p:cNvSpPr/>
          <p:nvPr/>
        </p:nvSpPr>
        <p:spPr>
          <a:xfrm>
            <a:off x="3275856" y="1232816"/>
            <a:ext cx="2304256" cy="540000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HTML</a:t>
            </a:r>
            <a:endParaRPr lang="ko-KR" altLang="en-US" sz="2800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AD54AD-4911-478E-A4C4-78692035291C}"/>
              </a:ext>
            </a:extLst>
          </p:cNvPr>
          <p:cNvSpPr/>
          <p:nvPr/>
        </p:nvSpPr>
        <p:spPr>
          <a:xfrm>
            <a:off x="967561" y="2836940"/>
            <a:ext cx="2304256" cy="540000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head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3EBC72-3C76-4315-9267-D456C41A945A}"/>
              </a:ext>
            </a:extLst>
          </p:cNvPr>
          <p:cNvSpPr/>
          <p:nvPr/>
        </p:nvSpPr>
        <p:spPr>
          <a:xfrm>
            <a:off x="5586802" y="2831009"/>
            <a:ext cx="2304256" cy="540000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body</a:t>
            </a:r>
            <a:endParaRPr lang="ko-KR" altLang="en-US" sz="2800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35417D-8111-4ED0-960C-A0264FA05505}"/>
              </a:ext>
            </a:extLst>
          </p:cNvPr>
          <p:cNvSpPr/>
          <p:nvPr/>
        </p:nvSpPr>
        <p:spPr>
          <a:xfrm>
            <a:off x="2737468" y="1664864"/>
            <a:ext cx="3381031" cy="540000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html </a:t>
            </a:r>
            <a:r>
              <a:rPr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전체문서의 시작과 끝을 나타내는 태그</a:t>
            </a:r>
            <a:r>
              <a:rPr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endParaRPr lang="ko-KR" altLang="en-US" sz="1600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2EF1A5-65A8-4282-BC2B-26149DCBCB64}"/>
              </a:ext>
            </a:extLst>
          </p:cNvPr>
          <p:cNvCxnSpPr>
            <a:cxnSpLocks/>
          </p:cNvCxnSpPr>
          <p:nvPr/>
        </p:nvCxnSpPr>
        <p:spPr>
          <a:xfrm>
            <a:off x="5593492" y="2204864"/>
            <a:ext cx="706700" cy="626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8A65000-3C6E-4E61-B53F-B6E092E61C75}"/>
              </a:ext>
            </a:extLst>
          </p:cNvPr>
          <p:cNvCxnSpPr>
            <a:cxnSpLocks/>
          </p:cNvCxnSpPr>
          <p:nvPr/>
        </p:nvCxnSpPr>
        <p:spPr>
          <a:xfrm flipH="1">
            <a:off x="2627784" y="2204864"/>
            <a:ext cx="644033" cy="632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1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67544" y="260648"/>
            <a:ext cx="69127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55776" y="2582029"/>
            <a:ext cx="1800000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외부문서를 연결하는 태그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대표적으로 </a:t>
            </a:r>
            <a:r>
              <a:rPr lang="en-US" altLang="ko-KR" sz="1400" dirty="0">
                <a:solidFill>
                  <a:schemeClr val="tx1"/>
                </a:solidFill>
              </a:rPr>
              <a:t>CSS </a:t>
            </a:r>
            <a:r>
              <a:rPr lang="ko-KR" altLang="en-US" sz="1400" dirty="0">
                <a:solidFill>
                  <a:schemeClr val="tx1"/>
                </a:solidFill>
              </a:rPr>
              <a:t>불러오기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" y="2582029"/>
            <a:ext cx="1800000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웹 페이지의 제목태그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정보를 나타내는 태그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44008" y="2582029"/>
            <a:ext cx="1800000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기타 모든 정보를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표시하는 태그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41C29E-67D0-4F01-8564-616575D844AB}"/>
              </a:ext>
            </a:extLst>
          </p:cNvPr>
          <p:cNvSpPr/>
          <p:nvPr/>
        </p:nvSpPr>
        <p:spPr>
          <a:xfrm>
            <a:off x="2555776" y="1988840"/>
            <a:ext cx="1800000" cy="540000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link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FAA990-861A-4636-9570-BA3B0B2D267B}"/>
              </a:ext>
            </a:extLst>
          </p:cNvPr>
          <p:cNvSpPr/>
          <p:nvPr/>
        </p:nvSpPr>
        <p:spPr>
          <a:xfrm>
            <a:off x="456537" y="1988840"/>
            <a:ext cx="1800000" cy="540000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title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A17EFA-B7C9-4751-B107-B2B0401C20B5}"/>
              </a:ext>
            </a:extLst>
          </p:cNvPr>
          <p:cNvSpPr/>
          <p:nvPr/>
        </p:nvSpPr>
        <p:spPr>
          <a:xfrm>
            <a:off x="4659949" y="1994986"/>
            <a:ext cx="1800000" cy="540000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meta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F18F47-B733-4587-BE54-57638D82111C}"/>
              </a:ext>
            </a:extLst>
          </p:cNvPr>
          <p:cNvSpPr/>
          <p:nvPr/>
        </p:nvSpPr>
        <p:spPr>
          <a:xfrm>
            <a:off x="6703512" y="1994986"/>
            <a:ext cx="1800000" cy="540000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style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4D341B-A673-4048-924A-D5A4BA57C2CE}"/>
              </a:ext>
            </a:extLst>
          </p:cNvPr>
          <p:cNvSpPr/>
          <p:nvPr/>
        </p:nvSpPr>
        <p:spPr>
          <a:xfrm>
            <a:off x="6703512" y="2582029"/>
            <a:ext cx="1800000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문서의 스타일을 주는 태그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직접적으로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html</a:t>
            </a:r>
            <a:r>
              <a:rPr lang="ko-KR" altLang="en-US" sz="1400" dirty="0">
                <a:solidFill>
                  <a:schemeClr val="tx1"/>
                </a:solidFill>
              </a:rPr>
              <a:t>문서 안에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작성하는 </a:t>
            </a:r>
            <a:r>
              <a:rPr lang="en-US" altLang="ko-KR" sz="1400" dirty="0">
                <a:solidFill>
                  <a:schemeClr val="tx1"/>
                </a:solidFill>
              </a:rPr>
              <a:t>CSS</a:t>
            </a:r>
            <a:r>
              <a:rPr lang="ko-KR" altLang="en-US" sz="1400" dirty="0">
                <a:solidFill>
                  <a:schemeClr val="tx1"/>
                </a:solidFill>
              </a:rPr>
              <a:t>라고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생각하면 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9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67544" y="260648"/>
            <a:ext cx="69127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943145" y="2606994"/>
            <a:ext cx="1620743" cy="300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제목 태그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크기에 따라 숫자 다르게 사용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h1</a:t>
            </a:r>
            <a:r>
              <a:rPr lang="ko-KR" altLang="en-US" sz="1400" dirty="0">
                <a:solidFill>
                  <a:schemeClr val="tx1"/>
                </a:solidFill>
              </a:rPr>
              <a:t>이 제일 큰 크기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945" y="2606994"/>
            <a:ext cx="1620743" cy="300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html</a:t>
            </a:r>
            <a:r>
              <a:rPr lang="ko-KR" altLang="en-US" sz="1400" dirty="0">
                <a:solidFill>
                  <a:schemeClr val="tx1"/>
                </a:solidFill>
              </a:rPr>
              <a:t>문서를 여러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구역으로 나눌 때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사용하는 태그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727404" y="2606994"/>
            <a:ext cx="1620743" cy="300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글의 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문단을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나타내는 태그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41C29E-67D0-4F01-8564-616575D844AB}"/>
              </a:ext>
            </a:extLst>
          </p:cNvPr>
          <p:cNvSpPr/>
          <p:nvPr/>
        </p:nvSpPr>
        <p:spPr>
          <a:xfrm>
            <a:off x="1943145" y="1988840"/>
            <a:ext cx="1620743" cy="618154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h1~h6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FAA990-861A-4636-9570-BA3B0B2D267B}"/>
              </a:ext>
            </a:extLst>
          </p:cNvPr>
          <p:cNvSpPr/>
          <p:nvPr/>
        </p:nvSpPr>
        <p:spPr>
          <a:xfrm>
            <a:off x="142282" y="1988840"/>
            <a:ext cx="1620743" cy="618154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div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A17EFA-B7C9-4751-B107-B2B0401C20B5}"/>
              </a:ext>
            </a:extLst>
          </p:cNvPr>
          <p:cNvSpPr/>
          <p:nvPr/>
        </p:nvSpPr>
        <p:spPr>
          <a:xfrm>
            <a:off x="3743345" y="1994986"/>
            <a:ext cx="1620743" cy="618154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F18F47-B733-4587-BE54-57638D82111C}"/>
              </a:ext>
            </a:extLst>
          </p:cNvPr>
          <p:cNvSpPr/>
          <p:nvPr/>
        </p:nvSpPr>
        <p:spPr>
          <a:xfrm>
            <a:off x="5543545" y="1994986"/>
            <a:ext cx="1620743" cy="618154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span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4D341B-A673-4048-924A-D5A4BA57C2CE}"/>
              </a:ext>
            </a:extLst>
          </p:cNvPr>
          <p:cNvSpPr/>
          <p:nvPr/>
        </p:nvSpPr>
        <p:spPr>
          <a:xfrm>
            <a:off x="5543545" y="2606994"/>
            <a:ext cx="1620743" cy="300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자신의 내용물만큼 크기를 차지하는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태그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1CF377-D753-4216-BF14-2FC5B7698BED}"/>
              </a:ext>
            </a:extLst>
          </p:cNvPr>
          <p:cNvSpPr/>
          <p:nvPr/>
        </p:nvSpPr>
        <p:spPr>
          <a:xfrm>
            <a:off x="7343745" y="1994986"/>
            <a:ext cx="1620743" cy="618154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img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40170B-EFD1-413F-93AD-2FAC9360386B}"/>
              </a:ext>
            </a:extLst>
          </p:cNvPr>
          <p:cNvSpPr/>
          <p:nvPr/>
        </p:nvSpPr>
        <p:spPr>
          <a:xfrm>
            <a:off x="7343745" y="2606994"/>
            <a:ext cx="1620743" cy="300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이미지를 띄워주는 태그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AC73B3B-B825-4E9A-98F7-02F44633AF27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141623" y="1803719"/>
            <a:ext cx="1785227" cy="645894"/>
          </a:xfrm>
          <a:prstGeom prst="bentConnector3">
            <a:avLst>
              <a:gd name="adj1" fmla="val 996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278B52-A499-4C63-91E9-B09A2DBBC07E}"/>
              </a:ext>
            </a:extLst>
          </p:cNvPr>
          <p:cNvSpPr/>
          <p:nvPr/>
        </p:nvSpPr>
        <p:spPr>
          <a:xfrm>
            <a:off x="1926849" y="1494642"/>
            <a:ext cx="1620743" cy="618154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블록요소 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0C2A8B5-8C28-406B-9944-5601295CABF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91880" y="1791683"/>
            <a:ext cx="1785227" cy="645894"/>
          </a:xfrm>
          <a:prstGeom prst="bentConnector3">
            <a:avLst>
              <a:gd name="adj1" fmla="val 100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3EFC34D-07F7-4104-B0A8-B70ED0C4EF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08108" y="1821601"/>
            <a:ext cx="792085" cy="618154"/>
          </a:xfrm>
          <a:prstGeom prst="bentConnector3">
            <a:avLst>
              <a:gd name="adj1" fmla="val 1007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1D5667-A577-4C26-9CB4-8D1E5E0B1628}"/>
              </a:ext>
            </a:extLst>
          </p:cNvPr>
          <p:cNvSpPr/>
          <p:nvPr/>
        </p:nvSpPr>
        <p:spPr>
          <a:xfrm>
            <a:off x="6156176" y="1484784"/>
            <a:ext cx="1965809" cy="645894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인라인 요소 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7AF60DA-5387-42B4-9202-528C151D7888}"/>
              </a:ext>
            </a:extLst>
          </p:cNvPr>
          <p:cNvCxnSpPr>
            <a:cxnSpLocks/>
          </p:cNvCxnSpPr>
          <p:nvPr/>
        </p:nvCxnSpPr>
        <p:spPr>
          <a:xfrm>
            <a:off x="7989523" y="1821600"/>
            <a:ext cx="974965" cy="632024"/>
          </a:xfrm>
          <a:prstGeom prst="bentConnector3">
            <a:avLst>
              <a:gd name="adj1" fmla="val 997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CEB886E-44E8-430F-8153-D03DAF222E47}"/>
              </a:ext>
            </a:extLst>
          </p:cNvPr>
          <p:cNvSpPr/>
          <p:nvPr/>
        </p:nvSpPr>
        <p:spPr>
          <a:xfrm>
            <a:off x="1493516" y="5684519"/>
            <a:ext cx="2520000" cy="540000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수직으로 쌓인다</a:t>
            </a:r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!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929005-060C-4382-B6EF-60934642E042}"/>
              </a:ext>
            </a:extLst>
          </p:cNvPr>
          <p:cNvSpPr/>
          <p:nvPr/>
        </p:nvSpPr>
        <p:spPr>
          <a:xfrm>
            <a:off x="6012440" y="5684519"/>
            <a:ext cx="2520000" cy="540000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수평으로 쌓인다</a:t>
            </a:r>
            <a:r>
              <a:rPr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!</a:t>
            </a:r>
            <a:r>
              <a:rPr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D336272-F2A3-476D-A8D0-55DE7644043A}"/>
              </a:ext>
            </a:extLst>
          </p:cNvPr>
          <p:cNvCxnSpPr>
            <a:cxnSpLocks/>
          </p:cNvCxnSpPr>
          <p:nvPr/>
        </p:nvCxnSpPr>
        <p:spPr>
          <a:xfrm rot="10800000">
            <a:off x="5649570" y="5689152"/>
            <a:ext cx="376544" cy="270000"/>
          </a:xfrm>
          <a:prstGeom prst="bentConnector3">
            <a:avLst>
              <a:gd name="adj1" fmla="val 1020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6292DE24-54D4-4FE8-8DC9-3C3BC02DEEB6}"/>
              </a:ext>
            </a:extLst>
          </p:cNvPr>
          <p:cNvCxnSpPr>
            <a:cxnSpLocks/>
          </p:cNvCxnSpPr>
          <p:nvPr/>
        </p:nvCxnSpPr>
        <p:spPr>
          <a:xfrm rot="10800000" flipH="1">
            <a:off x="8472616" y="5689152"/>
            <a:ext cx="376544" cy="270000"/>
          </a:xfrm>
          <a:prstGeom prst="bentConnector3">
            <a:avLst>
              <a:gd name="adj1" fmla="val 1020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5B80965-0B8F-4DE3-8823-1A219351E8D8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>
            <a:off x="137580" y="5675125"/>
            <a:ext cx="1355936" cy="279395"/>
          </a:xfrm>
          <a:prstGeom prst="bentConnector3">
            <a:avLst>
              <a:gd name="adj1" fmla="val 99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28ECE62-2006-49C7-BBCB-2800172A0A0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52444" y="5675124"/>
            <a:ext cx="1355936" cy="279395"/>
          </a:xfrm>
          <a:prstGeom prst="bentConnector3">
            <a:avLst>
              <a:gd name="adj1" fmla="val 99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7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ko-KR" altLang="en-US" dirty="0"/>
              <a:t>그 외 자주 사용되는 태그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67544" y="260648"/>
            <a:ext cx="69127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D59AF5-F31E-45A1-8B56-6920B4E7764D}"/>
              </a:ext>
            </a:extLst>
          </p:cNvPr>
          <p:cNvSpPr/>
          <p:nvPr/>
        </p:nvSpPr>
        <p:spPr>
          <a:xfrm>
            <a:off x="1943145" y="2606994"/>
            <a:ext cx="1620743" cy="300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&lt;a </a:t>
            </a:r>
            <a:r>
              <a:rPr lang="en-US" altLang="ko-KR" sz="1400" dirty="0" err="1">
                <a:solidFill>
                  <a:schemeClr val="tx1"/>
                </a:solidFill>
              </a:rPr>
              <a:t>href</a:t>
            </a:r>
            <a:r>
              <a:rPr lang="en-US" altLang="ko-KR" sz="1400" dirty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링크주소</a:t>
            </a:r>
            <a:r>
              <a:rPr lang="en-US" altLang="ko-KR" sz="14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링크</a:t>
            </a:r>
            <a:r>
              <a:rPr lang="en-US" altLang="ko-KR" sz="1400" dirty="0">
                <a:solidFill>
                  <a:schemeClr val="tx1"/>
                </a:solidFill>
              </a:rPr>
              <a:t>&lt;/a&gt;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EC6581B-0581-4F20-9F95-C85BA3AB46CD}"/>
              </a:ext>
            </a:extLst>
          </p:cNvPr>
          <p:cNvSpPr/>
          <p:nvPr/>
        </p:nvSpPr>
        <p:spPr>
          <a:xfrm>
            <a:off x="142945" y="2606994"/>
            <a:ext cx="1620743" cy="300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&lt;b&gt;</a:t>
            </a:r>
            <a:r>
              <a:rPr lang="ko-KR" altLang="en-US" sz="1400" dirty="0">
                <a:solidFill>
                  <a:schemeClr val="tx1"/>
                </a:solidFill>
              </a:rPr>
              <a:t>굵은 글씨</a:t>
            </a:r>
            <a:r>
              <a:rPr lang="en-US" altLang="ko-KR" sz="1400" dirty="0">
                <a:solidFill>
                  <a:schemeClr val="tx1"/>
                </a:solidFill>
              </a:rPr>
              <a:t>&lt;/b&gt;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기울은 글씨</a:t>
            </a:r>
            <a:r>
              <a:rPr lang="en-US" altLang="ko-KR" sz="1400" dirty="0">
                <a:solidFill>
                  <a:schemeClr val="tx1"/>
                </a:solidFill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3D9ACF-003A-467E-A056-26727F121A5E}"/>
              </a:ext>
            </a:extLst>
          </p:cNvPr>
          <p:cNvSpPr/>
          <p:nvPr/>
        </p:nvSpPr>
        <p:spPr>
          <a:xfrm>
            <a:off x="3727404" y="2606994"/>
            <a:ext cx="1620743" cy="300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&lt;table&gt;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&lt;/table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256AE88-F8B2-431A-B9FA-5DDAD41ED78A}"/>
              </a:ext>
            </a:extLst>
          </p:cNvPr>
          <p:cNvSpPr/>
          <p:nvPr/>
        </p:nvSpPr>
        <p:spPr>
          <a:xfrm>
            <a:off x="1943145" y="1988840"/>
            <a:ext cx="1620743" cy="618154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링크태그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934C25-86D8-4C69-988D-A44EE4328369}"/>
              </a:ext>
            </a:extLst>
          </p:cNvPr>
          <p:cNvSpPr/>
          <p:nvPr/>
        </p:nvSpPr>
        <p:spPr>
          <a:xfrm>
            <a:off x="142282" y="1988840"/>
            <a:ext cx="1620743" cy="618154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텍스트 태그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AF4578-52CF-456F-84DA-6FC7D9F8ECE1}"/>
              </a:ext>
            </a:extLst>
          </p:cNvPr>
          <p:cNvSpPr/>
          <p:nvPr/>
        </p:nvSpPr>
        <p:spPr>
          <a:xfrm>
            <a:off x="3743345" y="1994986"/>
            <a:ext cx="1620743" cy="618154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테이블 태그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AB6597-8192-4816-B0F2-B828DE5F3708}"/>
              </a:ext>
            </a:extLst>
          </p:cNvPr>
          <p:cNvSpPr/>
          <p:nvPr/>
        </p:nvSpPr>
        <p:spPr>
          <a:xfrm>
            <a:off x="5543545" y="1994986"/>
            <a:ext cx="1620743" cy="618154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목록태그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B530C5-E729-4B49-83F5-9945C9BB6CA3}"/>
              </a:ext>
            </a:extLst>
          </p:cNvPr>
          <p:cNvSpPr/>
          <p:nvPr/>
        </p:nvSpPr>
        <p:spPr>
          <a:xfrm>
            <a:off x="5543545" y="2606994"/>
            <a:ext cx="1620743" cy="300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</a:rPr>
              <a:t>ol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</a:rPr>
              <a:t>ol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&lt;ul&gt;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&lt;/ul&gt;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A5DA3A8-473F-407F-B33A-8EDC4574BE61}"/>
              </a:ext>
            </a:extLst>
          </p:cNvPr>
          <p:cNvSpPr/>
          <p:nvPr/>
        </p:nvSpPr>
        <p:spPr>
          <a:xfrm>
            <a:off x="7343745" y="1994986"/>
            <a:ext cx="1620743" cy="618154"/>
          </a:xfrm>
          <a:prstGeom prst="rect">
            <a:avLst/>
          </a:prstGeom>
          <a:noFill/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인풋태그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E93CEA5-6222-4870-8059-425D3DDDEFF0}"/>
              </a:ext>
            </a:extLst>
          </p:cNvPr>
          <p:cNvSpPr/>
          <p:nvPr/>
        </p:nvSpPr>
        <p:spPr>
          <a:xfrm>
            <a:off x="7343745" y="2606994"/>
            <a:ext cx="1620743" cy="300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텍스트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체크박스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텍스트창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드랍 다운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1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A5A"/>
      </a:accent1>
      <a:accent2>
        <a:srgbClr val="0189BE"/>
      </a:accent2>
      <a:accent3>
        <a:srgbClr val="02A3D9"/>
      </a:accent3>
      <a:accent4>
        <a:srgbClr val="DBB088"/>
      </a:accent4>
      <a:accent5>
        <a:srgbClr val="3F3F3F"/>
      </a:accent5>
      <a:accent6>
        <a:srgbClr val="A5A5A5"/>
      </a:accent6>
      <a:hlink>
        <a:srgbClr val="0000FF"/>
      </a:hlink>
      <a:folHlink>
        <a:srgbClr val="800080"/>
      </a:folHlink>
    </a:clrScheme>
    <a:fontScheme name="무난한 선택">
      <a:majorFont>
        <a:latin typeface="Arial Black"/>
        <a:ea typeface="나눔스퀘어 Bold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255</Words>
  <Application>Microsoft Office PowerPoint</Application>
  <PresentationFormat>화면 슬라이드 쇼(4:3)</PresentationFormat>
  <Paragraphs>87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나눔바른고딕</vt:lpstr>
      <vt:lpstr>나눔스퀘어 Bold</vt:lpstr>
      <vt:lpstr>맑은 고딕</vt:lpstr>
      <vt:lpstr>Arial</vt:lpstr>
      <vt:lpstr>Arial Black</vt:lpstr>
      <vt:lpstr>Office 테마</vt:lpstr>
      <vt:lpstr>PowerPoint 프레젠테이션</vt:lpstr>
      <vt:lpstr>HTML은 프로그래밍 언어?</vt:lpstr>
      <vt:lpstr>왜 이 3가지 인가?</vt:lpstr>
      <vt:lpstr>PowerPoint 프레젠테이션</vt:lpstr>
      <vt:lpstr>head</vt:lpstr>
      <vt:lpstr>body</vt:lpstr>
      <vt:lpstr>그 외 자주 사용되는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win8-pc</dc:creator>
  <cp:lastModifiedBy>Jeong Su Hwan</cp:lastModifiedBy>
  <cp:revision>33</cp:revision>
  <dcterms:created xsi:type="dcterms:W3CDTF">2017-08-16T14:26:46Z</dcterms:created>
  <dcterms:modified xsi:type="dcterms:W3CDTF">2020-04-27T08:09:04Z</dcterms:modified>
</cp:coreProperties>
</file>