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556" y="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5C13-1C36-4D7F-ABF8-F36185B4EF93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260D-14B2-479C-A302-91E329CF8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6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5C13-1C36-4D7F-ABF8-F36185B4EF93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260D-14B2-479C-A302-91E329CF8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71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5C13-1C36-4D7F-ABF8-F36185B4EF93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260D-14B2-479C-A302-91E329CF8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61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5C13-1C36-4D7F-ABF8-F36185B4EF93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260D-14B2-479C-A302-91E329CF8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682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5C13-1C36-4D7F-ABF8-F36185B4EF93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260D-14B2-479C-A302-91E329CF8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8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5C13-1C36-4D7F-ABF8-F36185B4EF93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260D-14B2-479C-A302-91E329CF8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53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5C13-1C36-4D7F-ABF8-F36185B4EF93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260D-14B2-479C-A302-91E329CF8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071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5C13-1C36-4D7F-ABF8-F36185B4EF93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260D-14B2-479C-A302-91E329CF8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46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5C13-1C36-4D7F-ABF8-F36185B4EF93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260D-14B2-479C-A302-91E329CF8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26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5C13-1C36-4D7F-ABF8-F36185B4EF93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260D-14B2-479C-A302-91E329CF8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28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5C13-1C36-4D7F-ABF8-F36185B4EF93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260D-14B2-479C-A302-91E329CF8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63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C5C13-1C36-4D7F-ABF8-F36185B4EF93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E260D-14B2-479C-A302-91E329CF8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70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744" y="187843"/>
            <a:ext cx="6702951" cy="6472194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 flipV="1">
            <a:off x="3001789" y="4214635"/>
            <a:ext cx="6165129" cy="56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3001789" y="2641678"/>
            <a:ext cx="6165129" cy="56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4291697" y="285696"/>
            <a:ext cx="39096" cy="5889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790343"/>
              </p:ext>
            </p:extLst>
          </p:nvPr>
        </p:nvGraphicFramePr>
        <p:xfrm>
          <a:off x="9529000" y="6668443"/>
          <a:ext cx="3974241" cy="3383280"/>
        </p:xfrm>
        <a:graphic>
          <a:graphicData uri="http://schemas.openxmlformats.org/drawingml/2006/table">
            <a:tbl>
              <a:tblPr/>
              <a:tblGrid>
                <a:gridCol w="1324747">
                  <a:extLst>
                    <a:ext uri="{9D8B030D-6E8A-4147-A177-3AD203B41FA5}">
                      <a16:colId xmlns:a16="http://schemas.microsoft.com/office/drawing/2014/main" val="4018535577"/>
                    </a:ext>
                  </a:extLst>
                </a:gridCol>
                <a:gridCol w="1324747">
                  <a:extLst>
                    <a:ext uri="{9D8B030D-6E8A-4147-A177-3AD203B41FA5}">
                      <a16:colId xmlns:a16="http://schemas.microsoft.com/office/drawing/2014/main" val="1193566437"/>
                    </a:ext>
                  </a:extLst>
                </a:gridCol>
                <a:gridCol w="1324747">
                  <a:extLst>
                    <a:ext uri="{9D8B030D-6E8A-4147-A177-3AD203B41FA5}">
                      <a16:colId xmlns:a16="http://schemas.microsoft.com/office/drawing/2014/main" val="444602710"/>
                    </a:ext>
                  </a:extLst>
                </a:gridCol>
              </a:tblGrid>
              <a:tr h="438917">
                <a:tc>
                  <a:txBody>
                    <a:bodyPr/>
                    <a:lstStyle/>
                    <a:p>
                      <a:pPr algn="r" fontAlgn="ctr"/>
                      <a:endParaRPr lang="ko-KR" alt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 err="1">
                          <a:effectLst/>
                        </a:rPr>
                        <a:t>tot_payamt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 err="1">
                          <a:effectLst/>
                        </a:rPr>
                        <a:t>payamt_volatility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921773"/>
                  </a:ext>
                </a:extLst>
              </a:tr>
              <a:tr h="331325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count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 smtClean="0">
                          <a:effectLst/>
                        </a:rPr>
                        <a:t>35450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 smtClean="0">
                          <a:effectLst/>
                        </a:rPr>
                        <a:t>27077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658613"/>
                  </a:ext>
                </a:extLst>
              </a:tr>
              <a:tr h="331325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mean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11.140448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0.928519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58695"/>
                  </a:ext>
                </a:extLst>
              </a:tr>
              <a:tr h="331325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std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1.812474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0.523357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207609"/>
                  </a:ext>
                </a:extLst>
              </a:tr>
              <a:tr h="331325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min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7.003065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938722"/>
                  </a:ext>
                </a:extLst>
              </a:tr>
              <a:tr h="3313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b="1">
                          <a:effectLst/>
                        </a:rPr>
                        <a:t>25%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9.392662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0.580000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583477"/>
                  </a:ext>
                </a:extLst>
              </a:tr>
              <a:tr h="3313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b="1">
                          <a:effectLst/>
                        </a:rPr>
                        <a:t>50%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11.082143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0.870000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260794"/>
                  </a:ext>
                </a:extLst>
              </a:tr>
              <a:tr h="3313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b="1">
                          <a:effectLst/>
                        </a:rPr>
                        <a:t>75%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12.563747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1.230000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375013"/>
                  </a:ext>
                </a:extLst>
              </a:tr>
              <a:tr h="331325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max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16.922520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3.330000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871457"/>
                  </a:ext>
                </a:extLst>
              </a:tr>
            </a:tbl>
          </a:graphicData>
        </a:graphic>
      </p:graphicFrame>
      <p:cxnSp>
        <p:nvCxnSpPr>
          <p:cNvPr id="13" name="직선 연결선 12"/>
          <p:cNvCxnSpPr/>
          <p:nvPr/>
        </p:nvCxnSpPr>
        <p:spPr>
          <a:xfrm flipV="1">
            <a:off x="5406315" y="305151"/>
            <a:ext cx="39096" cy="5889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6618581" y="324606"/>
            <a:ext cx="39096" cy="5889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7766395" y="336885"/>
            <a:ext cx="39096" cy="5889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25800" y="7149412"/>
            <a:ext cx="110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저과금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유저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98551" y="7206219"/>
            <a:ext cx="1104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일반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과금유저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하위 </a:t>
            </a:r>
            <a:r>
              <a:rPr lang="en-US" altLang="ko-KR" dirty="0" smtClean="0"/>
              <a:t>25%)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531904" y="7237433"/>
            <a:ext cx="110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중과금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유저</a:t>
            </a:r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599126" y="7160053"/>
            <a:ext cx="110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고과금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유저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7837976" y="7191365"/>
            <a:ext cx="110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고래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유저</a:t>
            </a:r>
            <a:endParaRPr lang="en-US" altLang="ko-KR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4311245" y="2693015"/>
            <a:ext cx="3494246" cy="3533068"/>
          </a:xfrm>
          <a:prstGeom prst="rect">
            <a:avLst/>
          </a:prstGeom>
          <a:solidFill>
            <a:schemeClr val="accent4">
              <a:lumMod val="20000"/>
              <a:lumOff val="80000"/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831446" y="6668443"/>
            <a:ext cx="25058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r>
              <a:rPr lang="ko-KR" altLang="en-US" b="1" dirty="0" smtClean="0">
                <a:solidFill>
                  <a:srgbClr val="FF0000"/>
                </a:solidFill>
              </a:rPr>
              <a:t>개월 총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과금액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log</a:t>
            </a:r>
            <a:r>
              <a:rPr lang="ko-KR" altLang="en-US" b="1" dirty="0" smtClean="0">
                <a:solidFill>
                  <a:srgbClr val="FF0000"/>
                </a:solidFill>
              </a:rPr>
              <a:t>값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5400000">
            <a:off x="1152281" y="3045629"/>
            <a:ext cx="23278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r>
              <a:rPr lang="ko-KR" altLang="en-US" b="1" dirty="0" smtClean="0">
                <a:solidFill>
                  <a:srgbClr val="FF0000"/>
                </a:solidFill>
              </a:rPr>
              <a:t>개월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과금액</a:t>
            </a:r>
            <a:r>
              <a:rPr lang="ko-KR" altLang="en-US" b="1" dirty="0" smtClean="0">
                <a:solidFill>
                  <a:srgbClr val="FF0000"/>
                </a:solidFill>
              </a:rPr>
              <a:t> 변동성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2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060" y="657224"/>
            <a:ext cx="5860039" cy="5658301"/>
          </a:xfrm>
        </p:spPr>
      </p:pic>
      <p:sp>
        <p:nvSpPr>
          <p:cNvPr id="6" name="TextBox 5"/>
          <p:cNvSpPr txBox="1"/>
          <p:nvPr/>
        </p:nvSpPr>
        <p:spPr>
          <a:xfrm>
            <a:off x="2443846" y="6143559"/>
            <a:ext cx="6157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최근 한달</a:t>
            </a:r>
            <a:r>
              <a:rPr lang="en-US" altLang="ko-KR" b="1" dirty="0" smtClean="0">
                <a:solidFill>
                  <a:srgbClr val="FF0000"/>
                </a:solidFill>
              </a:rPr>
              <a:t>(8-&gt;9</a:t>
            </a:r>
            <a:r>
              <a:rPr lang="ko-KR" altLang="en-US" b="1" dirty="0" smtClean="0">
                <a:solidFill>
                  <a:srgbClr val="FF0000"/>
                </a:solidFill>
              </a:rPr>
              <a:t>월</a:t>
            </a:r>
            <a:r>
              <a:rPr lang="en-US" altLang="ko-KR" b="1" dirty="0" smtClean="0">
                <a:solidFill>
                  <a:srgbClr val="FF0000"/>
                </a:solidFill>
              </a:rPr>
              <a:t>)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과금액</a:t>
            </a:r>
            <a:r>
              <a:rPr lang="ko-KR" altLang="en-US" b="1" dirty="0" smtClean="0">
                <a:solidFill>
                  <a:srgbClr val="FF0000"/>
                </a:solidFill>
              </a:rPr>
              <a:t> 증감률 </a:t>
            </a:r>
            <a:r>
              <a:rPr lang="en-US" altLang="ko-KR" b="1" dirty="0" smtClean="0">
                <a:solidFill>
                  <a:srgbClr val="FF0000"/>
                </a:solidFill>
              </a:rPr>
              <a:t>log(-</a:t>
            </a:r>
            <a:r>
              <a:rPr lang="ko-KR" altLang="en-US" b="1" dirty="0" smtClean="0">
                <a:solidFill>
                  <a:srgbClr val="FF0000"/>
                </a:solidFill>
              </a:rPr>
              <a:t>면 하락 </a:t>
            </a:r>
            <a:r>
              <a:rPr lang="en-US" altLang="ko-KR" b="1" dirty="0" smtClean="0">
                <a:solidFill>
                  <a:srgbClr val="FF0000"/>
                </a:solidFill>
              </a:rPr>
              <a:t>+</a:t>
            </a:r>
            <a:r>
              <a:rPr lang="ko-KR" altLang="en-US" b="1" dirty="0" smtClean="0">
                <a:solidFill>
                  <a:srgbClr val="FF0000"/>
                </a:solidFill>
              </a:rPr>
              <a:t>면 증가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5400000">
            <a:off x="1142119" y="3215726"/>
            <a:ext cx="23278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r>
              <a:rPr lang="ko-KR" altLang="en-US" b="1" dirty="0" smtClean="0">
                <a:solidFill>
                  <a:srgbClr val="FF0000"/>
                </a:solidFill>
              </a:rPr>
              <a:t>개월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과금액</a:t>
            </a:r>
            <a:r>
              <a:rPr lang="ko-KR" altLang="en-US" b="1" dirty="0" smtClean="0">
                <a:solidFill>
                  <a:srgbClr val="FF0000"/>
                </a:solidFill>
              </a:rPr>
              <a:t> 변동성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5704181" y="657224"/>
            <a:ext cx="35840" cy="539868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6313781" y="547507"/>
            <a:ext cx="35840" cy="539868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6935140" y="547507"/>
            <a:ext cx="35840" cy="539868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5042324" y="547507"/>
            <a:ext cx="35840" cy="539868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4412590" y="547507"/>
            <a:ext cx="35840" cy="539868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오른쪽 화살표 14"/>
          <p:cNvSpPr/>
          <p:nvPr/>
        </p:nvSpPr>
        <p:spPr>
          <a:xfrm>
            <a:off x="5863110" y="663572"/>
            <a:ext cx="3274719" cy="555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 flipH="1">
            <a:off x="2306373" y="663572"/>
            <a:ext cx="3274719" cy="555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 flipH="1">
            <a:off x="9260917" y="618218"/>
            <a:ext cx="3070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전월대비</a:t>
            </a:r>
            <a:endParaRPr lang="en-US" altLang="ko-KR" dirty="0" smtClean="0"/>
          </a:p>
          <a:p>
            <a:r>
              <a:rPr lang="ko-KR" altLang="en-US" dirty="0" err="1" smtClean="0"/>
              <a:t>과금액증가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 flipH="1">
            <a:off x="917992" y="547507"/>
            <a:ext cx="1541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 smtClean="0"/>
              <a:t>전월대비</a:t>
            </a:r>
            <a:endParaRPr lang="en-US" altLang="ko-KR" i="1" dirty="0" smtClean="0"/>
          </a:p>
          <a:p>
            <a:r>
              <a:rPr lang="ko-KR" altLang="en-US" i="1" dirty="0" err="1" smtClean="0"/>
              <a:t>과</a:t>
            </a:r>
            <a:r>
              <a:rPr lang="ko-KR" altLang="en-US" dirty="0" err="1" smtClean="0"/>
              <a:t>금액하락</a:t>
            </a:r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 flipV="1">
            <a:off x="2727574" y="4214410"/>
            <a:ext cx="5438525" cy="4268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2727573" y="2777080"/>
            <a:ext cx="5438525" cy="4268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765759" y="1192986"/>
            <a:ext cx="1737197" cy="3021423"/>
          </a:xfrm>
          <a:prstGeom prst="rect">
            <a:avLst/>
          </a:prstGeom>
          <a:solidFill>
            <a:schemeClr val="accent4">
              <a:lumMod val="20000"/>
              <a:lumOff val="8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전월대비 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과금액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상승 유저들 중 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변동성이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큰 유저들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36228" y="1192986"/>
            <a:ext cx="1737197" cy="3021423"/>
          </a:xfrm>
          <a:prstGeom prst="rect">
            <a:avLst/>
          </a:prstGeom>
          <a:solidFill>
            <a:schemeClr val="accent4">
              <a:lumMod val="20000"/>
              <a:lumOff val="8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전월대비 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과금액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하락 유저들 중 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변동성이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큰 유저들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914088" y="4287792"/>
            <a:ext cx="1737197" cy="1658402"/>
          </a:xfrm>
          <a:prstGeom prst="rect">
            <a:avLst/>
          </a:prstGeom>
          <a:solidFill>
            <a:schemeClr val="accent4">
              <a:lumMod val="20000"/>
              <a:lumOff val="8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전월대비 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과금액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하락 유저들 중 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변동성이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큰 유저들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752741" y="4262126"/>
            <a:ext cx="1737197" cy="1658402"/>
          </a:xfrm>
          <a:prstGeom prst="rect">
            <a:avLst/>
          </a:prstGeom>
          <a:solidFill>
            <a:schemeClr val="accent4">
              <a:lumMod val="20000"/>
              <a:lumOff val="8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전월대비 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과금액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하락 유저들 중 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변동성이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큰 유저들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607687" y="1192986"/>
            <a:ext cx="558412" cy="4727541"/>
          </a:xfrm>
          <a:prstGeom prst="rect">
            <a:avLst/>
          </a:prstGeom>
          <a:solidFill>
            <a:schemeClr val="accent4">
              <a:lumMod val="20000"/>
              <a:lumOff val="8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신규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과금유저들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3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112</Words>
  <Application>Microsoft Office PowerPoint</Application>
  <PresentationFormat>와이드스크린</PresentationFormat>
  <Paragraphs>65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염사라/ 스마일게이트 홀딩스 외주</dc:creator>
  <cp:lastModifiedBy>염사라/ 스마일게이트 홀딩스 외주</cp:lastModifiedBy>
  <cp:revision>10</cp:revision>
  <dcterms:created xsi:type="dcterms:W3CDTF">2021-11-16T02:27:07Z</dcterms:created>
  <dcterms:modified xsi:type="dcterms:W3CDTF">2021-11-16T04:11:15Z</dcterms:modified>
</cp:coreProperties>
</file>