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B1DD7-5486-4EA1-8709-5E5C03A2E3C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08314-EFAA-4546-B0FE-A398348E2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D0604000000000000" charset="-127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나눔고딕" panose="020D0604000000000000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9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70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1433" y="2674833"/>
            <a:ext cx="6752492" cy="655668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나눔고딕" panose="020D0604000000000000" charset="-127"/>
                <a:ea typeface="나눔고딕" panose="020D060400000000000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charset="-127"/>
                <a:ea typeface="나눔고딕" panose="020D060400000000000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EE55A10-DB4F-403D-84BE-8E2B331A4374}"/>
              </a:ext>
            </a:extLst>
          </p:cNvPr>
          <p:cNvGrpSpPr/>
          <p:nvPr userDrawn="1"/>
        </p:nvGrpSpPr>
        <p:grpSpPr>
          <a:xfrm>
            <a:off x="11217989" y="6500766"/>
            <a:ext cx="360610" cy="172654"/>
            <a:chOff x="9166225" y="6488113"/>
            <a:chExt cx="368301" cy="204787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55456DE8-5FB3-4EA7-A1DC-0CAF9CB77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66225" y="6488113"/>
              <a:ext cx="177800" cy="204787"/>
            </a:xfrm>
            <a:custGeom>
              <a:avLst/>
              <a:gdLst>
                <a:gd name="T0" fmla="*/ 377 w 1005"/>
                <a:gd name="T1" fmla="*/ 701 h 1158"/>
                <a:gd name="T2" fmla="*/ 831 w 1005"/>
                <a:gd name="T3" fmla="*/ 701 h 1158"/>
                <a:gd name="T4" fmla="*/ 831 w 1005"/>
                <a:gd name="T5" fmla="*/ 458 h 1158"/>
                <a:gd name="T6" fmla="*/ 377 w 1005"/>
                <a:gd name="T7" fmla="*/ 458 h 1158"/>
                <a:gd name="T8" fmla="*/ 377 w 1005"/>
                <a:gd name="T9" fmla="*/ 267 h 1158"/>
                <a:gd name="T10" fmla="*/ 879 w 1005"/>
                <a:gd name="T11" fmla="*/ 267 h 1158"/>
                <a:gd name="T12" fmla="*/ 713 w 1005"/>
                <a:gd name="T13" fmla="*/ 0 h 1158"/>
                <a:gd name="T14" fmla="*/ 0 w 1005"/>
                <a:gd name="T15" fmla="*/ 0 h 1158"/>
                <a:gd name="T16" fmla="*/ 0 w 1005"/>
                <a:gd name="T17" fmla="*/ 1158 h 1158"/>
                <a:gd name="T18" fmla="*/ 1005 w 1005"/>
                <a:gd name="T19" fmla="*/ 1158 h 1158"/>
                <a:gd name="T20" fmla="*/ 1005 w 1005"/>
                <a:gd name="T21" fmla="*/ 892 h 1158"/>
                <a:gd name="T22" fmla="*/ 377 w 1005"/>
                <a:gd name="T23" fmla="*/ 892 h 1158"/>
                <a:gd name="T24" fmla="*/ 377 w 1005"/>
                <a:gd name="T25" fmla="*/ 701 h 1158"/>
                <a:gd name="T26" fmla="*/ 377 w 1005"/>
                <a:gd name="T27" fmla="*/ 70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5" h="1158">
                  <a:moveTo>
                    <a:pt x="377" y="701"/>
                  </a:moveTo>
                  <a:lnTo>
                    <a:pt x="831" y="701"/>
                  </a:lnTo>
                  <a:lnTo>
                    <a:pt x="831" y="458"/>
                  </a:lnTo>
                  <a:lnTo>
                    <a:pt x="377" y="458"/>
                  </a:lnTo>
                  <a:lnTo>
                    <a:pt x="377" y="267"/>
                  </a:lnTo>
                  <a:lnTo>
                    <a:pt x="879" y="267"/>
                  </a:lnTo>
                  <a:lnTo>
                    <a:pt x="713" y="0"/>
                  </a:lnTo>
                  <a:lnTo>
                    <a:pt x="0" y="0"/>
                  </a:lnTo>
                  <a:lnTo>
                    <a:pt x="0" y="1158"/>
                  </a:lnTo>
                  <a:lnTo>
                    <a:pt x="1005" y="1158"/>
                  </a:lnTo>
                  <a:lnTo>
                    <a:pt x="1005" y="892"/>
                  </a:lnTo>
                  <a:lnTo>
                    <a:pt x="377" y="892"/>
                  </a:lnTo>
                  <a:lnTo>
                    <a:pt x="377" y="701"/>
                  </a:lnTo>
                  <a:lnTo>
                    <a:pt x="377" y="701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FD1F647-0468-4150-8852-D9CA9C749E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3863" y="6488113"/>
              <a:ext cx="220663" cy="204787"/>
            </a:xfrm>
            <a:custGeom>
              <a:avLst/>
              <a:gdLst>
                <a:gd name="T0" fmla="*/ 843 w 1254"/>
                <a:gd name="T1" fmla="*/ 0 h 1158"/>
                <a:gd name="T2" fmla="*/ 629 w 1254"/>
                <a:gd name="T3" fmla="*/ 378 h 1158"/>
                <a:gd name="T4" fmla="*/ 417 w 1254"/>
                <a:gd name="T5" fmla="*/ 0 h 1158"/>
                <a:gd name="T6" fmla="*/ 0 w 1254"/>
                <a:gd name="T7" fmla="*/ 0 h 1158"/>
                <a:gd name="T8" fmla="*/ 439 w 1254"/>
                <a:gd name="T9" fmla="*/ 701 h 1158"/>
                <a:gd name="T10" fmla="*/ 439 w 1254"/>
                <a:gd name="T11" fmla="*/ 1158 h 1158"/>
                <a:gd name="T12" fmla="*/ 814 w 1254"/>
                <a:gd name="T13" fmla="*/ 1158 h 1158"/>
                <a:gd name="T14" fmla="*/ 814 w 1254"/>
                <a:gd name="T15" fmla="*/ 701 h 1158"/>
                <a:gd name="T16" fmla="*/ 1254 w 1254"/>
                <a:gd name="T17" fmla="*/ 0 h 1158"/>
                <a:gd name="T18" fmla="*/ 843 w 1254"/>
                <a:gd name="T19" fmla="*/ 0 h 1158"/>
                <a:gd name="T20" fmla="*/ 843 w 1254"/>
                <a:gd name="T21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4" h="1158">
                  <a:moveTo>
                    <a:pt x="843" y="0"/>
                  </a:moveTo>
                  <a:lnTo>
                    <a:pt x="629" y="378"/>
                  </a:lnTo>
                  <a:lnTo>
                    <a:pt x="417" y="0"/>
                  </a:lnTo>
                  <a:lnTo>
                    <a:pt x="0" y="0"/>
                  </a:lnTo>
                  <a:lnTo>
                    <a:pt x="439" y="701"/>
                  </a:lnTo>
                  <a:lnTo>
                    <a:pt x="439" y="1158"/>
                  </a:lnTo>
                  <a:lnTo>
                    <a:pt x="814" y="1158"/>
                  </a:lnTo>
                  <a:lnTo>
                    <a:pt x="814" y="701"/>
                  </a:lnTo>
                  <a:lnTo>
                    <a:pt x="1254" y="0"/>
                  </a:lnTo>
                  <a:lnTo>
                    <a:pt x="843" y="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</p:grpSp>
      <p:pic>
        <p:nvPicPr>
          <p:cNvPr id="7" name="그림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08" y="187326"/>
            <a:ext cx="155330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31093" y="5993966"/>
            <a:ext cx="7229864" cy="4247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본 문서는 ㈜스마일게이트의 자산으로 저작권은 스마일게이트에 있으며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임의로 복사되거나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배포 될 수 없습니다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9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document is the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스마일게이트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Group rights to the assets of the 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스마일게이트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 can not be arbitrarily copied or distributed.</a:t>
            </a:r>
          </a:p>
        </p:txBody>
      </p:sp>
    </p:spTree>
    <p:extLst>
      <p:ext uri="{BB962C8B-B14F-4D97-AF65-F5344CB8AC3E}">
        <p14:creationId xmlns:p14="http://schemas.microsoft.com/office/powerpoint/2010/main" val="1107804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1" y="1594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개체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" y="1594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1"/>
          <p:cNvGrpSpPr>
            <a:grpSpLocks/>
          </p:cNvGrpSpPr>
          <p:nvPr userDrawn="1"/>
        </p:nvGrpSpPr>
        <p:grpSpPr bwMode="auto">
          <a:xfrm>
            <a:off x="0" y="0"/>
            <a:ext cx="12196234" cy="6861175"/>
            <a:chOff x="0" y="0"/>
            <a:chExt cx="9147175" cy="6861175"/>
          </a:xfrm>
        </p:grpSpPr>
        <p:pic>
          <p:nvPicPr>
            <p:cNvPr id="4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350" y="6408738"/>
              <a:ext cx="8842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0"/>
              <a:ext cx="2682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881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2319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© </a:t>
              </a:r>
              <a:r>
                <a:rPr kumimoji="1" lang="ko-KR" alt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스마일게이트</a:t>
              </a:r>
              <a:r>
                <a:rPr kumimoji="1" lang="en-US" altLang="ko-K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Holdings. All rights reserved.</a:t>
              </a:r>
              <a:endPara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pic>
          <p:nvPicPr>
            <p:cNvPr id="9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708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슬라이드 번호 개체 틀 7"/>
          <p:cNvSpPr txBox="1">
            <a:spLocks/>
          </p:cNvSpPr>
          <p:nvPr userDrawn="1"/>
        </p:nvSpPr>
        <p:spPr bwMode="auto">
          <a:xfrm>
            <a:off x="11830908" y="6599621"/>
            <a:ext cx="365328" cy="2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r" defTabSz="10302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94C445-B2C3-433C-B56B-3949BB511EC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D0604000000000000" charset="-127"/>
                <a:cs typeface="Arial" panose="020B0604020202020204" pitchFamily="34" charset="0"/>
              </a:rPr>
              <a:pPr marL="0" marR="0" lvl="0" indent="0" algn="r" defTabSz="10302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나눔고딕" panose="020D0604000000000000" charset="-127"/>
              <a:cs typeface="Arial" panose="020B0604020202020204" pitchFamily="34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148434F-9E28-4839-82E0-1B82C607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606" y="776288"/>
            <a:ext cx="11582666" cy="6477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latinLnBrk="0">
              <a:lnSpc>
                <a:spcPts val="2500"/>
              </a:lnSpc>
              <a:spcBef>
                <a:spcPts val="0"/>
              </a:spcBef>
              <a:buNone/>
              <a:defRPr sz="1800" b="1" baseline="0">
                <a:latin typeface="Arial" panose="020B0604020202020204" pitchFamily="34" charset="0"/>
                <a:ea typeface="나눔고딕" panose="020D0604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DE2F494D-4246-4793-AEC6-E61CEB967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606" y="147485"/>
            <a:ext cx="8405317" cy="39750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000" b="1" baseline="0">
                <a:latin typeface="Arial" panose="020B0604020202020204" pitchFamily="34" charset="0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EE55A10-DB4F-403D-84BE-8E2B331A4374}"/>
              </a:ext>
            </a:extLst>
          </p:cNvPr>
          <p:cNvGrpSpPr/>
          <p:nvPr userDrawn="1"/>
        </p:nvGrpSpPr>
        <p:grpSpPr>
          <a:xfrm>
            <a:off x="10964517" y="6599620"/>
            <a:ext cx="360610" cy="172654"/>
            <a:chOff x="9166225" y="6488113"/>
            <a:chExt cx="368301" cy="204787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5456DE8-5FB3-4EA7-A1DC-0CAF9CB77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66225" y="6488113"/>
              <a:ext cx="177800" cy="204787"/>
            </a:xfrm>
            <a:custGeom>
              <a:avLst/>
              <a:gdLst>
                <a:gd name="T0" fmla="*/ 377 w 1005"/>
                <a:gd name="T1" fmla="*/ 701 h 1158"/>
                <a:gd name="T2" fmla="*/ 831 w 1005"/>
                <a:gd name="T3" fmla="*/ 701 h 1158"/>
                <a:gd name="T4" fmla="*/ 831 w 1005"/>
                <a:gd name="T5" fmla="*/ 458 h 1158"/>
                <a:gd name="T6" fmla="*/ 377 w 1005"/>
                <a:gd name="T7" fmla="*/ 458 h 1158"/>
                <a:gd name="T8" fmla="*/ 377 w 1005"/>
                <a:gd name="T9" fmla="*/ 267 h 1158"/>
                <a:gd name="T10" fmla="*/ 879 w 1005"/>
                <a:gd name="T11" fmla="*/ 267 h 1158"/>
                <a:gd name="T12" fmla="*/ 713 w 1005"/>
                <a:gd name="T13" fmla="*/ 0 h 1158"/>
                <a:gd name="T14" fmla="*/ 0 w 1005"/>
                <a:gd name="T15" fmla="*/ 0 h 1158"/>
                <a:gd name="T16" fmla="*/ 0 w 1005"/>
                <a:gd name="T17" fmla="*/ 1158 h 1158"/>
                <a:gd name="T18" fmla="*/ 1005 w 1005"/>
                <a:gd name="T19" fmla="*/ 1158 h 1158"/>
                <a:gd name="T20" fmla="*/ 1005 w 1005"/>
                <a:gd name="T21" fmla="*/ 892 h 1158"/>
                <a:gd name="T22" fmla="*/ 377 w 1005"/>
                <a:gd name="T23" fmla="*/ 892 h 1158"/>
                <a:gd name="T24" fmla="*/ 377 w 1005"/>
                <a:gd name="T25" fmla="*/ 701 h 1158"/>
                <a:gd name="T26" fmla="*/ 377 w 1005"/>
                <a:gd name="T27" fmla="*/ 70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5" h="1158">
                  <a:moveTo>
                    <a:pt x="377" y="701"/>
                  </a:moveTo>
                  <a:lnTo>
                    <a:pt x="831" y="701"/>
                  </a:lnTo>
                  <a:lnTo>
                    <a:pt x="831" y="458"/>
                  </a:lnTo>
                  <a:lnTo>
                    <a:pt x="377" y="458"/>
                  </a:lnTo>
                  <a:lnTo>
                    <a:pt x="377" y="267"/>
                  </a:lnTo>
                  <a:lnTo>
                    <a:pt x="879" y="267"/>
                  </a:lnTo>
                  <a:lnTo>
                    <a:pt x="713" y="0"/>
                  </a:lnTo>
                  <a:lnTo>
                    <a:pt x="0" y="0"/>
                  </a:lnTo>
                  <a:lnTo>
                    <a:pt x="0" y="1158"/>
                  </a:lnTo>
                  <a:lnTo>
                    <a:pt x="1005" y="1158"/>
                  </a:lnTo>
                  <a:lnTo>
                    <a:pt x="1005" y="892"/>
                  </a:lnTo>
                  <a:lnTo>
                    <a:pt x="377" y="892"/>
                  </a:lnTo>
                  <a:lnTo>
                    <a:pt x="377" y="701"/>
                  </a:lnTo>
                  <a:lnTo>
                    <a:pt x="377" y="701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FD1F647-0468-4150-8852-D9CA9C749E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3863" y="6488113"/>
              <a:ext cx="220663" cy="204787"/>
            </a:xfrm>
            <a:custGeom>
              <a:avLst/>
              <a:gdLst>
                <a:gd name="T0" fmla="*/ 843 w 1254"/>
                <a:gd name="T1" fmla="*/ 0 h 1158"/>
                <a:gd name="T2" fmla="*/ 629 w 1254"/>
                <a:gd name="T3" fmla="*/ 378 h 1158"/>
                <a:gd name="T4" fmla="*/ 417 w 1254"/>
                <a:gd name="T5" fmla="*/ 0 h 1158"/>
                <a:gd name="T6" fmla="*/ 0 w 1254"/>
                <a:gd name="T7" fmla="*/ 0 h 1158"/>
                <a:gd name="T8" fmla="*/ 439 w 1254"/>
                <a:gd name="T9" fmla="*/ 701 h 1158"/>
                <a:gd name="T10" fmla="*/ 439 w 1254"/>
                <a:gd name="T11" fmla="*/ 1158 h 1158"/>
                <a:gd name="T12" fmla="*/ 814 w 1254"/>
                <a:gd name="T13" fmla="*/ 1158 h 1158"/>
                <a:gd name="T14" fmla="*/ 814 w 1254"/>
                <a:gd name="T15" fmla="*/ 701 h 1158"/>
                <a:gd name="T16" fmla="*/ 1254 w 1254"/>
                <a:gd name="T17" fmla="*/ 0 h 1158"/>
                <a:gd name="T18" fmla="*/ 843 w 1254"/>
                <a:gd name="T19" fmla="*/ 0 h 1158"/>
                <a:gd name="T20" fmla="*/ 843 w 1254"/>
                <a:gd name="T21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4" h="1158">
                  <a:moveTo>
                    <a:pt x="843" y="0"/>
                  </a:moveTo>
                  <a:lnTo>
                    <a:pt x="629" y="378"/>
                  </a:lnTo>
                  <a:lnTo>
                    <a:pt x="417" y="0"/>
                  </a:lnTo>
                  <a:lnTo>
                    <a:pt x="0" y="0"/>
                  </a:lnTo>
                  <a:lnTo>
                    <a:pt x="439" y="701"/>
                  </a:lnTo>
                  <a:lnTo>
                    <a:pt x="439" y="1158"/>
                  </a:lnTo>
                  <a:lnTo>
                    <a:pt x="814" y="1158"/>
                  </a:lnTo>
                  <a:lnTo>
                    <a:pt x="814" y="701"/>
                  </a:lnTo>
                  <a:lnTo>
                    <a:pt x="1254" y="0"/>
                  </a:lnTo>
                  <a:lnTo>
                    <a:pt x="843" y="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</p:grpSp>
      <p:pic>
        <p:nvPicPr>
          <p:cNvPr id="16" name="그림 1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08" y="187326"/>
            <a:ext cx="155330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26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pos="561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1117">
          <p15:clr>
            <a:srgbClr val="FBAE40"/>
          </p15:clr>
        </p15:guide>
        <p15:guide id="5" orient="horz" pos="3861">
          <p15:clr>
            <a:srgbClr val="FBAE40"/>
          </p15:clr>
        </p15:guide>
        <p15:guide id="6" pos="3120">
          <p15:clr>
            <a:srgbClr val="FBAE40"/>
          </p15:clr>
        </p15:guide>
        <p15:guide id="7" pos="3007">
          <p15:clr>
            <a:srgbClr val="FBAE40"/>
          </p15:clr>
        </p15:guide>
        <p15:guide id="8" pos="323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20" descr="텍스트, 명함이(가) 표시된 사진&#10;&#10;자동 생성된 설명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1056" r="32" b="1012"/>
          <a:stretch>
            <a:fillRect/>
          </a:stretch>
        </p:blipFill>
        <p:spPr bwMode="auto">
          <a:xfrm>
            <a:off x="-1954" y="-7938"/>
            <a:ext cx="12192001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1" y="1594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개체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" y="1594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1"/>
          <p:cNvGrpSpPr>
            <a:grpSpLocks/>
          </p:cNvGrpSpPr>
          <p:nvPr userDrawn="1"/>
        </p:nvGrpSpPr>
        <p:grpSpPr bwMode="auto">
          <a:xfrm>
            <a:off x="0" y="0"/>
            <a:ext cx="12196234" cy="6861175"/>
            <a:chOff x="0" y="0"/>
            <a:chExt cx="9147175" cy="6861175"/>
          </a:xfrm>
        </p:grpSpPr>
        <p:pic>
          <p:nvPicPr>
            <p:cNvPr id="4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350" y="6408738"/>
              <a:ext cx="8842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0"/>
              <a:ext cx="2682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881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2319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© </a:t>
              </a:r>
              <a:r>
                <a:rPr kumimoji="1" lang="ko-KR" alt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스마일게이트</a:t>
              </a:r>
              <a:r>
                <a:rPr kumimoji="1" lang="en-US" altLang="ko-K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Holdings. All rights reserved.</a:t>
              </a:r>
              <a:endPara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pic>
          <p:nvPicPr>
            <p:cNvPr id="9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708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슬라이드 번호 개체 틀 7"/>
          <p:cNvSpPr txBox="1">
            <a:spLocks/>
          </p:cNvSpPr>
          <p:nvPr userDrawn="1"/>
        </p:nvSpPr>
        <p:spPr bwMode="auto">
          <a:xfrm>
            <a:off x="11830908" y="6599621"/>
            <a:ext cx="365328" cy="2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r" defTabSz="10302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94C445-B2C3-433C-B56B-3949BB511EC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D0604000000000000" charset="-127"/>
                <a:cs typeface="Arial" panose="020B0604020202020204" pitchFamily="34" charset="0"/>
              </a:rPr>
              <a:pPr marL="0" marR="0" lvl="0" indent="0" algn="r" defTabSz="10302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나눔고딕" panose="020D0604000000000000" charset="-127"/>
              <a:cs typeface="Arial" panose="020B0604020202020204" pitchFamily="34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148434F-9E28-4839-82E0-1B82C607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606" y="776288"/>
            <a:ext cx="11582666" cy="6477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latinLnBrk="0">
              <a:lnSpc>
                <a:spcPts val="2500"/>
              </a:lnSpc>
              <a:spcBef>
                <a:spcPts val="0"/>
              </a:spcBef>
              <a:buNone/>
              <a:defRPr sz="1800" b="1" baseline="0">
                <a:latin typeface="Arial" panose="020B0604020202020204" pitchFamily="34" charset="0"/>
                <a:ea typeface="나눔고딕" panose="020D0604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DE2F494D-4246-4793-AEC6-E61CEB967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606" y="147485"/>
            <a:ext cx="8405317" cy="39750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000" b="1" baseline="0">
                <a:latin typeface="Arial" panose="020B0604020202020204" pitchFamily="34" charset="0"/>
                <a:ea typeface="나눔고딕" panose="020D06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EE55A10-DB4F-403D-84BE-8E2B331A4374}"/>
              </a:ext>
            </a:extLst>
          </p:cNvPr>
          <p:cNvGrpSpPr/>
          <p:nvPr userDrawn="1"/>
        </p:nvGrpSpPr>
        <p:grpSpPr>
          <a:xfrm>
            <a:off x="10964517" y="6599620"/>
            <a:ext cx="360610" cy="172654"/>
            <a:chOff x="9166225" y="6488113"/>
            <a:chExt cx="368301" cy="204787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5456DE8-5FB3-4EA7-A1DC-0CAF9CB77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66225" y="6488113"/>
              <a:ext cx="177800" cy="204787"/>
            </a:xfrm>
            <a:custGeom>
              <a:avLst/>
              <a:gdLst>
                <a:gd name="T0" fmla="*/ 377 w 1005"/>
                <a:gd name="T1" fmla="*/ 701 h 1158"/>
                <a:gd name="T2" fmla="*/ 831 w 1005"/>
                <a:gd name="T3" fmla="*/ 701 h 1158"/>
                <a:gd name="T4" fmla="*/ 831 w 1005"/>
                <a:gd name="T5" fmla="*/ 458 h 1158"/>
                <a:gd name="T6" fmla="*/ 377 w 1005"/>
                <a:gd name="T7" fmla="*/ 458 h 1158"/>
                <a:gd name="T8" fmla="*/ 377 w 1005"/>
                <a:gd name="T9" fmla="*/ 267 h 1158"/>
                <a:gd name="T10" fmla="*/ 879 w 1005"/>
                <a:gd name="T11" fmla="*/ 267 h 1158"/>
                <a:gd name="T12" fmla="*/ 713 w 1005"/>
                <a:gd name="T13" fmla="*/ 0 h 1158"/>
                <a:gd name="T14" fmla="*/ 0 w 1005"/>
                <a:gd name="T15" fmla="*/ 0 h 1158"/>
                <a:gd name="T16" fmla="*/ 0 w 1005"/>
                <a:gd name="T17" fmla="*/ 1158 h 1158"/>
                <a:gd name="T18" fmla="*/ 1005 w 1005"/>
                <a:gd name="T19" fmla="*/ 1158 h 1158"/>
                <a:gd name="T20" fmla="*/ 1005 w 1005"/>
                <a:gd name="T21" fmla="*/ 892 h 1158"/>
                <a:gd name="T22" fmla="*/ 377 w 1005"/>
                <a:gd name="T23" fmla="*/ 892 h 1158"/>
                <a:gd name="T24" fmla="*/ 377 w 1005"/>
                <a:gd name="T25" fmla="*/ 701 h 1158"/>
                <a:gd name="T26" fmla="*/ 377 w 1005"/>
                <a:gd name="T27" fmla="*/ 70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5" h="1158">
                  <a:moveTo>
                    <a:pt x="377" y="701"/>
                  </a:moveTo>
                  <a:lnTo>
                    <a:pt x="831" y="701"/>
                  </a:lnTo>
                  <a:lnTo>
                    <a:pt x="831" y="458"/>
                  </a:lnTo>
                  <a:lnTo>
                    <a:pt x="377" y="458"/>
                  </a:lnTo>
                  <a:lnTo>
                    <a:pt x="377" y="267"/>
                  </a:lnTo>
                  <a:lnTo>
                    <a:pt x="879" y="267"/>
                  </a:lnTo>
                  <a:lnTo>
                    <a:pt x="713" y="0"/>
                  </a:lnTo>
                  <a:lnTo>
                    <a:pt x="0" y="0"/>
                  </a:lnTo>
                  <a:lnTo>
                    <a:pt x="0" y="1158"/>
                  </a:lnTo>
                  <a:lnTo>
                    <a:pt x="1005" y="1158"/>
                  </a:lnTo>
                  <a:lnTo>
                    <a:pt x="1005" y="892"/>
                  </a:lnTo>
                  <a:lnTo>
                    <a:pt x="377" y="892"/>
                  </a:lnTo>
                  <a:lnTo>
                    <a:pt x="377" y="701"/>
                  </a:lnTo>
                  <a:lnTo>
                    <a:pt x="377" y="701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FD1F647-0468-4150-8852-D9CA9C749E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3863" y="6488113"/>
              <a:ext cx="220663" cy="204787"/>
            </a:xfrm>
            <a:custGeom>
              <a:avLst/>
              <a:gdLst>
                <a:gd name="T0" fmla="*/ 843 w 1254"/>
                <a:gd name="T1" fmla="*/ 0 h 1158"/>
                <a:gd name="T2" fmla="*/ 629 w 1254"/>
                <a:gd name="T3" fmla="*/ 378 h 1158"/>
                <a:gd name="T4" fmla="*/ 417 w 1254"/>
                <a:gd name="T5" fmla="*/ 0 h 1158"/>
                <a:gd name="T6" fmla="*/ 0 w 1254"/>
                <a:gd name="T7" fmla="*/ 0 h 1158"/>
                <a:gd name="T8" fmla="*/ 439 w 1254"/>
                <a:gd name="T9" fmla="*/ 701 h 1158"/>
                <a:gd name="T10" fmla="*/ 439 w 1254"/>
                <a:gd name="T11" fmla="*/ 1158 h 1158"/>
                <a:gd name="T12" fmla="*/ 814 w 1254"/>
                <a:gd name="T13" fmla="*/ 1158 h 1158"/>
                <a:gd name="T14" fmla="*/ 814 w 1254"/>
                <a:gd name="T15" fmla="*/ 701 h 1158"/>
                <a:gd name="T16" fmla="*/ 1254 w 1254"/>
                <a:gd name="T17" fmla="*/ 0 h 1158"/>
                <a:gd name="T18" fmla="*/ 843 w 1254"/>
                <a:gd name="T19" fmla="*/ 0 h 1158"/>
                <a:gd name="T20" fmla="*/ 843 w 1254"/>
                <a:gd name="T21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4" h="1158">
                  <a:moveTo>
                    <a:pt x="843" y="0"/>
                  </a:moveTo>
                  <a:lnTo>
                    <a:pt x="629" y="378"/>
                  </a:lnTo>
                  <a:lnTo>
                    <a:pt x="417" y="0"/>
                  </a:lnTo>
                  <a:lnTo>
                    <a:pt x="0" y="0"/>
                  </a:lnTo>
                  <a:lnTo>
                    <a:pt x="439" y="701"/>
                  </a:lnTo>
                  <a:lnTo>
                    <a:pt x="439" y="1158"/>
                  </a:lnTo>
                  <a:lnTo>
                    <a:pt x="814" y="1158"/>
                  </a:lnTo>
                  <a:lnTo>
                    <a:pt x="814" y="701"/>
                  </a:lnTo>
                  <a:lnTo>
                    <a:pt x="1254" y="0"/>
                  </a:lnTo>
                  <a:lnTo>
                    <a:pt x="843" y="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</p:grpSp>
      <p:pic>
        <p:nvPicPr>
          <p:cNvPr id="16" name="그림 1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08" y="187326"/>
            <a:ext cx="155330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70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pos="561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1117">
          <p15:clr>
            <a:srgbClr val="FBAE40"/>
          </p15:clr>
        </p15:guide>
        <p15:guide id="5" orient="horz" pos="3861">
          <p15:clr>
            <a:srgbClr val="FBAE40"/>
          </p15:clr>
        </p15:guide>
        <p15:guide id="6" pos="3120">
          <p15:clr>
            <a:srgbClr val="FBAE40"/>
          </p15:clr>
        </p15:guide>
        <p15:guide id="7" pos="3007">
          <p15:clr>
            <a:srgbClr val="FBAE40"/>
          </p15:clr>
        </p15:guide>
        <p15:guide id="8" pos="32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1" y="1594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개체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" y="1594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11"/>
          <p:cNvGrpSpPr>
            <a:grpSpLocks/>
          </p:cNvGrpSpPr>
          <p:nvPr userDrawn="1"/>
        </p:nvGrpSpPr>
        <p:grpSpPr bwMode="auto">
          <a:xfrm>
            <a:off x="0" y="0"/>
            <a:ext cx="12196234" cy="6861175"/>
            <a:chOff x="0" y="0"/>
            <a:chExt cx="9147175" cy="6861175"/>
          </a:xfrm>
        </p:grpSpPr>
        <p:pic>
          <p:nvPicPr>
            <p:cNvPr id="4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350" y="6408738"/>
              <a:ext cx="8842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0"/>
              <a:ext cx="26828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881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2319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© </a:t>
              </a:r>
              <a:r>
                <a:rPr kumimoji="1" lang="ko-KR" altLang="en-US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스마일게이트</a:t>
              </a:r>
              <a:r>
                <a:rPr kumimoji="1" lang="en-US" altLang="ko-KR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나눔고딕" panose="020D0604000000000000" charset="-127"/>
                  <a:ea typeface="나눔고딕" panose="020D0604000000000000" charset="-127"/>
                  <a:cs typeface="+mn-cs"/>
                </a:rPr>
                <a:t>Holdings. All rights reserved.</a:t>
              </a:r>
              <a:endPara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pic>
          <p:nvPicPr>
            <p:cNvPr id="9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708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슬라이드 번호 개체 틀 7"/>
          <p:cNvSpPr txBox="1">
            <a:spLocks/>
          </p:cNvSpPr>
          <p:nvPr userDrawn="1"/>
        </p:nvSpPr>
        <p:spPr bwMode="auto">
          <a:xfrm>
            <a:off x="11830908" y="6599621"/>
            <a:ext cx="365328" cy="2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30288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r" defTabSz="10302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94C445-B2C3-433C-B56B-3949BB511EC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D0604000000000000" charset="-127"/>
                <a:cs typeface="Arial" panose="020B0604020202020204" pitchFamily="34" charset="0"/>
              </a:rPr>
              <a:pPr marL="0" marR="0" lvl="0" indent="0" algn="r" defTabSz="10302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나눔고딕" panose="020D0604000000000000" charset="-127"/>
              <a:cs typeface="Arial" panose="020B0604020202020204" pitchFamily="34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148434F-9E28-4839-82E0-1B82C607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606" y="776288"/>
            <a:ext cx="11582666" cy="6477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latinLnBrk="0">
              <a:lnSpc>
                <a:spcPts val="2500"/>
              </a:lnSpc>
              <a:spcBef>
                <a:spcPts val="0"/>
              </a:spcBef>
              <a:buNone/>
              <a:defRPr sz="1800" b="1" baseline="0">
                <a:latin typeface="Arial" panose="020B0604020202020204" pitchFamily="34" charset="0"/>
                <a:ea typeface="나눔고딕 ExtraBold" panose="020D0904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DE2F494D-4246-4793-AEC6-E61CEB967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606" y="147485"/>
            <a:ext cx="8405317" cy="39750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000" b="1" baseline="0">
                <a:latin typeface="Arial" panose="020B0604020202020204" pitchFamily="34" charset="0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829DC4-8EF2-4283-84CA-D657532090DA}"/>
              </a:ext>
            </a:extLst>
          </p:cNvPr>
          <p:cNvCxnSpPr>
            <a:cxnSpLocks/>
          </p:cNvCxnSpPr>
          <p:nvPr userDrawn="1"/>
        </p:nvCxnSpPr>
        <p:spPr>
          <a:xfrm>
            <a:off x="1282731" y="1794387"/>
            <a:ext cx="0" cy="433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B9ABF5-8AE4-4C41-9F83-73485970D9A7}"/>
              </a:ext>
            </a:extLst>
          </p:cNvPr>
          <p:cNvCxnSpPr>
            <a:cxnSpLocks/>
          </p:cNvCxnSpPr>
          <p:nvPr userDrawn="1"/>
        </p:nvCxnSpPr>
        <p:spPr>
          <a:xfrm>
            <a:off x="10915318" y="1794387"/>
            <a:ext cx="0" cy="433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FD4AC-2378-4ABC-BC44-CE69A347FF1C}"/>
              </a:ext>
            </a:extLst>
          </p:cNvPr>
          <p:cNvCxnSpPr>
            <a:cxnSpLocks/>
          </p:cNvCxnSpPr>
          <p:nvPr userDrawn="1"/>
        </p:nvCxnSpPr>
        <p:spPr>
          <a:xfrm>
            <a:off x="1282732" y="1794386"/>
            <a:ext cx="9632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82FF81-380A-4B72-9BB9-1F03524B4D18}"/>
              </a:ext>
            </a:extLst>
          </p:cNvPr>
          <p:cNvGrpSpPr/>
          <p:nvPr userDrawn="1"/>
        </p:nvGrpSpPr>
        <p:grpSpPr>
          <a:xfrm>
            <a:off x="5869102" y="1794387"/>
            <a:ext cx="459847" cy="4331111"/>
            <a:chOff x="4756357" y="1794386"/>
            <a:chExt cx="373626" cy="433111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2306B68-1508-4FBB-8029-4D8B6240CE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56357" y="1794386"/>
              <a:ext cx="0" cy="4331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A6F1E8B-C62A-4682-B3F9-714C4A7B7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29983" y="1794386"/>
              <a:ext cx="0" cy="4331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BEE55A10-DB4F-403D-84BE-8E2B331A4374}"/>
              </a:ext>
            </a:extLst>
          </p:cNvPr>
          <p:cNvGrpSpPr/>
          <p:nvPr userDrawn="1"/>
        </p:nvGrpSpPr>
        <p:grpSpPr>
          <a:xfrm>
            <a:off x="10964517" y="6599620"/>
            <a:ext cx="360610" cy="172654"/>
            <a:chOff x="9166225" y="6488113"/>
            <a:chExt cx="368301" cy="204787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5456DE8-5FB3-4EA7-A1DC-0CAF9CB77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66225" y="6488113"/>
              <a:ext cx="177800" cy="204787"/>
            </a:xfrm>
            <a:custGeom>
              <a:avLst/>
              <a:gdLst>
                <a:gd name="T0" fmla="*/ 377 w 1005"/>
                <a:gd name="T1" fmla="*/ 701 h 1158"/>
                <a:gd name="T2" fmla="*/ 831 w 1005"/>
                <a:gd name="T3" fmla="*/ 701 h 1158"/>
                <a:gd name="T4" fmla="*/ 831 w 1005"/>
                <a:gd name="T5" fmla="*/ 458 h 1158"/>
                <a:gd name="T6" fmla="*/ 377 w 1005"/>
                <a:gd name="T7" fmla="*/ 458 h 1158"/>
                <a:gd name="T8" fmla="*/ 377 w 1005"/>
                <a:gd name="T9" fmla="*/ 267 h 1158"/>
                <a:gd name="T10" fmla="*/ 879 w 1005"/>
                <a:gd name="T11" fmla="*/ 267 h 1158"/>
                <a:gd name="T12" fmla="*/ 713 w 1005"/>
                <a:gd name="T13" fmla="*/ 0 h 1158"/>
                <a:gd name="T14" fmla="*/ 0 w 1005"/>
                <a:gd name="T15" fmla="*/ 0 h 1158"/>
                <a:gd name="T16" fmla="*/ 0 w 1005"/>
                <a:gd name="T17" fmla="*/ 1158 h 1158"/>
                <a:gd name="T18" fmla="*/ 1005 w 1005"/>
                <a:gd name="T19" fmla="*/ 1158 h 1158"/>
                <a:gd name="T20" fmla="*/ 1005 w 1005"/>
                <a:gd name="T21" fmla="*/ 892 h 1158"/>
                <a:gd name="T22" fmla="*/ 377 w 1005"/>
                <a:gd name="T23" fmla="*/ 892 h 1158"/>
                <a:gd name="T24" fmla="*/ 377 w 1005"/>
                <a:gd name="T25" fmla="*/ 701 h 1158"/>
                <a:gd name="T26" fmla="*/ 377 w 1005"/>
                <a:gd name="T27" fmla="*/ 70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5" h="1158">
                  <a:moveTo>
                    <a:pt x="377" y="701"/>
                  </a:moveTo>
                  <a:lnTo>
                    <a:pt x="831" y="701"/>
                  </a:lnTo>
                  <a:lnTo>
                    <a:pt x="831" y="458"/>
                  </a:lnTo>
                  <a:lnTo>
                    <a:pt x="377" y="458"/>
                  </a:lnTo>
                  <a:lnTo>
                    <a:pt x="377" y="267"/>
                  </a:lnTo>
                  <a:lnTo>
                    <a:pt x="879" y="267"/>
                  </a:lnTo>
                  <a:lnTo>
                    <a:pt x="713" y="0"/>
                  </a:lnTo>
                  <a:lnTo>
                    <a:pt x="0" y="0"/>
                  </a:lnTo>
                  <a:lnTo>
                    <a:pt x="0" y="1158"/>
                  </a:lnTo>
                  <a:lnTo>
                    <a:pt x="1005" y="1158"/>
                  </a:lnTo>
                  <a:lnTo>
                    <a:pt x="1005" y="892"/>
                  </a:lnTo>
                  <a:lnTo>
                    <a:pt x="377" y="892"/>
                  </a:lnTo>
                  <a:lnTo>
                    <a:pt x="377" y="701"/>
                  </a:lnTo>
                  <a:lnTo>
                    <a:pt x="377" y="701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FD1F647-0468-4150-8852-D9CA9C749E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3863" y="6488113"/>
              <a:ext cx="220663" cy="204787"/>
            </a:xfrm>
            <a:custGeom>
              <a:avLst/>
              <a:gdLst>
                <a:gd name="T0" fmla="*/ 843 w 1254"/>
                <a:gd name="T1" fmla="*/ 0 h 1158"/>
                <a:gd name="T2" fmla="*/ 629 w 1254"/>
                <a:gd name="T3" fmla="*/ 378 h 1158"/>
                <a:gd name="T4" fmla="*/ 417 w 1254"/>
                <a:gd name="T5" fmla="*/ 0 h 1158"/>
                <a:gd name="T6" fmla="*/ 0 w 1254"/>
                <a:gd name="T7" fmla="*/ 0 h 1158"/>
                <a:gd name="T8" fmla="*/ 439 w 1254"/>
                <a:gd name="T9" fmla="*/ 701 h 1158"/>
                <a:gd name="T10" fmla="*/ 439 w 1254"/>
                <a:gd name="T11" fmla="*/ 1158 h 1158"/>
                <a:gd name="T12" fmla="*/ 814 w 1254"/>
                <a:gd name="T13" fmla="*/ 1158 h 1158"/>
                <a:gd name="T14" fmla="*/ 814 w 1254"/>
                <a:gd name="T15" fmla="*/ 701 h 1158"/>
                <a:gd name="T16" fmla="*/ 1254 w 1254"/>
                <a:gd name="T17" fmla="*/ 0 h 1158"/>
                <a:gd name="T18" fmla="*/ 843 w 1254"/>
                <a:gd name="T19" fmla="*/ 0 h 1158"/>
                <a:gd name="T20" fmla="*/ 843 w 1254"/>
                <a:gd name="T21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4" h="1158">
                  <a:moveTo>
                    <a:pt x="843" y="0"/>
                  </a:moveTo>
                  <a:lnTo>
                    <a:pt x="629" y="378"/>
                  </a:lnTo>
                  <a:lnTo>
                    <a:pt x="417" y="0"/>
                  </a:lnTo>
                  <a:lnTo>
                    <a:pt x="0" y="0"/>
                  </a:lnTo>
                  <a:lnTo>
                    <a:pt x="439" y="701"/>
                  </a:lnTo>
                  <a:lnTo>
                    <a:pt x="439" y="1158"/>
                  </a:lnTo>
                  <a:lnTo>
                    <a:pt x="814" y="1158"/>
                  </a:lnTo>
                  <a:lnTo>
                    <a:pt x="814" y="701"/>
                  </a:lnTo>
                  <a:lnTo>
                    <a:pt x="1254" y="0"/>
                  </a:lnTo>
                  <a:lnTo>
                    <a:pt x="843" y="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</p:grpSp>
      <p:pic>
        <p:nvPicPr>
          <p:cNvPr id="22" name="그림 1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08" y="187326"/>
            <a:ext cx="155330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801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117">
          <p15:clr>
            <a:srgbClr val="FBAE40"/>
          </p15:clr>
        </p15:guide>
        <p15:guide id="4" pos="625">
          <p15:clr>
            <a:srgbClr val="FBAE40"/>
          </p15:clr>
        </p15:guide>
        <p15:guide id="5" pos="5615">
          <p15:clr>
            <a:srgbClr val="FBAE40"/>
          </p15:clr>
        </p15:guide>
        <p15:guide id="6" orient="horz" pos="38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6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1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png"/><Relationship Id="rId5" Type="http://schemas.openxmlformats.org/officeDocument/2006/relationships/theme" Target="../theme/theme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42D0-2692-44BA-9CD9-D8DEC0D0A67D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1834-4FD5-4E8F-9E81-A11466914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그룹 1"/>
          <p:cNvGrpSpPr>
            <a:grpSpLocks/>
          </p:cNvGrpSpPr>
          <p:nvPr/>
        </p:nvGrpSpPr>
        <p:grpSpPr bwMode="auto">
          <a:xfrm>
            <a:off x="1954" y="-1588"/>
            <a:ext cx="12190046" cy="6861176"/>
            <a:chOff x="1588" y="-1588"/>
            <a:chExt cx="9140825" cy="6861176"/>
          </a:xfrm>
        </p:grpSpPr>
        <p:pic>
          <p:nvPicPr>
            <p:cNvPr id="9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-1588"/>
              <a:ext cx="4575175" cy="253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C:\Users\euihlee\Desktop\CI\3. 신규 CI 개발\Application 디자인\Applications-0605\2_PPT-Template\PPT-Template-0104-Light-Cover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" y="5911850"/>
              <a:ext cx="522287" cy="94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BEE55A10-DB4F-403D-84BE-8E2B331A4374}"/>
              </a:ext>
            </a:extLst>
          </p:cNvPr>
          <p:cNvGrpSpPr/>
          <p:nvPr userDrawn="1"/>
        </p:nvGrpSpPr>
        <p:grpSpPr bwMode="ltGray">
          <a:xfrm>
            <a:off x="11217989" y="6500766"/>
            <a:ext cx="360610" cy="172654"/>
            <a:chOff x="9166225" y="6488113"/>
            <a:chExt cx="368301" cy="204787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5456DE8-5FB3-4EA7-A1DC-0CAF9CB7747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166225" y="6488113"/>
              <a:ext cx="177800" cy="204787"/>
            </a:xfrm>
            <a:custGeom>
              <a:avLst/>
              <a:gdLst>
                <a:gd name="T0" fmla="*/ 377 w 1005"/>
                <a:gd name="T1" fmla="*/ 701 h 1158"/>
                <a:gd name="T2" fmla="*/ 831 w 1005"/>
                <a:gd name="T3" fmla="*/ 701 h 1158"/>
                <a:gd name="T4" fmla="*/ 831 w 1005"/>
                <a:gd name="T5" fmla="*/ 458 h 1158"/>
                <a:gd name="T6" fmla="*/ 377 w 1005"/>
                <a:gd name="T7" fmla="*/ 458 h 1158"/>
                <a:gd name="T8" fmla="*/ 377 w 1005"/>
                <a:gd name="T9" fmla="*/ 267 h 1158"/>
                <a:gd name="T10" fmla="*/ 879 w 1005"/>
                <a:gd name="T11" fmla="*/ 267 h 1158"/>
                <a:gd name="T12" fmla="*/ 713 w 1005"/>
                <a:gd name="T13" fmla="*/ 0 h 1158"/>
                <a:gd name="T14" fmla="*/ 0 w 1005"/>
                <a:gd name="T15" fmla="*/ 0 h 1158"/>
                <a:gd name="T16" fmla="*/ 0 w 1005"/>
                <a:gd name="T17" fmla="*/ 1158 h 1158"/>
                <a:gd name="T18" fmla="*/ 1005 w 1005"/>
                <a:gd name="T19" fmla="*/ 1158 h 1158"/>
                <a:gd name="T20" fmla="*/ 1005 w 1005"/>
                <a:gd name="T21" fmla="*/ 892 h 1158"/>
                <a:gd name="T22" fmla="*/ 377 w 1005"/>
                <a:gd name="T23" fmla="*/ 892 h 1158"/>
                <a:gd name="T24" fmla="*/ 377 w 1005"/>
                <a:gd name="T25" fmla="*/ 701 h 1158"/>
                <a:gd name="T26" fmla="*/ 377 w 1005"/>
                <a:gd name="T27" fmla="*/ 70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5" h="1158">
                  <a:moveTo>
                    <a:pt x="377" y="701"/>
                  </a:moveTo>
                  <a:lnTo>
                    <a:pt x="831" y="701"/>
                  </a:lnTo>
                  <a:lnTo>
                    <a:pt x="831" y="458"/>
                  </a:lnTo>
                  <a:lnTo>
                    <a:pt x="377" y="458"/>
                  </a:lnTo>
                  <a:lnTo>
                    <a:pt x="377" y="267"/>
                  </a:lnTo>
                  <a:lnTo>
                    <a:pt x="879" y="267"/>
                  </a:lnTo>
                  <a:lnTo>
                    <a:pt x="713" y="0"/>
                  </a:lnTo>
                  <a:lnTo>
                    <a:pt x="0" y="0"/>
                  </a:lnTo>
                  <a:lnTo>
                    <a:pt x="0" y="1158"/>
                  </a:lnTo>
                  <a:lnTo>
                    <a:pt x="1005" y="1158"/>
                  </a:lnTo>
                  <a:lnTo>
                    <a:pt x="1005" y="892"/>
                  </a:lnTo>
                  <a:lnTo>
                    <a:pt x="377" y="892"/>
                  </a:lnTo>
                  <a:lnTo>
                    <a:pt x="377" y="701"/>
                  </a:lnTo>
                  <a:lnTo>
                    <a:pt x="377" y="701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D1F647-0468-4150-8852-D9CA9C749E5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313863" y="6488113"/>
              <a:ext cx="220663" cy="204787"/>
            </a:xfrm>
            <a:custGeom>
              <a:avLst/>
              <a:gdLst>
                <a:gd name="T0" fmla="*/ 843 w 1254"/>
                <a:gd name="T1" fmla="*/ 0 h 1158"/>
                <a:gd name="T2" fmla="*/ 629 w 1254"/>
                <a:gd name="T3" fmla="*/ 378 h 1158"/>
                <a:gd name="T4" fmla="*/ 417 w 1254"/>
                <a:gd name="T5" fmla="*/ 0 h 1158"/>
                <a:gd name="T6" fmla="*/ 0 w 1254"/>
                <a:gd name="T7" fmla="*/ 0 h 1158"/>
                <a:gd name="T8" fmla="*/ 439 w 1254"/>
                <a:gd name="T9" fmla="*/ 701 h 1158"/>
                <a:gd name="T10" fmla="*/ 439 w 1254"/>
                <a:gd name="T11" fmla="*/ 1158 h 1158"/>
                <a:gd name="T12" fmla="*/ 814 w 1254"/>
                <a:gd name="T13" fmla="*/ 1158 h 1158"/>
                <a:gd name="T14" fmla="*/ 814 w 1254"/>
                <a:gd name="T15" fmla="*/ 701 h 1158"/>
                <a:gd name="T16" fmla="*/ 1254 w 1254"/>
                <a:gd name="T17" fmla="*/ 0 h 1158"/>
                <a:gd name="T18" fmla="*/ 843 w 1254"/>
                <a:gd name="T19" fmla="*/ 0 h 1158"/>
                <a:gd name="T20" fmla="*/ 843 w 1254"/>
                <a:gd name="T21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4" h="1158">
                  <a:moveTo>
                    <a:pt x="843" y="0"/>
                  </a:moveTo>
                  <a:lnTo>
                    <a:pt x="629" y="378"/>
                  </a:lnTo>
                  <a:lnTo>
                    <a:pt x="417" y="0"/>
                  </a:lnTo>
                  <a:lnTo>
                    <a:pt x="0" y="0"/>
                  </a:lnTo>
                  <a:lnTo>
                    <a:pt x="439" y="701"/>
                  </a:lnTo>
                  <a:lnTo>
                    <a:pt x="439" y="1158"/>
                  </a:lnTo>
                  <a:lnTo>
                    <a:pt x="814" y="1158"/>
                  </a:lnTo>
                  <a:lnTo>
                    <a:pt x="814" y="701"/>
                  </a:lnTo>
                  <a:lnTo>
                    <a:pt x="1254" y="0"/>
                  </a:lnTo>
                  <a:lnTo>
                    <a:pt x="843" y="0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charset="-127"/>
                <a:ea typeface="나눔고딕" panose="020D0604000000000000" charset="-127"/>
                <a:cs typeface="+mn-cs"/>
              </a:endParaRPr>
            </a:p>
          </p:txBody>
        </p:sp>
      </p:grpSp>
      <p:pic>
        <p:nvPicPr>
          <p:cNvPr id="12" name="그림 1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08" y="187326"/>
            <a:ext cx="155330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6723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44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17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689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128" indent="-34112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0961" indent="-28401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0796" indent="-22689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597749" indent="-22689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4700" indent="-22689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1985" indent="-228362" algn="l" defTabSz="91344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09" indent="-228362" algn="l" defTabSz="91344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32" indent="-228362" algn="l" defTabSz="91344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155" indent="-228362" algn="l" defTabSz="91344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3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49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4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96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0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44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69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794" algn="l" defTabSz="91344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673" y="275392"/>
            <a:ext cx="111335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거래량 예측 모형 개발 시 가장 중요하게 체크하는 부분과 그 이유를 기술해 주세요</a:t>
            </a:r>
            <a:r>
              <a:rPr lang="en-US" altLang="ko-KR" sz="1200" b="1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200" dirty="0" smtClean="0"/>
              <a:t>거래량 </a:t>
            </a:r>
            <a:r>
              <a:rPr lang="ko-KR" altLang="en-US" sz="1200" dirty="0" err="1" smtClean="0"/>
              <a:t>예측모형은</a:t>
            </a:r>
            <a:r>
              <a:rPr lang="ko-KR" altLang="en-US" sz="1200" dirty="0" smtClean="0"/>
              <a:t> 수요예측으로도 불리는데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수요예측의 시작점인 총량을 가장 중요하게 체크하고 시작되어야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삼성전자 </a:t>
            </a:r>
            <a:r>
              <a:rPr lang="en-US" altLang="ko-KR" sz="1200" dirty="0" smtClean="0"/>
              <a:t>Sell-Out </a:t>
            </a:r>
            <a:r>
              <a:rPr lang="ko-KR" altLang="en-US" sz="1200" dirty="0" smtClean="0"/>
              <a:t>수요예측 프로젝트를 </a:t>
            </a:r>
            <a:r>
              <a:rPr lang="ko-KR" altLang="en-US" sz="1200" dirty="0" err="1" smtClean="0"/>
              <a:t>진행했을당시</a:t>
            </a:r>
            <a:r>
              <a:rPr lang="ko-KR" altLang="en-US" sz="1200" dirty="0" smtClean="0"/>
              <a:t> 바로 </a:t>
            </a:r>
            <a:r>
              <a:rPr lang="en-US" altLang="ko-KR" sz="1200" dirty="0" smtClean="0"/>
              <a:t>SKU</a:t>
            </a:r>
            <a:r>
              <a:rPr lang="ko-KR" altLang="en-US" sz="1200" dirty="0" smtClean="0"/>
              <a:t>단위의 데이터로 미래 수요 예측 모형을 구축했을 시  과거 데이터가 없는 신규 상품과 같은 이상치 데이터들 때문에 총량이 맞지않아 </a:t>
            </a:r>
            <a:r>
              <a:rPr lang="en-US" altLang="ko-KR" sz="1200" dirty="0" smtClean="0"/>
              <a:t>Under/Over forecast</a:t>
            </a:r>
            <a:r>
              <a:rPr lang="ko-KR" altLang="en-US" sz="1200" dirty="0" smtClean="0"/>
              <a:t>문제가 극단적으로 발생한 사례가 있었습니다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거래량의 예측이 너무 거대하게 </a:t>
            </a:r>
            <a:r>
              <a:rPr lang="en-US" altLang="ko-KR" sz="1200" dirty="0" smtClean="0"/>
              <a:t>Over Forecast </a:t>
            </a:r>
            <a:r>
              <a:rPr lang="ko-KR" altLang="en-US" sz="1200" dirty="0" smtClean="0"/>
              <a:t>되었을 경우 </a:t>
            </a:r>
            <a:r>
              <a:rPr lang="ko-KR" altLang="en-US" sz="1200" dirty="0" err="1" smtClean="0"/>
              <a:t>재고비용이</a:t>
            </a:r>
            <a:r>
              <a:rPr lang="ko-KR" altLang="en-US" sz="1200" dirty="0" smtClean="0"/>
              <a:t> 높아져 결국 재고를 싸게 판매해야하는 상황이 발생하고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너무 </a:t>
            </a:r>
            <a:r>
              <a:rPr lang="en-US" altLang="ko-KR" sz="1200" dirty="0" smtClean="0"/>
              <a:t>Under Forecast</a:t>
            </a:r>
            <a:r>
              <a:rPr lang="ko-KR" altLang="en-US" sz="1200" dirty="0" smtClean="0"/>
              <a:t>했을 시 제품을 판매하지 못하는 상황이 발생하게 되는데 이런 극단적인 케이스를 막기위해 기본적으로 보유하고있는 전체 </a:t>
            </a:r>
            <a:r>
              <a:rPr lang="ko-KR" altLang="en-US" sz="1200" dirty="0" err="1" smtClean="0"/>
              <a:t>상품군의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대분류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 총량을 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 총량을 다시 더하여 예측하고자하는 </a:t>
            </a:r>
            <a:r>
              <a:rPr lang="ko-KR" altLang="en-US" sz="1200" dirty="0" err="1" smtClean="0"/>
              <a:t>기간동안의</a:t>
            </a:r>
            <a:r>
              <a:rPr lang="ko-KR" altLang="en-US" sz="1200" dirty="0" smtClean="0"/>
              <a:t> 판매량의 총량의 범위를 구한 뒤 세분화된 </a:t>
            </a:r>
            <a:r>
              <a:rPr lang="ko-KR" altLang="en-US" sz="1200" dirty="0" err="1" smtClean="0"/>
              <a:t>상품군으로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내려갈때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Seasonal index(</a:t>
            </a:r>
            <a:r>
              <a:rPr lang="ko-KR" altLang="en-US" sz="1200" dirty="0" err="1" smtClean="0"/>
              <a:t>계절성지표</a:t>
            </a:r>
            <a:r>
              <a:rPr lang="en-US" altLang="ko-KR" sz="1200" dirty="0" smtClean="0"/>
              <a:t>) , Trend , </a:t>
            </a:r>
            <a:r>
              <a:rPr lang="ko-KR" altLang="en-US" sz="1200" dirty="0" err="1" smtClean="0"/>
              <a:t>할인률과</a:t>
            </a:r>
            <a:r>
              <a:rPr lang="ko-KR" altLang="en-US" sz="1200" dirty="0" smtClean="0"/>
              <a:t> 같은 인자들을 추가하여 비율을 산정해 </a:t>
            </a:r>
            <a:r>
              <a:rPr lang="en-US" altLang="ko-KR" sz="1200" dirty="0" smtClean="0"/>
              <a:t>Split</a:t>
            </a:r>
            <a:r>
              <a:rPr lang="ko-KR" altLang="en-US" sz="1200" dirty="0" smtClean="0"/>
              <a:t>하여 </a:t>
            </a:r>
            <a:r>
              <a:rPr lang="ko-KR" altLang="en-US" sz="1200" dirty="0" err="1" smtClean="0"/>
              <a:t>예측모형을</a:t>
            </a:r>
            <a:r>
              <a:rPr lang="ko-KR" altLang="en-US" sz="1200" dirty="0" smtClean="0"/>
              <a:t> 만들어 진행하고 과거 판매데이터가 없는 신규데이터는 </a:t>
            </a:r>
            <a:r>
              <a:rPr lang="ko-KR" altLang="en-US" sz="1200" dirty="0" err="1" smtClean="0"/>
              <a:t>예측모형에</a:t>
            </a:r>
            <a:r>
              <a:rPr lang="ko-KR" altLang="en-US" sz="1200" dirty="0" smtClean="0"/>
              <a:t> 포함시키지 않고 별도 유사한 </a:t>
            </a:r>
            <a:r>
              <a:rPr lang="ko-KR" altLang="en-US" sz="1200" dirty="0" err="1" smtClean="0"/>
              <a:t>상품군이</a:t>
            </a:r>
            <a:r>
              <a:rPr lang="ko-KR" altLang="en-US" sz="1200" dirty="0" smtClean="0"/>
              <a:t> 시장에 처음 판매가 </a:t>
            </a:r>
            <a:r>
              <a:rPr lang="ko-KR" altLang="en-US" sz="1200" dirty="0" err="1" smtClean="0"/>
              <a:t>되었을때</a:t>
            </a:r>
            <a:r>
              <a:rPr lang="ko-KR" altLang="en-US" sz="1200" dirty="0" smtClean="0"/>
              <a:t> 판매되는 금액을 기반으로 한 </a:t>
            </a:r>
            <a:r>
              <a:rPr lang="en-US" altLang="ko-KR" sz="1200" dirty="0" smtClean="0"/>
              <a:t>Ramp-Up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개발하여 별도의 예측모형으로 관리하여 정확도를 </a:t>
            </a:r>
            <a:r>
              <a:rPr lang="ko-KR" altLang="en-US" sz="1200" dirty="0" err="1" smtClean="0"/>
              <a:t>높혀나갔습니다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 사례와 유사한 거래량 예측 또한 예상할 수 없는 </a:t>
            </a:r>
            <a:r>
              <a:rPr lang="ko-KR" altLang="en-US" sz="1200" dirty="0" err="1" smtClean="0"/>
              <a:t>외부요소의</a:t>
            </a:r>
            <a:r>
              <a:rPr lang="ko-KR" altLang="en-US" sz="1200" dirty="0" smtClean="0"/>
              <a:t> 효과가 크게 발생할 수 있어 기본적으로 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 마켓의 총량을 먼저 구하고 </a:t>
            </a:r>
            <a:r>
              <a:rPr lang="en-US" altLang="ko-KR" sz="1200" dirty="0" smtClean="0"/>
              <a:t>Seasonal Index, Trend,</a:t>
            </a:r>
            <a:r>
              <a:rPr lang="ko-KR" altLang="en-US" sz="1200" dirty="0" smtClean="0"/>
              <a:t>프로모션과 같은 인자들로 그 목적에 따라 </a:t>
            </a:r>
            <a:r>
              <a:rPr lang="ko-KR" altLang="en-US" sz="1200" dirty="0" err="1" smtClean="0"/>
              <a:t>예측값의</a:t>
            </a:r>
            <a:r>
              <a:rPr lang="ko-KR" altLang="en-US" sz="1200" dirty="0" smtClean="0"/>
              <a:t> 범위를 높이거나 낮추는 등의 </a:t>
            </a:r>
            <a:r>
              <a:rPr lang="ko-KR" altLang="en-US" sz="1200" dirty="0" err="1" smtClean="0"/>
              <a:t>후보정</a:t>
            </a:r>
            <a:r>
              <a:rPr lang="ko-KR" altLang="en-US" sz="1200" dirty="0" smtClean="0"/>
              <a:t> 작업을 통하여 예측을 진행한다면 계속해서 변화되고있는 시장에 알맞는 안정적인 </a:t>
            </a:r>
            <a:r>
              <a:rPr lang="ko-KR" altLang="en-US" sz="1200" dirty="0" err="1" smtClean="0"/>
              <a:t>예측모형</a:t>
            </a:r>
            <a:r>
              <a:rPr lang="ko-KR" altLang="en-US" sz="1200" dirty="0" smtClean="0"/>
              <a:t> 개발이 진행 될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69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75" y="302600"/>
            <a:ext cx="1190625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0" dirty="0" smtClean="0">
                <a:solidFill>
                  <a:srgbClr val="000000"/>
                </a:solidFill>
                <a:effectLst/>
                <a:latin typeface="NanumBarunGothicLight"/>
              </a:rPr>
              <a:t>이마트 </a:t>
            </a:r>
            <a:r>
              <a:rPr lang="ko-KR" altLang="en-US" sz="1200" b="1" i="0" dirty="0" err="1" smtClean="0">
                <a:solidFill>
                  <a:srgbClr val="000000"/>
                </a:solidFill>
                <a:effectLst/>
                <a:latin typeface="NanumBarunGothicLight"/>
              </a:rPr>
              <a:t>타겟마케팅</a:t>
            </a:r>
            <a:r>
              <a:rPr lang="ko-KR" altLang="en-US" sz="1200" b="1" i="0" dirty="0" smtClean="0">
                <a:solidFill>
                  <a:srgbClr val="000000"/>
                </a:solidFill>
                <a:effectLst/>
                <a:latin typeface="NanumBarunGothicLight"/>
              </a:rPr>
              <a:t> 캠페인 시스템 </a:t>
            </a:r>
            <a:r>
              <a:rPr lang="ko-KR" altLang="en-US" sz="1200" b="1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재구축</a:t>
            </a:r>
            <a:r>
              <a:rPr lang="ko-KR" altLang="en-US" sz="1200" b="1" i="0" dirty="0" smtClean="0">
                <a:solidFill>
                  <a:srgbClr val="000000"/>
                </a:solidFill>
                <a:effectLst/>
                <a:latin typeface="NanumBarunGothicLight"/>
              </a:rPr>
              <a:t> 프로젝트</a:t>
            </a:r>
            <a:endParaRPr lang="en-US" altLang="ko-KR" sz="1200" b="1" i="0" dirty="0" smtClean="0">
              <a:solidFill>
                <a:srgbClr val="000000"/>
              </a:solidFill>
              <a:effectLst/>
              <a:latin typeface="NanumBarunGothicLight"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-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이마트 캠페인 시스템에 들어가는 고객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타겟팅을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위한 고객분석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상품추천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행사유사도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의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3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가지 시나리오별로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분석모형을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구축하는 프로젝트로 오프라인유통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1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위업체인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이마트는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mass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성 마케팅을 중점으로 시행하다 이번 캠페인 시스템을 토대로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ROI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를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높이기위한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타겟마케팅을 시행했으며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</a:p>
          <a:p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그 결과 타겟 고객의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반응율이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32%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에서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67%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이상으로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2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배 이상 상승하는 업무성과를 달성했습니다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. </a:t>
            </a:r>
          </a:p>
          <a:p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이러한 타겟을 추출하기 위한 고객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상품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행사유사도에 대한 상세 기술은 아래와 같습니다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-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고객분석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(TPR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모델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) --&gt;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고객분석은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직접 담당하여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모델구축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(a)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이탈예측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(Retention) :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이마트 내부 등급을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쪼개와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일반고객와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우수고객으로 나누어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일반고객과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우수고객의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이탈의 정의를 달리하여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y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의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차이를두고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2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가지 모델로 구축하여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우수고객의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경우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방문횟수와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구매금액의 하락이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발생했을시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사전에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알럿을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줄 수 있으며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일반고객의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경우 일정기간동안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1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회도 방문하지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않을경우를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추출하여 이탈의 정의를 세분화하여 관리함으로써 고객의 </a:t>
            </a:r>
            <a:r>
              <a:rPr lang="en-US" altLang="ko-KR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Seg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별로 이탈을 관리하여 고객의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잔존율을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높이는데 기여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(b)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잠재우수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(Potential) :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내부적으로 관리하고있는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RFM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스코어의 상승이 일정기간동안 지속 상승하고있는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고객군을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추출하여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시즌별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매출액의 계절성도 고려한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RFM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정보로 잠재우수고객을 식별할 수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있게됨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.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(c)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방문예측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(Timing ) :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고객의 방문을 단순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방문주기가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아닌 상품별 구매주기도달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행사선호도가 높은 고객의 경우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구매주기가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아니더라도 방문할 수 있다 하는 여러가지 가설을 두고 고객의 방문을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1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주이내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방문할 고객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/ 2~3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주이내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방문할 고객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/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그 외 로 나누어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Multi-class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로 분류하여 행사기간에 맞춰 방문할 가능성이 높은 고객들을 자동 추출하여 타겟고객군이 너무 많이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예측됬을경우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Timing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모델로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2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차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고객군을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필터링하여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1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주이내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이벤트 기간에 방문할 가능성이 높은 고객을 정밀하게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추출해주는데 사용되는 모델 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-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행사유사도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 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피코크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삼겹살데이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국민가격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국산의힘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등 이마트에서 진행되는 행사를 참여하여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행사상품을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구매한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고객군과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유사한 고객들을 찾아 향후 유사한 이벤트가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 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있을시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마케팅에 활용 가능하게 유사성을 계산하여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고객군을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추출해주는 모델 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-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상품추천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      고객이 구매한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상품코드를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하나의 워드처럼 보고 고객의 장바구니를 하나의 문서로 보고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,NLP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분석에서 많이 활용되는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LDA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기반의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확률곱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모델을 통한 상품추천모델 구축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이렇게 고객분석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상품추천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행사유사도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여러가지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분석모델을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구축하여 캠페인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진행시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적절한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고객군을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선별하여 고객의 구매 장바구니 내역기반으로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Micro-</a:t>
            </a:r>
            <a:r>
              <a:rPr lang="en-US" altLang="ko-KR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Seg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로 나눈 후 마케팅 목적에 따른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오퍼를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주며 고객의 구매를 촉진시키는 시스템을 구축하였고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, 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타 경쟁사인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L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사에서도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이마트사의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캠페인 시스템이 잘 구축되고 있음을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전해듣고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유사한 컨셉의 차세대 캠페인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재구축을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하고싶다는 연락을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진행받아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내년 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1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월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일정시작을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</a:t>
            </a:r>
            <a:r>
              <a:rPr lang="ko-KR" altLang="en-US" sz="1200" b="0" i="0" dirty="0" err="1" smtClean="0">
                <a:solidFill>
                  <a:srgbClr val="000000"/>
                </a:solidFill>
                <a:effectLst/>
                <a:latin typeface="NanumBarunGothicLight"/>
              </a:rPr>
              <a:t>목표로하여</a:t>
            </a:r>
            <a:r>
              <a:rPr lang="ko-KR" altLang="en-US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 단독수의계약이 진행되었습니다</a:t>
            </a:r>
            <a:r>
              <a:rPr lang="en-US" altLang="ko-KR" sz="1200" b="0" i="0" dirty="0" smtClean="0">
                <a:solidFill>
                  <a:srgbClr val="000000"/>
                </a:solidFill>
                <a:effectLst/>
                <a:latin typeface="NanumBarunGothicLight"/>
              </a:rPr>
              <a:t>.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77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1432471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650" y="395794"/>
            <a:ext cx="1169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네이버 쇼핑을 이용하는 </a:t>
            </a:r>
            <a:r>
              <a:rPr lang="en-US" altLang="ko-KR" sz="1200" b="1" dirty="0" smtClean="0"/>
              <a:t>user </a:t>
            </a:r>
            <a:r>
              <a:rPr lang="ko-KR" altLang="en-US" sz="1200" b="1" dirty="0" smtClean="0"/>
              <a:t>또는 </a:t>
            </a:r>
            <a:r>
              <a:rPr lang="en-US" altLang="ko-KR" sz="1200" b="1" dirty="0" smtClean="0"/>
              <a:t>seller</a:t>
            </a:r>
            <a:r>
              <a:rPr lang="ko-KR" altLang="en-US" sz="1200" b="1" dirty="0" smtClean="0"/>
              <a:t>의 특성을 파악하고 </a:t>
            </a:r>
            <a:r>
              <a:rPr lang="ko-KR" altLang="en-US" sz="1200" b="1" dirty="0" err="1" smtClean="0"/>
              <a:t>세그멘테이션</a:t>
            </a:r>
            <a:r>
              <a:rPr lang="ko-KR" altLang="en-US" sz="1200" b="1" dirty="0" smtClean="0"/>
              <a:t> 모형을 개발하기 위해 중요한 변수로 사용하고자 하는 데이터와 그 이유를 기술해 주세요</a:t>
            </a:r>
            <a:r>
              <a:rPr lang="en-US" altLang="ko-KR" sz="1200" b="1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200" dirty="0" smtClean="0"/>
              <a:t>고객과 </a:t>
            </a:r>
            <a:r>
              <a:rPr lang="ko-KR" altLang="en-US" sz="1200" dirty="0" err="1" smtClean="0"/>
              <a:t>판매자를의</a:t>
            </a:r>
            <a:r>
              <a:rPr lang="ko-KR" altLang="en-US" sz="1200" dirty="0" smtClean="0"/>
              <a:t> 특성을 파악하기 위해선 기본적으로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고객관점에서는 </a:t>
            </a:r>
            <a:br>
              <a:rPr lang="ko-KR" altLang="en-US" sz="1200" dirty="0" smtClean="0"/>
            </a:br>
            <a:r>
              <a:rPr lang="en-US" altLang="ko-KR" sz="1200" dirty="0" smtClean="0"/>
              <a:t>1) Demo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성별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연령대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지역</a:t>
            </a:r>
            <a:r>
              <a:rPr lang="en-US" altLang="ko-KR" sz="1200" dirty="0" smtClean="0"/>
              <a:t>) </a:t>
            </a:r>
            <a:br>
              <a:rPr lang="en-US" altLang="ko-KR" sz="1200" dirty="0" smtClean="0"/>
            </a:br>
            <a:r>
              <a:rPr lang="en-US" altLang="ko-KR" sz="1200" dirty="0" smtClean="0"/>
              <a:t>2) </a:t>
            </a:r>
            <a:r>
              <a:rPr lang="ko-KR" altLang="en-US" sz="1200" dirty="0" err="1" smtClean="0"/>
              <a:t>빌링정보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구매금액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주기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구매주기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도래율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횟수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변동성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 구매금액  통계정보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장바구니상품 </a:t>
            </a:r>
            <a:r>
              <a:rPr lang="ko-KR" altLang="en-US" sz="1200" dirty="0" err="1" smtClean="0"/>
              <a:t>구매전환률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구매 백분위스코어</a:t>
            </a:r>
            <a:r>
              <a:rPr lang="en-US" altLang="ko-KR" sz="1200" dirty="0" smtClean="0"/>
              <a:t>, RFM</a:t>
            </a:r>
            <a:r>
              <a:rPr lang="ko-KR" altLang="en-US" sz="1200" dirty="0" smtClean="0"/>
              <a:t>스코어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3)</a:t>
            </a:r>
            <a:r>
              <a:rPr lang="ko-KR" altLang="en-US" sz="1200" dirty="0" err="1" smtClean="0"/>
              <a:t>속성정보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 </a:t>
            </a:r>
            <a:r>
              <a:rPr lang="ko-KR" altLang="en-US" sz="1200" dirty="0" err="1" smtClean="0"/>
              <a:t>접속시간대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주말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주중 선호도</a:t>
            </a:r>
            <a:r>
              <a:rPr lang="en-US" altLang="ko-KR" sz="1200" dirty="0" smtClean="0"/>
              <a:t>,LIVE</a:t>
            </a:r>
            <a:r>
              <a:rPr lang="ko-KR" altLang="en-US" sz="1200" dirty="0" smtClean="0"/>
              <a:t>참여도 </a:t>
            </a:r>
            <a:r>
              <a:rPr lang="en-US" altLang="ko-KR" sz="1200" dirty="0" smtClean="0"/>
              <a:t>, LIVE</a:t>
            </a:r>
            <a:r>
              <a:rPr lang="ko-KR" altLang="en-US" sz="1200" dirty="0" err="1" smtClean="0"/>
              <a:t>참여상품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구매전환률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멤버십 사용 선호도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오퍼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카테고리별</a:t>
            </a:r>
            <a:r>
              <a:rPr lang="ko-KR" altLang="en-US" sz="1200" dirty="0" smtClean="0"/>
              <a:t> 선호도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최근 관심카테고리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최근 구매 카테고리</a:t>
            </a:r>
            <a:r>
              <a:rPr lang="en-US" altLang="ko-KR" sz="1200" dirty="0" smtClean="0"/>
              <a:t>) </a:t>
            </a:r>
            <a:r>
              <a:rPr lang="ko-KR" altLang="en-US" sz="1200" dirty="0" smtClean="0"/>
              <a:t>등의 기본적인 정보들을 기반으로 </a:t>
            </a:r>
          </a:p>
          <a:p>
            <a:r>
              <a:rPr lang="ko-KR" altLang="en-US" sz="1200" dirty="0" smtClean="0"/>
              <a:t>중요변수로 사용</a:t>
            </a:r>
            <a:br>
              <a:rPr lang="ko-KR" altLang="en-US" sz="1200" dirty="0" smtClean="0"/>
            </a:br>
            <a:r>
              <a:rPr lang="ko-KR" altLang="en-US" sz="1200" dirty="0" smtClean="0"/>
              <a:t>셀러의 경우 </a:t>
            </a:r>
            <a:br>
              <a:rPr lang="ko-KR" altLang="en-US" sz="1200" dirty="0" smtClean="0"/>
            </a:br>
            <a:r>
              <a:rPr lang="en-US" altLang="ko-KR" sz="1200" dirty="0" smtClean="0"/>
              <a:t>1) </a:t>
            </a:r>
            <a:r>
              <a:rPr lang="ko-KR" altLang="en-US" sz="1200" dirty="0" smtClean="0"/>
              <a:t>판매상품속성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총 매출액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판매카테고리별 매출액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주 판매 상품카테고리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평균 배송기간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평균 신상품 업데이트 주기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최근 판매 카테고리 상승률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주 구매고객</a:t>
            </a:r>
            <a:r>
              <a:rPr lang="en-US" altLang="ko-KR" sz="1200" dirty="0" smtClean="0"/>
              <a:t>DEMO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) </a:t>
            </a:r>
            <a:br>
              <a:rPr lang="en-US" altLang="ko-KR" sz="1200" dirty="0" smtClean="0"/>
            </a:br>
            <a:r>
              <a:rPr lang="en-US" altLang="ko-KR" sz="1200" dirty="0" smtClean="0"/>
              <a:t>2) </a:t>
            </a:r>
            <a:r>
              <a:rPr lang="ko-KR" altLang="en-US" sz="1200" dirty="0" smtClean="0"/>
              <a:t>고객반응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배송 스코어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블랙리스트 스코어</a:t>
            </a:r>
            <a:r>
              <a:rPr lang="en-US" altLang="ko-KR" sz="1200" dirty="0" smtClean="0"/>
              <a:t>, </a:t>
            </a:r>
            <a:r>
              <a:rPr lang="ko-KR" altLang="en-US" sz="1200" dirty="0" err="1" smtClean="0"/>
              <a:t>고객대응</a:t>
            </a:r>
            <a:r>
              <a:rPr lang="ko-KR" altLang="en-US" sz="1200" dirty="0" smtClean="0"/>
              <a:t> 스코어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고객 주 사용 </a:t>
            </a:r>
            <a:r>
              <a:rPr lang="ko-KR" altLang="en-US" sz="1200" dirty="0" err="1" smtClean="0"/>
              <a:t>오퍼</a:t>
            </a:r>
            <a:r>
              <a:rPr lang="ko-KR" altLang="en-US" sz="1200" dirty="0" smtClean="0"/>
              <a:t> 카테고리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쿠폰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할인</a:t>
            </a:r>
            <a:r>
              <a:rPr lang="en-US" altLang="ko-KR" sz="1200" dirty="0" smtClean="0"/>
              <a:t>))  </a:t>
            </a:r>
            <a:br>
              <a:rPr lang="en-US" altLang="ko-KR" sz="1200" dirty="0" smtClean="0"/>
            </a:br>
            <a:r>
              <a:rPr lang="ko-KR" altLang="en-US" sz="1200" dirty="0" smtClean="0"/>
              <a:t>등의 변수를 조합하여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고객의 페르소나를 </a:t>
            </a:r>
            <a:r>
              <a:rPr lang="en-US" altLang="ko-KR" sz="1200" dirty="0" smtClean="0"/>
              <a:t>Micro-</a:t>
            </a:r>
            <a:r>
              <a:rPr lang="en-US" altLang="ko-KR" sz="1200" dirty="0" err="1" smtClean="0"/>
              <a:t>Seg</a:t>
            </a:r>
            <a:r>
              <a:rPr lang="ko-KR" altLang="en-US" sz="1200" dirty="0" smtClean="0"/>
              <a:t>로 나누고 이에 알맞는 셀러의 주 구매 페르소나 혹은 잠재 페르소나를 연결할 것 같습니다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이렇게 변수를 속성별로 나누어 추출한 뒤 </a:t>
            </a:r>
            <a:r>
              <a:rPr lang="ko-KR" altLang="en-US" sz="1200" dirty="0" err="1" smtClean="0"/>
              <a:t>세그멘테이션</a:t>
            </a:r>
            <a:r>
              <a:rPr lang="ko-KR" altLang="en-US" sz="1200" dirty="0" smtClean="0"/>
              <a:t> 모형을 </a:t>
            </a:r>
            <a:r>
              <a:rPr lang="ko-KR" altLang="en-US" sz="1200" dirty="0" err="1" smtClean="0"/>
              <a:t>개발하게되면</a:t>
            </a:r>
            <a:r>
              <a:rPr lang="en-US" altLang="ko-KR" sz="1200" dirty="0" smtClean="0"/>
              <a:t>, </a:t>
            </a:r>
            <a:br>
              <a:rPr lang="en-US" altLang="ko-KR" sz="1200" dirty="0" smtClean="0"/>
            </a:br>
            <a:r>
              <a:rPr lang="ko-KR" altLang="en-US" sz="1200" dirty="0" smtClean="0"/>
              <a:t>다양한 변수를 기반으로 비즈니스 상황에 맞춰 이미 시장에 </a:t>
            </a:r>
            <a:r>
              <a:rPr lang="en-US" altLang="ko-KR" sz="1200" dirty="0" smtClean="0"/>
              <a:t>Best Seller</a:t>
            </a:r>
            <a:r>
              <a:rPr lang="ko-KR" altLang="en-US" sz="1200" dirty="0" smtClean="0"/>
              <a:t>로 자리잡은 셀러의 경우 신규고객의 유입보다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기존 고객 장바구니를 넓히는데 주력하여 구매력지수가 높은 페르소나 고객을 연결해줄 수 있고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             </a:t>
            </a:r>
            <a:r>
              <a:rPr lang="ko-KR" altLang="en-US" sz="1200" dirty="0" smtClean="0"/>
              <a:t>이제 시장에 진출한 신규 </a:t>
            </a:r>
            <a:r>
              <a:rPr lang="en-US" altLang="ko-KR" sz="1200" dirty="0" smtClean="0"/>
              <a:t>seller</a:t>
            </a:r>
            <a:r>
              <a:rPr lang="ko-KR" altLang="en-US" sz="1200" dirty="0" smtClean="0"/>
              <a:t>의 경우 신규고객의 유입이 중요함으로 고객의 속성에 기반한 </a:t>
            </a:r>
            <a:r>
              <a:rPr lang="ko-KR" altLang="en-US" sz="1200" dirty="0" err="1" smtClean="0"/>
              <a:t>오퍼제공</a:t>
            </a:r>
            <a:r>
              <a:rPr lang="ko-KR" altLang="en-US" sz="1200" dirty="0" smtClean="0"/>
              <a:t> 선호도와 같이 주 </a:t>
            </a:r>
            <a:r>
              <a:rPr lang="ko-KR" altLang="en-US" sz="1200" dirty="0" err="1" smtClean="0"/>
              <a:t>구매셀러가</a:t>
            </a:r>
            <a:r>
              <a:rPr lang="ko-KR" altLang="en-US" sz="1200" dirty="0" smtClean="0"/>
              <a:t> 없고 </a:t>
            </a:r>
          </a:p>
          <a:p>
            <a:r>
              <a:rPr lang="ko-KR" altLang="en-US" sz="1200" dirty="0" smtClean="0"/>
              <a:t>             </a:t>
            </a:r>
            <a:r>
              <a:rPr lang="ko-KR" altLang="en-US" sz="1200" dirty="0" err="1" smtClean="0"/>
              <a:t>오퍼에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선호도에따라</a:t>
            </a:r>
            <a:r>
              <a:rPr lang="ko-KR" altLang="en-US" sz="1200" dirty="0" smtClean="0"/>
              <a:t> 구매를 선호하는 페르소나군을 선별하여 적절한 유저와 셀러를 연결시켜 주는데 다양한 방식으로 활용이 가능합니다</a:t>
            </a:r>
            <a:r>
              <a:rPr lang="en-US" altLang="ko-KR" sz="1200" dirty="0" smtClean="0"/>
              <a:t>. </a:t>
            </a:r>
          </a:p>
          <a:p>
            <a:endParaRPr lang="en-US" altLang="ko-KR" sz="1100" smtClean="0"/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User </a:t>
            </a:r>
            <a:r>
              <a:rPr lang="ko-KR" altLang="en-US" sz="1100" b="1" dirty="0" smtClean="0"/>
              <a:t>또는 </a:t>
            </a:r>
            <a:r>
              <a:rPr lang="en-US" altLang="ko-KR" sz="1100" b="1" dirty="0" smtClean="0"/>
              <a:t>Seller </a:t>
            </a:r>
            <a:r>
              <a:rPr lang="ko-KR" altLang="en-US" sz="1100" b="1" dirty="0" smtClean="0"/>
              <a:t>기반 </a:t>
            </a:r>
            <a:r>
              <a:rPr lang="ko-KR" altLang="en-US" sz="1100" b="1" dirty="0" err="1" smtClean="0"/>
              <a:t>세그멘테이션</a:t>
            </a:r>
            <a:r>
              <a:rPr lang="ko-KR" altLang="en-US" sz="1100" b="1" dirty="0" smtClean="0"/>
              <a:t> 결과를 활용하기에 가장 적절한 </a:t>
            </a:r>
            <a:r>
              <a:rPr lang="ko-KR" altLang="en-US" sz="1100" b="1" dirty="0" err="1" smtClean="0"/>
              <a:t>네이버쇼핑</a:t>
            </a:r>
            <a:r>
              <a:rPr lang="ko-KR" altLang="en-US" sz="1100" b="1" dirty="0" smtClean="0"/>
              <a:t> 서비스를 제안하고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그 이유를 설명해 주세요</a:t>
            </a:r>
            <a:r>
              <a:rPr lang="en-US" altLang="ko-KR" sz="1100" b="1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200" dirty="0" smtClean="0"/>
              <a:t>위의 기술한 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또는 </a:t>
            </a:r>
            <a:r>
              <a:rPr lang="en-US" altLang="ko-KR" sz="1200" dirty="0" smtClean="0"/>
              <a:t>Seller</a:t>
            </a:r>
            <a:r>
              <a:rPr lang="ko-KR" altLang="en-US" sz="1200" dirty="0" smtClean="0"/>
              <a:t>기반의 </a:t>
            </a:r>
            <a:r>
              <a:rPr lang="ko-KR" altLang="en-US" sz="1200" dirty="0" err="1" smtClean="0"/>
              <a:t>세그멘테이션</a:t>
            </a:r>
            <a:r>
              <a:rPr lang="ko-KR" altLang="en-US" sz="1200" dirty="0" smtClean="0"/>
              <a:t> 결과는 현재 </a:t>
            </a:r>
            <a:r>
              <a:rPr lang="ko-KR" altLang="en-US" sz="1200" dirty="0" err="1" smtClean="0"/>
              <a:t>네이버쇼핑</a:t>
            </a:r>
            <a:r>
              <a:rPr lang="ko-KR" altLang="en-US" sz="1200" dirty="0" smtClean="0"/>
              <a:t> 서비스 전반적으로 사용이 가능할 수 있으나</a:t>
            </a:r>
            <a:r>
              <a:rPr lang="en-US" altLang="ko-KR" sz="1200" dirty="0" smtClean="0"/>
              <a:t>, </a:t>
            </a:r>
            <a:r>
              <a:rPr lang="ko-KR" altLang="en-US" sz="1200" dirty="0" smtClean="0"/>
              <a:t>가장 적절한 서비스로는 </a:t>
            </a:r>
          </a:p>
          <a:p>
            <a:r>
              <a:rPr lang="ko-KR" altLang="en-US" sz="1200" dirty="0" smtClean="0"/>
              <a:t>스타일윈도와 쇼핑</a:t>
            </a:r>
            <a:r>
              <a:rPr lang="en-US" altLang="ko-KR" sz="1200" dirty="0" smtClean="0"/>
              <a:t>LIVE, </a:t>
            </a:r>
            <a:r>
              <a:rPr lang="ko-KR" altLang="en-US" sz="1200" dirty="0" smtClean="0"/>
              <a:t>장보기 서비스 입니다</a:t>
            </a:r>
            <a:r>
              <a:rPr lang="en-US" altLang="ko-KR" sz="1200" dirty="0" smtClean="0"/>
              <a:t>. </a:t>
            </a:r>
            <a:r>
              <a:rPr lang="ko-KR" altLang="en-US" sz="1200" dirty="0" smtClean="0"/>
              <a:t>먼저 가장 적절한 쇼핑서비스로 스타일 윈도를 선택한 이유는 백화점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아울렛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뷰티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럭셔리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펫윈도</a:t>
            </a:r>
            <a:r>
              <a:rPr lang="ko-KR" altLang="en-US" sz="1200" dirty="0" smtClean="0"/>
              <a:t> 등은 </a:t>
            </a:r>
          </a:p>
          <a:p>
            <a:r>
              <a:rPr lang="ko-KR" altLang="en-US" sz="1200" dirty="0" smtClean="0"/>
              <a:t>기본적으로 타겟유저군의 특수성이 </a:t>
            </a:r>
            <a:r>
              <a:rPr lang="ko-KR" altLang="en-US" sz="1200" dirty="0" err="1" smtClean="0"/>
              <a:t>반영되어있어</a:t>
            </a:r>
            <a:r>
              <a:rPr lang="ko-KR" altLang="en-US" sz="1200" dirty="0" smtClean="0"/>
              <a:t> 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와 </a:t>
            </a:r>
            <a:r>
              <a:rPr lang="en-US" altLang="ko-KR" sz="1200" dirty="0" smtClean="0"/>
              <a:t>Seller</a:t>
            </a:r>
            <a:r>
              <a:rPr lang="ko-KR" altLang="en-US" sz="1200" dirty="0" smtClean="0"/>
              <a:t>기반의 </a:t>
            </a:r>
            <a:r>
              <a:rPr lang="ko-KR" altLang="en-US" sz="1200" dirty="0" err="1" smtClean="0"/>
              <a:t>세그멘테이션</a:t>
            </a:r>
            <a:r>
              <a:rPr lang="ko-KR" altLang="en-US" sz="1200" dirty="0" smtClean="0"/>
              <a:t> 결과를 활용하지 않아도 거래가 발생할 수 있으나 스타일 윈도의 경우 특정 </a:t>
            </a:r>
            <a:r>
              <a:rPr lang="ko-KR" altLang="en-US" sz="1200" dirty="0" err="1" smtClean="0"/>
              <a:t>타겟층이</a:t>
            </a:r>
            <a:r>
              <a:rPr lang="ko-KR" altLang="en-US" sz="1200" dirty="0" smtClean="0"/>
              <a:t> 아닌 다양한 연령층이 사용하는 오픈마켓의 성향을 </a:t>
            </a:r>
            <a:r>
              <a:rPr lang="ko-KR" altLang="en-US" sz="1200" dirty="0" err="1" smtClean="0"/>
              <a:t>띄고있에</a:t>
            </a:r>
            <a:r>
              <a:rPr lang="ko-KR" altLang="en-US" sz="1200" dirty="0" smtClean="0"/>
              <a:t>  </a:t>
            </a:r>
            <a:r>
              <a:rPr lang="en-US" altLang="ko-KR" sz="1200" dirty="0" smtClean="0"/>
              <a:t>demo/</a:t>
            </a:r>
            <a:r>
              <a:rPr lang="ko-KR" altLang="en-US" sz="1200" dirty="0" smtClean="0"/>
              <a:t>코디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상품카테고리별로 다양한 유저와 </a:t>
            </a:r>
            <a:r>
              <a:rPr lang="en-US" altLang="ko-KR" sz="1200" dirty="0" smtClean="0"/>
              <a:t>Seller</a:t>
            </a:r>
            <a:r>
              <a:rPr lang="ko-KR" altLang="en-US" sz="1200" dirty="0" smtClean="0"/>
              <a:t>의 </a:t>
            </a:r>
            <a:r>
              <a:rPr lang="ko-KR" altLang="en-US" sz="1200" dirty="0" err="1" smtClean="0"/>
              <a:t>세그멘테이션결과를</a:t>
            </a:r>
            <a:r>
              <a:rPr lang="ko-KR" altLang="en-US" sz="1200" dirty="0" smtClean="0"/>
              <a:t> 활용할 수 있고</a:t>
            </a:r>
            <a:r>
              <a:rPr lang="en-US" altLang="ko-KR" sz="1200" dirty="0" smtClean="0"/>
              <a:t>, </a:t>
            </a:r>
            <a:r>
              <a:rPr lang="ko-KR" altLang="en-US" sz="1200" dirty="0" err="1" smtClean="0"/>
              <a:t>그에따른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반응률도</a:t>
            </a:r>
            <a:r>
              <a:rPr lang="ko-KR" altLang="en-US" sz="1200" dirty="0" smtClean="0"/>
              <a:t> 높게 나올 수 </a:t>
            </a:r>
            <a:r>
              <a:rPr lang="ko-KR" altLang="en-US" sz="1200" dirty="0" err="1" smtClean="0"/>
              <a:t>있을거라</a:t>
            </a:r>
            <a:r>
              <a:rPr lang="ko-KR" altLang="en-US" sz="1200" dirty="0" smtClean="0"/>
              <a:t> 생각됩니다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더불어 추가로 쇼핑 </a:t>
            </a:r>
            <a:r>
              <a:rPr lang="en-US" altLang="ko-KR" sz="1200" dirty="0" smtClean="0"/>
              <a:t>LIVE,</a:t>
            </a:r>
            <a:r>
              <a:rPr lang="ko-KR" altLang="en-US" sz="1200" dirty="0" smtClean="0"/>
              <a:t>장보기와 같은 서비스는 </a:t>
            </a:r>
            <a:r>
              <a:rPr lang="ko-KR" altLang="en-US" sz="1200" dirty="0" err="1" smtClean="0"/>
              <a:t>온라인커머스가</a:t>
            </a:r>
            <a:r>
              <a:rPr lang="ko-KR" altLang="en-US" sz="1200" dirty="0" smtClean="0"/>
              <a:t> 아닌 홈쇼핑채널을 통한 구매를 </a:t>
            </a:r>
            <a:r>
              <a:rPr lang="ko-KR" altLang="en-US" sz="1200" dirty="0" err="1" smtClean="0"/>
              <a:t>주로했던</a:t>
            </a:r>
            <a:r>
              <a:rPr lang="ko-KR" altLang="en-US" sz="1200" dirty="0" smtClean="0"/>
              <a:t> </a:t>
            </a:r>
            <a:r>
              <a:rPr lang="ko-KR" altLang="en-US" sz="1200" dirty="0" err="1" smtClean="0"/>
              <a:t>고객군과</a:t>
            </a:r>
            <a:r>
              <a:rPr lang="ko-KR" altLang="en-US" sz="1200" dirty="0" smtClean="0"/>
              <a:t> 식품을 구매하는 다양한 </a:t>
            </a:r>
            <a:r>
              <a:rPr lang="ko-KR" altLang="en-US" sz="1200" dirty="0" err="1" smtClean="0"/>
              <a:t>고객군들을</a:t>
            </a:r>
            <a:r>
              <a:rPr lang="ko-KR" altLang="en-US" sz="1200" dirty="0" smtClean="0"/>
              <a:t> 세그먼테이션 기준으로 추출하여 적절한 타겟마케팅을 할 수 있으며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 </a:t>
            </a:r>
            <a:r>
              <a:rPr lang="ko-KR" altLang="en-US" sz="1200" dirty="0" smtClean="0"/>
              <a:t>해당 </a:t>
            </a:r>
            <a:r>
              <a:rPr lang="ko-KR" altLang="en-US" sz="1200" dirty="0" err="1" smtClean="0"/>
              <a:t>세그멘테이션</a:t>
            </a:r>
            <a:r>
              <a:rPr lang="ko-KR" altLang="en-US" sz="1200" dirty="0" smtClean="0"/>
              <a:t> 결과에 기반하여 잠재 </a:t>
            </a:r>
            <a:r>
              <a:rPr lang="ko-KR" altLang="en-US" sz="1200" dirty="0" err="1" smtClean="0"/>
              <a:t>신규고객군또한</a:t>
            </a:r>
            <a:r>
              <a:rPr lang="ko-KR" altLang="en-US" sz="1200" dirty="0" smtClean="0"/>
              <a:t> 확보하는데 활용할 수 있어 적절한 서비스라 생각되어 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 서비스를 주 활용 서비스로 선택하였습니다</a:t>
            </a:r>
            <a:r>
              <a:rPr lang="en-US" altLang="ko-KR" sz="1200" dirty="0" smtClean="0"/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702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9" y="312279"/>
            <a:ext cx="6241992" cy="62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4" y="323157"/>
            <a:ext cx="4740163" cy="63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8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8" y="396673"/>
            <a:ext cx="58102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다리꼴 64"/>
          <p:cNvSpPr/>
          <p:nvPr/>
        </p:nvSpPr>
        <p:spPr>
          <a:xfrm rot="5400000" flipH="1">
            <a:off x="3100891" y="1800236"/>
            <a:ext cx="2897060" cy="360466"/>
          </a:xfrm>
          <a:prstGeom prst="trapezoid">
            <a:avLst>
              <a:gd name="adj" fmla="val 353151"/>
            </a:avLst>
          </a:prstGeom>
          <a:gradFill>
            <a:gsLst>
              <a:gs pos="0">
                <a:schemeClr val="bg1"/>
              </a:gs>
              <a:gs pos="40000">
                <a:schemeClr val="bg1">
                  <a:lumMod val="95000"/>
                </a:schemeClr>
              </a:gs>
              <a:gs pos="74000">
                <a:schemeClr val="bg1">
                  <a:lumMod val="85000"/>
                </a:schemeClr>
              </a:gs>
              <a:gs pos="59618">
                <a:schemeClr val="bg1">
                  <a:lumMod val="85000"/>
                </a:schemeClr>
              </a:gs>
              <a:gs pos="83000">
                <a:schemeClr val="bg1">
                  <a:lumMod val="85000"/>
                  <a:alpha val="91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66" name="Group 12"/>
          <p:cNvGrpSpPr/>
          <p:nvPr/>
        </p:nvGrpSpPr>
        <p:grpSpPr>
          <a:xfrm>
            <a:off x="488104" y="1657293"/>
            <a:ext cx="511078" cy="346804"/>
            <a:chOff x="1487488" y="1154113"/>
            <a:chExt cx="1176337" cy="871537"/>
          </a:xfrm>
        </p:grpSpPr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1504950" y="1431925"/>
              <a:ext cx="522287" cy="446087"/>
            </a:xfrm>
            <a:custGeom>
              <a:avLst/>
              <a:gdLst>
                <a:gd name="T0" fmla="*/ 139 w 139"/>
                <a:gd name="T1" fmla="*/ 119 h 119"/>
                <a:gd name="T2" fmla="*/ 70 w 139"/>
                <a:gd name="T3" fmla="*/ 0 h 119"/>
                <a:gd name="T4" fmla="*/ 0 w 139"/>
                <a:gd name="T5" fmla="*/ 119 h 119"/>
                <a:gd name="T6" fmla="*/ 139 w 13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9">
                  <a:moveTo>
                    <a:pt x="139" y="119"/>
                  </a:moveTo>
                  <a:cubicBezTo>
                    <a:pt x="139" y="53"/>
                    <a:pt x="108" y="0"/>
                    <a:pt x="70" y="0"/>
                  </a:cubicBezTo>
                  <a:cubicBezTo>
                    <a:pt x="32" y="0"/>
                    <a:pt x="0" y="53"/>
                    <a:pt x="0" y="119"/>
                  </a:cubicBezTo>
                  <a:lnTo>
                    <a:pt x="139" y="119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68" name="Freeform 24"/>
            <p:cNvSpPr>
              <a:spLocks noEditPoints="1"/>
            </p:cNvSpPr>
            <p:nvPr/>
          </p:nvSpPr>
          <p:spPr bwMode="auto">
            <a:xfrm>
              <a:off x="1487488" y="1412875"/>
              <a:ext cx="561975" cy="488950"/>
            </a:xfrm>
            <a:custGeom>
              <a:avLst/>
              <a:gdLst>
                <a:gd name="T0" fmla="*/ 150 w 150"/>
                <a:gd name="T1" fmla="*/ 130 h 130"/>
                <a:gd name="T2" fmla="*/ 0 w 150"/>
                <a:gd name="T3" fmla="*/ 130 h 130"/>
                <a:gd name="T4" fmla="*/ 0 w 150"/>
                <a:gd name="T5" fmla="*/ 124 h 130"/>
                <a:gd name="T6" fmla="*/ 75 w 150"/>
                <a:gd name="T7" fmla="*/ 0 h 130"/>
                <a:gd name="T8" fmla="*/ 150 w 150"/>
                <a:gd name="T9" fmla="*/ 124 h 130"/>
                <a:gd name="T10" fmla="*/ 150 w 150"/>
                <a:gd name="T11" fmla="*/ 130 h 130"/>
                <a:gd name="T12" fmla="*/ 11 w 150"/>
                <a:gd name="T13" fmla="*/ 118 h 130"/>
                <a:gd name="T14" fmla="*/ 138 w 150"/>
                <a:gd name="T15" fmla="*/ 118 h 130"/>
                <a:gd name="T16" fmla="*/ 75 w 150"/>
                <a:gd name="T17" fmla="*/ 11 h 130"/>
                <a:gd name="T18" fmla="*/ 11 w 150"/>
                <a:gd name="T19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0">
                  <a:moveTo>
                    <a:pt x="150" y="13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5"/>
                    <a:pt x="33" y="0"/>
                    <a:pt x="75" y="0"/>
                  </a:cubicBezTo>
                  <a:cubicBezTo>
                    <a:pt x="116" y="0"/>
                    <a:pt x="150" y="55"/>
                    <a:pt x="150" y="124"/>
                  </a:cubicBezTo>
                  <a:lnTo>
                    <a:pt x="150" y="130"/>
                  </a:lnTo>
                  <a:close/>
                  <a:moveTo>
                    <a:pt x="11" y="118"/>
                  </a:moveTo>
                  <a:cubicBezTo>
                    <a:pt x="138" y="118"/>
                    <a:pt x="138" y="118"/>
                    <a:pt x="138" y="118"/>
                  </a:cubicBezTo>
                  <a:cubicBezTo>
                    <a:pt x="137" y="59"/>
                    <a:pt x="109" y="11"/>
                    <a:pt x="75" y="11"/>
                  </a:cubicBezTo>
                  <a:cubicBezTo>
                    <a:pt x="41" y="11"/>
                    <a:pt x="13" y="59"/>
                    <a:pt x="1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120900" y="1431925"/>
              <a:ext cx="520700" cy="446087"/>
            </a:xfrm>
            <a:custGeom>
              <a:avLst/>
              <a:gdLst>
                <a:gd name="T0" fmla="*/ 139 w 139"/>
                <a:gd name="T1" fmla="*/ 119 h 119"/>
                <a:gd name="T2" fmla="*/ 70 w 139"/>
                <a:gd name="T3" fmla="*/ 0 h 119"/>
                <a:gd name="T4" fmla="*/ 0 w 139"/>
                <a:gd name="T5" fmla="*/ 119 h 119"/>
                <a:gd name="T6" fmla="*/ 139 w 13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9">
                  <a:moveTo>
                    <a:pt x="139" y="119"/>
                  </a:moveTo>
                  <a:cubicBezTo>
                    <a:pt x="139" y="53"/>
                    <a:pt x="108" y="0"/>
                    <a:pt x="70" y="0"/>
                  </a:cubicBezTo>
                  <a:cubicBezTo>
                    <a:pt x="31" y="0"/>
                    <a:pt x="0" y="53"/>
                    <a:pt x="0" y="119"/>
                  </a:cubicBezTo>
                  <a:lnTo>
                    <a:pt x="139" y="119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2101850" y="1412875"/>
              <a:ext cx="561975" cy="488950"/>
            </a:xfrm>
            <a:custGeom>
              <a:avLst/>
              <a:gdLst>
                <a:gd name="T0" fmla="*/ 150 w 150"/>
                <a:gd name="T1" fmla="*/ 130 h 130"/>
                <a:gd name="T2" fmla="*/ 0 w 150"/>
                <a:gd name="T3" fmla="*/ 130 h 130"/>
                <a:gd name="T4" fmla="*/ 0 w 150"/>
                <a:gd name="T5" fmla="*/ 124 h 130"/>
                <a:gd name="T6" fmla="*/ 75 w 150"/>
                <a:gd name="T7" fmla="*/ 0 h 130"/>
                <a:gd name="T8" fmla="*/ 150 w 150"/>
                <a:gd name="T9" fmla="*/ 124 h 130"/>
                <a:gd name="T10" fmla="*/ 150 w 150"/>
                <a:gd name="T11" fmla="*/ 130 h 130"/>
                <a:gd name="T12" fmla="*/ 11 w 150"/>
                <a:gd name="T13" fmla="*/ 118 h 130"/>
                <a:gd name="T14" fmla="*/ 138 w 150"/>
                <a:gd name="T15" fmla="*/ 118 h 130"/>
                <a:gd name="T16" fmla="*/ 75 w 150"/>
                <a:gd name="T17" fmla="*/ 11 h 130"/>
                <a:gd name="T18" fmla="*/ 11 w 150"/>
                <a:gd name="T19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30">
                  <a:moveTo>
                    <a:pt x="150" y="13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5"/>
                    <a:pt x="33" y="0"/>
                    <a:pt x="75" y="0"/>
                  </a:cubicBezTo>
                  <a:cubicBezTo>
                    <a:pt x="116" y="0"/>
                    <a:pt x="150" y="55"/>
                    <a:pt x="150" y="124"/>
                  </a:cubicBezTo>
                  <a:lnTo>
                    <a:pt x="150" y="130"/>
                  </a:lnTo>
                  <a:close/>
                  <a:moveTo>
                    <a:pt x="11" y="118"/>
                  </a:moveTo>
                  <a:cubicBezTo>
                    <a:pt x="138" y="118"/>
                    <a:pt x="138" y="118"/>
                    <a:pt x="138" y="118"/>
                  </a:cubicBezTo>
                  <a:cubicBezTo>
                    <a:pt x="137" y="59"/>
                    <a:pt x="109" y="11"/>
                    <a:pt x="75" y="11"/>
                  </a:cubicBezTo>
                  <a:cubicBezTo>
                    <a:pt x="41" y="11"/>
                    <a:pt x="13" y="59"/>
                    <a:pt x="1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1" name="Oval 27"/>
            <p:cNvSpPr>
              <a:spLocks noChangeArrowheads="1"/>
            </p:cNvSpPr>
            <p:nvPr/>
          </p:nvSpPr>
          <p:spPr bwMode="auto">
            <a:xfrm>
              <a:off x="1625600" y="1176338"/>
              <a:ext cx="285750" cy="282575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2" name="Oval 28"/>
            <p:cNvSpPr>
              <a:spLocks noChangeArrowheads="1"/>
            </p:cNvSpPr>
            <p:nvPr/>
          </p:nvSpPr>
          <p:spPr bwMode="auto">
            <a:xfrm>
              <a:off x="2239963" y="1176338"/>
              <a:ext cx="282575" cy="282575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2217738" y="1154113"/>
              <a:ext cx="327025" cy="327025"/>
            </a:xfrm>
            <a:custGeom>
              <a:avLst/>
              <a:gdLst>
                <a:gd name="T0" fmla="*/ 44 w 87"/>
                <a:gd name="T1" fmla="*/ 87 h 87"/>
                <a:gd name="T2" fmla="*/ 0 w 87"/>
                <a:gd name="T3" fmla="*/ 43 h 87"/>
                <a:gd name="T4" fmla="*/ 44 w 87"/>
                <a:gd name="T5" fmla="*/ 0 h 87"/>
                <a:gd name="T6" fmla="*/ 87 w 87"/>
                <a:gd name="T7" fmla="*/ 43 h 87"/>
                <a:gd name="T8" fmla="*/ 44 w 87"/>
                <a:gd name="T9" fmla="*/ 87 h 87"/>
                <a:gd name="T10" fmla="*/ 44 w 87"/>
                <a:gd name="T11" fmla="*/ 11 h 87"/>
                <a:gd name="T12" fmla="*/ 12 w 87"/>
                <a:gd name="T13" fmla="*/ 43 h 87"/>
                <a:gd name="T14" fmla="*/ 44 w 87"/>
                <a:gd name="T15" fmla="*/ 75 h 87"/>
                <a:gd name="T16" fmla="*/ 76 w 87"/>
                <a:gd name="T17" fmla="*/ 43 h 87"/>
                <a:gd name="T18" fmla="*/ 44 w 87"/>
                <a:gd name="T19" fmla="*/ 1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7">
                  <a:moveTo>
                    <a:pt x="44" y="87"/>
                  </a:moveTo>
                  <a:cubicBezTo>
                    <a:pt x="20" y="87"/>
                    <a:pt x="0" y="67"/>
                    <a:pt x="0" y="43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7" y="19"/>
                    <a:pt x="87" y="43"/>
                  </a:cubicBezTo>
                  <a:cubicBezTo>
                    <a:pt x="87" y="67"/>
                    <a:pt x="68" y="87"/>
                    <a:pt x="44" y="87"/>
                  </a:cubicBezTo>
                  <a:close/>
                  <a:moveTo>
                    <a:pt x="44" y="11"/>
                  </a:moveTo>
                  <a:cubicBezTo>
                    <a:pt x="26" y="11"/>
                    <a:pt x="12" y="26"/>
                    <a:pt x="12" y="43"/>
                  </a:cubicBezTo>
                  <a:cubicBezTo>
                    <a:pt x="12" y="61"/>
                    <a:pt x="26" y="75"/>
                    <a:pt x="44" y="75"/>
                  </a:cubicBezTo>
                  <a:cubicBezTo>
                    <a:pt x="61" y="75"/>
                    <a:pt x="76" y="61"/>
                    <a:pt x="76" y="43"/>
                  </a:cubicBezTo>
                  <a:cubicBezTo>
                    <a:pt x="76" y="26"/>
                    <a:pt x="61" y="11"/>
                    <a:pt x="4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1606550" y="1154113"/>
              <a:ext cx="322262" cy="327025"/>
            </a:xfrm>
            <a:custGeom>
              <a:avLst/>
              <a:gdLst>
                <a:gd name="T0" fmla="*/ 43 w 86"/>
                <a:gd name="T1" fmla="*/ 87 h 87"/>
                <a:gd name="T2" fmla="*/ 0 w 86"/>
                <a:gd name="T3" fmla="*/ 43 h 87"/>
                <a:gd name="T4" fmla="*/ 43 w 86"/>
                <a:gd name="T5" fmla="*/ 0 h 87"/>
                <a:gd name="T6" fmla="*/ 86 w 86"/>
                <a:gd name="T7" fmla="*/ 43 h 87"/>
                <a:gd name="T8" fmla="*/ 43 w 86"/>
                <a:gd name="T9" fmla="*/ 87 h 87"/>
                <a:gd name="T10" fmla="*/ 43 w 86"/>
                <a:gd name="T11" fmla="*/ 11 h 87"/>
                <a:gd name="T12" fmla="*/ 11 w 86"/>
                <a:gd name="T13" fmla="*/ 43 h 87"/>
                <a:gd name="T14" fmla="*/ 43 w 86"/>
                <a:gd name="T15" fmla="*/ 75 h 87"/>
                <a:gd name="T16" fmla="*/ 75 w 86"/>
                <a:gd name="T17" fmla="*/ 43 h 87"/>
                <a:gd name="T18" fmla="*/ 43 w 86"/>
                <a:gd name="T19" fmla="*/ 1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7">
                  <a:moveTo>
                    <a:pt x="43" y="87"/>
                  </a:moveTo>
                  <a:cubicBezTo>
                    <a:pt x="19" y="87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7"/>
                    <a:pt x="67" y="87"/>
                    <a:pt x="43" y="87"/>
                  </a:cubicBezTo>
                  <a:close/>
                  <a:moveTo>
                    <a:pt x="43" y="11"/>
                  </a:moveTo>
                  <a:cubicBezTo>
                    <a:pt x="25" y="11"/>
                    <a:pt x="11" y="26"/>
                    <a:pt x="11" y="43"/>
                  </a:cubicBezTo>
                  <a:cubicBezTo>
                    <a:pt x="11" y="61"/>
                    <a:pt x="25" y="75"/>
                    <a:pt x="43" y="75"/>
                  </a:cubicBezTo>
                  <a:cubicBezTo>
                    <a:pt x="60" y="75"/>
                    <a:pt x="75" y="61"/>
                    <a:pt x="75" y="43"/>
                  </a:cubicBezTo>
                  <a:cubicBezTo>
                    <a:pt x="75" y="26"/>
                    <a:pt x="60" y="11"/>
                    <a:pt x="4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1809750" y="1577975"/>
              <a:ext cx="520700" cy="447675"/>
            </a:xfrm>
            <a:custGeom>
              <a:avLst/>
              <a:gdLst>
                <a:gd name="T0" fmla="*/ 139 w 139"/>
                <a:gd name="T1" fmla="*/ 119 h 119"/>
                <a:gd name="T2" fmla="*/ 69 w 139"/>
                <a:gd name="T3" fmla="*/ 0 h 119"/>
                <a:gd name="T4" fmla="*/ 0 w 139"/>
                <a:gd name="T5" fmla="*/ 119 h 119"/>
                <a:gd name="T6" fmla="*/ 139 w 13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9">
                  <a:moveTo>
                    <a:pt x="139" y="119"/>
                  </a:moveTo>
                  <a:cubicBezTo>
                    <a:pt x="139" y="53"/>
                    <a:pt x="108" y="0"/>
                    <a:pt x="69" y="0"/>
                  </a:cubicBezTo>
                  <a:cubicBezTo>
                    <a:pt x="31" y="0"/>
                    <a:pt x="0" y="53"/>
                    <a:pt x="0" y="119"/>
                  </a:cubicBezTo>
                  <a:lnTo>
                    <a:pt x="139" y="119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1809750" y="1574800"/>
              <a:ext cx="520700" cy="450850"/>
            </a:xfrm>
            <a:custGeom>
              <a:avLst/>
              <a:gdLst>
                <a:gd name="T0" fmla="*/ 139 w 139"/>
                <a:gd name="T1" fmla="*/ 120 h 120"/>
                <a:gd name="T2" fmla="*/ 0 w 139"/>
                <a:gd name="T3" fmla="*/ 120 h 120"/>
                <a:gd name="T4" fmla="*/ 0 w 139"/>
                <a:gd name="T5" fmla="*/ 115 h 120"/>
                <a:gd name="T6" fmla="*/ 69 w 139"/>
                <a:gd name="T7" fmla="*/ 0 h 120"/>
                <a:gd name="T8" fmla="*/ 139 w 139"/>
                <a:gd name="T9" fmla="*/ 115 h 120"/>
                <a:gd name="T10" fmla="*/ 139 w 139"/>
                <a:gd name="T11" fmla="*/ 120 h 120"/>
                <a:gd name="T12" fmla="*/ 11 w 139"/>
                <a:gd name="T13" fmla="*/ 110 h 120"/>
                <a:gd name="T14" fmla="*/ 128 w 139"/>
                <a:gd name="T15" fmla="*/ 110 h 120"/>
                <a:gd name="T16" fmla="*/ 69 w 139"/>
                <a:gd name="T17" fmla="*/ 11 h 120"/>
                <a:gd name="T18" fmla="*/ 11 w 139"/>
                <a:gd name="T1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20">
                  <a:moveTo>
                    <a:pt x="13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2"/>
                    <a:pt x="31" y="0"/>
                    <a:pt x="69" y="0"/>
                  </a:cubicBezTo>
                  <a:cubicBezTo>
                    <a:pt x="108" y="0"/>
                    <a:pt x="139" y="52"/>
                    <a:pt x="139" y="115"/>
                  </a:cubicBezTo>
                  <a:lnTo>
                    <a:pt x="139" y="120"/>
                  </a:lnTo>
                  <a:close/>
                  <a:moveTo>
                    <a:pt x="11" y="110"/>
                  </a:moveTo>
                  <a:cubicBezTo>
                    <a:pt x="128" y="110"/>
                    <a:pt x="128" y="110"/>
                    <a:pt x="128" y="110"/>
                  </a:cubicBezTo>
                  <a:cubicBezTo>
                    <a:pt x="127" y="55"/>
                    <a:pt x="101" y="11"/>
                    <a:pt x="69" y="11"/>
                  </a:cubicBezTo>
                  <a:cubicBezTo>
                    <a:pt x="38" y="11"/>
                    <a:pt x="12" y="55"/>
                    <a:pt x="11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1928813" y="1335088"/>
              <a:ext cx="282575" cy="284162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8" name="Freeform 34"/>
            <p:cNvSpPr>
              <a:spLocks noEditPoints="1"/>
            </p:cNvSpPr>
            <p:nvPr/>
          </p:nvSpPr>
          <p:spPr bwMode="auto">
            <a:xfrm>
              <a:off x="1906588" y="1316038"/>
              <a:ext cx="327025" cy="322262"/>
            </a:xfrm>
            <a:custGeom>
              <a:avLst/>
              <a:gdLst>
                <a:gd name="T0" fmla="*/ 43 w 87"/>
                <a:gd name="T1" fmla="*/ 86 h 86"/>
                <a:gd name="T2" fmla="*/ 0 w 87"/>
                <a:gd name="T3" fmla="*/ 43 h 86"/>
                <a:gd name="T4" fmla="*/ 43 w 87"/>
                <a:gd name="T5" fmla="*/ 0 h 86"/>
                <a:gd name="T6" fmla="*/ 87 w 87"/>
                <a:gd name="T7" fmla="*/ 43 h 86"/>
                <a:gd name="T8" fmla="*/ 43 w 87"/>
                <a:gd name="T9" fmla="*/ 86 h 86"/>
                <a:gd name="T10" fmla="*/ 43 w 87"/>
                <a:gd name="T11" fmla="*/ 11 h 86"/>
                <a:gd name="T12" fmla="*/ 12 w 87"/>
                <a:gd name="T13" fmla="*/ 43 h 86"/>
                <a:gd name="T14" fmla="*/ 43 w 87"/>
                <a:gd name="T15" fmla="*/ 75 h 86"/>
                <a:gd name="T16" fmla="*/ 75 w 87"/>
                <a:gd name="T17" fmla="*/ 43 h 86"/>
                <a:gd name="T18" fmla="*/ 43 w 87"/>
                <a:gd name="T19" fmla="*/ 1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6">
                  <a:moveTo>
                    <a:pt x="43" y="86"/>
                  </a:moveTo>
                  <a:cubicBezTo>
                    <a:pt x="20" y="86"/>
                    <a:pt x="0" y="67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6"/>
                    <a:pt x="43" y="86"/>
                  </a:cubicBezTo>
                  <a:close/>
                  <a:moveTo>
                    <a:pt x="43" y="11"/>
                  </a:moveTo>
                  <a:cubicBezTo>
                    <a:pt x="26" y="11"/>
                    <a:pt x="12" y="25"/>
                    <a:pt x="12" y="43"/>
                  </a:cubicBezTo>
                  <a:cubicBezTo>
                    <a:pt x="12" y="61"/>
                    <a:pt x="26" y="75"/>
                    <a:pt x="43" y="75"/>
                  </a:cubicBezTo>
                  <a:cubicBezTo>
                    <a:pt x="61" y="75"/>
                    <a:pt x="75" y="61"/>
                    <a:pt x="75" y="43"/>
                  </a:cubicBezTo>
                  <a:cubicBezTo>
                    <a:pt x="75" y="25"/>
                    <a:pt x="61" y="11"/>
                    <a:pt x="43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76386" y="1959297"/>
            <a:ext cx="7296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네이버쇼핑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유저</a:t>
            </a:r>
            <a:endParaRPr lang="ko-KR" altLang="en-US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1194955" y="1008849"/>
            <a:ext cx="898716" cy="706436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1194955" y="2479061"/>
            <a:ext cx="898716" cy="706436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1194955" y="745116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일수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1194955" y="2215328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ko-KR" altLang="en-US" sz="10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횟수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60071" y="1124479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일↑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등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접속일수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유저 분포 파악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60071" y="2596482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회↑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등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빌링횟수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유저 분포 파악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2300244" y="1695252"/>
            <a:ext cx="898716" cy="706436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2300244" y="1431519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en-US" altLang="ko-KR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일↑ 접속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9444" y="1837777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- 1~2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회성 유저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대상 제외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795673"/>
            <a:ext cx="898716" cy="652368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531940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주기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18816" y="875443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접속주기별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유저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 및 특성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파악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2776632"/>
            <a:ext cx="898716" cy="652368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2512899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ko-KR" altLang="en-US" sz="10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변동성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18816" y="2858193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변동성별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분포 및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 파악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1786153"/>
            <a:ext cx="898716" cy="652368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3453700" y="1522420"/>
            <a:ext cx="89871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ko-KR" altLang="en-US" sz="10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금액</a:t>
            </a:r>
            <a:endParaRPr lang="en-US" altLang="ko-KR" sz="10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18816" y="1867714"/>
            <a:ext cx="968484" cy="47517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금액대별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분포 및 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Aft>
                <a:spcPts val="1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 파악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10804" y="610183"/>
            <a:ext cx="1980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 주기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이하 유저 대상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변동성 및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빌링금액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기준 세분화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79" y="1209394"/>
            <a:ext cx="2077771" cy="200624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6332462" y="3036251"/>
            <a:ext cx="59824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금액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42035" y="962287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빌링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변동성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787337" y="1990684"/>
            <a:ext cx="1861380" cy="504285"/>
            <a:chOff x="5274526" y="4155662"/>
            <a:chExt cx="1911912" cy="504285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5274526" y="4659947"/>
              <a:ext cx="1911912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274526" y="4155662"/>
              <a:ext cx="1911912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직선 연결선 104"/>
          <p:cNvCxnSpPr/>
          <p:nvPr/>
        </p:nvCxnSpPr>
        <p:spPr>
          <a:xfrm>
            <a:off x="5277117" y="1219593"/>
            <a:ext cx="0" cy="18533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21188" y="1219593"/>
            <a:ext cx="0" cy="18533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6985262" y="1219593"/>
            <a:ext cx="1286356" cy="2032102"/>
          </a:xfrm>
          <a:prstGeom prst="rect">
            <a:avLst/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endParaRPr lang="en-US" altLang="ko-KR" sz="9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C484D13-7412-45A2-AA69-EA02E1AD0046}"/>
              </a:ext>
            </a:extLst>
          </p:cNvPr>
          <p:cNvSpPr/>
          <p:nvPr/>
        </p:nvSpPr>
        <p:spPr>
          <a:xfrm>
            <a:off x="6985262" y="955861"/>
            <a:ext cx="1286356" cy="2673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75000"/>
              </a:sysClr>
            </a:solidFill>
            <a:prstDash val="solid"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spcAft>
                <a:spcPts val="400"/>
              </a:spcAft>
            </a:pPr>
            <a:r>
              <a:rPr lang="en-US" altLang="ko-KR" sz="10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</a:t>
            </a: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</a:t>
            </a:r>
            <a:r>
              <a:rPr lang="en-US" altLang="ko-KR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Profile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86652" y="654068"/>
            <a:ext cx="88357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유저 특성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11626" y="1281713"/>
            <a:ext cx="1205913" cy="183983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주접속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시간대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접속주기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규칙성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회당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빌링금액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과금액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과금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편차 및 변동성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en-US" altLang="ko-KR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PvP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선호도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소환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Gacha</a:t>
            </a: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횟수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선호 캐릭터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ko-KR" altLang="en-US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상품</a:t>
            </a:r>
            <a:endParaRPr lang="en-US" altLang="ko-KR" sz="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>
              <a:spcAft>
                <a:spcPts val="600"/>
              </a:spcAft>
              <a:buFontTx/>
              <a:buChar char="-"/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endParaRPr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 flipV="1">
            <a:off x="1018198" y="1485155"/>
            <a:ext cx="160029" cy="36196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1018198" y="1896665"/>
            <a:ext cx="160029" cy="36196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2112171" y="1485155"/>
            <a:ext cx="160029" cy="36196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2112171" y="1896665"/>
            <a:ext cx="160029" cy="36196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3331773" y="1108872"/>
            <a:ext cx="0" cy="19363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331773" y="1108872"/>
            <a:ext cx="1200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331773" y="3045208"/>
            <a:ext cx="12004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203723" y="1993065"/>
            <a:ext cx="2528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오른쪽 화살표 118"/>
          <p:cNvSpPr/>
          <p:nvPr/>
        </p:nvSpPr>
        <p:spPr>
          <a:xfrm>
            <a:off x="6729981" y="1843997"/>
            <a:ext cx="225373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01043" y="1177160"/>
            <a:ext cx="1107997" cy="2308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1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차 유저 그룹 정의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264980" y="1992423"/>
            <a:ext cx="756207" cy="50254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264981" y="1248060"/>
            <a:ext cx="756207" cy="740886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ko-KR" altLang="en-US" sz="1100" b="1" dirty="0" smtClean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21139" y="1276874"/>
            <a:ext cx="8707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증감률 정보를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나눔고딕" panose="020D0604000000000000"/>
            </a:endParaRPr>
          </a:p>
          <a:p>
            <a:pPr algn="ctr"/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통하여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나눔고딕" panose="020D0604000000000000"/>
            </a:endParaRPr>
          </a:p>
          <a:p>
            <a:pPr algn="ctr"/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유저 그룹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나눔고딕" panose="020D0604000000000000"/>
            </a:endParaRPr>
          </a:p>
          <a:p>
            <a:pPr algn="ctr"/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나눔고딕" panose="020D0604000000000000"/>
              </a:rPr>
              <a:t>세분화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cxnSp>
        <p:nvCxnSpPr>
          <p:cNvPr id="124" name="직선 화살표 연결선 123"/>
          <p:cNvCxnSpPr>
            <a:endCxn id="123" idx="1"/>
          </p:cNvCxnSpPr>
          <p:nvPr/>
        </p:nvCxnSpPr>
        <p:spPr>
          <a:xfrm>
            <a:off x="5874715" y="1565176"/>
            <a:ext cx="246424" cy="34864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123" idx="1"/>
          </p:cNvCxnSpPr>
          <p:nvPr/>
        </p:nvCxnSpPr>
        <p:spPr>
          <a:xfrm flipV="1">
            <a:off x="5824581" y="1600040"/>
            <a:ext cx="296558" cy="591615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69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왼쪽 대괄호 29"/>
          <p:cNvSpPr/>
          <p:nvPr/>
        </p:nvSpPr>
        <p:spPr>
          <a:xfrm>
            <a:off x="2461946" y="2940180"/>
            <a:ext cx="169579" cy="1081894"/>
          </a:xfrm>
          <a:prstGeom prst="leftBracket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99987" y="3423224"/>
            <a:ext cx="3634972" cy="525630"/>
          </a:xfrm>
          <a:prstGeom prst="rect">
            <a:avLst/>
          </a:prstGeom>
          <a:solidFill>
            <a:srgbClr val="FFFFD1">
              <a:alpha val="17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239086" y="3209690"/>
            <a:ext cx="298884" cy="1851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82389" y="3201034"/>
            <a:ext cx="41549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2018</a:t>
            </a:r>
            <a:endParaRPr lang="ko-KR" altLang="en-US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D7BAB6C5-F138-4810-B5F5-3CDDF6FC80BC}"/>
              </a:ext>
            </a:extLst>
          </p:cNvPr>
          <p:cNvSpPr/>
          <p:nvPr/>
        </p:nvSpPr>
        <p:spPr>
          <a:xfrm>
            <a:off x="2117483" y="1794386"/>
            <a:ext cx="6674428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ko-KR" altLang="en-US" sz="15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■</a:t>
            </a:r>
            <a:r>
              <a:rPr lang="ko-KR" altLang="en-US" sz="13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수행 내용</a:t>
            </a:r>
            <a:endParaRPr lang="en-US" altLang="ko-KR" sz="1300" b="1" dirty="0">
              <a:solidFill>
                <a:srgbClr val="000000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877412" y="4621529"/>
            <a:ext cx="6499" cy="110616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0"/>
          </p:cNvCxnSpPr>
          <p:nvPr/>
        </p:nvCxnSpPr>
        <p:spPr>
          <a:xfrm flipH="1" flipV="1">
            <a:off x="5877433" y="5727695"/>
            <a:ext cx="3519722" cy="674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4" idx="0"/>
            <a:endCxn id="14" idx="10"/>
          </p:cNvCxnSpPr>
          <p:nvPr/>
        </p:nvCxnSpPr>
        <p:spPr>
          <a:xfrm flipV="1">
            <a:off x="5905451" y="4695632"/>
            <a:ext cx="3418532" cy="10331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5"/>
          <p:cNvSpPr txBox="1"/>
          <p:nvPr/>
        </p:nvSpPr>
        <p:spPr>
          <a:xfrm>
            <a:off x="5853414" y="5712616"/>
            <a:ext cx="293915" cy="2564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+1d</a:t>
            </a:r>
            <a:endParaRPr lang="ko-KR" altLang="en-US" sz="700" dirty="0" err="1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13" name="TextBox 166"/>
          <p:cNvSpPr txBox="1"/>
          <p:nvPr/>
        </p:nvSpPr>
        <p:spPr>
          <a:xfrm>
            <a:off x="9174216" y="5734442"/>
            <a:ext cx="445879" cy="2190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+N days</a:t>
            </a:r>
            <a:endParaRPr lang="ko-KR" altLang="en-US" sz="700" dirty="0" err="1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14" name="자유형 13"/>
          <p:cNvSpPr/>
          <p:nvPr/>
        </p:nvSpPr>
        <p:spPr>
          <a:xfrm rot="20749615">
            <a:off x="5815856" y="4902632"/>
            <a:ext cx="3567451" cy="499303"/>
          </a:xfrm>
          <a:custGeom>
            <a:avLst/>
            <a:gdLst>
              <a:gd name="connsiteX0" fmla="*/ 0 w 3270250"/>
              <a:gd name="connsiteY0" fmla="*/ 546625 h 693035"/>
              <a:gd name="connsiteX1" fmla="*/ 285750 w 3270250"/>
              <a:gd name="connsiteY1" fmla="*/ 470425 h 693035"/>
              <a:gd name="connsiteX2" fmla="*/ 552450 w 3270250"/>
              <a:gd name="connsiteY2" fmla="*/ 686325 h 693035"/>
              <a:gd name="connsiteX3" fmla="*/ 1143000 w 3270250"/>
              <a:gd name="connsiteY3" fmla="*/ 171975 h 693035"/>
              <a:gd name="connsiteX4" fmla="*/ 1403350 w 3270250"/>
              <a:gd name="connsiteY4" fmla="*/ 375175 h 693035"/>
              <a:gd name="connsiteX5" fmla="*/ 1771650 w 3270250"/>
              <a:gd name="connsiteY5" fmla="*/ 356125 h 693035"/>
              <a:gd name="connsiteX6" fmla="*/ 1993900 w 3270250"/>
              <a:gd name="connsiteY6" fmla="*/ 51325 h 693035"/>
              <a:gd name="connsiteX7" fmla="*/ 2273300 w 3270250"/>
              <a:gd name="connsiteY7" fmla="*/ 64025 h 693035"/>
              <a:gd name="connsiteX8" fmla="*/ 2628900 w 3270250"/>
              <a:gd name="connsiteY8" fmla="*/ 673625 h 693035"/>
              <a:gd name="connsiteX9" fmla="*/ 2990850 w 3270250"/>
              <a:gd name="connsiteY9" fmla="*/ 171975 h 693035"/>
              <a:gd name="connsiteX10" fmla="*/ 3270250 w 3270250"/>
              <a:gd name="connsiteY10" fmla="*/ 318025 h 69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250" h="693035">
                <a:moveTo>
                  <a:pt x="0" y="546625"/>
                </a:moveTo>
                <a:cubicBezTo>
                  <a:pt x="96837" y="496883"/>
                  <a:pt x="193675" y="447142"/>
                  <a:pt x="285750" y="470425"/>
                </a:cubicBezTo>
                <a:cubicBezTo>
                  <a:pt x="377825" y="493708"/>
                  <a:pt x="409575" y="736067"/>
                  <a:pt x="552450" y="686325"/>
                </a:cubicBezTo>
                <a:cubicBezTo>
                  <a:pt x="695325" y="636583"/>
                  <a:pt x="1001183" y="223833"/>
                  <a:pt x="1143000" y="171975"/>
                </a:cubicBezTo>
                <a:cubicBezTo>
                  <a:pt x="1284817" y="120117"/>
                  <a:pt x="1298575" y="344483"/>
                  <a:pt x="1403350" y="375175"/>
                </a:cubicBezTo>
                <a:cubicBezTo>
                  <a:pt x="1508125" y="405867"/>
                  <a:pt x="1673225" y="410100"/>
                  <a:pt x="1771650" y="356125"/>
                </a:cubicBezTo>
                <a:cubicBezTo>
                  <a:pt x="1870075" y="302150"/>
                  <a:pt x="1910292" y="100008"/>
                  <a:pt x="1993900" y="51325"/>
                </a:cubicBezTo>
                <a:cubicBezTo>
                  <a:pt x="2077508" y="2642"/>
                  <a:pt x="2167467" y="-39692"/>
                  <a:pt x="2273300" y="64025"/>
                </a:cubicBezTo>
                <a:cubicBezTo>
                  <a:pt x="2379133" y="167742"/>
                  <a:pt x="2509308" y="655633"/>
                  <a:pt x="2628900" y="673625"/>
                </a:cubicBezTo>
                <a:cubicBezTo>
                  <a:pt x="2748492" y="691617"/>
                  <a:pt x="2883958" y="231242"/>
                  <a:pt x="2990850" y="171975"/>
                </a:cubicBezTo>
                <a:cubicBezTo>
                  <a:pt x="3097742" y="112708"/>
                  <a:pt x="3183996" y="215366"/>
                  <a:pt x="3270250" y="318025"/>
                </a:cubicBez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884061" y="4438791"/>
            <a:ext cx="2351318" cy="1286206"/>
          </a:xfrm>
          <a:prstGeom prst="line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919877" y="5351107"/>
            <a:ext cx="2803253" cy="356165"/>
          </a:xfrm>
          <a:prstGeom prst="line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 rot="14581214">
            <a:off x="7480022" y="4958099"/>
            <a:ext cx="204507" cy="1448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3967167" flipV="1">
            <a:off x="7619331" y="5285000"/>
            <a:ext cx="204507" cy="14485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226"/>
              <p:cNvSpPr txBox="1"/>
              <p:nvPr/>
            </p:nvSpPr>
            <p:spPr>
              <a:xfrm>
                <a:off x="8742888" y="4436896"/>
                <a:ext cx="1245168" cy="1995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dPr>
                        <m:e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1</m:t>
                          </m:r>
                        </m:e>
                      </m:d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𝐿𝑖𝑛𝑒𝑎𝑟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𝑓𝑢𝑛𝑐𝑡𝑖𝑜𝑛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=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𝑎𝑥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+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𝑏</m:t>
                      </m:r>
                    </m:oMath>
                  </m:oMathPara>
                </a14:m>
                <a:endParaRPr lang="ko-KR" altLang="en-US" sz="700" dirty="0" err="1">
                  <a:solidFill>
                    <a:prstClr val="black"/>
                  </a:solidFill>
                  <a:latin typeface="Arial" panose="020B0604020202020204" pitchFamily="34" charset="0"/>
                  <a:ea typeface="나눔고딕" panose="020D0604000000000000"/>
                  <a:cs typeface="Arial" panose="020B0604020202020204" pitchFamily="34" charset="0"/>
                </a:endParaRPr>
              </a:p>
              <a:p>
                <a:pPr algn="ctr"/>
                <a:endParaRPr lang="ko-KR" altLang="en-US" sz="700" b="1" dirty="0">
                  <a:solidFill>
                    <a:srgbClr val="F79646">
                      <a:lumMod val="75000"/>
                    </a:srgbClr>
                  </a:solidFill>
                  <a:latin typeface="Arial" panose="020B0604020202020204" pitchFamily="34" charset="0"/>
                  <a:ea typeface="나눔고딕" panose="020D0604000000000000"/>
                </a:endParaRPr>
              </a:p>
            </p:txBody>
          </p:sp>
        </mc:Choice>
        <mc:Fallback>
          <p:sp>
            <p:nvSpPr>
              <p:cNvPr id="19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888" y="4436896"/>
                <a:ext cx="1245168" cy="199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232"/>
              <p:cNvSpPr txBox="1"/>
              <p:nvPr/>
            </p:nvSpPr>
            <p:spPr>
              <a:xfrm>
                <a:off x="7909825" y="5416761"/>
                <a:ext cx="1113732" cy="238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dPr>
                        <m:e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3</m:t>
                          </m:r>
                        </m:e>
                      </m:d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𝐸𝑟𝑟𝑜𝑟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𝐺𝑎𝑝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=</m:t>
                      </m:r>
                      <m:f>
                        <m:fPr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fPr>
                        <m:num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𝑖</m:t>
                          </m:r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(</m:t>
                          </m:r>
                        </m:e>
                      </m:nary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𝑦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accPr>
                        <m:e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𝑦</m:t>
                          </m:r>
                        </m:e>
                      </m:acc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)</m:t>
                      </m:r>
                    </m:oMath>
                  </m:oMathPara>
                </a14:m>
                <a:endParaRPr lang="ko-KR" altLang="en-US" sz="700" dirty="0" err="1">
                  <a:solidFill>
                    <a:prstClr val="black"/>
                  </a:solidFill>
                  <a:latin typeface="Arial" panose="020B0604020202020204" pitchFamily="34" charset="0"/>
                  <a:ea typeface="나눔고딕" panose="020D060400000000000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25" y="5416761"/>
                <a:ext cx="1113732" cy="238765"/>
              </a:xfrm>
              <a:prstGeom prst="rect">
                <a:avLst/>
              </a:prstGeom>
              <a:blipFill>
                <a:blip r:embed="rId4"/>
                <a:stretch>
                  <a:fillRect t="-161538" r="-37912" b="-26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33"/>
              <p:cNvSpPr txBox="1"/>
              <p:nvPr/>
            </p:nvSpPr>
            <p:spPr>
              <a:xfrm>
                <a:off x="5915812" y="4629501"/>
                <a:ext cx="1555528" cy="194126"/>
              </a:xfrm>
              <a:prstGeom prst="rect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50" dirty="0">
                    <a:solidFill>
                      <a:prstClr val="black"/>
                    </a:solidFill>
                    <a:latin typeface="맑은 고딕"/>
                    <a:ea typeface="나눔고딕" panose="020D060400000000000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6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고딕" panose="020D0604000000000000"/>
                      </a:rPr>
                      <m:t>𝑆𝑒𝑎𝑠𝑜𝑛𝑎𝑙</m:t>
                    </m:r>
                    <m:r>
                      <a:rPr lang="en-US" altLang="ko-KR" sz="6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고딕" panose="020D0604000000000000"/>
                      </a:rPr>
                      <m:t> </m:t>
                    </m:r>
                    <m:r>
                      <a:rPr lang="en-US" altLang="ko-KR" sz="6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고딕" panose="020D0604000000000000"/>
                      </a:rPr>
                      <m:t>𝐼𝑛𝑑𝑒𝑥</m:t>
                    </m:r>
                    <m:r>
                      <a:rPr lang="en-US" altLang="ko-KR" sz="6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고딕" panose="020D0604000000000000"/>
                      </a:rPr>
                      <m:t>=</m:t>
                    </m:r>
                    <m:f>
                      <m:fPr>
                        <m:ctrlP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</m:ctrlPr>
                      </m:fPr>
                      <m:num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𝐴𝑣𝑔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𝑜𝑓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𝑀𝑜𝑛𝑡h𝑙𝑦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𝑅𝑒𝑣𝑒𝑛𝑢𝑒</m:t>
                        </m:r>
                      </m:num>
                      <m:den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𝐴𝑣𝑔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𝑜𝑓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𝑎𝑙𝑙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𝑝𝑒𝑟𝑖𝑜𝑑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 </m:t>
                        </m:r>
                        <m:r>
                          <a:rPr lang="en-US" altLang="ko-KR" sz="6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고딕" panose="020D0604000000000000"/>
                          </a:rPr>
                          <m:t>𝑅𝑒𝑣𝑒𝑛𝑢𝑒</m:t>
                        </m:r>
                      </m:den>
                    </m:f>
                  </m:oMath>
                </a14:m>
                <a:endParaRPr lang="ko-KR" altLang="en-US" sz="650" dirty="0" err="1">
                  <a:solidFill>
                    <a:prstClr val="black"/>
                  </a:solidFill>
                  <a:latin typeface="Arial" panose="020B0604020202020204" pitchFamily="34" charset="0"/>
                  <a:ea typeface="나눔고딕" panose="020D0604000000000000"/>
                </a:endParaRPr>
              </a:p>
            </p:txBody>
          </p:sp>
        </mc:Choice>
        <mc:Fallback>
          <p:sp>
            <p:nvSpPr>
              <p:cNvPr id="21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4629501"/>
                <a:ext cx="1555528" cy="194126"/>
              </a:xfrm>
              <a:prstGeom prst="rect">
                <a:avLst/>
              </a:prstGeom>
              <a:blipFill>
                <a:blip r:embed="rId5"/>
                <a:stretch>
                  <a:fillRect l="-1556" b="-6061"/>
                </a:stretch>
              </a:blipFill>
              <a:ln w="635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36"/>
          <p:cNvSpPr txBox="1"/>
          <p:nvPr/>
        </p:nvSpPr>
        <p:spPr>
          <a:xfrm>
            <a:off x="6381154" y="5863594"/>
            <a:ext cx="2104561" cy="13406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사용자 </a:t>
            </a:r>
            <a:r>
              <a:rPr lang="ko-KR" altLang="en-US" sz="800" b="1" dirty="0" err="1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커스터마이징에</a:t>
            </a:r>
            <a:r>
              <a:rPr lang="ko-KR" altLang="en-US" sz="8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따른 기울기 조정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38"/>
              <p:cNvSpPr txBox="1"/>
              <p:nvPr/>
            </p:nvSpPr>
            <p:spPr>
              <a:xfrm>
                <a:off x="7878449" y="5132617"/>
                <a:ext cx="1610674" cy="17018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</m:ctrlPr>
                        </m:dPr>
                        <m:e>
                          <m:r>
                            <a:rPr lang="en-US" altLang="ko-KR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고딕" panose="020D0604000000000000"/>
                            </a:rPr>
                            <m:t>2</m:t>
                          </m:r>
                        </m:e>
                      </m:d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𝐿𝑖𝑛𝑒𝑎𝑟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𝑓𝑢𝑛𝑐𝑡𝑖𝑜𝑛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∗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𝑆𝑒𝑎𝑠𝑜𝑛𝑎𝑙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 </m:t>
                      </m:r>
                      <m:r>
                        <a:rPr lang="en-US" altLang="ko-KR" sz="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고딕" panose="020D0604000000000000"/>
                        </a:rPr>
                        <m:t>𝐼𝑛𝑑𝑒𝑥</m:t>
                      </m:r>
                    </m:oMath>
                  </m:oMathPara>
                </a14:m>
                <a:endParaRPr lang="ko-KR" altLang="en-US" sz="700" dirty="0" err="1">
                  <a:solidFill>
                    <a:prstClr val="black"/>
                  </a:solidFill>
                  <a:latin typeface="Arial" panose="020B0604020202020204" pitchFamily="34" charset="0"/>
                  <a:ea typeface="나눔고딕" panose="020D060400000000000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49" y="5132617"/>
                <a:ext cx="1610674" cy="170187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꺾인 연결선 23"/>
          <p:cNvCxnSpPr/>
          <p:nvPr/>
        </p:nvCxnSpPr>
        <p:spPr>
          <a:xfrm rot="5400000" flipH="1" flipV="1">
            <a:off x="8563005" y="4621876"/>
            <a:ext cx="352458" cy="205406"/>
          </a:xfrm>
          <a:prstGeom prst="bentConnector3">
            <a:avLst>
              <a:gd name="adj1" fmla="val 101398"/>
            </a:avLst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5400000" flipH="1" flipV="1">
            <a:off x="6021890" y="5215653"/>
            <a:ext cx="371502" cy="660418"/>
          </a:xfrm>
          <a:prstGeom prst="rtTriangle">
            <a:avLst/>
          </a:prstGeom>
          <a:solidFill>
            <a:srgbClr val="FF0000">
              <a:alpha val="20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6" name="왼쪽 대괄호 25"/>
          <p:cNvSpPr/>
          <p:nvPr/>
        </p:nvSpPr>
        <p:spPr>
          <a:xfrm>
            <a:off x="2455884" y="4663943"/>
            <a:ext cx="183097" cy="1289587"/>
          </a:xfrm>
          <a:prstGeom prst="leftBracket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TextBox 244"/>
          <p:cNvSpPr txBox="1"/>
          <p:nvPr/>
        </p:nvSpPr>
        <p:spPr>
          <a:xfrm>
            <a:off x="2196285" y="5181069"/>
            <a:ext cx="499347" cy="28814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endParaRPr lang="en-US" altLang="ko-KR" sz="7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시뮬레이션</a:t>
            </a:r>
            <a:endParaRPr lang="en-US" altLang="ko-KR" sz="7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꺾인 연결선 27"/>
          <p:cNvCxnSpPr>
            <a:stCxn id="25" idx="1"/>
            <a:endCxn id="22" idx="1"/>
          </p:cNvCxnSpPr>
          <p:nvPr/>
        </p:nvCxnSpPr>
        <p:spPr>
          <a:xfrm rot="16200000" flipH="1">
            <a:off x="6194890" y="5744364"/>
            <a:ext cx="199014" cy="173512"/>
          </a:xfrm>
          <a:prstGeom prst="bentConnector2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44"/>
          <p:cNvSpPr txBox="1"/>
          <p:nvPr/>
        </p:nvSpPr>
        <p:spPr>
          <a:xfrm>
            <a:off x="2275393" y="3375975"/>
            <a:ext cx="340173" cy="28814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</a:t>
            </a:r>
            <a:endParaRPr lang="en-US" altLang="ko-KR" sz="7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계절성</a:t>
            </a:r>
            <a:endParaRPr lang="en-US" altLang="ko-KR" sz="7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4661" y="2441339"/>
            <a:ext cx="2824231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r>
              <a:rPr lang="ko-KR" altLang="en-US" sz="9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국가 이벤트 캘린더 기반 계절성 이해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664999" y="4272019"/>
            <a:ext cx="2811669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r>
              <a:rPr lang="ko-KR" altLang="en-US" sz="9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매출 시뮬레이션 기반 신규 권역 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M/S </a:t>
            </a:r>
            <a:r>
              <a:rPr lang="ko-KR" altLang="en-US" sz="9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이해</a:t>
            </a:r>
          </a:p>
        </p:txBody>
      </p:sp>
      <p:sp>
        <p:nvSpPr>
          <p:cNvPr id="41" name="자유형 40"/>
          <p:cNvSpPr/>
          <p:nvPr/>
        </p:nvSpPr>
        <p:spPr>
          <a:xfrm>
            <a:off x="5873791" y="3680650"/>
            <a:ext cx="3149766" cy="264412"/>
          </a:xfrm>
          <a:custGeom>
            <a:avLst/>
            <a:gdLst>
              <a:gd name="connsiteX0" fmla="*/ 0 w 3614468"/>
              <a:gd name="connsiteY0" fmla="*/ 264412 h 264412"/>
              <a:gd name="connsiteX1" fmla="*/ 370936 w 3614468"/>
              <a:gd name="connsiteY1" fmla="*/ 48752 h 264412"/>
              <a:gd name="connsiteX2" fmla="*/ 828136 w 3614468"/>
              <a:gd name="connsiteY2" fmla="*/ 22872 h 264412"/>
              <a:gd name="connsiteX3" fmla="*/ 1147313 w 3614468"/>
              <a:gd name="connsiteY3" fmla="*/ 5619 h 264412"/>
              <a:gd name="connsiteX4" fmla="*/ 1777042 w 3614468"/>
              <a:gd name="connsiteY4" fmla="*/ 126389 h 264412"/>
              <a:gd name="connsiteX5" fmla="*/ 2044461 w 3614468"/>
              <a:gd name="connsiteY5" fmla="*/ 212653 h 264412"/>
              <a:gd name="connsiteX6" fmla="*/ 2182483 w 3614468"/>
              <a:gd name="connsiteY6" fmla="*/ 195401 h 264412"/>
              <a:gd name="connsiteX7" fmla="*/ 2700068 w 3614468"/>
              <a:gd name="connsiteY7" fmla="*/ 160895 h 264412"/>
              <a:gd name="connsiteX8" fmla="*/ 3096883 w 3614468"/>
              <a:gd name="connsiteY8" fmla="*/ 195401 h 264412"/>
              <a:gd name="connsiteX9" fmla="*/ 3381555 w 3614468"/>
              <a:gd name="connsiteY9" fmla="*/ 160895 h 264412"/>
              <a:gd name="connsiteX10" fmla="*/ 3614468 w 3614468"/>
              <a:gd name="connsiteY10" fmla="*/ 178148 h 26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468" h="264412">
                <a:moveTo>
                  <a:pt x="0" y="264412"/>
                </a:moveTo>
                <a:cubicBezTo>
                  <a:pt x="116456" y="176710"/>
                  <a:pt x="232913" y="89009"/>
                  <a:pt x="370936" y="48752"/>
                </a:cubicBezTo>
                <a:cubicBezTo>
                  <a:pt x="508959" y="8495"/>
                  <a:pt x="828136" y="22872"/>
                  <a:pt x="828136" y="22872"/>
                </a:cubicBezTo>
                <a:cubicBezTo>
                  <a:pt x="957532" y="15683"/>
                  <a:pt x="989162" y="-11634"/>
                  <a:pt x="1147313" y="5619"/>
                </a:cubicBezTo>
                <a:cubicBezTo>
                  <a:pt x="1305464" y="22872"/>
                  <a:pt x="1627517" y="91883"/>
                  <a:pt x="1777042" y="126389"/>
                </a:cubicBezTo>
                <a:cubicBezTo>
                  <a:pt x="1926567" y="160895"/>
                  <a:pt x="1976888" y="201151"/>
                  <a:pt x="2044461" y="212653"/>
                </a:cubicBezTo>
                <a:cubicBezTo>
                  <a:pt x="2112034" y="224155"/>
                  <a:pt x="2073215" y="204027"/>
                  <a:pt x="2182483" y="195401"/>
                </a:cubicBezTo>
                <a:cubicBezTo>
                  <a:pt x="2291751" y="186775"/>
                  <a:pt x="2547668" y="160895"/>
                  <a:pt x="2700068" y="160895"/>
                </a:cubicBezTo>
                <a:cubicBezTo>
                  <a:pt x="2852468" y="160895"/>
                  <a:pt x="2983302" y="195401"/>
                  <a:pt x="3096883" y="195401"/>
                </a:cubicBezTo>
                <a:cubicBezTo>
                  <a:pt x="3210464" y="195401"/>
                  <a:pt x="3295291" y="163770"/>
                  <a:pt x="3381555" y="160895"/>
                </a:cubicBezTo>
                <a:cubicBezTo>
                  <a:pt x="3467819" y="158020"/>
                  <a:pt x="3541143" y="168084"/>
                  <a:pt x="3614468" y="178148"/>
                </a:cubicBezTo>
              </a:path>
            </a:pathLst>
          </a:custGeom>
          <a:noFill/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 rot="21430786">
            <a:off x="5853854" y="3463834"/>
            <a:ext cx="3491450" cy="432179"/>
          </a:xfrm>
          <a:custGeom>
            <a:avLst/>
            <a:gdLst>
              <a:gd name="connsiteX0" fmla="*/ 0 w 3568053"/>
              <a:gd name="connsiteY0" fmla="*/ 408538 h 432179"/>
              <a:gd name="connsiteX1" fmla="*/ 388189 w 3568053"/>
              <a:gd name="connsiteY1" fmla="*/ 166998 h 432179"/>
              <a:gd name="connsiteX2" fmla="*/ 923026 w 3568053"/>
              <a:gd name="connsiteY2" fmla="*/ 296394 h 432179"/>
              <a:gd name="connsiteX3" fmla="*/ 1285336 w 3568053"/>
              <a:gd name="connsiteY3" fmla="*/ 244636 h 432179"/>
              <a:gd name="connsiteX4" fmla="*/ 1682151 w 3568053"/>
              <a:gd name="connsiteY4" fmla="*/ 227383 h 432179"/>
              <a:gd name="connsiteX5" fmla="*/ 2053087 w 3568053"/>
              <a:gd name="connsiteY5" fmla="*/ 158372 h 432179"/>
              <a:gd name="connsiteX6" fmla="*/ 2406770 w 3568053"/>
              <a:gd name="connsiteY6" fmla="*/ 3096 h 432179"/>
              <a:gd name="connsiteX7" fmla="*/ 2932981 w 3568053"/>
              <a:gd name="connsiteY7" fmla="*/ 313647 h 432179"/>
              <a:gd name="connsiteX8" fmla="*/ 3476445 w 3568053"/>
              <a:gd name="connsiteY8" fmla="*/ 425791 h 432179"/>
              <a:gd name="connsiteX9" fmla="*/ 3562709 w 3568053"/>
              <a:gd name="connsiteY9" fmla="*/ 408538 h 43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053" h="432179">
                <a:moveTo>
                  <a:pt x="0" y="408538"/>
                </a:moveTo>
                <a:cubicBezTo>
                  <a:pt x="117175" y="297113"/>
                  <a:pt x="234351" y="185689"/>
                  <a:pt x="388189" y="166998"/>
                </a:cubicBezTo>
                <a:cubicBezTo>
                  <a:pt x="542027" y="148307"/>
                  <a:pt x="773501" y="283454"/>
                  <a:pt x="923026" y="296394"/>
                </a:cubicBezTo>
                <a:cubicBezTo>
                  <a:pt x="1072551" y="309334"/>
                  <a:pt x="1158815" y="256138"/>
                  <a:pt x="1285336" y="244636"/>
                </a:cubicBezTo>
                <a:cubicBezTo>
                  <a:pt x="1411857" y="233134"/>
                  <a:pt x="1554193" y="241760"/>
                  <a:pt x="1682151" y="227383"/>
                </a:cubicBezTo>
                <a:cubicBezTo>
                  <a:pt x="1810110" y="213006"/>
                  <a:pt x="1932317" y="195753"/>
                  <a:pt x="2053087" y="158372"/>
                </a:cubicBezTo>
                <a:cubicBezTo>
                  <a:pt x="2173857" y="120991"/>
                  <a:pt x="2260121" y="-22783"/>
                  <a:pt x="2406770" y="3096"/>
                </a:cubicBezTo>
                <a:cubicBezTo>
                  <a:pt x="2553419" y="28975"/>
                  <a:pt x="2754702" y="243198"/>
                  <a:pt x="2932981" y="313647"/>
                </a:cubicBezTo>
                <a:cubicBezTo>
                  <a:pt x="3111260" y="384096"/>
                  <a:pt x="3371490" y="409976"/>
                  <a:pt x="3476445" y="425791"/>
                </a:cubicBezTo>
                <a:cubicBezTo>
                  <a:pt x="3581400" y="441606"/>
                  <a:pt x="3572054" y="425072"/>
                  <a:pt x="3562709" y="408538"/>
                </a:cubicBezTo>
              </a:path>
            </a:pathLst>
          </a:custGeom>
          <a:noFill/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5896179" y="3628905"/>
            <a:ext cx="3515482" cy="304877"/>
          </a:xfrm>
          <a:custGeom>
            <a:avLst/>
            <a:gdLst>
              <a:gd name="connsiteX0" fmla="*/ 0 w 3614468"/>
              <a:gd name="connsiteY0" fmla="*/ 296117 h 296117"/>
              <a:gd name="connsiteX1" fmla="*/ 345057 w 3614468"/>
              <a:gd name="connsiteY1" fmla="*/ 227106 h 296117"/>
              <a:gd name="connsiteX2" fmla="*/ 750499 w 3614468"/>
              <a:gd name="connsiteY2" fmla="*/ 227106 h 296117"/>
              <a:gd name="connsiteX3" fmla="*/ 1259457 w 3614468"/>
              <a:gd name="connsiteY3" fmla="*/ 183974 h 296117"/>
              <a:gd name="connsiteX4" fmla="*/ 1457865 w 3614468"/>
              <a:gd name="connsiteY4" fmla="*/ 63204 h 296117"/>
              <a:gd name="connsiteX5" fmla="*/ 1940944 w 3614468"/>
              <a:gd name="connsiteY5" fmla="*/ 89084 h 296117"/>
              <a:gd name="connsiteX6" fmla="*/ 2173857 w 3614468"/>
              <a:gd name="connsiteY6" fmla="*/ 45951 h 296117"/>
              <a:gd name="connsiteX7" fmla="*/ 2294627 w 3614468"/>
              <a:gd name="connsiteY7" fmla="*/ 106336 h 296117"/>
              <a:gd name="connsiteX8" fmla="*/ 2544793 w 3614468"/>
              <a:gd name="connsiteY8" fmla="*/ 63204 h 296117"/>
              <a:gd name="connsiteX9" fmla="*/ 2932982 w 3614468"/>
              <a:gd name="connsiteY9" fmla="*/ 54578 h 296117"/>
              <a:gd name="connsiteX10" fmla="*/ 3243532 w 3614468"/>
              <a:gd name="connsiteY10" fmla="*/ 2819 h 296117"/>
              <a:gd name="connsiteX11" fmla="*/ 3614468 w 3614468"/>
              <a:gd name="connsiteY11" fmla="*/ 11446 h 29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4468" h="296117">
                <a:moveTo>
                  <a:pt x="0" y="296117"/>
                </a:moveTo>
                <a:cubicBezTo>
                  <a:pt x="109987" y="267362"/>
                  <a:pt x="219974" y="238608"/>
                  <a:pt x="345057" y="227106"/>
                </a:cubicBezTo>
                <a:cubicBezTo>
                  <a:pt x="470140" y="215604"/>
                  <a:pt x="598099" y="234295"/>
                  <a:pt x="750499" y="227106"/>
                </a:cubicBezTo>
                <a:cubicBezTo>
                  <a:pt x="902899" y="219917"/>
                  <a:pt x="1141563" y="211291"/>
                  <a:pt x="1259457" y="183974"/>
                </a:cubicBezTo>
                <a:cubicBezTo>
                  <a:pt x="1377351" y="156657"/>
                  <a:pt x="1344284" y="79019"/>
                  <a:pt x="1457865" y="63204"/>
                </a:cubicBezTo>
                <a:cubicBezTo>
                  <a:pt x="1571446" y="47389"/>
                  <a:pt x="1821612" y="91960"/>
                  <a:pt x="1940944" y="89084"/>
                </a:cubicBezTo>
                <a:cubicBezTo>
                  <a:pt x="2060276" y="86208"/>
                  <a:pt x="2114910" y="43076"/>
                  <a:pt x="2173857" y="45951"/>
                </a:cubicBezTo>
                <a:cubicBezTo>
                  <a:pt x="2232804" y="48826"/>
                  <a:pt x="2232804" y="103461"/>
                  <a:pt x="2294627" y="106336"/>
                </a:cubicBezTo>
                <a:cubicBezTo>
                  <a:pt x="2356450" y="109211"/>
                  <a:pt x="2438401" y="71830"/>
                  <a:pt x="2544793" y="63204"/>
                </a:cubicBezTo>
                <a:cubicBezTo>
                  <a:pt x="2651185" y="54578"/>
                  <a:pt x="2816526" y="64642"/>
                  <a:pt x="2932982" y="54578"/>
                </a:cubicBezTo>
                <a:cubicBezTo>
                  <a:pt x="3049438" y="44514"/>
                  <a:pt x="3129951" y="10008"/>
                  <a:pt x="3243532" y="2819"/>
                </a:cubicBezTo>
                <a:cubicBezTo>
                  <a:pt x="3357113" y="-4370"/>
                  <a:pt x="3485790" y="3538"/>
                  <a:pt x="3614468" y="11446"/>
                </a:cubicBezTo>
              </a:path>
            </a:pathLst>
          </a:custGeom>
          <a:noFill/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77411" y="2835339"/>
            <a:ext cx="3534250" cy="1123408"/>
          </a:xfrm>
          <a:custGeom>
            <a:avLst/>
            <a:gdLst>
              <a:gd name="connsiteX0" fmla="*/ 0 w 3571336"/>
              <a:gd name="connsiteY0" fmla="*/ 1108061 h 1123408"/>
              <a:gd name="connsiteX1" fmla="*/ 2009955 w 3571336"/>
              <a:gd name="connsiteY1" fmla="*/ 1116687 h 1123408"/>
              <a:gd name="connsiteX2" fmla="*/ 2234241 w 3571336"/>
              <a:gd name="connsiteY2" fmla="*/ 1116687 h 1123408"/>
              <a:gd name="connsiteX3" fmla="*/ 2398143 w 3571336"/>
              <a:gd name="connsiteY3" fmla="*/ 1030423 h 1123408"/>
              <a:gd name="connsiteX4" fmla="*/ 2493034 w 3571336"/>
              <a:gd name="connsiteY4" fmla="*/ 676740 h 1123408"/>
              <a:gd name="connsiteX5" fmla="*/ 2639683 w 3571336"/>
              <a:gd name="connsiteY5" fmla="*/ 116023 h 1123408"/>
              <a:gd name="connsiteX6" fmla="*/ 2760453 w 3571336"/>
              <a:gd name="connsiteY6" fmla="*/ 29759 h 1123408"/>
              <a:gd name="connsiteX7" fmla="*/ 3200400 w 3571336"/>
              <a:gd name="connsiteY7" fmla="*/ 495585 h 1123408"/>
              <a:gd name="connsiteX8" fmla="*/ 3571336 w 3571336"/>
              <a:gd name="connsiteY8" fmla="*/ 780257 h 112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1336" h="1123408">
                <a:moveTo>
                  <a:pt x="0" y="1108061"/>
                </a:moveTo>
                <a:lnTo>
                  <a:pt x="2009955" y="1116687"/>
                </a:lnTo>
                <a:cubicBezTo>
                  <a:pt x="2382328" y="1118125"/>
                  <a:pt x="2169543" y="1131064"/>
                  <a:pt x="2234241" y="1116687"/>
                </a:cubicBezTo>
                <a:cubicBezTo>
                  <a:pt x="2298939" y="1102310"/>
                  <a:pt x="2355011" y="1103747"/>
                  <a:pt x="2398143" y="1030423"/>
                </a:cubicBezTo>
                <a:cubicBezTo>
                  <a:pt x="2441275" y="957098"/>
                  <a:pt x="2452777" y="829140"/>
                  <a:pt x="2493034" y="676740"/>
                </a:cubicBezTo>
                <a:cubicBezTo>
                  <a:pt x="2533291" y="524340"/>
                  <a:pt x="2595113" y="223853"/>
                  <a:pt x="2639683" y="116023"/>
                </a:cubicBezTo>
                <a:cubicBezTo>
                  <a:pt x="2684253" y="8193"/>
                  <a:pt x="2667000" y="-33501"/>
                  <a:pt x="2760453" y="29759"/>
                </a:cubicBezTo>
                <a:cubicBezTo>
                  <a:pt x="2853906" y="93019"/>
                  <a:pt x="3065253" y="370502"/>
                  <a:pt x="3200400" y="495585"/>
                </a:cubicBezTo>
                <a:cubicBezTo>
                  <a:pt x="3335547" y="620668"/>
                  <a:pt x="3453441" y="700462"/>
                  <a:pt x="3571336" y="780257"/>
                </a:cubicBezTo>
              </a:path>
            </a:pathLst>
          </a:cu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862039" y="2855079"/>
            <a:ext cx="3534250" cy="1110085"/>
            <a:chOff x="1197727" y="2982739"/>
            <a:chExt cx="3534250" cy="111008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197727" y="2982739"/>
              <a:ext cx="6499" cy="1106167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 flipV="1">
              <a:off x="1197748" y="4088906"/>
              <a:ext cx="3534229" cy="39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9343836" y="3559132"/>
            <a:ext cx="41549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dirty="0">
                <a:solidFill>
                  <a:srgbClr val="9BBB5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나눔고딕" panose="020D0604000000000000"/>
              </a:rPr>
              <a:t>2019</a:t>
            </a:r>
            <a:endParaRPr lang="ko-KR" altLang="en-US" sz="800" dirty="0">
              <a:solidFill>
                <a:srgbClr val="9BBB59">
                  <a:lumMod val="60000"/>
                  <a:lumOff val="40000"/>
                </a:srgbClr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003" y="3720191"/>
            <a:ext cx="41549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dirty="0">
                <a:solidFill>
                  <a:srgbClr val="9BBB59">
                    <a:lumMod val="75000"/>
                  </a:srgbClr>
                </a:solidFill>
                <a:latin typeface="Arial" panose="020B0604020202020204" pitchFamily="34" charset="0"/>
                <a:ea typeface="나눔고딕" panose="020D0604000000000000"/>
              </a:rPr>
              <a:t>2020</a:t>
            </a:r>
            <a:endParaRPr lang="ko-KR" altLang="en-US" sz="800" dirty="0">
              <a:solidFill>
                <a:srgbClr val="9BBB59">
                  <a:lumMod val="75000"/>
                </a:srgbClr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35803" y="3773044"/>
            <a:ext cx="41549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800" dirty="0">
                <a:solidFill>
                  <a:srgbClr val="9BBB59">
                    <a:lumMod val="50000"/>
                  </a:srgbClr>
                </a:solidFill>
                <a:latin typeface="Arial" panose="020B0604020202020204" pitchFamily="34" charset="0"/>
                <a:ea typeface="나눔고딕" panose="020D0604000000000000"/>
              </a:rPr>
              <a:t>2021</a:t>
            </a:r>
            <a:endParaRPr lang="ko-KR" altLang="en-US" sz="800" dirty="0">
              <a:solidFill>
                <a:srgbClr val="9BBB59">
                  <a:lumMod val="50000"/>
                </a:srgbClr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cxnSp>
        <p:nvCxnSpPr>
          <p:cNvPr id="61" name="꺾인 연결선 60"/>
          <p:cNvCxnSpPr>
            <a:stCxn id="64" idx="3"/>
            <a:endCxn id="21" idx="0"/>
          </p:cNvCxnSpPr>
          <p:nvPr/>
        </p:nvCxnSpPr>
        <p:spPr>
          <a:xfrm flipH="1">
            <a:off x="6693577" y="3308757"/>
            <a:ext cx="2904311" cy="1320745"/>
          </a:xfrm>
          <a:prstGeom prst="bentConnector4">
            <a:avLst>
              <a:gd name="adj1" fmla="val -7871"/>
              <a:gd name="adj2" fmla="val 56963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32275" y="4089773"/>
            <a:ext cx="263565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800" b="1" dirty="0">
                <a:solidFill>
                  <a:srgbClr val="F7964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런칭 후 </a:t>
            </a:r>
            <a:r>
              <a:rPr lang="en-US" altLang="ko-KR" sz="800" b="1" dirty="0">
                <a:solidFill>
                  <a:srgbClr val="F7964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Ramp-Up</a:t>
            </a:r>
            <a:r>
              <a:rPr lang="ko-KR" altLang="en-US" sz="800" b="1" dirty="0">
                <a:solidFill>
                  <a:srgbClr val="F79646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구간은 매출 시뮬레이션에서 상세 분석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61558" y="2877428"/>
            <a:ext cx="2354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Seasonal Index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계산시 런칭 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Ramp-Up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구간의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나눔고딕" panose="020D0604000000000000"/>
            </a:endParaRPr>
          </a:p>
          <a:p>
            <a:pPr algn="ctr" latinLnBrk="0"/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영향도가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 크게 나올 수 있음으로 제외 후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나눔고딕" panose="020D0604000000000000"/>
            </a:endParaRPr>
          </a:p>
          <a:p>
            <a:pPr algn="ctr" latinLnBrk="0"/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Stable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/>
              </a:rPr>
              <a:t>해진 이후 기간 사용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443635" y="2725482"/>
            <a:ext cx="264938" cy="227826"/>
          </a:xfrm>
          <a:prstGeom prst="ellipse">
            <a:avLst/>
          </a:prstGeom>
          <a:pattFill prst="lt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76505" y="2711700"/>
            <a:ext cx="28223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국가별 이벤트 기반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특수일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,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공휴일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,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선거일 등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)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한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이벤트 </a:t>
            </a:r>
            <a:r>
              <a:rPr lang="en-US" altLang="ko-KR" sz="8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ea typeface="나눔고딕" panose="020D0604000000000000"/>
              </a:rPr>
              <a:t>Seasonal Index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와 국가 </a:t>
            </a:r>
            <a:r>
              <a:rPr lang="en-US" altLang="ko-KR" sz="8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ea typeface="나눔고딕" panose="020D0604000000000000"/>
              </a:rPr>
              <a:t>Holiday Index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의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Trend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파악 및 상관성 분석</a:t>
            </a: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72263" y="3227725"/>
            <a:ext cx="28150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국가이벤트와 계절성의 상관성이 없는 경우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데이터를 지속 추가하여 계절성 이해 변수 확장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날씨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,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방학 등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시즌 </a:t>
            </a:r>
            <a:r>
              <a:rPr lang="ko-KR" altLang="en-US" sz="800" dirty="0" err="1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특수맵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정보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, </a:t>
            </a:r>
            <a:r>
              <a:rPr lang="ko-KR" altLang="en-US" sz="800" dirty="0" err="1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인게임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이벤트 정보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74034" y="3743751"/>
            <a:ext cx="28099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국가의 계절성이 어떤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Index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의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영향을 많이 받는지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여러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Seasonal Index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를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조합하여 신규 시장에 대한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이해를 확장함</a:t>
            </a: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23597" y="3108259"/>
            <a:ext cx="180000" cy="2520000"/>
            <a:chOff x="4380597" y="3108259"/>
            <a:chExt cx="180000" cy="2520000"/>
          </a:xfrm>
        </p:grpSpPr>
        <p:cxnSp>
          <p:nvCxnSpPr>
            <p:cNvPr id="90" name="Straight Connector 157">
              <a:extLst>
                <a:ext uri="{FF2B5EF4-FFF2-40B4-BE49-F238E27FC236}">
                  <a16:creationId xmlns:a16="http://schemas.microsoft.com/office/drawing/2014/main" id="{3BE04DCD-90B4-4F38-A69E-E615FAD8276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597" y="3108259"/>
              <a:ext cx="0" cy="252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160">
              <a:extLst>
                <a:ext uri="{FF2B5EF4-FFF2-40B4-BE49-F238E27FC236}">
                  <a16:creationId xmlns:a16="http://schemas.microsoft.com/office/drawing/2014/main" id="{03E994B9-F01B-4406-9D80-5521984D3F0C}"/>
                </a:ext>
              </a:extLst>
            </p:cNvPr>
            <p:cNvGrpSpPr/>
            <p:nvPr/>
          </p:nvGrpSpPr>
          <p:grpSpPr>
            <a:xfrm>
              <a:off x="4380597" y="4278259"/>
              <a:ext cx="180000" cy="180000"/>
              <a:chOff x="3744687" y="2420096"/>
              <a:chExt cx="291578" cy="291578"/>
            </a:xfrm>
          </p:grpSpPr>
          <p:sp>
            <p:nvSpPr>
              <p:cNvPr id="92" name="Oval 161">
                <a:extLst>
                  <a:ext uri="{FF2B5EF4-FFF2-40B4-BE49-F238E27FC236}">
                    <a16:creationId xmlns:a16="http://schemas.microsoft.com/office/drawing/2014/main" id="{F11CD5B0-8707-490A-B820-93C57B303015}"/>
                  </a:ext>
                </a:extLst>
              </p:cNvPr>
              <p:cNvSpPr/>
              <p:nvPr/>
            </p:nvSpPr>
            <p:spPr>
              <a:xfrm>
                <a:off x="3744687" y="2420096"/>
                <a:ext cx="291578" cy="291578"/>
              </a:xfrm>
              <a:prstGeom prst="ellipse">
                <a:avLst/>
              </a:prstGeom>
              <a:solidFill>
                <a:srgbClr val="FF500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81" tIns="35981" rIns="35981" bIns="35981" rtlCol="0" anchor="ctr" anchorCtr="0"/>
              <a:lstStyle/>
              <a:p>
                <a:pPr algn="ctr" latinLnBrk="0"/>
                <a:endParaRPr lang="en-US" sz="1099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3" name="Graphic 16">
                <a:extLst>
                  <a:ext uri="{FF2B5EF4-FFF2-40B4-BE49-F238E27FC236}">
                    <a16:creationId xmlns:a16="http://schemas.microsoft.com/office/drawing/2014/main" id="{EC22E93F-89E9-4F98-B484-50707F4FB6BB}"/>
                  </a:ext>
                </a:extLst>
              </p:cNvPr>
              <p:cNvSpPr/>
              <p:nvPr/>
            </p:nvSpPr>
            <p:spPr>
              <a:xfrm rot="5400000" flipV="1">
                <a:off x="3807346" y="2510628"/>
                <a:ext cx="209122" cy="110512"/>
              </a:xfrm>
              <a:custGeom>
                <a:avLst/>
                <a:gdLst>
                  <a:gd name="connsiteX0" fmla="*/ 1158798 w 1171575"/>
                  <a:gd name="connsiteY0" fmla="*/ 26903 h 619125"/>
                  <a:gd name="connsiteX1" fmla="*/ 1158798 w 1171575"/>
                  <a:gd name="connsiteY1" fmla="*/ 26903 h 619125"/>
                  <a:gd name="connsiteX2" fmla="*/ 1049356 w 1171575"/>
                  <a:gd name="connsiteY2" fmla="*/ 18807 h 619125"/>
                  <a:gd name="connsiteX3" fmla="*/ 588822 w 1171575"/>
                  <a:gd name="connsiteY3" fmla="*/ 416285 h 619125"/>
                  <a:gd name="connsiteX4" fmla="*/ 128193 w 1171575"/>
                  <a:gd name="connsiteY4" fmla="*/ 18902 h 619125"/>
                  <a:gd name="connsiteX5" fmla="*/ 18846 w 1171575"/>
                  <a:gd name="connsiteY5" fmla="*/ 26903 h 619125"/>
                  <a:gd name="connsiteX6" fmla="*/ 26942 w 1171575"/>
                  <a:gd name="connsiteY6" fmla="*/ 136345 h 619125"/>
                  <a:gd name="connsiteX7" fmla="*/ 588917 w 1171575"/>
                  <a:gd name="connsiteY7" fmla="*/ 621168 h 619125"/>
                  <a:gd name="connsiteX8" fmla="*/ 1150892 w 1171575"/>
                  <a:gd name="connsiteY8" fmla="*/ 136345 h 619125"/>
                  <a:gd name="connsiteX9" fmla="*/ 1158798 w 1171575"/>
                  <a:gd name="connsiteY9" fmla="*/ 26903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1575" h="619125">
                    <a:moveTo>
                      <a:pt x="1158798" y="26903"/>
                    </a:moveTo>
                    <a:lnTo>
                      <a:pt x="1158798" y="26903"/>
                    </a:lnTo>
                    <a:cubicBezTo>
                      <a:pt x="1130794" y="-5577"/>
                      <a:pt x="1081836" y="-9101"/>
                      <a:pt x="1049356" y="18807"/>
                    </a:cubicBezTo>
                    <a:lnTo>
                      <a:pt x="588822" y="416285"/>
                    </a:lnTo>
                    <a:lnTo>
                      <a:pt x="128193" y="18902"/>
                    </a:lnTo>
                    <a:cubicBezTo>
                      <a:pt x="95808" y="-9101"/>
                      <a:pt x="46849" y="-5482"/>
                      <a:pt x="18846" y="26903"/>
                    </a:cubicBezTo>
                    <a:cubicBezTo>
                      <a:pt x="-9158" y="59383"/>
                      <a:pt x="-5538" y="108342"/>
                      <a:pt x="26942" y="136345"/>
                    </a:cubicBezTo>
                    <a:lnTo>
                      <a:pt x="588917" y="621168"/>
                    </a:lnTo>
                    <a:lnTo>
                      <a:pt x="1150892" y="136345"/>
                    </a:lnTo>
                    <a:cubicBezTo>
                      <a:pt x="1183182" y="108342"/>
                      <a:pt x="1186801" y="59383"/>
                      <a:pt x="1158798" y="269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atinLnBrk="0"/>
                <a:endParaRPr lang="en-US" sz="1799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2669232" y="4536090"/>
            <a:ext cx="28136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런칭 전 시장 수익성 및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MS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검토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)</a:t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특정 장르의 신규 게임이 시장에 런칭 후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Ramp-Up</a:t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구간의 데이터 기반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Market Size 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이해 및 매출액 추정</a:t>
            </a: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65951" y="5045825"/>
            <a:ext cx="28115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사용자의 목적에 맞게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Ramp-Up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구간의 매출 추정치를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마케팅기간과 금액 등에 따라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weight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를 조정하여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신규 권역 진출 시 벌어들일 수 있는 수익성 검토</a:t>
            </a: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66762" y="5555560"/>
            <a:ext cx="280990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런칭 후 미래 자사 게임 매출 예측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)</a:t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매출 시뮬레이션을 통한 시장의 수익성 및 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Market Size</a:t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검토 후 시장에 실제 </a:t>
            </a:r>
            <a:r>
              <a:rPr lang="ko-KR" altLang="en-US" sz="800" dirty="0" err="1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진출시</a:t>
            </a: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 발생한 매출을 기반으로</a:t>
            </a:r>
            <a: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/>
            </a:r>
            <a:br>
              <a:rPr lang="en-US" altLang="ko-KR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</a:br>
            <a:r>
              <a:rPr lang="ko-KR" altLang="en-US" sz="800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/>
              </a:rPr>
              <a:t>오차를 반영하여 실제 매출 추정에 관한 모델로 활용 </a:t>
            </a:r>
            <a:endParaRPr lang="en-US" altLang="ko-KR" sz="800" dirty="0">
              <a:solidFill>
                <a:prstClr val="black"/>
              </a:solidFill>
              <a:latin typeface="Arial" panose="020B0604020202020204" pitchFamily="34" charset="0"/>
              <a:ea typeface="나눔고딕" panose="020D060400000000000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22502" y="2441339"/>
            <a:ext cx="4300962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latinLnBrk="0"/>
            <a:r>
              <a:rPr lang="ko-KR" altLang="en-US" sz="900" b="1" dirty="0">
                <a:solidFill>
                  <a:prstClr val="black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분석 시나리오 상세 예시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7020" y="2138808"/>
            <a:ext cx="9412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10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시나리오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2674660" y="2400417"/>
            <a:ext cx="2826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85229" y="2138808"/>
            <a:ext cx="97654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10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수행 방안</a:t>
            </a:r>
            <a:endParaRPr lang="ko-KR" altLang="en-US" sz="10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722502" y="2400417"/>
            <a:ext cx="430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wrap="square" lIns="0" tIns="0" rIns="0" bIns="0" rtlCol="0" anchor="ctr"/>
      <a:lstStyle>
        <a:defPPr algn="ctr">
          <a:defRPr sz="1100" b="1" dirty="0" smtClean="0">
            <a:solidFill>
              <a:schemeClr val="tx1"/>
            </a:solidFill>
            <a:latin typeface="Arial" panose="020B0604020202020204" pitchFamily="34" charset="0"/>
            <a:ea typeface="나눔고딕" panose="020D0604000000000000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sz="800" smtClean="0">
            <a:latin typeface="Arial" panose="020B0604020202020204" pitchFamily="34" charset="0"/>
            <a:ea typeface="나눔고딕" panose="020D060400000000000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525</Words>
  <Application>Microsoft Office PowerPoint</Application>
  <PresentationFormat>와이드스크린</PresentationFormat>
  <Paragraphs>106</Paragraphs>
  <Slides>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NanumBarunGothicLight</vt:lpstr>
      <vt:lpstr>나눔고딕</vt:lpstr>
      <vt:lpstr>나눔고딕 ExtraBold</vt:lpstr>
      <vt:lpstr>맑은 고딕</vt:lpstr>
      <vt:lpstr>Arial</vt:lpstr>
      <vt:lpstr>Cambria Math</vt:lpstr>
      <vt:lpstr>Office 테마</vt:lpstr>
      <vt:lpstr>디자인 사용자 지정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염사라/ 스마일게이트 홀딩스 외주</dc:creator>
  <cp:lastModifiedBy>염사라/ 스마일게이트 홀딩스 외주</cp:lastModifiedBy>
  <cp:revision>8</cp:revision>
  <dcterms:created xsi:type="dcterms:W3CDTF">2021-11-24T12:33:39Z</dcterms:created>
  <dcterms:modified xsi:type="dcterms:W3CDTF">2021-11-24T13:44:18Z</dcterms:modified>
</cp:coreProperties>
</file>