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3" r:id="rId13"/>
  </p:sldMasterIdLst>
  <p:sldIdLst>
    <p:sldId id="256" r:id="rId15"/>
    <p:sldId id="257" r:id="rId16"/>
    <p:sldId id="292" r:id="rId17"/>
    <p:sldId id="258" r:id="rId18"/>
    <p:sldId id="279" r:id="rId19"/>
    <p:sldId id="261" r:id="rId20"/>
    <p:sldId id="262" r:id="rId21"/>
    <p:sldId id="260" r:id="rId22"/>
    <p:sldId id="259" r:id="rId23"/>
    <p:sldId id="264" r:id="rId24"/>
    <p:sldId id="265" r:id="rId25"/>
    <p:sldId id="266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5" r:id="rId38"/>
    <p:sldId id="284" r:id="rId39"/>
    <p:sldId id="286" r:id="rId40"/>
    <p:sldId id="280" r:id="rId41"/>
    <p:sldId id="281" r:id="rId42"/>
    <p:sldId id="282" r:id="rId43"/>
    <p:sldId id="283" r:id="rId44"/>
    <p:sldId id="267" r:id="rId45"/>
    <p:sldId id="293" r:id="rId46"/>
    <p:sldId id="294" r:id="rId47"/>
    <p:sldId id="287" r:id="rId48"/>
    <p:sldId id="288" r:id="rId49"/>
    <p:sldId id="289" r:id="rId50"/>
    <p:sldId id="291" r:id="rId5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79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584_12731640/fImage13993179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149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10/12/2018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25531379169.jpe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18501545724.jpe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39381611478.jpe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4071836334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35822146500.jpe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0582329169.jpe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29412465724.jpe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2832561478.jpe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4842659358.jpe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0492866962.jpe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9602934464.jpe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6763005705.jpe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0213148145.jpe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9543673281.jpe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7793796827.jpe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8603269961.jpeg"></Relationship><Relationship Id="rId3" Type="http://schemas.openxmlformats.org/officeDocument/2006/relationships/image" Target="../media/fImage25608327491.jpeg"></Relationship><Relationship Id="rId4" Type="http://schemas.openxmlformats.org/officeDocument/2006/relationships/image" Target="../media/fImage254463292995.jpeg"></Relationship><Relationship Id="rId5" Type="http://schemas.openxmlformats.org/officeDocument/2006/relationships/image" Target="../media/fImage225153301942.jpe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8603374827.jpeg"></Relationship><Relationship Id="rId3" Type="http://schemas.openxmlformats.org/officeDocument/2006/relationships/image" Target="../media/fImage256083385436.jpeg"></Relationship><Relationship Id="rId4" Type="http://schemas.openxmlformats.org/officeDocument/2006/relationships/image" Target="../media/fImage254463392391.jpeg"></Relationship><Relationship Id="rId5" Type="http://schemas.openxmlformats.org/officeDocument/2006/relationships/image" Target="../media/fImage225153404604.jpe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8603463902.jpeg"></Relationship><Relationship Id="rId3" Type="http://schemas.openxmlformats.org/officeDocument/2006/relationships/image" Target="../media/fImage25608347153.jpeg"></Relationship><Relationship Id="rId4" Type="http://schemas.openxmlformats.org/officeDocument/2006/relationships/image" Target="../media/fImage25446348292.jpeg"></Relationship><Relationship Id="rId5" Type="http://schemas.openxmlformats.org/officeDocument/2006/relationships/image" Target="../media/fImage225153492382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14442141.jpeg"></Relationship><Relationship Id="rId3" Type="http://schemas.openxmlformats.org/officeDocument/2006/relationships/image" Target="../media/fImage440944228467.jpeg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3303557421.jpeg"></Relationship><Relationship Id="rId3" Type="http://schemas.openxmlformats.org/officeDocument/2006/relationships/image" Target="../media/fImage663713588716.jpeg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3214349718.jpeg"></Relationship><Relationship Id="rId3" Type="http://schemas.openxmlformats.org/officeDocument/2006/relationships/image" Target="../media/fImage313154369895.jpeg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7204405447.jpeg"></Relationship><Relationship Id="rId3" Type="http://schemas.openxmlformats.org/officeDocument/2006/relationships/image" Target="../media/fImage397894411726.jpeg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4603854771.jpeg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5503951538.jpeg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7824001869.jpeg"></Relationship><Relationship Id="rId3" Type="http://schemas.openxmlformats.org/officeDocument/2006/relationships/image" Target="../media/fImage1224014019912.jpeg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32164145667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200511041.jpeg"></Relationship><Relationship Id="rId3" Type="http://schemas.openxmlformats.org/officeDocument/2006/relationships/image" Target="../media/fImage197671128467.jpe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76771206334.jpe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6351226500.jpe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69695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20154098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2330" y="1690370"/>
            <a:ext cx="4182110" cy="418211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84480" y="1239520"/>
            <a:ext cx="1107122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4915" y="1285240"/>
          <a:ext cx="9097645" cy="4032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0725"/>
                <a:gridCol w="720725"/>
                <a:gridCol w="720725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935355"/>
                <a:gridCol w="950595"/>
              </a:tblGrid>
              <a:tr h="40322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밴치마크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가격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정격파워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부스트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개수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773430" y="3036570"/>
            <a:ext cx="53225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그래픽 카드는 벤치마크 점수/가격으로 계산한다.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(가격대비 벤치마크 점수가 높은 제품을 선택)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6096000" y="3496945"/>
            <a:ext cx="1626870" cy="635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7955" y="1993900"/>
            <a:ext cx="5506085" cy="47059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15900" y="1239520"/>
            <a:ext cx="1113980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56165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CPU 사양 이상인 제품만 노드 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5742940" y="3435350"/>
            <a:ext cx="995680" cy="1143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175" y="1645285"/>
          <a:ext cx="1174432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11505"/>
                <a:gridCol w="611505"/>
                <a:gridCol w="611505"/>
                <a:gridCol w="611505"/>
                <a:gridCol w="612140"/>
                <a:gridCol w="613410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752475"/>
                <a:gridCol w="968375"/>
                <a:gridCol w="14395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벤치점수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TDP(W)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CPU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쓰레드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동작속도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터보속도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L3캐시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내장 그래픽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GPU속도(Mhz)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지원메모리(Mhz)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3220" y="1985010"/>
            <a:ext cx="5144135" cy="46202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04470" y="1239520"/>
            <a:ext cx="11151235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0965" y="3490595"/>
            <a:ext cx="50857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CPU는 벤치마크 점수/가격으로 계산한다.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(가격대비 벤치마크 점수가 높은 제품을 선택)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5184140" y="3780790"/>
            <a:ext cx="2051685" cy="3619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175" y="1645285"/>
          <a:ext cx="1174432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11505"/>
                <a:gridCol w="611505"/>
                <a:gridCol w="611505"/>
                <a:gridCol w="611505"/>
                <a:gridCol w="612140"/>
                <a:gridCol w="613410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614045"/>
                <a:gridCol w="752475"/>
                <a:gridCol w="968375"/>
                <a:gridCol w="14395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벤치점수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TDP(W)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CPU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쓰레드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동작속도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터보속도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L3캐시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내장 그래픽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GPU속도(Mhz)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지원메모리(Mhz)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11" name="텍스트 상자 10"/>
          <p:cNvSpPr txBox="1">
            <a:spLocks/>
          </p:cNvSpPr>
          <p:nvPr/>
        </p:nvSpPr>
        <p:spPr>
          <a:xfrm rot="0">
            <a:off x="104140" y="4137025"/>
            <a:ext cx="6402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CPU의 소켓과 오버클럭 가능 여부는 Mainboard를 구할때 필요한 정보임으로 저장 (CPU MB간 엣지 연결 조건)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11" idx="3"/>
          </p:cNvCxnSpPr>
          <p:nvPr/>
        </p:nvCxnSpPr>
        <p:spPr>
          <a:xfrm rot="0" flipV="1">
            <a:off x="6506210" y="4371975"/>
            <a:ext cx="977900" cy="889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11" idx="3"/>
          </p:cNvCxnSpPr>
          <p:nvPr/>
        </p:nvCxnSpPr>
        <p:spPr>
          <a:xfrm rot="0">
            <a:off x="6506210" y="4460240"/>
            <a:ext cx="969645" cy="4953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>
          <a:xfrm rot="0">
            <a:off x="98425" y="4791710"/>
            <a:ext cx="667448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CPU의 소비전력(TDP)는 PSU를 구할때 필요한 정보임으로 저장 (CPU PSU간 엣지 연결 조건)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14" idx="3"/>
          </p:cNvCxnSpPr>
          <p:nvPr/>
        </p:nvCxnSpPr>
        <p:spPr>
          <a:xfrm rot="0" flipV="1">
            <a:off x="6767830" y="4663440"/>
            <a:ext cx="708025" cy="45021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C:/Users/Yeom Seoung Yun/AppData/Roaming/PolarisOffice/ETemp/10676_9531400/fImage58407183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2335" y="1880235"/>
            <a:ext cx="5901055" cy="497840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571944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소켓과 CPU 오버클럭 가능 여부에 따라 MB선택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5845810" y="3435350"/>
            <a:ext cx="387350" cy="25019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380" y="1671955"/>
          <a:ext cx="1131633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3745"/>
                <a:gridCol w="496570"/>
                <a:gridCol w="1229360"/>
                <a:gridCol w="534670"/>
                <a:gridCol w="754380"/>
                <a:gridCol w="854075"/>
                <a:gridCol w="654685"/>
                <a:gridCol w="754380"/>
                <a:gridCol w="754380"/>
                <a:gridCol w="915035"/>
                <a:gridCol w="594360"/>
                <a:gridCol w="755015"/>
                <a:gridCol w="755015"/>
                <a:gridCol w="755650"/>
                <a:gridCol w="755015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 슬롯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클럭 지원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DDR버전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페이즈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폼팩터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메인보드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칩셋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WiFi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Yeom Seoung Yun/AppData/Roaming/PolarisOffice/ETemp/10676_9531400/fImage83582214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4995" y="1899285"/>
            <a:ext cx="6384925" cy="49072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38760" y="1239520"/>
            <a:ext cx="1111694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40665" y="4398645"/>
            <a:ext cx="3695064" cy="901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MB와 RAM 연결 조건을 저장한다.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(메모리 슬럭 수, 램 지원 클럭, DDR버전)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3937000" y="4617720"/>
            <a:ext cx="2648585" cy="2311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380" y="1671955"/>
          <a:ext cx="1131633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3745"/>
                <a:gridCol w="496570"/>
                <a:gridCol w="1229360"/>
                <a:gridCol w="534670"/>
                <a:gridCol w="754380"/>
                <a:gridCol w="854075"/>
                <a:gridCol w="654685"/>
                <a:gridCol w="754380"/>
                <a:gridCol w="754380"/>
                <a:gridCol w="915035"/>
                <a:gridCol w="594360"/>
                <a:gridCol w="755015"/>
                <a:gridCol w="755015"/>
                <a:gridCol w="755650"/>
                <a:gridCol w="755015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소켓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오버클럭가능여부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 슬롯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클럭 지원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DDR버전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페이즈 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폼팩터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메인보드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 칩셋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WiFi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sp>
        <p:nvSpPr>
          <p:cNvPr id="13" name="텍스트 상자 12"/>
          <p:cNvSpPr txBox="1">
            <a:spLocks/>
          </p:cNvSpPr>
          <p:nvPr/>
        </p:nvSpPr>
        <p:spPr>
          <a:xfrm rot="0">
            <a:off x="165100" y="2844165"/>
            <a:ext cx="5283200" cy="14668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MB는 페이즈 수 * 램 지원 클럭 /가격 이 최대인 제품을 선택 한다. 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(페이즈 수는 높을수록 안정적인 전력 공급을 해주고 램 지원 클럭이 높을 수록 CPU GPU를 받쳐줄 수 있는 성능이 올라간다.)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>
            <a:stCxn id="13" idx="3"/>
          </p:cNvCxnSpPr>
          <p:nvPr/>
        </p:nvCxnSpPr>
        <p:spPr>
          <a:xfrm rot="0">
            <a:off x="5447665" y="3577590"/>
            <a:ext cx="535305" cy="2857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244475" y="5289550"/>
            <a:ext cx="5624830" cy="7048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MB와 CASE 연결 조건을 저장한다.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메인보드 칩셋(폼팩터)은 크기를 나타낸다.(m-ATX, ATX, E-ATX...)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>
            <a:stCxn id="15" idx="3"/>
          </p:cNvCxnSpPr>
          <p:nvPr/>
        </p:nvCxnSpPr>
        <p:spPr>
          <a:xfrm rot="0" flipV="1">
            <a:off x="5874385" y="4867910"/>
            <a:ext cx="779780" cy="77533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C:/Users/Yeom Seoung Yun/AppData/Roaming/PolarisOffice/ETemp/10676_9531400/fImage61058232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0615" y="1691005"/>
            <a:ext cx="7214870" cy="51104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250565"/>
            <a:ext cx="4900295" cy="17881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램 용량 보다는 크고 입력한 용량 4배 보다는 작고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갯수가 메인보드의 램 슬롯갯수보다 작고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클럭이 메인보드의 램 지원 클럭보다 크고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램 DDR버전과 메인보드의 DDR 버전이 같은지 본다.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5028565" y="3867150"/>
            <a:ext cx="203835" cy="27686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45005" y="1319530"/>
          <a:ext cx="94735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8345"/>
                <a:gridCol w="728345"/>
                <a:gridCol w="728345"/>
                <a:gridCol w="728345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3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용량(GB)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개수(개)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클럭(Mhz)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규격(DDR)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RAM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타이밍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전압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XMP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C:/Users/Yeom Seoung Yun/AppData/Roaming/PolarisOffice/ETemp/10676_9531400/fImage62941246572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9115" y="1690370"/>
            <a:ext cx="5306060" cy="45313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04470" y="1239520"/>
            <a:ext cx="1115123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00965" y="3490595"/>
            <a:ext cx="6177915" cy="647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RAM은 램 용량*램 클럭/가격이 최대인 제품을 선택한다.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(램 용량이 클수록 램 클럭이 높을수록 처리속도가 빠르다.)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276975" y="3605530"/>
            <a:ext cx="1127760" cy="20955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45005" y="1319530"/>
          <a:ext cx="94735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8345"/>
                <a:gridCol w="728345"/>
                <a:gridCol w="728345"/>
                <a:gridCol w="728345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  <a:gridCol w="72834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용량(GB)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개수(개)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클럭(Mhz)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램 규격(DDR)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RAM 품목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타이밍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전압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XMP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C:/Users/Yeom Seoung Yun/AppData/Roaming/PolarisOffice/ETemp/10676_9531400/fImage48283256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67195" y="2025015"/>
            <a:ext cx="5095875" cy="45821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5571490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SSD를 고른다고 선택한 경우(0==선택하지 않음)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 용량이 사용자가 입력한 값보다 작은것만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5538470" y="3742055"/>
            <a:ext cx="1820545" cy="914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6715" y="1660525"/>
          <a:ext cx="116579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16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용량GB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읽기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A/S년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저장 방식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TRIM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S.M.A.R.T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DEVSLP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SLC 캐싱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cxnSp>
        <p:nvCxnSpPr>
          <p:cNvPr id="20" name="도형 19"/>
          <p:cNvCxnSpPr/>
          <p:nvPr/>
        </p:nvCxnSpPr>
        <p:spPr>
          <a:xfrm rot="0" flipV="1">
            <a:off x="5316855" y="2172335"/>
            <a:ext cx="1416685" cy="67564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C:/Users/Yeom Seoung Yun/AppData/Roaming/PolarisOffice/ETemp/10676_9531400/fImage66484265935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6395" y="2036445"/>
            <a:ext cx="6553835" cy="459486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3559810"/>
            <a:ext cx="4798060" cy="15017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SSD는 (읽기+쓰기속도)*용량/가격 이 최대인 제품을 선택한다.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4926330" y="3980814"/>
            <a:ext cx="988059" cy="33020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6715" y="1660525"/>
          <a:ext cx="1165796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16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용량GB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읽기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쓰기 속도MB/s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A/S년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저장 방식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TRIM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S.M.A.R.T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DEVSLP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SLC 캐싱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HDD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SSD와 구별한 이유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11496675" cy="28549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SSD와 동일하다.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SSD에서 읽기+쓰기속도를 회전수로 대체했다.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SSD의 읽기속도, 쓰기 속도가 HDD와는 비교할 수 없을 정도로 빨라서 만약 SSD와 HDD를 같은 DB에 넣고 계산을 하면 HDD는 나올 수가 없다.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67865" y="1296670"/>
          <a:ext cx="9450705" cy="4191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5515"/>
                <a:gridCol w="765175"/>
                <a:gridCol w="1125855"/>
              </a:tblGrid>
              <a:tr h="4191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용량TB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회전수(rpm)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모델명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버퍼용량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용량/플래터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인터 페이스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1709 : 인텔 8세대 CPU 출시 이전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1710 : 인텔 8세대 CPU 출시 직후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9144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(새로운 제품 출시 - 새로운 노드 추가)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1801 : 인텔 멜트다운 스팩터 보안 취약점 패치 직후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(인텔CPU 전체적으로 성능 하락 - 노드 가중치 값 변화)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1809 : 현재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C:/Users/Yeom Seoung Yun/AppData/Roaming/PolarisOffice/ETemp/10676_9531400/fImage49049286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6995" y="2000885"/>
            <a:ext cx="5681345" cy="48583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6265545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PSU는 CPU소비전력과 GPU소비전력에 1.2배 정도는여유를 가지고 있어야 안정적으로 컴퓨터를 사용할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6391910" y="3877945"/>
            <a:ext cx="637540" cy="5778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C:/Users/Yeom Seoung Yun/AppData/Roaming/PolarisOffice/ETemp/10676_9531400/fImage30960293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0420" y="2152015"/>
            <a:ext cx="4851400" cy="41833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6265545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예외사항으로 그래픽 카드를 선택하지 않으면 CPU전력량만 있는데 아무리 커봤자 135W를 넘지 않아서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5배로 정했다.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391910" y="2820670"/>
            <a:ext cx="1217295" cy="1057910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C:/Users/Yeom Seoung Yun/AppData/Roaming/PolarisOffice/ETemp/10676_9531400/fImage54676300570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3525" y="2019300"/>
            <a:ext cx="5431155" cy="425958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최적의 제품 선택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7000" y="2695575"/>
            <a:ext cx="4513580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파워는 정격용량*as기간/가격 이 최대인 제품을 선택한다.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>
            <a:off x="4639945" y="3877945"/>
            <a:ext cx="2514600" cy="8064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6090" y="1660525"/>
          <a:ext cx="1162367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8785"/>
                <a:gridCol w="761365"/>
                <a:gridCol w="457200"/>
                <a:gridCol w="551815"/>
                <a:gridCol w="551815"/>
                <a:gridCol w="309880"/>
                <a:gridCol w="409575"/>
                <a:gridCol w="716280"/>
                <a:gridCol w="523240"/>
                <a:gridCol w="421005"/>
                <a:gridCol w="614045"/>
                <a:gridCol w="523240"/>
                <a:gridCol w="546100"/>
                <a:gridCol w="431800"/>
                <a:gridCol w="580390"/>
                <a:gridCol w="807085"/>
                <a:gridCol w="694055"/>
                <a:gridCol w="636905"/>
                <a:gridCol w="556895"/>
                <a:gridCol w="728345"/>
                <a:gridCol w="363855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 용량W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무상 A/S 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레일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+12V 전류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4핀 IDE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SATA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 (6)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PCI-E(6+2)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Reform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모듈러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대기전력 1W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플랫 케이블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프리볼트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파워 규격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 PLUS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액티브 PFC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Case, cooler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3040" y="1239520"/>
            <a:ext cx="11162665" cy="49396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94945" y="2707005"/>
            <a:ext cx="6424295" cy="23660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case는 메인보드 칩셋(폼팩터)와 같은 제품만 추가한다.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쿨링 위주와 저소음 위주에 따라서 계산 방법이 나뉜다.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18770" y="1649095"/>
          <a:ext cx="11532235" cy="337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3944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0715"/>
                <a:gridCol w="641350"/>
              </a:tblGrid>
              <a:tr h="3378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풍량CFM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소음 dBA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System Cooler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크기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두께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베어링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커넥터 핀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최소 회전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최대 회전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최소 소음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보증 기간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LED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발광 부분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날개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본체 색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84480" y="2092325"/>
          <a:ext cx="11543665" cy="2095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1390"/>
              </a:tblGrid>
              <a:tr h="2095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크기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폭mm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높이mm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깊이mm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쿨러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측면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외부 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내부 색깔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1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/>
                </a:tc>
              </a:tr>
            </a:tbl>
          </a:graphicData>
        </a:graphic>
      </p:graphicFrame>
      <p:pic>
        <p:nvPicPr>
          <p:cNvPr id="25" name="그림 24" descr="C:/Users/Yeom Seoung Yun/AppData/Roaming/PolarisOffice/ETemp/10676_9531400/fImage59021314814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8435" y="2342515"/>
            <a:ext cx="5334635" cy="4395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검증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가격은 비슷한 수준이나 CPU, 케이스, 메인보드에서 아낀돈으로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3TB짜리 하드디스크를 살 수 있었다.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Tom Clancy’s Rainbow Six Siega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케이스, 메모리에서 돈을 아껴 30만원 가까이 차이가 난다.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Yeom Seoung Yun/AppData/Roaming/PolarisOffice/ETemp/10676_9531400/fImage72954367328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590" y="57150"/>
            <a:ext cx="4408805" cy="6471920"/>
          </a:xfrm>
          <a:prstGeom prst="rect"/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81855" y="262890"/>
          <a:ext cx="7529830" cy="533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440"/>
                <a:gridCol w="2231390"/>
              </a:tblGrid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CPU 이름 [AMD] R5 1600 (서밋 릿지)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161400.0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MB 이름 [MSI] B350M PRO-VD PLUS	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78000.0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RAM 이름 [삼성] DDR4 16G PC4-21300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170300.0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 이름 [Colorful] IGAME 지포스 GTX1060 VULCAN U D5 3GB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239000.0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이름 [삼성] 860 EVO 250GB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94400.0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HDD 이름 [Toshiba] 3TB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88900.0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PSU 이름 [마이크로닉스] Classic II 600W +12V Single Rail 85+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49100.0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 이름 [3RSYS] R350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18700.0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cooler 이름 [ID-COOLING] NO-12025-SD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5660.0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 rot="0">
            <a:off x="10064750" y="5617845"/>
            <a:ext cx="9340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887700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537793796827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5750" y="301625"/>
            <a:ext cx="4923790" cy="5760720"/>
          </a:xfrm>
          <a:prstGeom prst="rect"/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38750" y="433070"/>
          <a:ext cx="6680200" cy="515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440"/>
                <a:gridCol w="1381760"/>
              </a:tblGrid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CPU 이름 [AMD] R3 2200G (레이븐 릿지)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72500.0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MB 이름 [MSI] B350M PRO-VD PLUS	</a:t>
                      </a:r>
                      <a:endParaRPr lang="ko-KR" altLang="en-US" sz="18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78000.0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RAM 이름 [GeIL] DDR4 8G PC4-19200 CL17 SUPER LUCE RGB Lite 화이트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latin typeface="맑은 고딕" charset="0"/>
                          <a:ea typeface="맑은 고딕" charset="0"/>
                        </a:rPr>
                        <a:t>68800.0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GPU 이름 [Colorful] IGAME 지포스 GTX1060 VULCAN U D5 3GB</a:t>
                      </a: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239000.0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SSD 이름 [삼성] 860 EVO 250GB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94400.0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HDD 이름 [Toshiba] 3TB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88900.0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PSU 이름 [마이크로닉스] Classic II 600W +12V Single Rail 85+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49100.0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case 이름 [3RSYS] R350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18700.0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cooler 이름 [ID-COOLING] NO-12025-SD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5660.0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 rot="0">
            <a:off x="10554335" y="5697855"/>
            <a:ext cx="110998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715060.0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 descr="C:/Users/Yeom Seoung Yun/AppData/Roaming/PolarisOffice/ETemp/10676_9531400/fImage24860326996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 descr="C:/Users/Yeom Seoung Yun/AppData/Roaming/PolarisOffice/ETemp/10676_9531400/fImage2560832749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 descr="C:/Users/Yeom Seoung Yun/AppData/Roaming/PolarisOffice/ETemp/10676_9531400/fImage254463292995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 descr="C:/Users/Yeom Seoung Yun/AppData/Roaming/PolarisOffice/ETemp/10676_9531400/fImage225153301942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580390" y="259334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07720" y="5811520"/>
            <a:ext cx="84372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8세대 CPU 출시 이후에는 가격이 안정화 되지 않아 그래도 i7-6700k가 선택된다.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 descr="C:/Users/Yeom Seoung Yun/AppData/Roaming/PolarisOffice/ETemp/10676_9531400/fImage24860337482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 descr="C:/Users/Yeom Seoung Yun/AppData/Roaming/PolarisOffice/ETemp/10676_9531400/fImage25608338543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 descr="C:/Users/Yeom Seoung Yun/AppData/Roaming/PolarisOffice/ETemp/10676_9531400/fImage25446339239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 descr="C:/Users/Yeom Seoung Yun/AppData/Roaming/PolarisOffice/ETemp/10676_9531400/fImage225153404604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3378200" y="258191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07720" y="5811520"/>
            <a:ext cx="10884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가격이 안정화 되지 않아 선택이 안됐는데 보안 패치로 인해 인텔 8세대 cpu는 선택을 받지 못한 비운의 cpu가 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30960"/>
            <a:ext cx="10516870" cy="48475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배틀그라운드 기준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6100" y="1780540"/>
          <a:ext cx="1114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/>
                <a:gridCol w="2786380"/>
                <a:gridCol w="2786380"/>
                <a:gridCol w="27882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1809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 descr="C:/Users/Yeom Seoung Yun/AppData/Roaming/PolarisOffice/ETemp/10676_9531400/fImage24860346390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2163445"/>
            <a:ext cx="2795905" cy="3523615"/>
          </a:xfrm>
          <a:prstGeom prst="rect"/>
          <a:noFill/>
        </p:spPr>
      </p:pic>
      <p:pic>
        <p:nvPicPr>
          <p:cNvPr id="7" name="그림 6" descr="C:/Users/Yeom Seoung Yun/AppData/Roaming/PolarisOffice/ETemp/10676_9531400/fImage2560834715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5495" y="2162175"/>
            <a:ext cx="2861945" cy="3513455"/>
          </a:xfrm>
          <a:prstGeom prst="rect"/>
          <a:noFill/>
        </p:spPr>
      </p:pic>
      <p:pic>
        <p:nvPicPr>
          <p:cNvPr id="9" name="그림 8" descr="C:/Users/Yeom Seoung Yun/AppData/Roaming/PolarisOffice/ETemp/10676_9531400/fImage25446348292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00" y="2160905"/>
            <a:ext cx="2745105" cy="3481070"/>
          </a:xfrm>
          <a:prstGeom prst="rect"/>
          <a:noFill/>
        </p:spPr>
      </p:pic>
      <p:pic>
        <p:nvPicPr>
          <p:cNvPr id="10" name="그림 9" descr="C:/Users/Yeom Seoung Yun/AppData/Roaming/PolarisOffice/ETemp/10676_9531400/fImage225153492382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160905"/>
            <a:ext cx="2808605" cy="349250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V="1">
            <a:off x="6130290" y="2559050"/>
            <a:ext cx="5561965" cy="22860"/>
          </a:xfrm>
          <a:prstGeom prst="line"/>
          <a:ln w="38100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807720" y="5811520"/>
            <a:ext cx="108845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전체적으로 CPU가격이 상승하여 최신인 2600이 아니라 조금 오래된 1600cpu가 선택되었다.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10676_9531400/fImage43144421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9620" y="3105150"/>
            <a:ext cx="11040110" cy="648335"/>
          </a:xfrm>
          <a:prstGeom prst="rect"/>
          <a:noFill/>
        </p:spPr>
      </p:pic>
      <p:pic>
        <p:nvPicPr>
          <p:cNvPr id="5" name="그림 4" descr="C:/Users/Yeom Seoung Yun/AppData/Roaming/PolarisOffice/ETemp/10676_9531400/fImage44094422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1416050"/>
            <a:ext cx="9497695" cy="75057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944245" y="2320290"/>
            <a:ext cx="503682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Csv 파일 맨 첫줄 앞에는 총 제품수가 들어간다.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초록색 부분은 빈공간이다. 이유는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29945" y="1387475"/>
            <a:ext cx="581025" cy="25082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810260" y="1697990"/>
            <a:ext cx="581025" cy="46355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844405" y="1376045"/>
            <a:ext cx="581025" cy="257810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739140" y="3082290"/>
            <a:ext cx="11021060" cy="27368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18135" y="4060190"/>
            <a:ext cx="1148397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Csv 파일을 읽을 때 , 를 기준으로 데이터를 나눠 읽는데 마지막 부분인 \n(개행)를 String으로 인식해서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맨 뒷부분에 , 와 다음 행에 , 가 있어야  \n를 안읽고 건너 뛸 수 가 있어서 위와 같이 csv파일을 수정했습니다.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48335" y="3355340"/>
            <a:ext cx="250825" cy="25082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558905" y="3176905"/>
            <a:ext cx="250825" cy="25082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결과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11330355742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29005" y="2092325"/>
            <a:ext cx="7112635" cy="99885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932815" y="1808480"/>
            <a:ext cx="36004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1809 기준 초 저사양 효도 컴퓨터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440045" y="1811655"/>
            <a:ext cx="44342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1809 기준 배틀그라운드 권장사양 컴퓨터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eom Seoung Yun/AppData/Roaming/PolarisOffice/ETemp/10676_9531400/fImage66371358871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8245" y="2769870"/>
            <a:ext cx="6460490" cy="311531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2468245" y="2763520"/>
            <a:ext cx="2820670" cy="2036445"/>
          </a:xfrm>
          <a:prstGeom prst="rect"/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536190" y="5003800"/>
            <a:ext cx="2525395" cy="5924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292090" y="3028315"/>
            <a:ext cx="3545205" cy="63436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38760" y="3525520"/>
            <a:ext cx="497649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저소음 위주로 효도 컴퓨터를 맞추니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말도 안되게 높은 가격의 케이스가 선택되었다.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출처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상세 정보 : 다나와 조립 PC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게임 상세 정보 : Steam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조립PC 커뮤니티 : 퀘이사존 https://quasarzone.co.kr/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		쿨엔조이(a.k.a. 검은동내) www.coolenjoy.net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GPU 벤치마크 점수 : https://www.cpubenchmark.net/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			  https://www.videocardbenchmark.net/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383214349718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5935" y="1336675"/>
            <a:ext cx="8311515" cy="435292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1069340" y="3035935"/>
            <a:ext cx="751205" cy="111569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Yeom Seoung Yun/AppData/Roaming/PolarisOffice/ETemp/10676_9531400/fImage31315436989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3955" y="1772285"/>
            <a:ext cx="7649210" cy="2562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Yeom Seoung Yun/AppData/Roaming/PolarisOffice/ETemp/10676_9531400/fImage577204405447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0495" y="1694815"/>
            <a:ext cx="5877560" cy="4663440"/>
          </a:xfrm>
          <a:prstGeom prst="rect"/>
          <a:noFill/>
        </p:spPr>
      </p:pic>
      <p:pic>
        <p:nvPicPr>
          <p:cNvPr id="4" name="그림 3" descr="C:/Users/Yeom Seoung Yun/AppData/Roaming/PolarisOffice/ETemp/10676_9531400/fImage39789441172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7300" y="1697355"/>
            <a:ext cx="6807200" cy="337629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9735820" y="1637030"/>
            <a:ext cx="568960" cy="36512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573520" y="446976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57530" y="1171575"/>
            <a:ext cx="30841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이클립스에서 실행하는 경우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5838190" y="1118235"/>
            <a:ext cx="52044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명령프롬프트(cmd)창에서 jdk로 실행시키는 경우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10676_9531400/fImage254603854771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7395" y="1377315"/>
            <a:ext cx="10516235" cy="203517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296670" y="3400425"/>
            <a:ext cx="740410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Inputmismatch 예외사항이 뜨면 .csv파일이 잘못된 경우이다.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(PPT 맨 앞부분에서 말한 형식과 다른 경우 발생)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원인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csv파일을 , 를 기준으로 데이터를 읽어오는데 마지막 부분이 \n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개행을 String으로 읽어 와서 따로 , 표시를 해줘야 한다.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블록저장(영역을 지정하고 저장하는 것)을 하지 않고 그냥 저장을 하면 뒤에 콤마가 없어지는 경우가 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10676_9531400/fImage37550395153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2327275"/>
            <a:ext cx="10224770" cy="1233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조치방법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10676_9531400/fImage5878240018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755" y="2249805"/>
            <a:ext cx="7833360" cy="2174875"/>
          </a:xfrm>
          <a:prstGeom prst="rect"/>
          <a:noFill/>
        </p:spPr>
      </p:pic>
      <p:pic>
        <p:nvPicPr>
          <p:cNvPr id="5" name="그림 4" descr="C:/Users/Yeom Seoung Yun/AppData/Roaming/PolarisOffice/ETemp/10676_9531400/fImage122401401991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70" y="4423410"/>
            <a:ext cx="6755765" cy="198056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7847329" y="2536190"/>
            <a:ext cx="4100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4~5줄 마지막에 콤마를 쓰고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884035" y="4564380"/>
            <a:ext cx="47174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csv파일을 열어 아무것도 없는 마지막 열(예시는 S열)까지 블록지정 한 후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Yeom Seoung Yun/AppData/Roaming/PolarisOffice/ETemp/10676_9531400/fImage23321641456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6395" y="2195195"/>
            <a:ext cx="10825480" cy="3985894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추가사항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조치방법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970145" y="1546860"/>
            <a:ext cx="41008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1,2 단계를 성공적으로 하면 나머지 줄에도 콤마가 다 생성된다.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309245" y="1373505"/>
            <a:ext cx="11736070" cy="48056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(GPU, CPU, Mainboard, RAM, SSD, HDD, PSU, case, (cooler) 순서로 구한다.)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, RAM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*(1/불량률))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(단 파워의 정격 용량은 CPU, GPU 등등 소비전력을 다 더한것보다 크다. 메인보드 칩셋도 동일 해야한다.)</a:t>
            </a:r>
            <a:r>
              <a:rPr lang="en-US" altLang="ko-KR" sz="16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(불량률이 빠진 이유는 너무 낮아서 계산에 의미가 없다.)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611F2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rgbClr val="0611F2"/>
                </a:solidFill>
                <a:latin typeface="맑은 고딕" charset="0"/>
                <a:ea typeface="맑은 고딕" charset="0"/>
              </a:rPr>
              <a:t>램 : 램용량 * (읽기+쓰기속도)*램 클럭/ 가격(단 메인보드의 램클럭보다는 작거나 같고 램 갯수는 메인보드에서 제공해주는 램 슬롯수보다는 작아야한다.)</a:t>
            </a:r>
            <a:endParaRPr lang="ko-KR" altLang="en-US" sz="1600" cap="none" dirty="0" smtClean="0" b="0" strike="noStrike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수식을 세울때 고려한 사항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38760" y="1524000"/>
            <a:ext cx="11715115" cy="4654550"/>
          </a:xfrm>
          <a:prstGeom prst="rect"/>
        </p:spPr>
        <p:txBody>
          <a:bodyPr wrap="square" lIns="91440" tIns="45720" rIns="91440" bIns="45720" vert="horz" anchor="t">
            <a:normAutofit fontScale="625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CPU, GPU 벤치마크 / 가격 (가격대비 성능이 좋은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MB 전원부 페이즈 갯수*램지원클럭/가격 (가격대비 안정적으로 전원을 공급해주고 램 성능도 어느정도 받혀주는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램 용량*(읽기+쓰기)*램 클럭/가격(가격대비 용량과 속도가 빠른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SSD/HDD 용량*(읽기+쓰기 또는 rpm)*as기간 (가격대비 용량과 속도가 빠르고 그리고 고장났을때 무료로 교체 받을 수 있는 제품 고르기)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파워서플라이(PSU) 정격용량/가격 (가격대비 제공해주는 파워 용량(W)이 큰 제품 선택 불량률이 빠진 이유는 서로 차이가 너무 작아 비교할 수 없기 때문이다.)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 저소음 가격/쿨러 갯수(쿨러 갯수가 케이스 소음과 직결되어 가격대비 쿨러 갯수가 적으면 좋다 하지만 위에 계산 모두 최대라고 되어있어서 역수를 취했다.)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 쿨링 가로*세로*높이/가격 (가격대비 부피가 큰 제품을 고르기, 부피가 클수록 쿨링이 더 잘된다.)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 케이스가 쿨링 위주일때만 선택되는데 풍량/(소음*가격) (풍량이 많고 기왕이면 소음도 적으면 더 좋아서 소음도 넣었다.)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사용자 입력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8200" y="1426845"/>
            <a:ext cx="10516235" cy="208915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014730" y="3676650"/>
            <a:ext cx="4090035" cy="20313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1. CPU 밴치마크 점수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2. GPU 밴치마크 점수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3. RAM 권장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케이스 쿨링 우선, 저소음 우선 선택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SSD 최대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순서로 입력한다.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02225" y="3672840"/>
            <a:ext cx="4281170" cy="2210435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5137150" y="4406900"/>
            <a:ext cx="4178300" cy="24828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097780" y="4627245"/>
            <a:ext cx="4295775" cy="21336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097780" y="4837430"/>
            <a:ext cx="4295775" cy="24828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9394190" y="3667760"/>
            <a:ext cx="27336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4. 케이스는 사용자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선택에 자유가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5. SSD 용량이 늘어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날수록 가격당 용량은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늘어나는데 절대적인 가격은 마구 올라가 용량 제한을 걸수밖에 없다.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사용자 입력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4550" y="1393190"/>
            <a:ext cx="3861435" cy="435292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095240" y="1649095"/>
            <a:ext cx="668909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원래는 게임들의 스펙을 모아둔 steamDB를 사용하려고 했으나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구하지 못해서 직접 입력해 놓았다.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pc_parts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모든 컴퓨터 부품의 공통된 정보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String name // 이름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point // 밴치마크 점수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price // 가격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Double 로 선언한 이유는 가격대비 점수를 계산하기 때문에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나누기 연산을 해서 double 자료형을 사용했다.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40995" y="1239520"/>
            <a:ext cx="11014710" cy="49396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DB 형태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노드 생성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4915" y="1285240"/>
          <a:ext cx="9097645" cy="4032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20725"/>
                <a:gridCol w="720725"/>
                <a:gridCol w="720725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935355"/>
                <a:gridCol w="950595"/>
              </a:tblGrid>
              <a:tr h="403225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인덱스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밴치마크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가격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정격파워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제조사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코어클럭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부스트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팬 개수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메모리클럭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endParaRPr lang="ko-KR" altLang="en-US" sz="14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18375" y="1695450"/>
            <a:ext cx="4286885" cy="44678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307340" y="3138805"/>
            <a:ext cx="63461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사용자가 입력한 그래픽 카드 사양 이상인 제품만 노드 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7" idx="3"/>
          </p:cNvCxnSpPr>
          <p:nvPr/>
        </p:nvCxnSpPr>
        <p:spPr>
          <a:xfrm rot="0" flipV="1">
            <a:off x="6652895" y="3318510"/>
            <a:ext cx="1058545" cy="5715"/>
          </a:xfrm>
          <a:prstGeom prst="straightConnector1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37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Who Doctor</dc:creator>
  <cp:lastModifiedBy>Who Doctor</cp:lastModifiedBy>
</cp:coreProperties>
</file>