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67" r:id="rId35"/>
    <p:sldMasterId id="2147483868" r:id="rId37"/>
    <p:sldMasterId id="2147483869" r:id="rId39"/>
  </p:sldMasterIdLst>
  <p:sldIdLst>
    <p:sldId id="256" r:id="rId41"/>
    <p:sldId id="257" r:id="rId42"/>
    <p:sldId id="258" r:id="rId43"/>
    <p:sldId id="259" r:id="rId44"/>
    <p:sldId id="260" r:id="rId45"/>
    <p:sldId id="262" r:id="rId46"/>
    <p:sldId id="261" r:id="rId47"/>
    <p:sldId id="264" r:id="rId48"/>
    <p:sldId id="266" r:id="rId49"/>
    <p:sldId id="270" r:id="rId50"/>
    <p:sldId id="271" r:id="rId51"/>
    <p:sldId id="272" r:id="rId52"/>
    <p:sldId id="265" r:id="rId53"/>
    <p:sldId id="267" r:id="rId54"/>
    <p:sldId id="268" r:id="rId55"/>
    <p:sldId id="269" r:id="rId56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35" Type="http://schemas.openxmlformats.org/officeDocument/2006/relationships/slideMaster" Target="slideMasters/slideMaster1.xml"></Relationship><Relationship Id="rId36" Type="http://schemas.openxmlformats.org/officeDocument/2006/relationships/theme" Target="theme/theme1.xml"></Relationship><Relationship Id="rId37" Type="http://schemas.openxmlformats.org/officeDocument/2006/relationships/slideMaster" Target="slideMasters/slideMaster2.xml"></Relationship><Relationship Id="rId39" Type="http://schemas.openxmlformats.org/officeDocument/2006/relationships/slideMaster" Target="slideMasters/slideMaster3.xml"></Relationship><Relationship Id="rId41" Type="http://schemas.openxmlformats.org/officeDocument/2006/relationships/slide" Target="slides/slide1.xml"></Relationship><Relationship Id="rId42" Type="http://schemas.openxmlformats.org/officeDocument/2006/relationships/slide" Target="slides/slide2.xml"></Relationship><Relationship Id="rId43" Type="http://schemas.openxmlformats.org/officeDocument/2006/relationships/slide" Target="slides/slide3.xml"></Relationship><Relationship Id="rId44" Type="http://schemas.openxmlformats.org/officeDocument/2006/relationships/slide" Target="slides/slide4.xml"></Relationship><Relationship Id="rId45" Type="http://schemas.openxmlformats.org/officeDocument/2006/relationships/slide" Target="slides/slide5.xml"></Relationship><Relationship Id="rId46" Type="http://schemas.openxmlformats.org/officeDocument/2006/relationships/slide" Target="slides/slide6.xml"></Relationship><Relationship Id="rId47" Type="http://schemas.openxmlformats.org/officeDocument/2006/relationships/slide" Target="slides/slide7.xml"></Relationship><Relationship Id="rId48" Type="http://schemas.openxmlformats.org/officeDocument/2006/relationships/slide" Target="slides/slide8.xml"></Relationship><Relationship Id="rId49" Type="http://schemas.openxmlformats.org/officeDocument/2006/relationships/slide" Target="slides/slide9.xml"></Relationship><Relationship Id="rId50" Type="http://schemas.openxmlformats.org/officeDocument/2006/relationships/slide" Target="slides/slide10.xml"></Relationship><Relationship Id="rId51" Type="http://schemas.openxmlformats.org/officeDocument/2006/relationships/slide" Target="slides/slide11.xml"></Relationship><Relationship Id="rId52" Type="http://schemas.openxmlformats.org/officeDocument/2006/relationships/slide" Target="slides/slide12.xml"></Relationship><Relationship Id="rId53" Type="http://schemas.openxmlformats.org/officeDocument/2006/relationships/slide" Target="slides/slide13.xml"></Relationship><Relationship Id="rId54" Type="http://schemas.openxmlformats.org/officeDocument/2006/relationships/slide" Target="slides/slide14.xml"></Relationship><Relationship Id="rId55" Type="http://schemas.openxmlformats.org/officeDocument/2006/relationships/slide" Target="slides/slide15.xml"></Relationship><Relationship Id="rId56" Type="http://schemas.openxmlformats.org/officeDocument/2006/relationships/slide" Target="slides/slide16.xml"></Relationship><Relationship Id="rId57" Type="http://schemas.openxmlformats.org/officeDocument/2006/relationships/viewProps" Target="viewProps.xml"></Relationship><Relationship Id="rId58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139931079169.png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Relationship Id="rId2" Type="http://schemas.openxmlformats.org/officeDocument/2006/relationships/image" Target="../media/fImage1399314341.png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Relationship Id="rId2" Type="http://schemas.openxmlformats.org/officeDocument/2006/relationships/image" Target="../media/fImage1399323441.png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eom Seoung Yun/AppData/Roaming/PolarisOffice/ETemp/8264_10513680/fImage13993107916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rgbClr val="295776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eom Seoung Yun/AppData/Roaming/PolarisOffice/ETemp/8880_1214856/fImage13993143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3270" cy="685927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10364470" cy="23888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rgbClr val="295776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861435"/>
            <a:ext cx="9145270" cy="16567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870" cy="2853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870" cy="15011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740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740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775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775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3470" cy="48748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 txBox="1">
            <a:spLocks noChangeAspect="1"/>
          </p:cNvSpPr>
          <p:nvPr>
            <p:ph type="pic"/>
          </p:nvPr>
        </p:nvSpPr>
        <p:spPr>
          <a:xfrm rot="0">
            <a:off x="5183505" y="987425"/>
            <a:ext cx="6173470" cy="48748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그림을 추가하려면 아이콘을 클릭하세요</a:t>
            </a:r>
          </a:p>
        </p:txBody>
      </p:sp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30170" cy="58134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5570" cy="58134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eom Seoung Yun/AppData/Roaming/PolarisOffice/ETemp/5292_7955504/fImage13993234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3270" cy="685927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10364470" cy="23888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rgbClr val="295776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861435"/>
            <a:ext cx="9145270" cy="16567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870" cy="2853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870" cy="15011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740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740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775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775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3470" cy="48748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 txBox="1">
            <a:spLocks noChangeAspect="1"/>
          </p:cNvSpPr>
          <p:nvPr>
            <p:ph type="pic"/>
          </p:nvPr>
        </p:nvSpPr>
        <p:spPr>
          <a:xfrm rot="0">
            <a:off x="5183505" y="987425"/>
            <a:ext cx="6173470" cy="48748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그림을 추가하려면 아이콘을 클릭하세요</a:t>
            </a:r>
          </a:p>
        </p:txBody>
      </p:sp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30170" cy="58134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5570" cy="58134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그림을 추가하려면 아이콘을 클릭하세요</a:t>
            </a:r>
          </a:p>
        </p:txBody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10/2/2018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5837775724.png"></Relationship><Relationship Id="rId13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image" Target="../media/fImage58371368467.png"></Relationship><Relationship Id="rId13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slideLayout" Target="../slideLayouts/slideLayout24.xml"></Relationship><Relationship Id="rId3" Type="http://schemas.openxmlformats.org/officeDocument/2006/relationships/slideLayout" Target="../slideLayouts/slideLayout25.xml"></Relationship><Relationship Id="rId4" Type="http://schemas.openxmlformats.org/officeDocument/2006/relationships/slideLayout" Target="../slideLayouts/slideLayout26.xml"></Relationship><Relationship Id="rId5" Type="http://schemas.openxmlformats.org/officeDocument/2006/relationships/slideLayout" Target="../slideLayouts/slideLayout27.xml"></Relationship><Relationship Id="rId6" Type="http://schemas.openxmlformats.org/officeDocument/2006/relationships/slideLayout" Target="../slideLayouts/slideLayout28.xml"></Relationship><Relationship Id="rId7" Type="http://schemas.openxmlformats.org/officeDocument/2006/relationships/slideLayout" Target="../slideLayouts/slideLayout29.xml"></Relationship><Relationship Id="rId8" Type="http://schemas.openxmlformats.org/officeDocument/2006/relationships/slideLayout" Target="../slideLayouts/slideLayout30.xml"></Relationship><Relationship Id="rId9" Type="http://schemas.openxmlformats.org/officeDocument/2006/relationships/slideLayout" Target="../slideLayouts/slideLayout31.xml"></Relationship><Relationship Id="rId10" Type="http://schemas.openxmlformats.org/officeDocument/2006/relationships/slideLayout" Target="../slideLayouts/slideLayout32.xml"></Relationship><Relationship Id="rId11" Type="http://schemas.openxmlformats.org/officeDocument/2006/relationships/slideLayout" Target="../slideLayouts/slideLayout33.xml"></Relationship><Relationship Id="rId12" Type="http://schemas.openxmlformats.org/officeDocument/2006/relationships/image" Target="../media/fImage58372278467.png"></Relationship><Relationship Id="rId13" Type="http://schemas.openxmlformats.org/officeDocument/2006/relationships/theme" Target="../theme/theme3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eom Seoung Yun/AppData/Roaming/PolarisOffice/ETemp/8264_10513680/fImage5837775724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10/2/2018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eom Seoung Yun/AppData/Roaming/PolarisOffice/ETemp/8880_1214856/fImage58371368467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3270" cy="685927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eom Seoung Yun/AppData/Roaming/PolarisOffice/ETemp/5292_7955504/fImage58372278467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3270" cy="685927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14812096334.jpeg"></Relationship><Relationship Id="rId3" Type="http://schemas.openxmlformats.org/officeDocument/2006/relationships/image" Target="../media/fImage411512106500.jpe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138622159169.jpeg"></Relationship><Relationship Id="rId3" Type="http://schemas.openxmlformats.org/officeDocument/2006/relationships/image" Target="../media/fImage357072165724.jpe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8136515741.jpeg"></Relationship><Relationship Id="rId3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962031668467.jpeg"></Relationship><Relationship Id="rId3" Type="http://schemas.openxmlformats.org/officeDocument/2006/relationships/image" Target="../media/fImage757951676334.jpeg"></Relationship><Relationship Id="rId4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757951716500.jpeg"></Relationship><Relationship Id="rId3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103638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rgbClr val="295776"/>
                </a:solidFill>
                <a:latin typeface="맑은 고딕" charset="0"/>
                <a:ea typeface="맑은 고딕" charset="0"/>
              </a:rPr>
              <a:t>자료구조설계</a:t>
            </a:r>
            <a:endParaRPr lang="ko-KR" altLang="en-US" sz="5000" cap="none" dirty="0" smtClean="0" b="0" strike="noStrike">
              <a:solidFill>
                <a:srgbClr val="29577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조립 PC 견적 추천 프로그램</a:t>
            </a:r>
            <a:endParaRPr lang="ko-KR" altLang="en-US" sz="2400" cap="none" dirty="0" smtClean="0" b="0" strike="noStrike">
              <a:solidFill>
                <a:srgbClr val="57768B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solidFill>
                <a:srgbClr val="57768B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컴퓨터공학부 컴퓨터전공 염승윤</a:t>
            </a:r>
            <a:endParaRPr lang="ko-KR" altLang="en-US" sz="2400" cap="none" dirty="0" smtClean="0" b="0" strike="noStrike">
              <a:solidFill>
                <a:srgbClr val="57768B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8775" cy="132905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data structure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13560"/>
            <a:ext cx="3749675" cy="43554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BFS</a:t>
            </a: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2317750" y="2027555"/>
            <a:ext cx="387350" cy="387985"/>
          </a:xfrm>
          <a:prstGeom prst="ellipse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1786255" y="2967990"/>
            <a:ext cx="387350" cy="38798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B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2305050" y="2955925"/>
            <a:ext cx="387350" cy="38798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847975" y="2967990"/>
            <a:ext cx="387350" cy="38798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 rot="0">
            <a:off x="4816475" y="1918969"/>
            <a:ext cx="54229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1097915" y="3727450"/>
            <a:ext cx="387350" cy="38798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 rot="0">
            <a:off x="1797685" y="3715385"/>
            <a:ext cx="387350" cy="38798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 rot="0">
            <a:off x="2509520" y="3727450"/>
            <a:ext cx="387350" cy="38798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7" name="도형 56"/>
          <p:cNvCxnSpPr>
            <a:stCxn id="5" idx="4"/>
            <a:endCxn id="54" idx="0"/>
          </p:cNvCxnSpPr>
          <p:nvPr/>
        </p:nvCxnSpPr>
        <p:spPr>
          <a:xfrm rot="0" flipH="1">
            <a:off x="1290955" y="3354705"/>
            <a:ext cx="689610" cy="37401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57"/>
          <p:cNvCxnSpPr>
            <a:stCxn id="5" idx="4"/>
            <a:endCxn id="55" idx="0"/>
          </p:cNvCxnSpPr>
          <p:nvPr/>
        </p:nvCxnSpPr>
        <p:spPr>
          <a:xfrm rot="0">
            <a:off x="1979295" y="3354705"/>
            <a:ext cx="12700" cy="36195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58"/>
          <p:cNvCxnSpPr>
            <a:stCxn id="6" idx="4"/>
            <a:endCxn id="56" idx="0"/>
          </p:cNvCxnSpPr>
          <p:nvPr/>
        </p:nvCxnSpPr>
        <p:spPr>
          <a:xfrm rot="0">
            <a:off x="2498090" y="3342640"/>
            <a:ext cx="205740" cy="38608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>
            <a:stCxn id="4" idx="4"/>
            <a:endCxn id="5" idx="0"/>
          </p:cNvCxnSpPr>
          <p:nvPr/>
        </p:nvCxnSpPr>
        <p:spPr>
          <a:xfrm rot="0" flipH="1">
            <a:off x="1979295" y="2414270"/>
            <a:ext cx="532765" cy="55499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>
            <a:stCxn id="4" idx="4"/>
            <a:endCxn id="7" idx="0"/>
          </p:cNvCxnSpPr>
          <p:nvPr/>
        </p:nvCxnSpPr>
        <p:spPr>
          <a:xfrm rot="0">
            <a:off x="2510790" y="2414270"/>
            <a:ext cx="531495" cy="55499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5" idx="4"/>
            <a:endCxn id="54" idx="0"/>
          </p:cNvCxnSpPr>
          <p:nvPr/>
        </p:nvCxnSpPr>
        <p:spPr>
          <a:xfrm rot="0" flipH="1">
            <a:off x="1290955" y="3354705"/>
            <a:ext cx="689610" cy="37401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63"/>
          <p:cNvCxnSpPr>
            <a:stCxn id="5" idx="4"/>
            <a:endCxn id="55" idx="0"/>
          </p:cNvCxnSpPr>
          <p:nvPr/>
        </p:nvCxnSpPr>
        <p:spPr>
          <a:xfrm rot="0">
            <a:off x="1979295" y="3354705"/>
            <a:ext cx="12700" cy="36195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>
            <a:stCxn id="6" idx="4"/>
            <a:endCxn id="56" idx="0"/>
          </p:cNvCxnSpPr>
          <p:nvPr/>
        </p:nvCxnSpPr>
        <p:spPr>
          <a:xfrm rot="0">
            <a:off x="2498090" y="3342640"/>
            <a:ext cx="205740" cy="38608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>
            <a:stCxn id="4" idx="4"/>
            <a:endCxn id="6" idx="0"/>
          </p:cNvCxnSpPr>
          <p:nvPr/>
        </p:nvCxnSpPr>
        <p:spPr>
          <a:xfrm rot="0" flipH="1">
            <a:off x="2498090" y="2414270"/>
            <a:ext cx="13970" cy="54292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4832350" y="2361565"/>
          <a:ext cx="4191635" cy="75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635"/>
              </a:tblGrid>
              <a:tr h="752475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40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텍스트 상자 67"/>
          <p:cNvSpPr txBox="1">
            <a:spLocks/>
          </p:cNvSpPr>
          <p:nvPr/>
        </p:nvSpPr>
        <p:spPr>
          <a:xfrm rot="0">
            <a:off x="4827270" y="2018030"/>
            <a:ext cx="438340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Front						back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9" name="텍스트 상자 68"/>
          <p:cNvSpPr txBox="1">
            <a:spLocks/>
          </p:cNvSpPr>
          <p:nvPr/>
        </p:nvSpPr>
        <p:spPr>
          <a:xfrm rot="0">
            <a:off x="4939030" y="2414270"/>
            <a:ext cx="514985" cy="70929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latin typeface="맑은 고딕" charset="0"/>
                <a:ea typeface="맑은 고딕" charset="0"/>
              </a:rPr>
              <a:t>A</a:t>
            </a:r>
            <a:endParaRPr lang="ko-KR" altLang="en-US" sz="4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8775" cy="132905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data structure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13560"/>
            <a:ext cx="3749675" cy="43554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BFS</a:t>
            </a: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2317750" y="2027555"/>
            <a:ext cx="387350" cy="38798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1786255" y="2967990"/>
            <a:ext cx="387350" cy="387985"/>
          </a:xfrm>
          <a:prstGeom prst="ellipse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B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2305050" y="2955925"/>
            <a:ext cx="387350" cy="387985"/>
          </a:xfrm>
          <a:prstGeom prst="ellipse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847975" y="2967990"/>
            <a:ext cx="387350" cy="387985"/>
          </a:xfrm>
          <a:prstGeom prst="ellipse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 rot="0">
            <a:off x="4816475" y="1918969"/>
            <a:ext cx="54229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1097915" y="3727450"/>
            <a:ext cx="387350" cy="38798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 rot="0">
            <a:off x="1797685" y="3715385"/>
            <a:ext cx="387350" cy="38798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 rot="0">
            <a:off x="2509520" y="3727450"/>
            <a:ext cx="387350" cy="38798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7" name="도형 56"/>
          <p:cNvCxnSpPr>
            <a:stCxn id="5" idx="4"/>
            <a:endCxn id="54" idx="0"/>
          </p:cNvCxnSpPr>
          <p:nvPr/>
        </p:nvCxnSpPr>
        <p:spPr>
          <a:xfrm rot="0" flipH="1">
            <a:off x="1290955" y="3354705"/>
            <a:ext cx="689610" cy="37401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57"/>
          <p:cNvCxnSpPr>
            <a:stCxn id="5" idx="4"/>
            <a:endCxn id="55" idx="0"/>
          </p:cNvCxnSpPr>
          <p:nvPr/>
        </p:nvCxnSpPr>
        <p:spPr>
          <a:xfrm rot="0">
            <a:off x="1979295" y="3354705"/>
            <a:ext cx="12700" cy="36195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58"/>
          <p:cNvCxnSpPr>
            <a:stCxn id="6" idx="4"/>
            <a:endCxn id="56" idx="0"/>
          </p:cNvCxnSpPr>
          <p:nvPr/>
        </p:nvCxnSpPr>
        <p:spPr>
          <a:xfrm rot="0">
            <a:off x="2498090" y="3342640"/>
            <a:ext cx="205740" cy="38608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>
            <a:stCxn id="4" idx="4"/>
            <a:endCxn id="5" idx="0"/>
          </p:cNvCxnSpPr>
          <p:nvPr/>
        </p:nvCxnSpPr>
        <p:spPr>
          <a:xfrm rot="0" flipH="1">
            <a:off x="1979295" y="2414270"/>
            <a:ext cx="532765" cy="55499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>
            <a:stCxn id="4" idx="4"/>
            <a:endCxn id="7" idx="0"/>
          </p:cNvCxnSpPr>
          <p:nvPr/>
        </p:nvCxnSpPr>
        <p:spPr>
          <a:xfrm rot="0">
            <a:off x="2510790" y="2414270"/>
            <a:ext cx="531495" cy="55499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5" idx="4"/>
            <a:endCxn id="54" idx="0"/>
          </p:cNvCxnSpPr>
          <p:nvPr/>
        </p:nvCxnSpPr>
        <p:spPr>
          <a:xfrm rot="0" flipH="1">
            <a:off x="1290955" y="3354705"/>
            <a:ext cx="689610" cy="37401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63"/>
          <p:cNvCxnSpPr>
            <a:stCxn id="5" idx="4"/>
            <a:endCxn id="55" idx="0"/>
          </p:cNvCxnSpPr>
          <p:nvPr/>
        </p:nvCxnSpPr>
        <p:spPr>
          <a:xfrm rot="0">
            <a:off x="1979295" y="3354705"/>
            <a:ext cx="12700" cy="36195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>
            <a:stCxn id="6" idx="4"/>
            <a:endCxn id="56" idx="0"/>
          </p:cNvCxnSpPr>
          <p:nvPr/>
        </p:nvCxnSpPr>
        <p:spPr>
          <a:xfrm rot="0">
            <a:off x="2498090" y="3342640"/>
            <a:ext cx="205740" cy="38608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>
            <a:stCxn id="4" idx="4"/>
            <a:endCxn id="6" idx="0"/>
          </p:cNvCxnSpPr>
          <p:nvPr/>
        </p:nvCxnSpPr>
        <p:spPr>
          <a:xfrm rot="0" flipH="1">
            <a:off x="2498090" y="2414270"/>
            <a:ext cx="13970" cy="54292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4832350" y="2361565"/>
          <a:ext cx="4191635" cy="75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635"/>
              </a:tblGrid>
              <a:tr h="752475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40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텍스트 상자 67"/>
          <p:cNvSpPr txBox="1">
            <a:spLocks/>
          </p:cNvSpPr>
          <p:nvPr/>
        </p:nvSpPr>
        <p:spPr>
          <a:xfrm rot="0">
            <a:off x="4827270" y="2018030"/>
            <a:ext cx="438340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Front						back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9" name="텍스트 상자 68"/>
          <p:cNvSpPr txBox="1">
            <a:spLocks/>
          </p:cNvSpPr>
          <p:nvPr/>
        </p:nvSpPr>
        <p:spPr>
          <a:xfrm rot="0">
            <a:off x="4939030" y="2414270"/>
            <a:ext cx="1560830" cy="70929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latin typeface="맑은 고딕" charset="0"/>
                <a:ea typeface="맑은 고딕" charset="0"/>
              </a:rPr>
              <a:t>B	C	D</a:t>
            </a:r>
            <a:endParaRPr lang="ko-KR" altLang="en-US" sz="4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0" name="텍스트 상자 69"/>
          <p:cNvSpPr txBox="1">
            <a:spLocks/>
          </p:cNvSpPr>
          <p:nvPr/>
        </p:nvSpPr>
        <p:spPr>
          <a:xfrm rot="0">
            <a:off x="4852035" y="3268345"/>
            <a:ext cx="33083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8775" cy="132905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data structure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13560"/>
            <a:ext cx="3749675" cy="43554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BFS</a:t>
            </a: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2317750" y="2027555"/>
            <a:ext cx="387350" cy="38798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1786255" y="2967990"/>
            <a:ext cx="387350" cy="38798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B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2305050" y="2955925"/>
            <a:ext cx="387350" cy="38798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847975" y="2967990"/>
            <a:ext cx="387350" cy="38798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 rot="0">
            <a:off x="4816475" y="1918969"/>
            <a:ext cx="54229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1097915" y="3727450"/>
            <a:ext cx="387350" cy="387985"/>
          </a:xfrm>
          <a:prstGeom prst="ellipse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 rot="0">
            <a:off x="1797685" y="3715385"/>
            <a:ext cx="387350" cy="387985"/>
          </a:xfrm>
          <a:prstGeom prst="ellipse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 rot="0">
            <a:off x="2509520" y="3727450"/>
            <a:ext cx="387350" cy="38798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7" name="도형 56"/>
          <p:cNvCxnSpPr>
            <a:stCxn id="5" idx="4"/>
            <a:endCxn id="54" idx="0"/>
          </p:cNvCxnSpPr>
          <p:nvPr/>
        </p:nvCxnSpPr>
        <p:spPr>
          <a:xfrm rot="0" flipH="1">
            <a:off x="1290955" y="3354705"/>
            <a:ext cx="689610" cy="37401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57"/>
          <p:cNvCxnSpPr>
            <a:stCxn id="5" idx="4"/>
            <a:endCxn id="55" idx="0"/>
          </p:cNvCxnSpPr>
          <p:nvPr/>
        </p:nvCxnSpPr>
        <p:spPr>
          <a:xfrm rot="0">
            <a:off x="1979295" y="3354705"/>
            <a:ext cx="12700" cy="36195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58"/>
          <p:cNvCxnSpPr>
            <a:stCxn id="6" idx="4"/>
            <a:endCxn id="56" idx="0"/>
          </p:cNvCxnSpPr>
          <p:nvPr/>
        </p:nvCxnSpPr>
        <p:spPr>
          <a:xfrm rot="0">
            <a:off x="2498090" y="3342640"/>
            <a:ext cx="205740" cy="38608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>
            <a:stCxn id="4" idx="4"/>
            <a:endCxn id="5" idx="0"/>
          </p:cNvCxnSpPr>
          <p:nvPr/>
        </p:nvCxnSpPr>
        <p:spPr>
          <a:xfrm rot="0" flipH="1">
            <a:off x="1979295" y="2414270"/>
            <a:ext cx="532765" cy="55499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>
            <a:stCxn id="4" idx="4"/>
            <a:endCxn id="7" idx="0"/>
          </p:cNvCxnSpPr>
          <p:nvPr/>
        </p:nvCxnSpPr>
        <p:spPr>
          <a:xfrm rot="0">
            <a:off x="2510790" y="2414270"/>
            <a:ext cx="531495" cy="55499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5" idx="4"/>
            <a:endCxn id="54" idx="0"/>
          </p:cNvCxnSpPr>
          <p:nvPr/>
        </p:nvCxnSpPr>
        <p:spPr>
          <a:xfrm rot="0" flipH="1">
            <a:off x="1290955" y="3354705"/>
            <a:ext cx="689610" cy="37401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63"/>
          <p:cNvCxnSpPr>
            <a:stCxn id="5" idx="4"/>
            <a:endCxn id="55" idx="0"/>
          </p:cNvCxnSpPr>
          <p:nvPr/>
        </p:nvCxnSpPr>
        <p:spPr>
          <a:xfrm rot="0">
            <a:off x="1979295" y="3354705"/>
            <a:ext cx="12700" cy="36195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>
            <a:stCxn id="6" idx="4"/>
            <a:endCxn id="56" idx="0"/>
          </p:cNvCxnSpPr>
          <p:nvPr/>
        </p:nvCxnSpPr>
        <p:spPr>
          <a:xfrm rot="0">
            <a:off x="2498090" y="3342640"/>
            <a:ext cx="205740" cy="38608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>
            <a:stCxn id="4" idx="4"/>
            <a:endCxn id="6" idx="0"/>
          </p:cNvCxnSpPr>
          <p:nvPr/>
        </p:nvCxnSpPr>
        <p:spPr>
          <a:xfrm rot="0" flipH="1">
            <a:off x="2498090" y="2414270"/>
            <a:ext cx="13970" cy="54292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4832350" y="2361565"/>
          <a:ext cx="4191635" cy="75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635"/>
              </a:tblGrid>
              <a:tr h="752475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40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텍스트 상자 67"/>
          <p:cNvSpPr txBox="1">
            <a:spLocks/>
          </p:cNvSpPr>
          <p:nvPr/>
        </p:nvSpPr>
        <p:spPr>
          <a:xfrm rot="0">
            <a:off x="4827270" y="2018030"/>
            <a:ext cx="438340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Front						back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9" name="텍스트 상자 68"/>
          <p:cNvSpPr txBox="1">
            <a:spLocks/>
          </p:cNvSpPr>
          <p:nvPr/>
        </p:nvSpPr>
        <p:spPr>
          <a:xfrm rot="0">
            <a:off x="4939030" y="2414270"/>
            <a:ext cx="1957705" cy="70929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latin typeface="맑은 고딕" charset="0"/>
                <a:ea typeface="맑은 고딕" charset="0"/>
              </a:rPr>
              <a:t>C	D	E	F</a:t>
            </a:r>
            <a:endParaRPr lang="ko-KR" altLang="en-US" sz="4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0" name="텍스트 상자 69"/>
          <p:cNvSpPr txBox="1">
            <a:spLocks/>
          </p:cNvSpPr>
          <p:nvPr/>
        </p:nvSpPr>
        <p:spPr>
          <a:xfrm rot="0">
            <a:off x="4815205" y="3242945"/>
            <a:ext cx="54483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 B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상자 15"/>
          <p:cNvSpPr txBox="1">
            <a:spLocks/>
          </p:cNvSpPr>
          <p:nvPr/>
        </p:nvSpPr>
        <p:spPr>
          <a:xfrm rot="0">
            <a:off x="260350" y="1362075"/>
            <a:ext cx="186182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 Node array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2252980" y="1362075"/>
            <a:ext cx="3318510" cy="6940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Name, price, tdp, </a:t>
            </a:r>
            <a:r>
              <a:rPr lang="en-US" altLang="ko-KR" sz="1800" cap="none" dirty="0" smtClean="0" b="1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soket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, over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rot="0">
            <a:off x="5567680" y="1372235"/>
            <a:ext cx="1151890" cy="6813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next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196215" y="3872230"/>
            <a:ext cx="176784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MB Node array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 rot="0">
            <a:off x="408940" y="2055495"/>
            <a:ext cx="54216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호환되는 경우 (cpu의 경우 소켓 버전이 같은 경우)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6732270" y="1359535"/>
            <a:ext cx="3206750" cy="69405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Name, price, tdp, soket, over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8" name="도형 27"/>
          <p:cNvCxnSpPr/>
          <p:nvPr/>
        </p:nvCxnSpPr>
        <p:spPr>
          <a:xfrm rot="5400000">
            <a:off x="4213860" y="1941830"/>
            <a:ext cx="1819275" cy="2041525"/>
          </a:xfrm>
          <a:prstGeom prst="curvedConnector3">
            <a:avLst>
              <a:gd name="adj1" fmla="val 50028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도형 28"/>
          <p:cNvSpPr>
            <a:spLocks/>
          </p:cNvSpPr>
          <p:nvPr/>
        </p:nvSpPr>
        <p:spPr>
          <a:xfrm rot="0">
            <a:off x="2300605" y="3871595"/>
            <a:ext cx="3604895" cy="6940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Name, price, </a:t>
            </a:r>
            <a:r>
              <a:rPr lang="en-US" altLang="ko-KR" sz="1800" cap="none" dirty="0" smtClean="0" b="1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soket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, paze 등등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 rot="0">
            <a:off x="5899785" y="3881755"/>
            <a:ext cx="1151890" cy="6813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next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 rot="0">
            <a:off x="9922510" y="1357630"/>
            <a:ext cx="1151890" cy="68135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next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 rot="0">
            <a:off x="7051040" y="3869055"/>
            <a:ext cx="3604895" cy="6940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Name, price, soket, paze 등등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 rot="0">
            <a:off x="10650220" y="3879215"/>
            <a:ext cx="1151890" cy="6813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next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 rot="0">
            <a:off x="11103610" y="1684020"/>
            <a:ext cx="3302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...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 rot="0">
            <a:off x="11571605" y="4243705"/>
            <a:ext cx="33020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...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36"/>
          <p:cNvSpPr txBox="1">
            <a:spLocks/>
          </p:cNvSpPr>
          <p:nvPr/>
        </p:nvSpPr>
        <p:spPr>
          <a:xfrm rot="0">
            <a:off x="3626485" y="904240"/>
            <a:ext cx="75247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Node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8" name="도형 37"/>
          <p:cNvCxnSpPr>
            <a:endCxn id="37" idx="1"/>
          </p:cNvCxnSpPr>
          <p:nvPr/>
        </p:nvCxnSpPr>
        <p:spPr>
          <a:xfrm rot="0" flipV="1">
            <a:off x="2265045" y="1089025"/>
            <a:ext cx="1362075" cy="24892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도형 38"/>
          <p:cNvCxnSpPr>
            <a:stCxn id="37" idx="3"/>
          </p:cNvCxnSpPr>
          <p:nvPr/>
        </p:nvCxnSpPr>
        <p:spPr>
          <a:xfrm rot="0">
            <a:off x="4378325" y="1089025"/>
            <a:ext cx="2281555" cy="26098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텍스트 상자 39"/>
          <p:cNvSpPr txBox="1">
            <a:spLocks/>
          </p:cNvSpPr>
          <p:nvPr/>
        </p:nvSpPr>
        <p:spPr>
          <a:xfrm rot="0">
            <a:off x="4939030" y="3057525"/>
            <a:ext cx="307086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주소 값이나 array 인덱스 값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Yeom Seoung Yun/AppData/Roaming/PolarisOffice/ETemp/5292_7955504/fImage514812096334.jpe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-12065" y="-24765"/>
            <a:ext cx="6932295" cy="6710045"/>
          </a:xfrm>
          <a:prstGeom prst="rect"/>
          <a:noFill/>
        </p:spPr>
      </p:pic>
      <p:pic>
        <p:nvPicPr>
          <p:cNvPr id="4" name="그림 3" descr="C:/Users/Yeom Seoung Yun/AppData/Roaming/PolarisOffice/ETemp/5292_7955504/fImage411512106500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79465" y="-4445"/>
            <a:ext cx="6356350" cy="66897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Yeom Seoung Yun/AppData/Roaming/PolarisOffice/ETemp/5292_7955504/fImage1138622159169.jpe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45770" y="4134485"/>
            <a:ext cx="11475085" cy="2764790"/>
          </a:xfrm>
          <a:prstGeom prst="rect"/>
          <a:noFill/>
        </p:spPr>
      </p:pic>
      <p:pic>
        <p:nvPicPr>
          <p:cNvPr id="4" name="그림 3" descr="C:/Users/Yeom Seoung Yun/AppData/Roaming/PolarisOffice/ETemp/5292_7955504/fImage357072165724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-635"/>
            <a:ext cx="6771640" cy="42964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컴퓨터 견적 맞춰주는 프로그램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436370"/>
            <a:ext cx="10516235" cy="47415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이미 있지 않은가?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3886200" indent="-228600" algn="l" fontAlgn="auto" defTabSz="914400" lvl="8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                  용산업체에서 맞춰준다.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9470" y="1906905"/>
            <a:ext cx="6266180" cy="42830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용산 그곳은 어디인가?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대한민국에서 PC 부품을 판매하고 있는 곳은 용산이 유일하다.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공급을 용산에서만 하다보니 거의 독점 수준이다.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지식in 같은 사이트에 질문이 올라오면 재고가 남아있는 부품을 추천해주는 경우도 생긴다.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이러한 문제점을 해결하기 위해 객관적인 정보를 이용해 컴퓨터 견적을 맞춰주는 프로그램의 필요성을 느꼈다.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Data set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37985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다나와 제품 DB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4550" y="1807210"/>
            <a:ext cx="5555615" cy="4531360"/>
          </a:xfrm>
          <a:prstGeom prst="rect"/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6000" y="1807845"/>
            <a:ext cx="5824855" cy="42957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Data set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37985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다나와 제품 DB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3886200" indent="-228600" algn="l" fontAlgn="auto" defTabSz="914400" lvl="8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               다나와 측에서 신규 개발자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3886200" indent="-228600" algn="l" fontAlgn="auto" defTabSz="914400" lvl="8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               등록이 불가능 하여 다른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3886200" indent="-228600" algn="l" fontAlgn="auto" defTabSz="914400" lvl="8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               경로로 엑셀 파일을 받음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7725" y="1807845"/>
            <a:ext cx="5824855" cy="42957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52425"/>
            <a:ext cx="10518775" cy="81089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Dynamic graph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225550"/>
            <a:ext cx="11059795" cy="4957445"/>
          </a:xfrm>
          <a:prstGeom prst="rect"/>
        </p:spPr>
        <p:txBody>
          <a:bodyPr wrap="square" lIns="91440" tIns="45720" rIns="91440" bIns="45720" vert="horz" anchor="t">
            <a:normAutofit fontScale="85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Node : PC 부품 CPU, Mainboard, RAM, GPU, SSD/HDD, PSU, case, cooler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Edge : 부품(node)간 호환 여부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Weight :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7112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벤치마크 점수가 있는 경우(CPU, GPU, RAM)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벤치마크 점수/가격 (단 벤치마크 점수는 사용자가 원하는 점수 이상)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7112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벤치마크 점수가 없는 경우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기억장치 : max((용량*(읽기 속도 + 쓰기 속도)*AS 기간)/가격) (단 SSD와 HDD는 개별로 생각한다.)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파워서플라이 : max((정격 용량/가격)*(1/불량률)) (단 파워의 정격 용량은 CPU, GPU 등등 소비전력을 다 더한것보다 크다.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                                              메인보드 칩셋도 동일 해야한다.)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케이스 : 저소음 위주 : max(가격/쿨러 갯수) (원래 계산식 min(쿨러 갯수/가격), 쿨러 갯수가 결국 케이스 소음과 직결됨)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482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쿨링 위주 : max(가로*세로*높이/가격) (단 메인보드와 CPU 쿨러, GPU등 모든 부품이 들어갈 수 있어야 함)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쿨러 : 케이스가 저소음 위주일 경우 장착하지 않음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	      케이스가 쿨링 위주일 경우 max(풍압/(소음*가격))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메인보드 : (전원부 페이즈 갯수*램 지원 클럭수)/가격 (단 메인보드 세부 칩셋은 CPU오버클럭 여부에 따라 달라짐)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Class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5285740" y="359410"/>
            <a:ext cx="1610995" cy="17106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pc_parts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char [] name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price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point 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Node head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Node next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5285740" y="2068195"/>
            <a:ext cx="1609725" cy="8178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430530" y="1607185"/>
            <a:ext cx="1575435" cy="14865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tdp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char[] soket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Boolean over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430530" y="3093085"/>
            <a:ext cx="1575435" cy="8178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Node_add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396240" y="3994150"/>
            <a:ext cx="1485900" cy="14865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tdp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396240" y="5480050"/>
            <a:ext cx="1485900" cy="8178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Node_add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3782695" y="3993515"/>
            <a:ext cx="1602740" cy="14865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RAM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ram_clock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3782695" y="5479415"/>
            <a:ext cx="1602740" cy="8178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Node_add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5438775" y="3577590"/>
            <a:ext cx="1344930" cy="19132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SSD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vol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rspeed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wspeed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as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5438775" y="5490210"/>
            <a:ext cx="1344930" cy="8178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Node_add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6847205" y="3577590"/>
            <a:ext cx="1347470" cy="191071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HDD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vol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rspeed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wspeed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as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6847205" y="5487670"/>
            <a:ext cx="1347470" cy="8178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Node_add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10216515" y="1615440"/>
            <a:ext cx="1642745" cy="14865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case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cooler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x,y,h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Boolean cool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10216515" y="3101340"/>
            <a:ext cx="1642745" cy="8178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Node_add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2009775" y="2946400"/>
            <a:ext cx="1716405" cy="258445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MB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Char [] soket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Char [] chipset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paze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mem_slot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ramclock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Boolean over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>
            <a:off x="8269605" y="4001770"/>
            <a:ext cx="1819910" cy="148717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PSU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power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broken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char[] chipset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rot="0">
            <a:off x="8269605" y="5487670"/>
            <a:ext cx="1819275" cy="8178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Node_add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10201910" y="4001770"/>
            <a:ext cx="1642745" cy="14865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cooler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as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air_vol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noisy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 rot="0">
            <a:off x="10201910" y="5487670"/>
            <a:ext cx="1642745" cy="8178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Node_add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>
            <a:stCxn id="6" idx="0"/>
            <a:endCxn id="5" idx="2"/>
          </p:cNvCxnSpPr>
          <p:nvPr/>
        </p:nvCxnSpPr>
        <p:spPr>
          <a:xfrm rot="0">
            <a:off x="1217930" y="1607185"/>
            <a:ext cx="4872990" cy="127889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24"/>
          <p:cNvCxnSpPr>
            <a:stCxn id="8" idx="0"/>
            <a:endCxn id="5" idx="2"/>
          </p:cNvCxnSpPr>
          <p:nvPr/>
        </p:nvCxnSpPr>
        <p:spPr>
          <a:xfrm rot="0" flipV="1">
            <a:off x="1139190" y="2885440"/>
            <a:ext cx="4951730" cy="110934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26"/>
          <p:cNvCxnSpPr>
            <a:stCxn id="10" idx="0"/>
            <a:endCxn id="5" idx="2"/>
          </p:cNvCxnSpPr>
          <p:nvPr/>
        </p:nvCxnSpPr>
        <p:spPr>
          <a:xfrm rot="0" flipV="1">
            <a:off x="4583430" y="2885440"/>
            <a:ext cx="1507490" cy="110871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27"/>
          <p:cNvCxnSpPr>
            <a:stCxn id="12" idx="0"/>
            <a:endCxn id="5" idx="2"/>
          </p:cNvCxnSpPr>
          <p:nvPr/>
        </p:nvCxnSpPr>
        <p:spPr>
          <a:xfrm rot="0" flipH="1" flipV="1">
            <a:off x="6090285" y="2885440"/>
            <a:ext cx="20955" cy="69278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28"/>
          <p:cNvCxnSpPr>
            <a:stCxn id="14" idx="0"/>
            <a:endCxn id="5" idx="2"/>
          </p:cNvCxnSpPr>
          <p:nvPr/>
        </p:nvCxnSpPr>
        <p:spPr>
          <a:xfrm rot="0" flipH="1" flipV="1">
            <a:off x="6090285" y="2885440"/>
            <a:ext cx="1430655" cy="69278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29"/>
          <p:cNvCxnSpPr>
            <a:stCxn id="20" idx="0"/>
            <a:endCxn id="5" idx="2"/>
          </p:cNvCxnSpPr>
          <p:nvPr/>
        </p:nvCxnSpPr>
        <p:spPr>
          <a:xfrm rot="0" flipH="1" flipV="1">
            <a:off x="6090285" y="2885440"/>
            <a:ext cx="3089275" cy="111696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30"/>
          <p:cNvCxnSpPr>
            <a:stCxn id="22" idx="0"/>
            <a:endCxn id="5" idx="2"/>
          </p:cNvCxnSpPr>
          <p:nvPr/>
        </p:nvCxnSpPr>
        <p:spPr>
          <a:xfrm rot="0" flipH="1" flipV="1">
            <a:off x="6090285" y="2885440"/>
            <a:ext cx="4933315" cy="111696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31"/>
          <p:cNvCxnSpPr>
            <a:stCxn id="16" idx="0"/>
            <a:endCxn id="5" idx="2"/>
          </p:cNvCxnSpPr>
          <p:nvPr/>
        </p:nvCxnSpPr>
        <p:spPr>
          <a:xfrm rot="0" flipH="1">
            <a:off x="6090285" y="1615440"/>
            <a:ext cx="4947920" cy="127063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도형 32"/>
          <p:cNvSpPr>
            <a:spLocks/>
          </p:cNvSpPr>
          <p:nvPr/>
        </p:nvSpPr>
        <p:spPr>
          <a:xfrm rot="0">
            <a:off x="2009775" y="5539740"/>
            <a:ext cx="1716405" cy="8178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Node_add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4" name="도형 33"/>
          <p:cNvCxnSpPr>
            <a:stCxn id="18" idx="0"/>
            <a:endCxn id="5" idx="2"/>
          </p:cNvCxnSpPr>
          <p:nvPr/>
        </p:nvCxnSpPr>
        <p:spPr>
          <a:xfrm rot="0" flipV="1">
            <a:off x="2867660" y="2885440"/>
            <a:ext cx="3223260" cy="6159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텍스트 상자 34"/>
          <p:cNvSpPr txBox="1">
            <a:spLocks/>
          </p:cNvSpPr>
          <p:nvPr/>
        </p:nvSpPr>
        <p:spPr>
          <a:xfrm rot="0">
            <a:off x="7959090" y="1819910"/>
            <a:ext cx="109410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상속받음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78676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절차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126490"/>
            <a:ext cx="10649585" cy="5052695"/>
          </a:xfrm>
          <a:prstGeom prst="rect"/>
        </p:spPr>
        <p:txBody>
          <a:bodyPr wrap="square" lIns="91440" tIns="45720" rIns="91440" bIns="45720" numCol="1" vert="horz" anchor="t">
            <a:normAutofit fontScale="85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1. CPU Node array를 생성(같은 제품군끼리는 linked-list를 안만들어도 된다.) 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2. GPU Node array를 생성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3. MB Node array를 생성 할때 조건에 따라 CPU Node array와 링크 생성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4. RAM Node array를 생성 할때 MB의 메모리 클럭에 따라 MB Node array와 링크 생성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5. SSD HDD Node array를 생성 할때 MB의 전송 방식에 따라 MB Node array와 링크 생성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6. PSU Node array를 생성 할때 (CPU tdp+GPU tdp) *1.2 이상의 정격 용량을 가진 제품들만 MB Node array와 링크 생성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7. Case Node array를 생성 할때 MB크기 보다 큰 제품들만 MB Node array와 링크 생성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8. Cooler Node array를 생성 할때 case크기 보다 큰 제품들만 Case node array와 링크 생성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9. 모든 제품의 array 생성을 완료하고 사용자가 원하는 성능을 입력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제품 array를 생성 할때 마다 계속 링크를 생성하여 느리고 다나와 DB에 있는 모든 제품 정보가  프로그램이 끝날때까지 계속 메모리에 남아 있는 문제점이 있다.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78676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절차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126490"/>
            <a:ext cx="10650220" cy="50533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1. 사용자가 원하는 성능을 입력 받는다. (CPU, GPU, RAM 세가지 부품에 해당하는 성능 정보가 입력되어 모든 부품들을 탐색할 필요가 없다.)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2. 사용자가 입력한 성능에 미치지 못하는 부품들을 제외한 나머지 부품들(CPU, GPU, RAM)의 array를 생성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3. Cpu soket버전을 참고하여 MB Node array를 생성하고 (</a:t>
            </a: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전원부 페이즈 갯수*램 지원 클럭수)/가격</a:t>
            </a: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이 가장 높은것을 선택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4. 모든 부품을 같은 방식으로 계속 진행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5. 결과 값으로 9개의 부품들이 출력된다.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pattern hexago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hexagon" id="{5B55B2F0-0DCA-43D1-8D46-009499693662}" vid="{5B881865-B04A-4AAA-9111-1A9CE5833C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16</Pages>
  <Paragraphs>0</Paragraphs>
  <Words>6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Yeom Seoung Yun</dc:creator>
  <cp:lastModifiedBy>Who Doctor</cp:lastModifiedBy>
</cp:coreProperties>
</file>