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gif" ContentType="image/gif"/>
  <Override PartName="/docProps/app.xml" ContentType="application/vnd.openxmlformats-officedocument.extended-propertie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113" r:id="rId13"/>
  </p:sldMasterIdLst>
  <p:sldIdLst>
    <p:sldId id="256" r:id="rId15"/>
    <p:sldId id="265" r:id="rId16"/>
    <p:sldId id="263" r:id="rId17"/>
    <p:sldId id="271" r:id="rId18"/>
    <p:sldId id="273" r:id="rId19"/>
    <p:sldId id="272" r:id="rId20"/>
    <p:sldId id="306" r:id="rId21"/>
    <p:sldId id="292" r:id="rId22"/>
    <p:sldId id="294" r:id="rId23"/>
    <p:sldId id="295" r:id="rId24"/>
    <p:sldId id="296" r:id="rId25"/>
    <p:sldId id="297" r:id="rId26"/>
    <p:sldId id="298" r:id="rId27"/>
    <p:sldId id="300" r:id="rId28"/>
    <p:sldId id="301" r:id="rId29"/>
    <p:sldId id="302" r:id="rId30"/>
    <p:sldId id="303" r:id="rId31"/>
    <p:sldId id="304" r:id="rId32"/>
    <p:sldId id="305" r:id="rId33"/>
    <p:sldId id="274" r:id="rId34"/>
    <p:sldId id="275" r:id="rId35"/>
    <p:sldId id="283" r:id="rId36"/>
    <p:sldId id="288" r:id="rId37"/>
    <p:sldId id="289" r:id="rId38"/>
    <p:sldId id="290" r:id="rId39"/>
    <p:sldId id="269" r:id="rId40"/>
    <p:sldId id="258" r:id="rId41"/>
    <p:sldId id="266" r:id="rId42"/>
    <p:sldId id="260" r:id="rId43"/>
    <p:sldId id="262" r:id="rId44"/>
    <p:sldId id="267" r:id="rId45"/>
  </p:sldIdLst>
  <p:sldSz cx="12192000" cy="6858000"/>
  <p:notesSz cx="6858000" cy="9144000"/>
  <p:defaultTextStyle>
    <a:defPPr>
      <a:defRPr lang="ko-KR"/>
    </a:defPPr>
    <a:lvl1pPr algn="l" marL="0" indent="0" defTabSz="914400">
      <a:buNone/>
      <a:defRPr lang="ko-KR" smtClean="0" sz="1800" baseline="0">
        <a:solidFill>
          <a:srgbClr val="000000"/>
        </a:solidFill>
        <a:latin typeface="+mn-lt"/>
        <a:ea typeface="+mn-ea"/>
      </a:defRPr>
    </a:lvl1pPr>
    <a:lvl2pPr lvl="1" marL="457200" indent="0" defTabSz="914400">
      <a:defRPr lang="ko-KR" smtClean="0"/>
    </a:lvl2pPr>
    <a:lvl3pPr lvl="2" marL="914400" indent="0" defTabSz="914400">
      <a:defRPr lang="ko-KR" smtClean="0"/>
    </a:lvl3pPr>
    <a:lvl4pPr lvl="3" marL="1371600" indent="0" defTabSz="914400">
      <a:defRPr lang="ko-KR" smtClean="0"/>
    </a:lvl4pPr>
    <a:lvl5pPr lvl="4" marL="1828800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showOutlineIcons="0">
    <p:restoredLeft sz="15620"/>
    <p:restoredTop sz="94660"/>
  </p:normalViewPr>
  <p:slideViewPr>
    <p:cSldViewPr snapToGrid="1" snapToObjects="1">
      <p:cViewPr varScale="1">
        <p:scale>
          <a:sx n="51" d="100"/>
          <a:sy n="51" d="100"/>
        </p:scale>
        <p:origin x="-660" y="-8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slide" Target="slides/slide14.xml"></Relationship><Relationship Id="rId29" Type="http://schemas.openxmlformats.org/officeDocument/2006/relationships/slide" Target="slides/slide15.xml"></Relationship><Relationship Id="rId30" Type="http://schemas.openxmlformats.org/officeDocument/2006/relationships/slide" Target="slides/slide16.xml"></Relationship><Relationship Id="rId31" Type="http://schemas.openxmlformats.org/officeDocument/2006/relationships/slide" Target="slides/slide17.xml"></Relationship><Relationship Id="rId32" Type="http://schemas.openxmlformats.org/officeDocument/2006/relationships/slide" Target="slides/slide18.xml"></Relationship><Relationship Id="rId33" Type="http://schemas.openxmlformats.org/officeDocument/2006/relationships/slide" Target="slides/slide19.xml"></Relationship><Relationship Id="rId34" Type="http://schemas.openxmlformats.org/officeDocument/2006/relationships/slide" Target="slides/slide20.xml"></Relationship><Relationship Id="rId35" Type="http://schemas.openxmlformats.org/officeDocument/2006/relationships/slide" Target="slides/slide21.xml"></Relationship><Relationship Id="rId36" Type="http://schemas.openxmlformats.org/officeDocument/2006/relationships/slide" Target="slides/slide22.xml"></Relationship><Relationship Id="rId37" Type="http://schemas.openxmlformats.org/officeDocument/2006/relationships/slide" Target="slides/slide23.xml"></Relationship><Relationship Id="rId38" Type="http://schemas.openxmlformats.org/officeDocument/2006/relationships/slide" Target="slides/slide24.xml"></Relationship><Relationship Id="rId39" Type="http://schemas.openxmlformats.org/officeDocument/2006/relationships/slide" Target="slides/slide25.xml"></Relationship><Relationship Id="rId40" Type="http://schemas.openxmlformats.org/officeDocument/2006/relationships/slide" Target="slides/slide26.xml"></Relationship><Relationship Id="rId41" Type="http://schemas.openxmlformats.org/officeDocument/2006/relationships/slide" Target="slides/slide27.xml"></Relationship><Relationship Id="rId42" Type="http://schemas.openxmlformats.org/officeDocument/2006/relationships/slide" Target="slides/slide28.xml"></Relationship><Relationship Id="rId43" Type="http://schemas.openxmlformats.org/officeDocument/2006/relationships/slide" Target="slides/slide29.xml"></Relationship><Relationship Id="rId44" Type="http://schemas.openxmlformats.org/officeDocument/2006/relationships/slide" Target="slides/slide30.xml"></Relationship><Relationship Id="rId45" Type="http://schemas.openxmlformats.org/officeDocument/2006/relationships/slide" Target="slides/slide31.xml"></Relationship><Relationship Id="rId46" Type="http://schemas.openxmlformats.org/officeDocument/2006/relationships/viewProps" Target="viewProps.xml"></Relationship><Relationship Id="rId47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Relationship Id="rId2" Type="http://schemas.openxmlformats.org/officeDocument/2006/relationships/image" Target="../media/fImage1399378741.png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C:/Users/Yeom Seoung Yun/AppData/Roaming/PolarisOffice/ETemp/6868_1717032/fImage1399378741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Vertical Text Placeholder 2"/>
          <p:cNvSpPr txBox="1">
            <a:spLocks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구역 머리글">
    <p:bg>
      <p:bgPr>
        <a:solidFill>
          <a:srgbClr val="5776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1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7" name="Date Placeholder 6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8" name="Footer Placeholder 7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9" name="Slide Number Placeholder 8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Date Placeholder 2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4" name="Footer Placeholder 3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5" name="Slide Number Placeholder 4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3" name="Footer Placeholder 2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Slide Number Placeholder 3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 txBox="1">
            <a:spLocks noChangeAspect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그림을 추가하려면 아이콘을 클릭하세요</a:t>
            </a:r>
          </a:p>
        </p:txBody>
      </p:sp>
      <p:sp>
        <p:nvSpPr>
          <p:cNvPr id="2" name="Title 1"/>
          <p:cNvSpPr txBox="1">
            <a:spLocks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 strike="noStrike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4" name="Text Placeholder 3"/>
          <p:cNvSpPr txBox="1">
            <a:spLocks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5" name="Date Placeholder 4"/>
          <p:cNvSpPr txBox="1">
            <a:spLocks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6" name="Footer Placeholder 5"/>
          <p:cNvSpPr txBox="1">
            <a:spLocks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7" name="Slide Number Placeholder 6"/>
          <p:cNvSpPr txBox="1">
            <a:spLocks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58377578467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0"/>
            <a:ext cx="12192635" cy="6858635"/>
          </a:xfrm>
          <a:prstGeom prst="rect"/>
          <a:noFill/>
        </p:spPr>
      </p:pic>
      <p:sp>
        <p:nvSpPr>
          <p:cNvPr id="2" name="Title Placeholder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800" cap="none" dirty="0" smtClean="0" b="0" strike="noStrike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400" cap="none" dirty="0" smtClean="0" b="0" strike="noStrike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9/13/2018</a:t>
            </a:fld>
          </a:p>
        </p:txBody>
      </p:sp>
      <p:sp>
        <p:nvSpPr>
          <p:cNvPr id="5" name="Footer Placeholder 4"/>
          <p:cNvSpPr txBox="1">
            <a:spLocks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6" name="Slide Number Placeholder 5"/>
          <p:cNvSpPr txBox="1">
            <a:spLocks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algn="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cap="none" dirty="0" smtClean="0" b="0" strike="noStrike">
                <a:solidFill>
                  <a:srgbClr val="898989"/>
                </a:solidFill>
                <a:latin typeface="맑은 고딕" charset="0"/>
                <a:ea typeface="맑은 고딕" charset="0"/>
              </a:rPr>
              <a:t>1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  <p:sldLayoutId id="2147484104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11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ctr" marL="0" indent="0" defTabSz="914400" latinLnBrk="1">
        <a:buNone/>
        <a:defRPr lang="ko-KR" smtClean="0" sz="4400" baseline="0">
          <a:solidFill>
            <a:srgbClr val="000000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rgbClr val="000000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fImage3739570441.jpeg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2479767541.gif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ctrTitle"/>
          </p:nvPr>
        </p:nvSpPr>
        <p:spPr>
          <a:xfrm rot="0">
            <a:off x="914400" y="138176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000" cap="none" dirty="0" smtClean="0" b="0" strike="noStrike">
                <a:solidFill>
                  <a:srgbClr val="295776"/>
                </a:solidFill>
                <a:latin typeface="맑은 고딕" charset="0"/>
                <a:ea typeface="맑은 고딕" charset="0"/>
              </a:rPr>
              <a:t>자료구조설계</a:t>
            </a:r>
            <a:endParaRPr lang="ko-KR" altLang="en-US" sz="5000" cap="none" dirty="0" smtClean="0" b="0" strike="noStrike">
              <a:solidFill>
                <a:srgbClr val="295776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 txBox="1">
            <a:spLocks/>
          </p:cNvSpPr>
          <p:nvPr>
            <p:ph type="subTitle" idx="1"/>
          </p:nvPr>
        </p:nvSpPr>
        <p:spPr>
          <a:xfrm rot="0">
            <a:off x="1524000" y="386143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조립 PC 견적 추천 프로그램</a:t>
            </a: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cap="none" dirty="0" smtClean="0" b="0" strike="noStrike">
                <a:solidFill>
                  <a:srgbClr val="57768B"/>
                </a:solidFill>
                <a:latin typeface="맑은 고딕" charset="0"/>
                <a:ea typeface="맑은 고딕" charset="0"/>
              </a:rPr>
              <a:t>컴퓨터공학부 컴퓨터전공 염승윤</a:t>
            </a:r>
            <a:endParaRPr lang="ko-KR" altLang="en-US" sz="2400" cap="none" dirty="0" smtClean="0" b="0" strike="noStrike">
              <a:solidFill>
                <a:srgbClr val="57768B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8140" cy="13284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structure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13560"/>
            <a:ext cx="3749040" cy="43548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BFS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317750" y="202755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786255" y="296799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305050" y="295592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847975" y="296799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 rot="0">
            <a:off x="4816475" y="1918970"/>
            <a:ext cx="5416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1097915" y="3727450"/>
            <a:ext cx="386715" cy="387350"/>
          </a:xfrm>
          <a:prstGeom prst="ellipse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1797685" y="3715385"/>
            <a:ext cx="386715" cy="387350"/>
          </a:xfrm>
          <a:prstGeom prst="ellipse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2509520" y="372745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" idx="4"/>
            <a:endCxn id="5" idx="0"/>
          </p:cNvCxnSpPr>
          <p:nvPr/>
        </p:nvCxnSpPr>
        <p:spPr>
          <a:xfrm rot="0" flipH="1">
            <a:off x="1979295" y="2414270"/>
            <a:ext cx="53213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" idx="4"/>
            <a:endCxn id="7" idx="0"/>
          </p:cNvCxnSpPr>
          <p:nvPr/>
        </p:nvCxnSpPr>
        <p:spPr>
          <a:xfrm rot="0">
            <a:off x="2510790" y="2414270"/>
            <a:ext cx="53086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" idx="4"/>
            <a:endCxn id="6" idx="0"/>
          </p:cNvCxnSpPr>
          <p:nvPr/>
        </p:nvCxnSpPr>
        <p:spPr>
          <a:xfrm rot="0" flipH="1">
            <a:off x="2498090" y="2414270"/>
            <a:ext cx="13335" cy="54229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4832350" y="2361565"/>
          <a:ext cx="4191635" cy="75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635"/>
              </a:tblGrid>
              <a:tr h="75247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텍스트 상자 67"/>
          <p:cNvSpPr txBox="1">
            <a:spLocks/>
          </p:cNvSpPr>
          <p:nvPr/>
        </p:nvSpPr>
        <p:spPr>
          <a:xfrm rot="0">
            <a:off x="4827270" y="2018030"/>
            <a:ext cx="43827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Front						back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4939030" y="2414270"/>
            <a:ext cx="1957070" cy="70866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C	D	E	F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 rot="0">
            <a:off x="4815205" y="3242945"/>
            <a:ext cx="54419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 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8140" cy="13284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structure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13560"/>
            <a:ext cx="3749040" cy="43548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BFS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317750" y="202755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786255" y="296799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305050" y="295592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847975" y="296799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 rot="0">
            <a:off x="4816475" y="1918970"/>
            <a:ext cx="5416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1097915" y="372745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1797685" y="371538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2509520" y="3727450"/>
            <a:ext cx="386715" cy="387350"/>
          </a:xfrm>
          <a:prstGeom prst="ellipse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" idx="4"/>
            <a:endCxn id="5" idx="0"/>
          </p:cNvCxnSpPr>
          <p:nvPr/>
        </p:nvCxnSpPr>
        <p:spPr>
          <a:xfrm rot="0" flipH="1">
            <a:off x="1979295" y="2414270"/>
            <a:ext cx="53213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" idx="4"/>
            <a:endCxn id="7" idx="0"/>
          </p:cNvCxnSpPr>
          <p:nvPr/>
        </p:nvCxnSpPr>
        <p:spPr>
          <a:xfrm rot="0">
            <a:off x="2510790" y="2414270"/>
            <a:ext cx="53086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" idx="4"/>
            <a:endCxn id="6" idx="0"/>
          </p:cNvCxnSpPr>
          <p:nvPr/>
        </p:nvCxnSpPr>
        <p:spPr>
          <a:xfrm rot="0" flipH="1">
            <a:off x="2498090" y="2414270"/>
            <a:ext cx="13335" cy="54229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4832350" y="2361565"/>
          <a:ext cx="4191635" cy="75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635"/>
              </a:tblGrid>
              <a:tr h="75247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텍스트 상자 67"/>
          <p:cNvSpPr txBox="1">
            <a:spLocks/>
          </p:cNvSpPr>
          <p:nvPr/>
        </p:nvSpPr>
        <p:spPr>
          <a:xfrm rot="0">
            <a:off x="4827270" y="2018030"/>
            <a:ext cx="43827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Front						back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4939030" y="2414270"/>
            <a:ext cx="2059940" cy="70866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D	E	F	G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 rot="0">
            <a:off x="4815205" y="3243580"/>
            <a:ext cx="7702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 B C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53060"/>
            <a:ext cx="10518140" cy="13284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structure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13560"/>
            <a:ext cx="3749040" cy="43548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BFS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317750" y="202755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786255" y="296799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305050" y="295592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847975" y="296799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 rot="0">
            <a:off x="4816475" y="1918970"/>
            <a:ext cx="5416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1097915" y="372745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1797685" y="371538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2509520" y="372745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" idx="4"/>
            <a:endCxn id="5" idx="0"/>
          </p:cNvCxnSpPr>
          <p:nvPr/>
        </p:nvCxnSpPr>
        <p:spPr>
          <a:xfrm rot="0" flipH="1">
            <a:off x="1979295" y="2414270"/>
            <a:ext cx="53213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" idx="4"/>
            <a:endCxn id="7" idx="0"/>
          </p:cNvCxnSpPr>
          <p:nvPr/>
        </p:nvCxnSpPr>
        <p:spPr>
          <a:xfrm rot="0">
            <a:off x="2510790" y="2414270"/>
            <a:ext cx="53086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" idx="4"/>
            <a:endCxn id="6" idx="0"/>
          </p:cNvCxnSpPr>
          <p:nvPr/>
        </p:nvCxnSpPr>
        <p:spPr>
          <a:xfrm rot="0" flipH="1">
            <a:off x="2498090" y="2414270"/>
            <a:ext cx="13335" cy="54229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4832350" y="2361565"/>
          <a:ext cx="4191635" cy="75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635"/>
              </a:tblGrid>
              <a:tr h="75247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텍스트 상자 67"/>
          <p:cNvSpPr txBox="1">
            <a:spLocks/>
          </p:cNvSpPr>
          <p:nvPr/>
        </p:nvSpPr>
        <p:spPr>
          <a:xfrm rot="0">
            <a:off x="4827270" y="2018030"/>
            <a:ext cx="43827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Front						back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4939030" y="2414270"/>
            <a:ext cx="1551940" cy="70866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E	F	G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 rot="0">
            <a:off x="4815205" y="3243580"/>
            <a:ext cx="101473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 B C 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53060"/>
            <a:ext cx="10518140" cy="13284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structure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13560"/>
            <a:ext cx="3749040" cy="43548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BFS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317750" y="202755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786255" y="296799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305050" y="295592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847975" y="296799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 rot="0">
            <a:off x="4816475" y="1918970"/>
            <a:ext cx="5416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1097915" y="372745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1797685" y="371538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2509520" y="372745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" idx="4"/>
            <a:endCxn id="5" idx="0"/>
          </p:cNvCxnSpPr>
          <p:nvPr/>
        </p:nvCxnSpPr>
        <p:spPr>
          <a:xfrm rot="0" flipH="1">
            <a:off x="1979295" y="2414270"/>
            <a:ext cx="53213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" idx="4"/>
            <a:endCxn id="7" idx="0"/>
          </p:cNvCxnSpPr>
          <p:nvPr/>
        </p:nvCxnSpPr>
        <p:spPr>
          <a:xfrm rot="0">
            <a:off x="2510790" y="2414270"/>
            <a:ext cx="53086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" idx="4"/>
            <a:endCxn id="6" idx="0"/>
          </p:cNvCxnSpPr>
          <p:nvPr/>
        </p:nvCxnSpPr>
        <p:spPr>
          <a:xfrm rot="0" flipH="1">
            <a:off x="2498090" y="2414270"/>
            <a:ext cx="13335" cy="54229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4832350" y="2361565"/>
          <a:ext cx="4191635" cy="75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635"/>
              </a:tblGrid>
              <a:tr h="75247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텍스트 상자 67"/>
          <p:cNvSpPr txBox="1">
            <a:spLocks/>
          </p:cNvSpPr>
          <p:nvPr/>
        </p:nvSpPr>
        <p:spPr>
          <a:xfrm rot="0">
            <a:off x="4827270" y="2018030"/>
            <a:ext cx="43827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Front						back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4939030" y="2414270"/>
            <a:ext cx="821055" cy="70866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 rot="0">
            <a:off x="4815205" y="3243580"/>
            <a:ext cx="164973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 B C D E F 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Relation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839470" y="1918970"/>
            <a:ext cx="1276350" cy="6819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439160" y="2374265"/>
            <a:ext cx="1612265" cy="6813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836930" y="2906395"/>
            <a:ext cx="1276350" cy="6819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2419985" y="1961515"/>
            <a:ext cx="115506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 칩셋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2404110" y="3165475"/>
            <a:ext cx="1170305" cy="3429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 칩셋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8041640" y="2371725"/>
            <a:ext cx="1612265" cy="68135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>
            <a:stCxn id="4" idx="3"/>
            <a:endCxn id="5" idx="1"/>
          </p:cNvCxnSpPr>
          <p:nvPr/>
        </p:nvCxnSpPr>
        <p:spPr>
          <a:xfrm rot="0">
            <a:off x="2115185" y="2259965"/>
            <a:ext cx="1324610" cy="455930"/>
          </a:xfrm>
          <a:prstGeom prst="line"/>
          <a:ln w="6350" cap="flat" cmpd="sng"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>
            <a:stCxn id="6" idx="3"/>
            <a:endCxn id="5" idx="1"/>
          </p:cNvCxnSpPr>
          <p:nvPr/>
        </p:nvCxnSpPr>
        <p:spPr>
          <a:xfrm rot="0" flipV="1">
            <a:off x="2112645" y="2715260"/>
            <a:ext cx="1327150" cy="5327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>
            <a:stCxn id="5" idx="3"/>
            <a:endCxn id="11" idx="1"/>
          </p:cNvCxnSpPr>
          <p:nvPr/>
        </p:nvCxnSpPr>
        <p:spPr>
          <a:xfrm rot="0" flipV="1">
            <a:off x="5050790" y="2712085"/>
            <a:ext cx="2991485" cy="317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>
            <a:spLocks/>
          </p:cNvSpPr>
          <p:nvPr/>
        </p:nvSpPr>
        <p:spPr>
          <a:xfrm rot="0">
            <a:off x="5446395" y="2228215"/>
            <a:ext cx="2463800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 규격, 메모리 슬롯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301865" y="3590925"/>
            <a:ext cx="1612900" cy="6819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SSD/HDD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>
            <a:stCxn id="5" idx="3"/>
            <a:endCxn id="26" idx="1"/>
          </p:cNvCxnSpPr>
          <p:nvPr/>
        </p:nvCxnSpPr>
        <p:spPr>
          <a:xfrm rot="0">
            <a:off x="5051425" y="2715260"/>
            <a:ext cx="1688465" cy="245999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17"/>
          <p:cNvSpPr txBox="1">
            <a:spLocks/>
          </p:cNvSpPr>
          <p:nvPr/>
        </p:nvSpPr>
        <p:spPr>
          <a:xfrm rot="0">
            <a:off x="6276340" y="3075305"/>
            <a:ext cx="10947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전송방식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3558540" y="4845685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PSU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604520" y="5004435"/>
            <a:ext cx="2794000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CPU+GPU+MB 정격 용량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739255" y="4833620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case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>
            <a:stCxn id="5" idx="3"/>
            <a:endCxn id="16" idx="1"/>
          </p:cNvCxnSpPr>
          <p:nvPr/>
        </p:nvCxnSpPr>
        <p:spPr>
          <a:xfrm rot="0">
            <a:off x="5051425" y="2715260"/>
            <a:ext cx="2251075" cy="121729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>
            <a:spLocks/>
          </p:cNvSpPr>
          <p:nvPr/>
        </p:nvSpPr>
        <p:spPr>
          <a:xfrm rot="0">
            <a:off x="4920615" y="3925570"/>
            <a:ext cx="6375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9348470" y="4831080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cooler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rot="0" flipV="1">
            <a:off x="8350885" y="5171440"/>
            <a:ext cx="999490" cy="4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상자 30"/>
          <p:cNvSpPr txBox="1">
            <a:spLocks/>
          </p:cNvSpPr>
          <p:nvPr/>
        </p:nvSpPr>
        <p:spPr>
          <a:xfrm rot="0">
            <a:off x="8514715" y="4776470"/>
            <a:ext cx="638175" cy="3714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 flipV="1">
            <a:off x="5170805" y="5174615"/>
            <a:ext cx="1569720" cy="133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32"/>
          <p:cNvSpPr txBox="1">
            <a:spLocks/>
          </p:cNvSpPr>
          <p:nvPr/>
        </p:nvSpPr>
        <p:spPr>
          <a:xfrm rot="0">
            <a:off x="5605780" y="4781550"/>
            <a:ext cx="638175" cy="3232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8140" cy="132842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Relation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839470" y="1918970"/>
            <a:ext cx="127635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439160" y="2374265"/>
            <a:ext cx="1612900" cy="6819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836930" y="2906395"/>
            <a:ext cx="127635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2419985" y="1961515"/>
            <a:ext cx="115506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 칩셋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2404110" y="3165475"/>
            <a:ext cx="1170305" cy="3429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 칩셋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8041640" y="2371725"/>
            <a:ext cx="1612900" cy="6819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>
            <a:stCxn id="4" idx="3"/>
            <a:endCxn id="5" idx="1"/>
          </p:cNvCxnSpPr>
          <p:nvPr/>
        </p:nvCxnSpPr>
        <p:spPr>
          <a:xfrm rot="0">
            <a:off x="2115185" y="2259965"/>
            <a:ext cx="1324610" cy="4559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>
            <a:stCxn id="6" idx="3"/>
            <a:endCxn id="5" idx="1"/>
          </p:cNvCxnSpPr>
          <p:nvPr/>
        </p:nvCxnSpPr>
        <p:spPr>
          <a:xfrm rot="0" flipV="1">
            <a:off x="2112645" y="2715260"/>
            <a:ext cx="1327150" cy="5327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>
            <a:stCxn id="5" idx="3"/>
            <a:endCxn id="11" idx="1"/>
          </p:cNvCxnSpPr>
          <p:nvPr/>
        </p:nvCxnSpPr>
        <p:spPr>
          <a:xfrm rot="0" flipV="1">
            <a:off x="5050790" y="2712085"/>
            <a:ext cx="2992120" cy="38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>
            <a:spLocks/>
          </p:cNvSpPr>
          <p:nvPr/>
        </p:nvSpPr>
        <p:spPr>
          <a:xfrm rot="0">
            <a:off x="5446395" y="2228215"/>
            <a:ext cx="2464435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 규격, 메모리 슬롯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301865" y="3590925"/>
            <a:ext cx="1612900" cy="6819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SSD/HDD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>
            <a:stCxn id="5" idx="3"/>
            <a:endCxn id="26" idx="1"/>
          </p:cNvCxnSpPr>
          <p:nvPr/>
        </p:nvCxnSpPr>
        <p:spPr>
          <a:xfrm rot="0">
            <a:off x="5051425" y="2715260"/>
            <a:ext cx="1688465" cy="245999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17"/>
          <p:cNvSpPr txBox="1">
            <a:spLocks/>
          </p:cNvSpPr>
          <p:nvPr/>
        </p:nvSpPr>
        <p:spPr>
          <a:xfrm rot="0">
            <a:off x="6276340" y="3075305"/>
            <a:ext cx="10947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전송방식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3558540" y="4845685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PSU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604520" y="5004435"/>
            <a:ext cx="2794000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CPU+GPU+MB 정격 용량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739255" y="4833620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case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>
            <a:stCxn id="5" idx="3"/>
            <a:endCxn id="16" idx="1"/>
          </p:cNvCxnSpPr>
          <p:nvPr/>
        </p:nvCxnSpPr>
        <p:spPr>
          <a:xfrm rot="0">
            <a:off x="5051425" y="2715260"/>
            <a:ext cx="2251075" cy="121729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>
            <a:spLocks/>
          </p:cNvSpPr>
          <p:nvPr/>
        </p:nvSpPr>
        <p:spPr>
          <a:xfrm rot="0">
            <a:off x="4920615" y="3925570"/>
            <a:ext cx="6375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9348470" y="4831080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cooler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rot="0" flipV="1">
            <a:off x="8350885" y="5171440"/>
            <a:ext cx="999490" cy="4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상자 30"/>
          <p:cNvSpPr txBox="1">
            <a:spLocks/>
          </p:cNvSpPr>
          <p:nvPr/>
        </p:nvSpPr>
        <p:spPr>
          <a:xfrm rot="0">
            <a:off x="8514715" y="4776470"/>
            <a:ext cx="638175" cy="3714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 flipV="1">
            <a:off x="5170805" y="5174615"/>
            <a:ext cx="1569720" cy="133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32"/>
          <p:cNvSpPr txBox="1">
            <a:spLocks/>
          </p:cNvSpPr>
          <p:nvPr/>
        </p:nvSpPr>
        <p:spPr>
          <a:xfrm rot="0">
            <a:off x="5605780" y="4781550"/>
            <a:ext cx="638175" cy="3232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842645" y="1330960"/>
            <a:ext cx="1276985" cy="20447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2220595" y="1349375"/>
            <a:ext cx="1276985" cy="18605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Relation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839470" y="1918970"/>
            <a:ext cx="127635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439160" y="2374265"/>
            <a:ext cx="161290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836930" y="2906395"/>
            <a:ext cx="127635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2419985" y="1961515"/>
            <a:ext cx="115506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 칩셋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2404110" y="3165475"/>
            <a:ext cx="1170305" cy="3429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 칩셋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8041640" y="2371725"/>
            <a:ext cx="1612900" cy="6819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>
            <a:stCxn id="4" idx="3"/>
            <a:endCxn id="5" idx="1"/>
          </p:cNvCxnSpPr>
          <p:nvPr/>
        </p:nvCxnSpPr>
        <p:spPr>
          <a:xfrm rot="0">
            <a:off x="2115185" y="2259965"/>
            <a:ext cx="1324610" cy="4559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>
            <a:stCxn id="6" idx="3"/>
            <a:endCxn id="5" idx="1"/>
          </p:cNvCxnSpPr>
          <p:nvPr/>
        </p:nvCxnSpPr>
        <p:spPr>
          <a:xfrm rot="0" flipV="1">
            <a:off x="2112645" y="2715260"/>
            <a:ext cx="1327150" cy="5327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>
            <a:stCxn id="5" idx="3"/>
            <a:endCxn id="11" idx="1"/>
          </p:cNvCxnSpPr>
          <p:nvPr/>
        </p:nvCxnSpPr>
        <p:spPr>
          <a:xfrm rot="0" flipV="1">
            <a:off x="5050790" y="2712085"/>
            <a:ext cx="2992120" cy="38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>
            <a:spLocks/>
          </p:cNvSpPr>
          <p:nvPr/>
        </p:nvSpPr>
        <p:spPr>
          <a:xfrm rot="0">
            <a:off x="5446395" y="2228215"/>
            <a:ext cx="2464435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 규격, 메모리 슬롯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301865" y="3590925"/>
            <a:ext cx="1612900" cy="6819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SSD/HDD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>
            <a:stCxn id="5" idx="3"/>
            <a:endCxn id="26" idx="1"/>
          </p:cNvCxnSpPr>
          <p:nvPr/>
        </p:nvCxnSpPr>
        <p:spPr>
          <a:xfrm rot="0">
            <a:off x="5051425" y="2715260"/>
            <a:ext cx="1688465" cy="245999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17"/>
          <p:cNvSpPr txBox="1">
            <a:spLocks/>
          </p:cNvSpPr>
          <p:nvPr/>
        </p:nvSpPr>
        <p:spPr>
          <a:xfrm rot="0">
            <a:off x="6276340" y="3075305"/>
            <a:ext cx="10947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전송방식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3558540" y="4845685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PSU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604520" y="5004435"/>
            <a:ext cx="2794000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CPU+GPU+MB 정격 용량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739255" y="4833620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case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>
            <a:stCxn id="5" idx="3"/>
            <a:endCxn id="16" idx="1"/>
          </p:cNvCxnSpPr>
          <p:nvPr/>
        </p:nvCxnSpPr>
        <p:spPr>
          <a:xfrm rot="0">
            <a:off x="5051425" y="2715260"/>
            <a:ext cx="2251075" cy="121729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>
            <a:spLocks/>
          </p:cNvSpPr>
          <p:nvPr/>
        </p:nvSpPr>
        <p:spPr>
          <a:xfrm rot="0">
            <a:off x="4920615" y="3925570"/>
            <a:ext cx="6375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9348470" y="4831080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cooler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rot="0" flipV="1">
            <a:off x="8350885" y="5171440"/>
            <a:ext cx="999490" cy="4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상자 30"/>
          <p:cNvSpPr txBox="1">
            <a:spLocks/>
          </p:cNvSpPr>
          <p:nvPr/>
        </p:nvSpPr>
        <p:spPr>
          <a:xfrm rot="0">
            <a:off x="8514715" y="4776470"/>
            <a:ext cx="638175" cy="3714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 flipV="1">
            <a:off x="5170805" y="5174615"/>
            <a:ext cx="1569720" cy="133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32"/>
          <p:cNvSpPr txBox="1">
            <a:spLocks/>
          </p:cNvSpPr>
          <p:nvPr/>
        </p:nvSpPr>
        <p:spPr>
          <a:xfrm rot="0">
            <a:off x="5605780" y="4781550"/>
            <a:ext cx="638175" cy="3232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842645" y="1322070"/>
            <a:ext cx="1276985" cy="20447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2220595" y="1340485"/>
            <a:ext cx="1276985" cy="18605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3579495" y="1348740"/>
            <a:ext cx="1613535" cy="16954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8140" cy="132842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Relation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839470" y="1918970"/>
            <a:ext cx="127635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439160" y="2374265"/>
            <a:ext cx="161290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836930" y="2906395"/>
            <a:ext cx="127635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2419985" y="1961515"/>
            <a:ext cx="115506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 칩셋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2404110" y="3165475"/>
            <a:ext cx="1170305" cy="3429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 칩셋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8041640" y="2371725"/>
            <a:ext cx="161290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>
            <a:stCxn id="4" idx="3"/>
            <a:endCxn id="5" idx="1"/>
          </p:cNvCxnSpPr>
          <p:nvPr/>
        </p:nvCxnSpPr>
        <p:spPr>
          <a:xfrm rot="0">
            <a:off x="2115185" y="2259965"/>
            <a:ext cx="1324610" cy="4559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>
            <a:stCxn id="6" idx="3"/>
            <a:endCxn id="5" idx="1"/>
          </p:cNvCxnSpPr>
          <p:nvPr/>
        </p:nvCxnSpPr>
        <p:spPr>
          <a:xfrm rot="0" flipV="1">
            <a:off x="2112645" y="2715260"/>
            <a:ext cx="1327150" cy="5327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>
            <a:stCxn id="5" idx="3"/>
            <a:endCxn id="11" idx="1"/>
          </p:cNvCxnSpPr>
          <p:nvPr/>
        </p:nvCxnSpPr>
        <p:spPr>
          <a:xfrm rot="0" flipV="1">
            <a:off x="5050790" y="2712085"/>
            <a:ext cx="2992120" cy="38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>
            <a:spLocks/>
          </p:cNvSpPr>
          <p:nvPr/>
        </p:nvSpPr>
        <p:spPr>
          <a:xfrm rot="0">
            <a:off x="5446395" y="2228215"/>
            <a:ext cx="2464435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 규격, 메모리 슬롯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301865" y="3590925"/>
            <a:ext cx="161290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SSD/HDD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>
            <a:stCxn id="5" idx="3"/>
            <a:endCxn id="26" idx="1"/>
          </p:cNvCxnSpPr>
          <p:nvPr/>
        </p:nvCxnSpPr>
        <p:spPr>
          <a:xfrm rot="0">
            <a:off x="5051425" y="2715260"/>
            <a:ext cx="1688465" cy="245999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17"/>
          <p:cNvSpPr txBox="1">
            <a:spLocks/>
          </p:cNvSpPr>
          <p:nvPr/>
        </p:nvSpPr>
        <p:spPr>
          <a:xfrm rot="0">
            <a:off x="6276340" y="3075305"/>
            <a:ext cx="10947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전송방식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3558540" y="4845685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PSU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604520" y="5004435"/>
            <a:ext cx="2794000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CPU+GPU+MB 정격 용량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739255" y="4833620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case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>
            <a:stCxn id="5" idx="3"/>
            <a:endCxn id="16" idx="1"/>
          </p:cNvCxnSpPr>
          <p:nvPr/>
        </p:nvCxnSpPr>
        <p:spPr>
          <a:xfrm rot="0">
            <a:off x="5051425" y="2715260"/>
            <a:ext cx="2251075" cy="121729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>
            <a:spLocks/>
          </p:cNvSpPr>
          <p:nvPr/>
        </p:nvSpPr>
        <p:spPr>
          <a:xfrm rot="0">
            <a:off x="4920615" y="3925570"/>
            <a:ext cx="6375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9348470" y="4831080"/>
            <a:ext cx="1613535" cy="6826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cooler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rot="0" flipV="1">
            <a:off x="8350885" y="5171440"/>
            <a:ext cx="999490" cy="4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상자 30"/>
          <p:cNvSpPr txBox="1">
            <a:spLocks/>
          </p:cNvSpPr>
          <p:nvPr/>
        </p:nvSpPr>
        <p:spPr>
          <a:xfrm rot="0">
            <a:off x="8514715" y="4776470"/>
            <a:ext cx="638175" cy="3714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 flipV="1">
            <a:off x="5170805" y="5174615"/>
            <a:ext cx="1569720" cy="133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32"/>
          <p:cNvSpPr txBox="1">
            <a:spLocks/>
          </p:cNvSpPr>
          <p:nvPr/>
        </p:nvSpPr>
        <p:spPr>
          <a:xfrm rot="0">
            <a:off x="5605780" y="4781550"/>
            <a:ext cx="638175" cy="3232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842645" y="1322070"/>
            <a:ext cx="1276985" cy="20447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2220595" y="1340485"/>
            <a:ext cx="1276985" cy="18605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3579495" y="1348740"/>
            <a:ext cx="1613535" cy="16954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5292725" y="1346200"/>
            <a:ext cx="1613535" cy="18923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6987540" y="1348105"/>
            <a:ext cx="1613535" cy="18732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SSD/HDD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Relation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839470" y="1918970"/>
            <a:ext cx="127635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439160" y="2374265"/>
            <a:ext cx="161290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836930" y="2906395"/>
            <a:ext cx="127635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2419985" y="1961515"/>
            <a:ext cx="115506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 칩셋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2404110" y="3165475"/>
            <a:ext cx="1170305" cy="34290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 칩셋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도형 10"/>
          <p:cNvSpPr>
            <a:spLocks/>
          </p:cNvSpPr>
          <p:nvPr/>
        </p:nvSpPr>
        <p:spPr>
          <a:xfrm rot="0">
            <a:off x="8041640" y="2371725"/>
            <a:ext cx="161290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2" name="도형 11"/>
          <p:cNvCxnSpPr>
            <a:stCxn id="4" idx="3"/>
            <a:endCxn id="5" idx="1"/>
          </p:cNvCxnSpPr>
          <p:nvPr/>
        </p:nvCxnSpPr>
        <p:spPr>
          <a:xfrm rot="0">
            <a:off x="2115185" y="2259965"/>
            <a:ext cx="1324610" cy="4559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2"/>
          <p:cNvCxnSpPr>
            <a:stCxn id="6" idx="3"/>
            <a:endCxn id="5" idx="1"/>
          </p:cNvCxnSpPr>
          <p:nvPr/>
        </p:nvCxnSpPr>
        <p:spPr>
          <a:xfrm rot="0" flipV="1">
            <a:off x="2112645" y="2715260"/>
            <a:ext cx="1327150" cy="5327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도형 13"/>
          <p:cNvCxnSpPr>
            <a:stCxn id="5" idx="3"/>
            <a:endCxn id="11" idx="1"/>
          </p:cNvCxnSpPr>
          <p:nvPr/>
        </p:nvCxnSpPr>
        <p:spPr>
          <a:xfrm rot="0" flipV="1">
            <a:off x="5050790" y="2712085"/>
            <a:ext cx="2992120" cy="38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텍스트 상자 14"/>
          <p:cNvSpPr txBox="1">
            <a:spLocks/>
          </p:cNvSpPr>
          <p:nvPr/>
        </p:nvSpPr>
        <p:spPr>
          <a:xfrm rot="0">
            <a:off x="5446395" y="2228215"/>
            <a:ext cx="2464435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 규격, 메모리 슬롯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7301865" y="3590925"/>
            <a:ext cx="1612900" cy="68199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SSD/HDD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>
            <a:stCxn id="5" idx="3"/>
            <a:endCxn id="26" idx="1"/>
          </p:cNvCxnSpPr>
          <p:nvPr/>
        </p:nvCxnSpPr>
        <p:spPr>
          <a:xfrm rot="0">
            <a:off x="5051425" y="2715260"/>
            <a:ext cx="1688465" cy="245999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상자 17"/>
          <p:cNvSpPr txBox="1">
            <a:spLocks/>
          </p:cNvSpPr>
          <p:nvPr/>
        </p:nvSpPr>
        <p:spPr>
          <a:xfrm rot="0">
            <a:off x="6276340" y="3075305"/>
            <a:ext cx="10947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전송방식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도형 18"/>
          <p:cNvSpPr>
            <a:spLocks/>
          </p:cNvSpPr>
          <p:nvPr/>
        </p:nvSpPr>
        <p:spPr>
          <a:xfrm rot="0">
            <a:off x="3558540" y="4845685"/>
            <a:ext cx="1613535" cy="68262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PSU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604520" y="5004435"/>
            <a:ext cx="2794000" cy="37147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CPU+GPU+MB 정격 용량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도형 25"/>
          <p:cNvSpPr>
            <a:spLocks/>
          </p:cNvSpPr>
          <p:nvPr/>
        </p:nvSpPr>
        <p:spPr>
          <a:xfrm rot="0">
            <a:off x="6739255" y="4833620"/>
            <a:ext cx="1613535" cy="68262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case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>
            <a:stCxn id="5" idx="3"/>
            <a:endCxn id="16" idx="1"/>
          </p:cNvCxnSpPr>
          <p:nvPr/>
        </p:nvCxnSpPr>
        <p:spPr>
          <a:xfrm rot="0">
            <a:off x="5051425" y="2715260"/>
            <a:ext cx="2251075" cy="121729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텍스트 상자 27"/>
          <p:cNvSpPr txBox="1">
            <a:spLocks/>
          </p:cNvSpPr>
          <p:nvPr/>
        </p:nvSpPr>
        <p:spPr>
          <a:xfrm rot="0">
            <a:off x="4920615" y="3925570"/>
            <a:ext cx="637540" cy="37084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9" name="도형 28"/>
          <p:cNvSpPr>
            <a:spLocks/>
          </p:cNvSpPr>
          <p:nvPr/>
        </p:nvSpPr>
        <p:spPr>
          <a:xfrm rot="0">
            <a:off x="9348470" y="4831080"/>
            <a:ext cx="1613535" cy="68262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cooler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0" name="도형 29"/>
          <p:cNvCxnSpPr/>
          <p:nvPr/>
        </p:nvCxnSpPr>
        <p:spPr>
          <a:xfrm rot="0" flipV="1">
            <a:off x="8350885" y="5171440"/>
            <a:ext cx="999490" cy="4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상자 30"/>
          <p:cNvSpPr txBox="1">
            <a:spLocks/>
          </p:cNvSpPr>
          <p:nvPr/>
        </p:nvSpPr>
        <p:spPr>
          <a:xfrm rot="0">
            <a:off x="8514715" y="4776470"/>
            <a:ext cx="638175" cy="37147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31"/>
          <p:cNvCxnSpPr/>
          <p:nvPr/>
        </p:nvCxnSpPr>
        <p:spPr>
          <a:xfrm rot="0" flipV="1">
            <a:off x="5170805" y="5174615"/>
            <a:ext cx="1569720" cy="133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32"/>
          <p:cNvSpPr txBox="1">
            <a:spLocks/>
          </p:cNvSpPr>
          <p:nvPr/>
        </p:nvSpPr>
        <p:spPr>
          <a:xfrm rot="0">
            <a:off x="5605780" y="4781550"/>
            <a:ext cx="638175" cy="323215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크기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4" name="도형 33"/>
          <p:cNvSpPr>
            <a:spLocks/>
          </p:cNvSpPr>
          <p:nvPr/>
        </p:nvSpPr>
        <p:spPr>
          <a:xfrm rot="0">
            <a:off x="842645" y="1322070"/>
            <a:ext cx="1276985" cy="20447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5" name="도형 34"/>
          <p:cNvSpPr>
            <a:spLocks/>
          </p:cNvSpPr>
          <p:nvPr/>
        </p:nvSpPr>
        <p:spPr>
          <a:xfrm rot="0">
            <a:off x="2220595" y="1340485"/>
            <a:ext cx="1276985" cy="18605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6" name="도형 35"/>
          <p:cNvSpPr>
            <a:spLocks/>
          </p:cNvSpPr>
          <p:nvPr/>
        </p:nvSpPr>
        <p:spPr>
          <a:xfrm rot="0">
            <a:off x="3579495" y="1348740"/>
            <a:ext cx="1613535" cy="16954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Mainboard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7" name="도형 36"/>
          <p:cNvSpPr>
            <a:spLocks/>
          </p:cNvSpPr>
          <p:nvPr/>
        </p:nvSpPr>
        <p:spPr>
          <a:xfrm rot="0">
            <a:off x="5292725" y="1346200"/>
            <a:ext cx="1613535" cy="18923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RAM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8" name="도형 37"/>
          <p:cNvSpPr>
            <a:spLocks/>
          </p:cNvSpPr>
          <p:nvPr/>
        </p:nvSpPr>
        <p:spPr>
          <a:xfrm rot="0">
            <a:off x="6987540" y="1348105"/>
            <a:ext cx="1613535" cy="18732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SSD/HDD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9" name="도형 38"/>
          <p:cNvSpPr>
            <a:spLocks/>
          </p:cNvSpPr>
          <p:nvPr/>
        </p:nvSpPr>
        <p:spPr>
          <a:xfrm rot="0">
            <a:off x="8662670" y="1351280"/>
            <a:ext cx="2242185" cy="20129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228600" indent="-228600" algn="ctr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PSU/case/cooler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901190" y="1251585"/>
            <a:ext cx="8391525" cy="4352925"/>
          </a:xfrm>
          <a:prstGeom prst="rect"/>
          <a:noFill/>
        </p:spPr>
      </p:pic>
      <p:sp>
        <p:nvSpPr>
          <p:cNvPr id="4" name="도형 3"/>
          <p:cNvSpPr>
            <a:spLocks/>
          </p:cNvSpPr>
          <p:nvPr/>
        </p:nvSpPr>
        <p:spPr>
          <a:xfrm rot="0">
            <a:off x="6137910" y="2863215"/>
            <a:ext cx="4046855" cy="22352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6137910" y="3149600"/>
            <a:ext cx="4050030" cy="22352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129020" y="3475355"/>
            <a:ext cx="4058920" cy="477520"/>
          </a:xfrm>
          <a:prstGeom prst="rect"/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컴퓨터 견적 맞추기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8775" cy="43548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예산 이내에서 최고 성능으로 구성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사용 목적에 따라 가성비 좋은 구성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컴퓨터 부품 업그레이드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감성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 따라서 객관적인 지표가 필요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>
            <a:off x="8373110" y="2696210"/>
            <a:ext cx="3084830" cy="11239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[Intel] i7-8700K (커피레이크)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₩395,000 	15,972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0.0404</a:t>
            </a:r>
            <a:endParaRPr lang="ko-KR" altLang="en-US" sz="18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355600" y="2690495"/>
            <a:ext cx="3013075" cy="11296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[Intel] i7-8700 (커피레이크)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₩379,900 	15,174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0.0399</a:t>
            </a:r>
            <a:endParaRPr lang="ko-KR" altLang="en-US" sz="18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083935" y="4432300"/>
            <a:ext cx="3322955" cy="110363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[AMD] R5 2600X (피나클 릿지)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₩209,800 	14,378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0.0685</a:t>
            </a:r>
            <a:endParaRPr lang="ko-KR" altLang="en-US" sz="1800" cap="none" dirty="0" smtClean="0" b="1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2200910" y="4432300"/>
            <a:ext cx="3309620" cy="11036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[AMD] R7 2700X (피나클 릿지)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₩316,700 	17,272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0.0545</a:t>
            </a:r>
            <a:endParaRPr lang="ko-KR" altLang="en-US" sz="18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4283075" y="283845"/>
            <a:ext cx="3380740" cy="113601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벤치마크 점수 14,000 점 이상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 rot="0" flipH="1">
            <a:off x="1858645" y="1419225"/>
            <a:ext cx="4114800" cy="127190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>
            <a:stCxn id="8" idx="2"/>
            <a:endCxn id="7" idx="0"/>
          </p:cNvCxnSpPr>
          <p:nvPr/>
        </p:nvCxnSpPr>
        <p:spPr>
          <a:xfrm rot="0" flipH="1">
            <a:off x="3852545" y="1419225"/>
            <a:ext cx="2120900" cy="30137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>
            <a:stCxn id="8" idx="2"/>
            <a:endCxn id="6" idx="0"/>
          </p:cNvCxnSpPr>
          <p:nvPr/>
        </p:nvCxnSpPr>
        <p:spPr>
          <a:xfrm rot="0">
            <a:off x="5972810" y="1419225"/>
            <a:ext cx="1769110" cy="30137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>
            <a:stCxn id="8" idx="2"/>
            <a:endCxn id="4" idx="0"/>
          </p:cNvCxnSpPr>
          <p:nvPr/>
        </p:nvCxnSpPr>
        <p:spPr>
          <a:xfrm rot="0">
            <a:off x="5972810" y="1419225"/>
            <a:ext cx="3942715" cy="127762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 rot="0">
            <a:off x="893445" y="856615"/>
            <a:ext cx="21799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벤치마크 점수/가격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1" animBg="1"/>
      <p:bldP spid="4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>
            <a:off x="8373110" y="2696210"/>
            <a:ext cx="3084830" cy="11239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[ASUS] 지포스 GTX1060 O6G D5 6GB	₩350,600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0.0254</a:t>
            </a:r>
            <a:endParaRPr lang="ko-KR" altLang="en-US" sz="18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>
            <a:off x="355600" y="2690495"/>
            <a:ext cx="3013075" cy="11296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[MSI] 지포스 GTX1050 OC D5 2GB 스톰	₩143,800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083935" y="4432300"/>
            <a:ext cx="3323590" cy="110426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[GIGABYTE] 지포스 GTX1070 AORUS D5 8GB	₩761,480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1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0.0146</a:t>
            </a:r>
            <a:endParaRPr lang="ko-KR" altLang="en-US" sz="1800" cap="none" dirty="0" smtClean="0" b="1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>
            <a:off x="2200910" y="4432300"/>
            <a:ext cx="3309620" cy="11036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[MSI] 지포스 GTX1080 게이밍 X D5X 8GB	₩771,000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rgbClr val="FF0000"/>
                </a:solidFill>
                <a:latin typeface="맑은 고딕" charset="0"/>
                <a:ea typeface="맑은 고딕" charset="0"/>
              </a:rPr>
              <a:t>0.0159</a:t>
            </a:r>
            <a:endParaRPr lang="ko-KR" altLang="en-US" sz="1800" cap="none" dirty="0" smtClean="0" b="0" strike="noStrike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283075" y="283845"/>
            <a:ext cx="3382010" cy="11372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[AMD] R5 2600X (피나클 릿지)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&amp;GPU 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벤치마크 점수 8900점 이상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 rot="0" flipH="1">
            <a:off x="1858645" y="1419225"/>
            <a:ext cx="4114800" cy="127190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>
            <a:stCxn id="8" idx="2"/>
            <a:endCxn id="7" idx="0"/>
          </p:cNvCxnSpPr>
          <p:nvPr/>
        </p:nvCxnSpPr>
        <p:spPr>
          <a:xfrm rot="0" flipH="1">
            <a:off x="3852545" y="1419225"/>
            <a:ext cx="2120900" cy="301371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>
            <a:stCxn id="8" idx="2"/>
            <a:endCxn id="6" idx="0"/>
          </p:cNvCxnSpPr>
          <p:nvPr/>
        </p:nvCxnSpPr>
        <p:spPr>
          <a:xfrm rot="0">
            <a:off x="5974080" y="1420495"/>
            <a:ext cx="1771650" cy="301244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>
            <a:stCxn id="8" idx="2"/>
            <a:endCxn id="4" idx="0"/>
          </p:cNvCxnSpPr>
          <p:nvPr/>
        </p:nvCxnSpPr>
        <p:spPr>
          <a:xfrm rot="0">
            <a:off x="5972810" y="1419225"/>
            <a:ext cx="3942715" cy="127762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 rot="0">
            <a:off x="881380" y="856615"/>
            <a:ext cx="21799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벤치마크 점수/가격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 rot="0">
            <a:off x="8373110" y="2696210"/>
            <a:ext cx="3084830" cy="112395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[GIGABYTE] X470 AORUS Ultra Gaming	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₩187,000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55600" y="2690495"/>
            <a:ext cx="3013075" cy="11296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[ASUS] PRIME B360-PLUS ₩129,720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083935" y="4432300"/>
            <a:ext cx="3323590" cy="110426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[ASUS] PRIME B350-PLUS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₩127,700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200910" y="4432300"/>
            <a:ext cx="3309620" cy="11036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[ASRock] AB350M	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₩80,480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283075" y="283845"/>
            <a:ext cx="3382645" cy="11379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[AMD]R52600X(피나클 릿지)&amp;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[GIGABYTE] 지포스 GTX1070 AORUS D5 8GB&amp;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메인보드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/>
          <p:nvPr/>
        </p:nvCxnSpPr>
        <p:spPr>
          <a:xfrm rot="0" flipH="1">
            <a:off x="1858645" y="1419225"/>
            <a:ext cx="4115435" cy="127254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>
            <a:stCxn id="8" idx="2"/>
            <a:endCxn id="7" idx="0"/>
          </p:cNvCxnSpPr>
          <p:nvPr/>
        </p:nvCxnSpPr>
        <p:spPr>
          <a:xfrm rot="0" flipH="1">
            <a:off x="3852545" y="1419225"/>
            <a:ext cx="2121535" cy="30143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>
            <a:stCxn id="8" idx="2"/>
            <a:endCxn id="6" idx="0"/>
          </p:cNvCxnSpPr>
          <p:nvPr/>
        </p:nvCxnSpPr>
        <p:spPr>
          <a:xfrm rot="0">
            <a:off x="5972810" y="1419225"/>
            <a:ext cx="1769745" cy="30143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>
            <a:stCxn id="8" idx="2"/>
            <a:endCxn id="4" idx="0"/>
          </p:cNvCxnSpPr>
          <p:nvPr/>
        </p:nvCxnSpPr>
        <p:spPr>
          <a:xfrm rot="0">
            <a:off x="5972810" y="1419225"/>
            <a:ext cx="3943350" cy="127825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 rot="0">
            <a:off x="8373110" y="2696210"/>
            <a:ext cx="3085465" cy="11245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[갤럭시] GALAX GAMER 3 DDR 4 8G RGB ₩107,000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55600" y="2690495"/>
            <a:ext cx="3135630" cy="11303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[삼성] DDR3 8G PC3-12800	₩88,900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083935" y="4432300"/>
            <a:ext cx="3323590" cy="1104265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[삼성] DDR4 8G PC4-21300	₩86,500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200910" y="4432300"/>
            <a:ext cx="3310255" cy="110426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[삼성] DDR4 8G PC4-19200	₩78,500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283075" y="283845"/>
            <a:ext cx="3382645" cy="210629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[AMD]R52600X(피나클 릿지)&amp;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[GIGABYTE] 지포스 GTX1070 AORUS D5 8GB &amp;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[ASUS] PRIME B350-PLUS&amp;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램클럭 2666이상 DDR4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>
            <a:stCxn id="8" idx="2"/>
          </p:cNvCxnSpPr>
          <p:nvPr/>
        </p:nvCxnSpPr>
        <p:spPr>
          <a:xfrm rot="0" flipH="1">
            <a:off x="1858645" y="2388870"/>
            <a:ext cx="4116070" cy="3035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>
            <a:stCxn id="8" idx="2"/>
            <a:endCxn id="7" idx="0"/>
          </p:cNvCxnSpPr>
          <p:nvPr/>
        </p:nvCxnSpPr>
        <p:spPr>
          <a:xfrm rot="0" flipH="1">
            <a:off x="3855720" y="2388870"/>
            <a:ext cx="2118995" cy="20440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>
            <a:stCxn id="8" idx="2"/>
            <a:endCxn id="6" idx="0"/>
          </p:cNvCxnSpPr>
          <p:nvPr/>
        </p:nvCxnSpPr>
        <p:spPr>
          <a:xfrm rot="0">
            <a:off x="5972810" y="2387600"/>
            <a:ext cx="1772920" cy="204533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>
            <a:stCxn id="8" idx="2"/>
            <a:endCxn id="4" idx="0"/>
          </p:cNvCxnSpPr>
          <p:nvPr/>
        </p:nvCxnSpPr>
        <p:spPr>
          <a:xfrm rot="0">
            <a:off x="5972810" y="2387600"/>
            <a:ext cx="3943350" cy="3092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>
            <a:off x="833120" y="1146810"/>
            <a:ext cx="2188845" cy="37084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0" indent="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(용량*램 클럭)/가격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>
            <a:off x="8373110" y="2696210"/>
            <a:ext cx="3086100" cy="11252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[타무즈] M540 M.2 2280 256GB	₩101,000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55600" y="2690495"/>
            <a:ext cx="3136265" cy="11309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[삼성] 850 EVO 1TB	₩396,140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083935" y="4432300"/>
            <a:ext cx="3324225" cy="11049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[WD] Blue 3D SSD 250GB	₩107,000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200910" y="4432300"/>
            <a:ext cx="3310890" cy="110490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[마이크론] Crucial MX500 250GB	₩81,500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>
            <a:off x="4283075" y="283845"/>
            <a:ext cx="3382645" cy="210629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[AMD]R52600X(피나클 릿지)&amp;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[GIGABYTE] 지포스 GTX1070 AORUS D5 8GB &amp;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[ASUS] PRIME B350-PLUS&amp;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[삼성] DDR4 8G PC4-21300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>
            <a:stCxn id="8" idx="2"/>
          </p:cNvCxnSpPr>
          <p:nvPr/>
        </p:nvCxnSpPr>
        <p:spPr>
          <a:xfrm rot="0" flipH="1">
            <a:off x="1858645" y="2388870"/>
            <a:ext cx="4116070" cy="3035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>
            <a:stCxn id="8" idx="2"/>
            <a:endCxn id="7" idx="0"/>
          </p:cNvCxnSpPr>
          <p:nvPr/>
        </p:nvCxnSpPr>
        <p:spPr>
          <a:xfrm rot="0" flipH="1">
            <a:off x="3855720" y="2388870"/>
            <a:ext cx="2118995" cy="20440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>
            <a:stCxn id="8" idx="2"/>
            <a:endCxn id="6" idx="0"/>
          </p:cNvCxnSpPr>
          <p:nvPr/>
        </p:nvCxnSpPr>
        <p:spPr>
          <a:xfrm rot="0">
            <a:off x="5974080" y="2389505"/>
            <a:ext cx="1772285" cy="20434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>
            <a:stCxn id="8" idx="2"/>
            <a:endCxn id="4" idx="0"/>
          </p:cNvCxnSpPr>
          <p:nvPr/>
        </p:nvCxnSpPr>
        <p:spPr>
          <a:xfrm rot="0">
            <a:off x="5972810" y="2387600"/>
            <a:ext cx="3943350" cy="3092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 rot="0">
            <a:off x="-603885" y="1183005"/>
            <a:ext cx="4892675" cy="31496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용량*(읽기 속도 + 쓰기 속도)*AS 기간/가격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도형 3"/>
          <p:cNvSpPr>
            <a:spLocks/>
          </p:cNvSpPr>
          <p:nvPr/>
        </p:nvSpPr>
        <p:spPr>
          <a:xfrm rot="0">
            <a:off x="8373110" y="2696210"/>
            <a:ext cx="3086100" cy="112522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[마이크로닉스] Classic II 600W +12V Single Rail 85+	₩49,100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55600" y="2690495"/>
            <a:ext cx="3136265" cy="113093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[잘만] Wattbit 500W 83+	₩36,900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6083935" y="4432300"/>
            <a:ext cx="3324225" cy="11049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[델타] DPS-650AB/7C 88PLUS	₩65,000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200910" y="4432300"/>
            <a:ext cx="3310890" cy="1104900"/>
          </a:xfrm>
          <a:prstGeom prst="rect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[시소닉] HYDANCE HY-600CT Active PFC 80PLUS BRONZE	₩69,000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4283075" y="283845"/>
            <a:ext cx="3382645" cy="210629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[AMD]R52600X(피나클 릿지)&amp;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[GIGABYTE] 지포스 GTX1070 AORUS D5 8GB &amp;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[ASUS] PRIME B350-PLUS&amp;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[삼성] DDR4 8G PC4-21300&amp;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[마이크론] Crucial MX500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bg1"/>
                </a:solidFill>
                <a:latin typeface="맑은 고딕" charset="0"/>
                <a:ea typeface="맑은 고딕" charset="0"/>
              </a:rPr>
              <a:t> 600W 이상의 정격 용량</a:t>
            </a:r>
            <a:endParaRPr lang="ko-KR" altLang="en-US" sz="1800" cap="none" dirty="0" smtClean="0" b="0" strike="noStrike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>
            <a:stCxn id="8" idx="2"/>
          </p:cNvCxnSpPr>
          <p:nvPr/>
        </p:nvCxnSpPr>
        <p:spPr>
          <a:xfrm rot="0" flipH="1">
            <a:off x="1858645" y="2388870"/>
            <a:ext cx="4116705" cy="30416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>
            <a:stCxn id="8" idx="2"/>
            <a:endCxn id="7" idx="0"/>
          </p:cNvCxnSpPr>
          <p:nvPr/>
        </p:nvCxnSpPr>
        <p:spPr>
          <a:xfrm rot="0" flipH="1">
            <a:off x="3855720" y="2388870"/>
            <a:ext cx="2119630" cy="204470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>
            <a:stCxn id="8" idx="2"/>
            <a:endCxn id="6" idx="0"/>
          </p:cNvCxnSpPr>
          <p:nvPr/>
        </p:nvCxnSpPr>
        <p:spPr>
          <a:xfrm rot="0">
            <a:off x="5974080" y="2389505"/>
            <a:ext cx="1772285" cy="20434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>
            <a:stCxn id="8" idx="2"/>
            <a:endCxn id="4" idx="0"/>
          </p:cNvCxnSpPr>
          <p:nvPr/>
        </p:nvCxnSpPr>
        <p:spPr>
          <a:xfrm rot="0">
            <a:off x="5972810" y="2387600"/>
            <a:ext cx="3943985" cy="3098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상자 12"/>
          <p:cNvSpPr txBox="1">
            <a:spLocks/>
          </p:cNvSpPr>
          <p:nvPr/>
        </p:nvSpPr>
        <p:spPr>
          <a:xfrm rot="0">
            <a:off x="349885" y="1170940"/>
            <a:ext cx="3450590" cy="31496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(정격 용량/가격)*(1/불량률)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490220"/>
            <a:ext cx="10517505" cy="5688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 점수 산출 방식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https://www.cpubenchmark.net/cpu_test_info.html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https://www.videocardbenchmark.net/gpu_test_info.html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https://www.memorybenchmark.net/graph_notes.html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Wingdings"/>
              <a:buChar char="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부품 별 상세 스펙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다나와 제품 DB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Wingdings"/>
              <a:buChar char="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CPU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92500" lnSpcReduction="2000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 점수 산출 방식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Integer Maths Test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Compression Test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Encryption Test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Extended Instructions Test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Floating Point Math Test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Single Threaded Test 등등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Intel 계열과 AMD 계열로 나뉘지 않고 동일하게 테스트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 부족한 정보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3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발열, 소비 전력량</a:t>
            </a:r>
            <a:endParaRPr lang="ko-KR" altLang="en-US" sz="23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3"/>
          <p:cNvSpPr txBox="1">
            <a:spLocks/>
          </p:cNvSpPr>
          <p:nvPr/>
        </p:nvSpPr>
        <p:spPr>
          <a:xfrm rot="0">
            <a:off x="7147560" y="1819275"/>
            <a:ext cx="541655" cy="38989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GPU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1000" cap="none" dirty="0" smtClean="0" b="0" strike="noStrike"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67740" y="1367790"/>
          <a:ext cx="10230485" cy="322389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2045970"/>
                <a:gridCol w="2045970"/>
                <a:gridCol w="2045970"/>
                <a:gridCol w="2045970"/>
                <a:gridCol w="2046605"/>
              </a:tblGrid>
              <a:tr h="805815">
                <a:tc>
                  <a:txBody>
                    <a:bodyPr/>
                    <a:lstStyle/>
                    <a:p>
                      <a:pPr marL="95250" indent="0" algn="ctr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>DirectX 9</a:t>
                      </a:r>
                      <a:endParaRPr lang="ko-KR" altLang="en-US" sz="900" kern="1200" dirty="0" smtClean="0" cap="none" b="1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0" algn="ctr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>DirectX 10</a:t>
                      </a:r>
                      <a:endParaRPr lang="ko-KR" altLang="en-US" sz="900" kern="1200" dirty="0" smtClean="0" cap="none" b="1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0" algn="ctr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>DirectX 11</a:t>
                      </a:r>
                      <a:endParaRPr lang="ko-KR" altLang="en-US" sz="900" kern="1200" dirty="0" smtClean="0" cap="none" b="1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0" algn="ctr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>DirectX 12</a:t>
                      </a:r>
                      <a:endParaRPr lang="ko-KR" altLang="en-US" sz="900" kern="1200" dirty="0" smtClean="0" cap="none" b="1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auto" defTabSz="914400" eaLnBrk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endParaRPr lang="ko-KR" altLang="en-US" sz="1000" kern="1200" dirty="0" smtClean="0" cap="none" b="0" strike="noStrike">
                        <a:latin typeface="맑은 고딕" charset="0"/>
                        <a:ea typeface="맑은 고딕" charset="0"/>
                      </a:endParaRPr>
                    </a:p>
                  </a:txBody>
                  <a:tcPr marL="0" marR="0" marT="0" marB="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9040"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>Objects</a:t>
                      </a:r>
                      <a:endParaRPr lang="ko-KR" altLang="en-US" sz="900" kern="1200" dirty="0" smtClean="0" cap="none" b="1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7 planes, 500 trees, terrain, water, sky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10 Islands, 20 Meteors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50 Giant Space Jellyfish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Up to 100,000 Asteroids (25,000 by default), 71 Space ships (13 unique models), 1 Space station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9040"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1" strike="noStrike">
                          <a:latin typeface="Arial" charset="0"/>
                          <a:ea typeface="Arial" charset="0"/>
                        </a:rPr>
                        <a:t>Display Mode</a:t>
                      </a:r>
                      <a:r>
                        <a:rPr lang="en-US" altLang="ko-KR" sz="900" kern="1200" cap="none" dirty="0" smtClean="0" baseline="30000" b="1" strike="noStrike">
                          <a:latin typeface="Arial" charset="0"/>
                          <a:ea typeface="Arial" charset="0"/>
                        </a:rPr>
                        <a:t>1</a:t>
                      </a:r>
                      <a:endParaRPr lang="ko-KR" altLang="en-US" sz="900" kern="1200" dirty="0" smtClean="0" baseline="30000" cap="none" b="1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Full Screen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1024x768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4x Anti-Aliasing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Full screen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1680x1050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8x Anti-Aliasing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Full screen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1920x1080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4x Anti-Aliasing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0" indent="0" algn="just" fontAlgn="auto" defTabSz="50800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Full screen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3840x2160</a:t>
                      </a: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/>
                      </a:r>
                      <a:b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</a:br>
                      <a:r>
                        <a:rPr lang="en-US" altLang="ko-KR" sz="900" kern="1200" cap="none" dirty="0" smtClean="0" b="0" strike="noStrike">
                          <a:latin typeface="Arial" charset="0"/>
                          <a:ea typeface="Arial" charset="0"/>
                        </a:rPr>
                        <a:t>2x Anti-Aliasing</a:t>
                      </a:r>
                      <a:endParaRPr lang="ko-KR" altLang="en-US" sz="900" kern="1200" dirty="0" smtClean="0" cap="none" b="0" strike="noStrike">
                        <a:latin typeface="Arial" charset="0"/>
                        <a:ea typeface="Arial" charset="0"/>
                      </a:endParaRPr>
                    </a:p>
                  </a:txBody>
                  <a:tcPr marL="0" marR="0" marT="0" marB="0" anchor="t">
                    <a:lnL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텍스트 상자 4"/>
          <p:cNvSpPr txBox="1">
            <a:spLocks/>
          </p:cNvSpPr>
          <p:nvPr/>
        </p:nvSpPr>
        <p:spPr>
          <a:xfrm>
            <a:off x="915670" y="4825365"/>
            <a:ext cx="10116185" cy="118935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numCol="1" vert="horz" anchor="t">
            <a:noAutofit/>
          </a:bodyPr>
          <a:lstStyle/>
          <a:p>
            <a:pPr marL="254000" indent="-25400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165" cap="none" dirty="0" smtClean="0" b="0" strike="noStrike">
                <a:latin typeface="맑은 고딕" charset="0"/>
                <a:ea typeface="맑은 고딕" charset="0"/>
              </a:rPr>
              <a:t>NVIDIA 그래픽 카드와 AMD 그래픽 카드 계열로 나누지 않고 동일하게 테스트</a:t>
            </a:r>
            <a:endParaRPr lang="ko-KR" altLang="en-US" sz="2165" cap="none" dirty="0" smtClean="0" b="0" strike="noStrike">
              <a:latin typeface="맑은 고딕" charset="0"/>
              <a:ea typeface="맑은 고딕" charset="0"/>
            </a:endParaRPr>
          </a:p>
          <a:p>
            <a:pPr marL="254000" indent="-254000" algn="l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165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벤치마크에서 부족한 정보</a:t>
            </a:r>
            <a:endParaRPr lang="ko-KR" altLang="en-US" sz="2165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2540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165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발열, 소비 전력</a:t>
            </a:r>
            <a:r>
              <a:rPr lang="en-US" altLang="ko-KR" sz="2165" cap="none" dirty="0" smtClean="0" b="0" strike="noStrike">
                <a:latin typeface="맑은 고딕" charset="0"/>
                <a:ea typeface="맑은 고딕" charset="0"/>
              </a:rPr>
              <a:t> </a:t>
            </a:r>
            <a:endParaRPr lang="ko-KR" altLang="en-US" sz="2165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MEMORY(RAM)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12925"/>
            <a:ext cx="10518140" cy="4354195"/>
          </a:xfrm>
          <a:prstGeom prst="rect"/>
        </p:spPr>
        <p:txBody>
          <a:bodyPr wrap="square" lIns="91440" tIns="45720" rIns="91440" bIns="45720" numCol="1" vert="horz" anchor="t">
            <a:normAutofit fontScale="77500" lnSpcReduction="2000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 점수 산출 방식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Different Operating Systems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Minimum Sample Size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Background RAM Accesses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Real Life Performance Comparison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CPU dependency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ntegrated GPUs 등등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DDR 3, DDR 4로 나누어 테스트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부족한 정보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발열, 소비 전력량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벤치마크란?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8140" cy="43541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2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토지 측량에서 사용되는 수준 기표</a:t>
            </a:r>
            <a:endParaRPr lang="ko-KR" altLang="en-US" sz="22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2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어떤 것이 높고 낮음을 나타내는 기준점을 의미한다.</a:t>
            </a:r>
            <a:endParaRPr lang="ko-KR" altLang="en-US" sz="22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2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요즘에는 동일한 전자부품간 성능 지표로 사용</a:t>
            </a:r>
            <a:endParaRPr lang="ko-KR" altLang="en-US" sz="22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2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즉 벤치마크가 담고 있는 의미는 조사 대상을 여러 가지 방법으로 측정하여 누구라도 인정할 수 있도록 표준화시키는 과정이라고 할 수 있다. </a:t>
            </a:r>
            <a:endParaRPr lang="ko-KR" altLang="en-US" sz="22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Main Board</a:t>
            </a:r>
            <a:endParaRPr lang="ko-KR" altLang="en-US" sz="44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825625"/>
            <a:ext cx="10517505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벤치마크 점수 보다 CPU와 GPU, 메모리카드(RAM)와 호환성이 더 중요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세부 칩셋 (H310, B360, Z370...)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오버클럭을 포함한 부가 기능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지원하는 램 클럭수(2400Mhz ~ 4000Mhz)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메모리 슬롯 갯수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2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제조사 신뢰도</a:t>
            </a:r>
            <a:endParaRPr lang="ko-KR" altLang="en-US" sz="2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기타 부품들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7505" cy="45091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기억장치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읽기/쓰기 속도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AS 기간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파워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안정성(신뢰할 수 있는 브랜드, 과전류 방지 회로가 있는가?)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54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효율(80 PLUS 인증)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케이스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케이스 크기(폭, 높이, 깊이)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용도(저소음 or 쿨링)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맑은 고딕"/>
              <a:buChar char="•"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쿨러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1. 풍압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  <a:p>
            <a:pPr marL="45720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맑은 고딕" charset="0"/>
                <a:ea typeface="맑은 고딕" charset="0"/>
              </a:rPr>
              <a:t>2. 소음</a:t>
            </a:r>
            <a:endParaRPr lang="ko-KR" altLang="en-US" sz="18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52425"/>
            <a:ext cx="10518140" cy="8102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Dynamic graph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>
            <a:off x="838200" y="1225550"/>
            <a:ext cx="11059160" cy="4956810"/>
          </a:xfrm>
          <a:prstGeom prst="rect"/>
        </p:spPr>
        <p:txBody>
          <a:bodyPr wrap="square" lIns="91440" tIns="45720" rIns="91440" bIns="45720" numCol="1" vert="horz" anchor="t">
            <a:normAutofit fontScale="85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Node : PC 부품 CPU, Mainboard, RAM, GPU, SSD/HDD, PSU, case, cooler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Edge : 부품(node)간 호환 여부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Weight :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112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점수가 있는 경우(CPU, GPU, RAM)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점수/가격 (단 벤치마크 점수는 사용자가 원하는 점수 이상)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711200" indent="-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Wingdings"/>
              <a:buChar char=""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벤치마크 점수가 없는 경우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기억장치 : max((용량*(읽기 속도 + 쓰기 속도)*AS 기간)/가격) (단 SSD와 HDD는 개별로 생각한다.)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파워서플라이 : max((정격 용량/가격)*(1/불량률)) (단 파워의 정격 용량은 CPU, GPU 등등 소비전력을 다 더한것보다 크다.)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케이스 : 저소음 위주 : max(가격/쿨러 갯수) (원래 계산식 min(쿨러 갯수/가격))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482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쿨링 위주 : max(가로*세로*높이/가격) (단 메인보드와 CPU 쿨러, GPU등 모든 부품이 들어갈 수 있어야 함)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쿨러 : 케이스가 저소음 위주일 경우 장착하지 않음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  	      케이스가 쿨링 위주일 경우 max(풍압/(소음*가격))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6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메인보드 : (전원부 페이즈 갯수*램 지원 클럭수*(제공하는 기능))/가격 (단 메인보드 세부 칩셋은 CPU오버클럭에따라 달라짐)</a:t>
            </a:r>
            <a:endParaRPr lang="ko-KR" altLang="en-US" sz="16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structure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8140" cy="43541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Adjacent matrix(인접행렬)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        CPU				       main board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Main					RAM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board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508000" indent="2540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83385" y="2985135"/>
          <a:ext cx="2780030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690"/>
                <a:gridCol w="694690"/>
                <a:gridCol w="695325"/>
                <a:gridCol w="695325"/>
              </a:tblGrid>
              <a:tr h="56261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DDEBF7"/>
                    </a:solidFill>
                  </a:tcPr>
                </a:tc>
              </a:tr>
              <a:tr h="56261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6261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62610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142355" y="2988945"/>
          <a:ext cx="2780030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690"/>
                <a:gridCol w="694690"/>
                <a:gridCol w="695325"/>
                <a:gridCol w="695325"/>
              </a:tblGrid>
              <a:tr h="56261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rgbClr val="DDEBF7"/>
                    </a:solidFill>
                  </a:tcPr>
                </a:tc>
              </a:tr>
              <a:tr h="56261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6261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62610"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auto" defTabSz="508000" ea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kern="1200" cap="none" dirty="0" smtClean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dirty="0" smtClean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7505" cy="132778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structure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25625"/>
            <a:ext cx="10518140" cy="435419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Adjacent list(인접 리스트)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1238885" y="2902585"/>
            <a:ext cx="1948815" cy="6718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3851910" y="2896870"/>
            <a:ext cx="1915795" cy="6718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7012940" y="2406650"/>
            <a:ext cx="2031365" cy="6718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NEW B4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3851910" y="3851275"/>
            <a:ext cx="1915795" cy="6718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B2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도형 7"/>
          <p:cNvSpPr>
            <a:spLocks/>
          </p:cNvSpPr>
          <p:nvPr/>
        </p:nvSpPr>
        <p:spPr>
          <a:xfrm rot="0">
            <a:off x="3851910" y="4780280"/>
            <a:ext cx="1902460" cy="67183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B3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9" name="도형 8"/>
          <p:cNvCxnSpPr>
            <a:stCxn id="4" idx="3"/>
            <a:endCxn id="5" idx="1"/>
          </p:cNvCxnSpPr>
          <p:nvPr/>
        </p:nvCxnSpPr>
        <p:spPr>
          <a:xfrm rot="0" flipV="1">
            <a:off x="3187065" y="3232150"/>
            <a:ext cx="665480" cy="635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9"/>
          <p:cNvCxnSpPr>
            <a:stCxn id="4" idx="3"/>
            <a:endCxn id="7" idx="1"/>
          </p:cNvCxnSpPr>
          <p:nvPr/>
        </p:nvCxnSpPr>
        <p:spPr>
          <a:xfrm rot="0">
            <a:off x="3187065" y="3237865"/>
            <a:ext cx="665480" cy="94932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0"/>
          <p:cNvCxnSpPr>
            <a:stCxn id="4" idx="3"/>
            <a:endCxn id="8" idx="1"/>
          </p:cNvCxnSpPr>
          <p:nvPr/>
        </p:nvCxnSpPr>
        <p:spPr>
          <a:xfrm rot="0">
            <a:off x="3187065" y="3237865"/>
            <a:ext cx="665480" cy="187833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1"/>
          <p:cNvCxnSpPr>
            <a:stCxn id="4" idx="3"/>
            <a:endCxn id="6" idx="1"/>
          </p:cNvCxnSpPr>
          <p:nvPr/>
        </p:nvCxnSpPr>
        <p:spPr>
          <a:xfrm rot="0" flipV="1">
            <a:off x="3187065" y="2741930"/>
            <a:ext cx="3826510" cy="496570"/>
          </a:xfrm>
          <a:prstGeom prst="line"/>
          <a:ln w="381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1" animBg="1"/>
      <p:bldP spid="8" grpId="2" animBg="1"/>
      <p:bldP spid="11" grpId="3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/>
          <p:cNvPicPr>
            <a:picLocks noChangeAspect="1"/>
          </p:cNvPicPr>
          <p:nvPr>
            <p:ph type="obj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913890" y="1255395"/>
            <a:ext cx="8364855" cy="435292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3759200" y="2083435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 strike="noStrike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"/>
          <p:cNvSpPr txBox="1">
            <a:spLocks/>
          </p:cNvSpPr>
          <p:nvPr/>
        </p:nvSpPr>
        <p:spPr>
          <a:xfrm rot="0">
            <a:off x="2666365" y="2987040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2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6"/>
          <p:cNvSpPr txBox="1">
            <a:spLocks/>
          </p:cNvSpPr>
          <p:nvPr/>
        </p:nvSpPr>
        <p:spPr>
          <a:xfrm rot="0">
            <a:off x="2314575" y="3926840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3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7"/>
          <p:cNvSpPr txBox="1">
            <a:spLocks/>
          </p:cNvSpPr>
          <p:nvPr/>
        </p:nvSpPr>
        <p:spPr>
          <a:xfrm rot="0">
            <a:off x="3765550" y="2988310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4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8"/>
          <p:cNvSpPr txBox="1">
            <a:spLocks/>
          </p:cNvSpPr>
          <p:nvPr/>
        </p:nvSpPr>
        <p:spPr>
          <a:xfrm rot="0">
            <a:off x="3380740" y="3923665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5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9"/>
          <p:cNvSpPr txBox="1">
            <a:spLocks/>
          </p:cNvSpPr>
          <p:nvPr/>
        </p:nvSpPr>
        <p:spPr>
          <a:xfrm rot="0">
            <a:off x="3378200" y="4820285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6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10"/>
          <p:cNvSpPr txBox="1">
            <a:spLocks/>
          </p:cNvSpPr>
          <p:nvPr/>
        </p:nvSpPr>
        <p:spPr>
          <a:xfrm rot="0">
            <a:off x="4161155" y="3927475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7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1"/>
          <p:cNvSpPr txBox="1">
            <a:spLocks/>
          </p:cNvSpPr>
          <p:nvPr/>
        </p:nvSpPr>
        <p:spPr>
          <a:xfrm rot="0">
            <a:off x="4862830" y="2988310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8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2"/>
          <p:cNvSpPr txBox="1">
            <a:spLocks/>
          </p:cNvSpPr>
          <p:nvPr/>
        </p:nvSpPr>
        <p:spPr>
          <a:xfrm rot="0">
            <a:off x="5139690" y="3925570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9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"/>
          <p:cNvSpPr txBox="1">
            <a:spLocks/>
          </p:cNvSpPr>
          <p:nvPr/>
        </p:nvSpPr>
        <p:spPr>
          <a:xfrm rot="0">
            <a:off x="8170545" y="2084705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1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4"/>
          <p:cNvSpPr txBox="1">
            <a:spLocks/>
          </p:cNvSpPr>
          <p:nvPr/>
        </p:nvSpPr>
        <p:spPr>
          <a:xfrm rot="0">
            <a:off x="7061835" y="2994660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2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5"/>
          <p:cNvSpPr txBox="1">
            <a:spLocks/>
          </p:cNvSpPr>
          <p:nvPr/>
        </p:nvSpPr>
        <p:spPr>
          <a:xfrm rot="0">
            <a:off x="8173085" y="2991485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3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6"/>
          <p:cNvSpPr txBox="1">
            <a:spLocks/>
          </p:cNvSpPr>
          <p:nvPr/>
        </p:nvSpPr>
        <p:spPr>
          <a:xfrm rot="0">
            <a:off x="9269730" y="2994660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4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7"/>
          <p:cNvSpPr txBox="1">
            <a:spLocks/>
          </p:cNvSpPr>
          <p:nvPr/>
        </p:nvSpPr>
        <p:spPr>
          <a:xfrm rot="0">
            <a:off x="6775450" y="3928745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5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8"/>
          <p:cNvSpPr txBox="1">
            <a:spLocks/>
          </p:cNvSpPr>
          <p:nvPr/>
        </p:nvSpPr>
        <p:spPr>
          <a:xfrm rot="0">
            <a:off x="7787640" y="3927475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6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9"/>
          <p:cNvSpPr txBox="1">
            <a:spLocks/>
          </p:cNvSpPr>
          <p:nvPr/>
        </p:nvSpPr>
        <p:spPr>
          <a:xfrm rot="0">
            <a:off x="8641715" y="3921760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7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20"/>
          <p:cNvSpPr txBox="1">
            <a:spLocks/>
          </p:cNvSpPr>
          <p:nvPr/>
        </p:nvSpPr>
        <p:spPr>
          <a:xfrm rot="0">
            <a:off x="9535795" y="3928745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8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21"/>
          <p:cNvSpPr txBox="1">
            <a:spLocks/>
          </p:cNvSpPr>
          <p:nvPr/>
        </p:nvSpPr>
        <p:spPr>
          <a:xfrm rot="0">
            <a:off x="7770495" y="4817745"/>
            <a:ext cx="30543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9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22"/>
          <p:cNvSpPr txBox="1">
            <a:spLocks/>
          </p:cNvSpPr>
          <p:nvPr/>
        </p:nvSpPr>
        <p:spPr>
          <a:xfrm rot="0">
            <a:off x="1165860" y="2082800"/>
            <a:ext cx="61658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23"/>
          <p:cNvSpPr txBox="1">
            <a:spLocks/>
          </p:cNvSpPr>
          <p:nvPr/>
        </p:nvSpPr>
        <p:spPr>
          <a:xfrm rot="0">
            <a:off x="1174115" y="2991485"/>
            <a:ext cx="63182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GPU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24"/>
          <p:cNvSpPr txBox="1">
            <a:spLocks/>
          </p:cNvSpPr>
          <p:nvPr/>
        </p:nvSpPr>
        <p:spPr>
          <a:xfrm rot="0">
            <a:off x="1216660" y="3926840"/>
            <a:ext cx="52260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MB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25"/>
          <p:cNvSpPr txBox="1">
            <a:spLocks/>
          </p:cNvSpPr>
          <p:nvPr/>
        </p:nvSpPr>
        <p:spPr>
          <a:xfrm rot="0">
            <a:off x="1328420" y="4817745"/>
            <a:ext cx="33020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...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26"/>
          <p:cNvCxnSpPr/>
          <p:nvPr/>
        </p:nvCxnSpPr>
        <p:spPr>
          <a:xfrm rot="0" flipV="1">
            <a:off x="1303020" y="2674620"/>
            <a:ext cx="10004425" cy="9525"/>
          </a:xfrm>
          <a:prstGeom prst="line"/>
          <a:ln w="19050" cap="flat" cmpd="sng">
            <a:prstDash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도형 27"/>
          <p:cNvCxnSpPr/>
          <p:nvPr/>
        </p:nvCxnSpPr>
        <p:spPr>
          <a:xfrm rot="0" flipV="1">
            <a:off x="1331595" y="3672205"/>
            <a:ext cx="10004425" cy="9525"/>
          </a:xfrm>
          <a:prstGeom prst="line"/>
          <a:ln w="19050" cap="flat" cmpd="sng">
            <a:prstDash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도형 28"/>
          <p:cNvCxnSpPr/>
          <p:nvPr/>
        </p:nvCxnSpPr>
        <p:spPr>
          <a:xfrm rot="0" flipV="1">
            <a:off x="1323340" y="4555490"/>
            <a:ext cx="10004425" cy="9525"/>
          </a:xfrm>
          <a:prstGeom prst="line"/>
          <a:ln w="19050" cap="flat" cmpd="sng">
            <a:prstDash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8140" cy="13284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structure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13560"/>
            <a:ext cx="3749040" cy="43548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BFS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317750" y="2027555"/>
            <a:ext cx="386715" cy="387350"/>
          </a:xfrm>
          <a:prstGeom prst="ellipse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786255" y="296799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305050" y="295592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847975" y="296799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 rot="0">
            <a:off x="4816475" y="1918970"/>
            <a:ext cx="5416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1097915" y="372745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1797685" y="371538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2509520" y="372745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" idx="4"/>
            <a:endCxn id="5" idx="0"/>
          </p:cNvCxnSpPr>
          <p:nvPr/>
        </p:nvCxnSpPr>
        <p:spPr>
          <a:xfrm rot="0" flipH="1">
            <a:off x="1979295" y="2414270"/>
            <a:ext cx="532130" cy="554355"/>
          </a:xfrm>
          <a:prstGeom prst="straightConnector1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" idx="4"/>
            <a:endCxn id="7" idx="0"/>
          </p:cNvCxnSpPr>
          <p:nvPr/>
        </p:nvCxnSpPr>
        <p:spPr>
          <a:xfrm rot="0">
            <a:off x="2510790" y="2414270"/>
            <a:ext cx="53086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" idx="4"/>
            <a:endCxn id="6" idx="0"/>
          </p:cNvCxnSpPr>
          <p:nvPr/>
        </p:nvCxnSpPr>
        <p:spPr>
          <a:xfrm rot="0" flipH="1">
            <a:off x="2498090" y="2414270"/>
            <a:ext cx="13335" cy="54229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4832350" y="2361565"/>
          <a:ext cx="4191635" cy="75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635"/>
              </a:tblGrid>
              <a:tr h="75247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텍스트 상자 67"/>
          <p:cNvSpPr txBox="1">
            <a:spLocks/>
          </p:cNvSpPr>
          <p:nvPr/>
        </p:nvSpPr>
        <p:spPr>
          <a:xfrm rot="0">
            <a:off x="4827270" y="2018030"/>
            <a:ext cx="43827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Front						back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4939030" y="2414270"/>
            <a:ext cx="514350" cy="70866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8140" cy="132842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 ea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 strike="noStrike">
                <a:latin typeface="맑은 고딕" charset="0"/>
                <a:ea typeface="맑은 고딕" charset="0"/>
              </a:rPr>
              <a:t>data structure</a:t>
            </a:r>
            <a:endParaRPr lang="ko-KR" altLang="en-US" sz="44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/>
          <p:cNvSpPr txBox="1">
            <a:spLocks/>
          </p:cNvSpPr>
          <p:nvPr>
            <p:ph type="obj" idx="1"/>
          </p:nvPr>
        </p:nvSpPr>
        <p:spPr>
          <a:xfrm rot="0">
            <a:off x="838200" y="1813560"/>
            <a:ext cx="3749040" cy="435483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r>
              <a:rPr lang="en-US" altLang="ko-KR" sz="2000" cap="none" dirty="0" smtClean="0" b="0" strike="noStrike">
                <a:solidFill>
                  <a:srgbClr val="373A3C"/>
                </a:solidFill>
                <a:latin typeface="맑은 고딕" charset="0"/>
                <a:ea typeface="맑은 고딕" charset="0"/>
              </a:rPr>
              <a:t>BFS</a:t>
            </a: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0" indent="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000" cap="none" dirty="0" smtClean="0" b="0" strike="noStrike">
              <a:solidFill>
                <a:srgbClr val="373A3C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 ea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Font typeface="Arial"/>
              <a:buChar char="•"/>
            </a:pPr>
            <a:endParaRPr lang="ko-KR" altLang="en-US" sz="2000" cap="none" dirty="0" smtClean="0" b="0" strike="noStrike">
              <a:solidFill>
                <a:schemeClr val="tx1">
                  <a:lumMod val="75000"/>
                  <a:lumOff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도형 3"/>
          <p:cNvSpPr>
            <a:spLocks/>
          </p:cNvSpPr>
          <p:nvPr/>
        </p:nvSpPr>
        <p:spPr>
          <a:xfrm rot="0">
            <a:off x="2317750" y="202755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" name="도형 4"/>
          <p:cNvSpPr>
            <a:spLocks/>
          </p:cNvSpPr>
          <p:nvPr/>
        </p:nvSpPr>
        <p:spPr>
          <a:xfrm rot="0">
            <a:off x="1786255" y="2967990"/>
            <a:ext cx="386715" cy="387350"/>
          </a:xfrm>
          <a:prstGeom prst="ellipse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B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" name="도형 5"/>
          <p:cNvSpPr>
            <a:spLocks/>
          </p:cNvSpPr>
          <p:nvPr/>
        </p:nvSpPr>
        <p:spPr>
          <a:xfrm rot="0">
            <a:off x="2305050" y="2955925"/>
            <a:ext cx="386715" cy="387350"/>
          </a:xfrm>
          <a:prstGeom prst="ellipse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C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2847975" y="2967990"/>
            <a:ext cx="386715" cy="387350"/>
          </a:xfrm>
          <a:prstGeom prst="ellipse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D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52"/>
          <p:cNvSpPr txBox="1">
            <a:spLocks/>
          </p:cNvSpPr>
          <p:nvPr/>
        </p:nvSpPr>
        <p:spPr>
          <a:xfrm rot="0">
            <a:off x="4816475" y="1918970"/>
            <a:ext cx="541655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4" name="도형 53"/>
          <p:cNvSpPr>
            <a:spLocks/>
          </p:cNvSpPr>
          <p:nvPr/>
        </p:nvSpPr>
        <p:spPr>
          <a:xfrm rot="0">
            <a:off x="1097915" y="372745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E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5" name="도형 54"/>
          <p:cNvSpPr>
            <a:spLocks/>
          </p:cNvSpPr>
          <p:nvPr/>
        </p:nvSpPr>
        <p:spPr>
          <a:xfrm rot="0">
            <a:off x="1797685" y="3715385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56" name="도형 55"/>
          <p:cNvSpPr>
            <a:spLocks/>
          </p:cNvSpPr>
          <p:nvPr/>
        </p:nvSpPr>
        <p:spPr>
          <a:xfrm rot="0">
            <a:off x="2509520" y="3727450"/>
            <a:ext cx="386715" cy="387350"/>
          </a:xfrm>
          <a:prstGeom prst="ellips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G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cxnSp>
        <p:nvCxnSpPr>
          <p:cNvPr id="57" name="도형 56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도형 57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도형 58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line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59"/>
          <p:cNvCxnSpPr>
            <a:stCxn id="4" idx="4"/>
            <a:endCxn id="5" idx="0"/>
          </p:cNvCxnSpPr>
          <p:nvPr/>
        </p:nvCxnSpPr>
        <p:spPr>
          <a:xfrm rot="0" flipH="1">
            <a:off x="1979295" y="2414270"/>
            <a:ext cx="53213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61"/>
          <p:cNvCxnSpPr>
            <a:stCxn id="4" idx="4"/>
            <a:endCxn id="7" idx="0"/>
          </p:cNvCxnSpPr>
          <p:nvPr/>
        </p:nvCxnSpPr>
        <p:spPr>
          <a:xfrm rot="0">
            <a:off x="2510790" y="2414270"/>
            <a:ext cx="530860" cy="55435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도형 62"/>
          <p:cNvCxnSpPr>
            <a:stCxn id="5" idx="4"/>
            <a:endCxn id="54" idx="0"/>
          </p:cNvCxnSpPr>
          <p:nvPr/>
        </p:nvCxnSpPr>
        <p:spPr>
          <a:xfrm rot="0" flipH="1">
            <a:off x="1290955" y="3354705"/>
            <a:ext cx="688975" cy="37338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도형 63"/>
          <p:cNvCxnSpPr>
            <a:stCxn id="5" idx="4"/>
            <a:endCxn id="55" idx="0"/>
          </p:cNvCxnSpPr>
          <p:nvPr/>
        </p:nvCxnSpPr>
        <p:spPr>
          <a:xfrm rot="0">
            <a:off x="1979295" y="3354705"/>
            <a:ext cx="12065" cy="36131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도형 64"/>
          <p:cNvCxnSpPr>
            <a:stCxn id="6" idx="4"/>
            <a:endCxn id="56" idx="0"/>
          </p:cNvCxnSpPr>
          <p:nvPr/>
        </p:nvCxnSpPr>
        <p:spPr>
          <a:xfrm rot="0">
            <a:off x="2498090" y="3342640"/>
            <a:ext cx="205105" cy="385445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도형 65"/>
          <p:cNvCxnSpPr>
            <a:stCxn id="4" idx="4"/>
            <a:endCxn id="6" idx="0"/>
          </p:cNvCxnSpPr>
          <p:nvPr/>
        </p:nvCxnSpPr>
        <p:spPr>
          <a:xfrm rot="0" flipH="1">
            <a:off x="2498090" y="2414270"/>
            <a:ext cx="13335" cy="542290"/>
          </a:xfrm>
          <a:prstGeom prst="straightConnector1"/>
          <a:ln w="6350" cap="flat" cmpd="sng">
            <a:solidFill>
              <a:schemeClr val="accent1">
                <a:alpha val="100000"/>
              </a:schemeClr>
            </a:solidFill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4832350" y="2361565"/>
          <a:ext cx="4191635" cy="752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635"/>
              </a:tblGrid>
              <a:tr h="752475">
                <a:tc>
                  <a:txBody>
                    <a:bodyPr/>
                    <a:lstStyle/>
                    <a:p>
                      <a:pPr marL="0" indent="0" algn="l" fontAlgn="auto" defTabSz="5080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4000" kern="1200" dirty="0" smtClean="0" cap="none" b="1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8" name="텍스트 상자 67"/>
          <p:cNvSpPr txBox="1">
            <a:spLocks/>
          </p:cNvSpPr>
          <p:nvPr/>
        </p:nvSpPr>
        <p:spPr>
          <a:xfrm rot="0">
            <a:off x="4827270" y="2018030"/>
            <a:ext cx="43827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Front						back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69" name="텍스트 상자 68"/>
          <p:cNvSpPr txBox="1">
            <a:spLocks/>
          </p:cNvSpPr>
          <p:nvPr/>
        </p:nvSpPr>
        <p:spPr>
          <a:xfrm rot="0">
            <a:off x="4939030" y="2414270"/>
            <a:ext cx="1560195" cy="708660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000" cap="none" dirty="0" smtClean="0" b="0" strike="noStrike">
                <a:latin typeface="맑은 고딕" charset="0"/>
                <a:ea typeface="맑은 고딕" charset="0"/>
              </a:rPr>
              <a:t>B	C	D</a:t>
            </a:r>
            <a:endParaRPr lang="ko-KR" altLang="en-US" sz="4000" cap="none" dirty="0" smtClean="0" b="0" strike="noStrike">
              <a:latin typeface="맑은 고딕" charset="0"/>
              <a:ea typeface="맑은 고딕" charset="0"/>
            </a:endParaRPr>
          </a:p>
        </p:txBody>
      </p:sp>
      <p:sp>
        <p:nvSpPr>
          <p:cNvPr id="70" name="텍스트 상자 69"/>
          <p:cNvSpPr txBox="1">
            <a:spLocks/>
          </p:cNvSpPr>
          <p:nvPr/>
        </p:nvSpPr>
        <p:spPr>
          <a:xfrm rot="0">
            <a:off x="4852035" y="3268345"/>
            <a:ext cx="33020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noAutofit/>
          </a:bodyPr>
          <a:lstStyle/>
          <a:p>
            <a:pPr marL="0" indent="0" algn="l" fontAlgn="auto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cap="none" dirty="0" smtClean="0" b="0" strike="noStrike">
                <a:latin typeface="맑은 고딕" charset="0"/>
                <a:ea typeface="맑은 고딕" charset="0"/>
              </a:rPr>
              <a:t>A</a:t>
            </a:r>
            <a:endParaRPr lang="ko-KR" altLang="en-US" sz="1800" cap="none" dirty="0" smtClean="0" b="0" strike="noStrike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 pattern hexago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pattern hexagon" id="{5B55B2F0-0DCA-43D1-8D46-009499693662}" vid="{5B881865-B04A-4AAA-9111-1A9CE5833C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31</Pages>
  <Paragraphs>0</Paragraphs>
  <Words>7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Yeom Seoung Yun</dc:creator>
  <cp:lastModifiedBy>Yeom Seoung Yun</cp:lastModifiedBy>
</cp:coreProperties>
</file>